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66" r:id="rId5"/>
    <p:sldId id="308" r:id="rId6"/>
    <p:sldId id="309" r:id="rId7"/>
    <p:sldId id="315" r:id="rId8"/>
    <p:sldId id="310" r:id="rId9"/>
    <p:sldId id="311" r:id="rId10"/>
    <p:sldId id="317" r:id="rId11"/>
    <p:sldId id="318" r:id="rId12"/>
    <p:sldId id="314" r:id="rId13"/>
    <p:sldId id="3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9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19" autoAdjust="0"/>
  </p:normalViewPr>
  <p:slideViewPr>
    <p:cSldViewPr snapToGrid="0">
      <p:cViewPr varScale="1">
        <p:scale>
          <a:sx n="101" d="100"/>
          <a:sy n="101" d="100"/>
        </p:scale>
        <p:origin x="543"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Lst>
  <dgm:cxnLst>
    <dgm:cxn modelId="{EC450542-0ED9-4BD6-9E85-5709B80794C5}" type="presOf" srcId="{01A66772-F185-4D58-B8BB-E9370D7A7A2B}" destId="{B6056BFB-47D7-4C5F-BA11-2CB63C56A52D}" srcOrd="0"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528D28-94B9-46F1-8586-C8C724B9D882}" type="datetimeFigureOut">
              <a:rPr lang="en-GB" smtClean="0"/>
              <a:t>26/10/2022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8EC61-AD3E-4509-B2EC-725B59B5894E}" type="slidenum">
              <a:rPr lang="en-GB" smtClean="0"/>
              <a:t>‹#›</a:t>
            </a:fld>
            <a:endParaRPr lang="en-GB"/>
          </a:p>
        </p:txBody>
      </p:sp>
    </p:spTree>
    <p:extLst>
      <p:ext uri="{BB962C8B-B14F-4D97-AF65-F5344CB8AC3E}">
        <p14:creationId xmlns:p14="http://schemas.microsoft.com/office/powerpoint/2010/main" val="1235585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7B07D186-96CE-47A9-9CF9-57E375AD0D83}" type="datetime1">
              <a:rPr lang="en-US" smtClean="0"/>
              <a:t>10/26/2022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8049238-4110-4BCA-B617-1651EDFBE478}" type="datetime1">
              <a:rPr lang="en-US" smtClean="0"/>
              <a:t>10/26/2022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4024F20E-19FD-410A-8C2C-F521CE253ADA}" type="datetime1">
              <a:rPr lang="en-US" smtClean="0"/>
              <a:t>10/26/2022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EB9DB5FE-D79C-4F5C-86DF-D972E7848D3A}" type="datetime1">
              <a:rPr lang="en-US" smtClean="0"/>
              <a:t>10/26/2022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E5F1B4CF-037B-48A7-AE62-B67CB4B6A0B6}" type="datetime1">
              <a:rPr lang="en-US" smtClean="0"/>
              <a:t>10/26/2022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337FFD4F-B1E2-4A53-938F-1885C40F6015}" type="datetime1">
              <a:rPr lang="en-US" smtClean="0"/>
              <a:t>10/26/2022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14C1CEFF-C315-4462-BE5E-D4A457D73E2A}" type="datetime1">
              <a:rPr lang="en-US" smtClean="0"/>
              <a:t>10/26/2022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CBB76830-D944-4CE7-B9A4-042E67921ADE}" type="datetime1">
              <a:rPr lang="en-US" smtClean="0"/>
              <a:t>10/26/2022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9370F2C-13FB-4376-857F-9A91EBA0041B}" type="datetime1">
              <a:rPr lang="en-US" smtClean="0"/>
              <a:t>10/26/2022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3A95B787-CE74-40B3-A967-12CE2245DBC3}" type="datetime1">
              <a:rPr lang="en-US" smtClean="0"/>
              <a:t>10/26/2022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png"/><Relationship Id="rId2" Type="http://schemas.openxmlformats.org/officeDocument/2006/relationships/slideLayout" Target="../slideLayouts/slideLayout7.xml"/><Relationship Id="rId16" Type="http://schemas.openxmlformats.org/officeDocument/2006/relationships/image" Target="../media/image10.png"/><Relationship Id="rId1" Type="http://schemas.openxmlformats.org/officeDocument/2006/relationships/themeOverride" Target="../theme/themeOverride2.xml"/><Relationship Id="rId6" Type="http://schemas.openxmlformats.org/officeDocument/2006/relationships/diagramColors" Target="../diagrams/colors1.xml"/><Relationship Id="rId11" Type="http://schemas.openxmlformats.org/officeDocument/2006/relationships/image" Target="../media/image5.png"/><Relationship Id="rId5" Type="http://schemas.openxmlformats.org/officeDocument/2006/relationships/diagramQuickStyle" Target="../diagrams/quickStyle1.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png"/><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GB" dirty="0"/>
              <a:t>Web 3.0</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GB" sz="2400" dirty="0">
                <a:solidFill>
                  <a:srgbClr val="C00000"/>
                </a:solidFill>
              </a:rPr>
              <a:t>More than the Hype</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DEB8CAD-4877-4DCB-1297-922BD2DAE4F0}"/>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B744F-97FC-50B8-07AD-CC686474B0F1}"/>
              </a:ext>
            </a:extLst>
          </p:cNvPr>
          <p:cNvSpPr txBox="1"/>
          <p:nvPr/>
        </p:nvSpPr>
        <p:spPr>
          <a:xfrm>
            <a:off x="871669" y="1162228"/>
            <a:ext cx="7887770" cy="3693319"/>
          </a:xfrm>
          <a:prstGeom prst="rect">
            <a:avLst/>
          </a:prstGeom>
          <a:noFill/>
        </p:spPr>
        <p:txBody>
          <a:bodyPr wrap="square" rtlCol="0">
            <a:spAutoFit/>
          </a:bodyPr>
          <a:lstStyle/>
          <a:p>
            <a:r>
              <a:rPr lang="en-GB" b="1" dirty="0"/>
              <a:t>Next Step :</a:t>
            </a:r>
          </a:p>
          <a:p>
            <a:pPr marL="285750" indent="-285750">
              <a:buFont typeface="Arial" panose="020B0604020202020204" pitchFamily="34" charset="0"/>
              <a:buChar char="•"/>
            </a:pPr>
            <a:r>
              <a:rPr lang="en-GB" dirty="0"/>
              <a:t>FS file will go up - </a:t>
            </a:r>
            <a:r>
              <a:rPr lang="en-GB" b="1" dirty="0"/>
              <a:t>done</a:t>
            </a:r>
          </a:p>
          <a:p>
            <a:pPr marL="285750" indent="-285750">
              <a:buFont typeface="Arial" panose="020B0604020202020204" pitchFamily="34" charset="0"/>
              <a:buChar char="•"/>
            </a:pPr>
            <a:r>
              <a:rPr lang="en-GB" dirty="0"/>
              <a:t>DB slide will come in – </a:t>
            </a:r>
            <a:r>
              <a:rPr lang="en-GB" b="1" dirty="0"/>
              <a:t>done</a:t>
            </a:r>
          </a:p>
          <a:p>
            <a:pPr marL="285750" indent="-285750">
              <a:buFont typeface="Arial" panose="020B0604020202020204" pitchFamily="34" charset="0"/>
              <a:buChar char="•"/>
            </a:pPr>
            <a:r>
              <a:rPr lang="en-GB" b="1" dirty="0"/>
              <a:t>Wallet -Done</a:t>
            </a:r>
          </a:p>
          <a:p>
            <a:pPr marL="285750" indent="-285750">
              <a:buFont typeface="Arial" panose="020B0604020202020204" pitchFamily="34" charset="0"/>
              <a:buChar char="•"/>
            </a:pPr>
            <a:r>
              <a:rPr lang="en-GB" dirty="0"/>
              <a:t>Architectural changes in different flavours of apps – desktop, web and app</a:t>
            </a:r>
          </a:p>
          <a:p>
            <a:pPr marL="285750" indent="-285750">
              <a:buFont typeface="Arial" panose="020B0604020202020204" pitchFamily="34" charset="0"/>
              <a:buChar char="•"/>
            </a:pPr>
            <a:r>
              <a:rPr lang="en-GB" dirty="0"/>
              <a:t>Use cases to support(different domains)</a:t>
            </a:r>
          </a:p>
          <a:p>
            <a:pPr marL="742950" lvl="1" indent="-285750">
              <a:buFont typeface="Arial" panose="020B0604020202020204" pitchFamily="34" charset="0"/>
              <a:buChar char="•"/>
            </a:pPr>
            <a:r>
              <a:rPr lang="en-GB" dirty="0"/>
              <a:t>Trading Platform (to support all 3 versions)</a:t>
            </a:r>
          </a:p>
          <a:p>
            <a:pPr marL="742950" lvl="1" indent="-285750">
              <a:buFont typeface="Arial" panose="020B0604020202020204" pitchFamily="34" charset="0"/>
              <a:buChar char="•"/>
            </a:pPr>
            <a:r>
              <a:rPr lang="en-GB" dirty="0"/>
              <a:t>Healthcare</a:t>
            </a:r>
          </a:p>
          <a:p>
            <a:pPr marL="742950" lvl="1" indent="-285750">
              <a:buFont typeface="Arial" panose="020B0604020202020204" pitchFamily="34" charset="0"/>
              <a:buChar char="•"/>
            </a:pPr>
            <a:r>
              <a:rPr lang="en-GB" dirty="0"/>
              <a:t>Supply chain</a:t>
            </a:r>
          </a:p>
          <a:p>
            <a:pPr marL="742950" lvl="1" indent="-285750">
              <a:buFont typeface="Arial" panose="020B0604020202020204" pitchFamily="34" charset="0"/>
              <a:buChar char="•"/>
            </a:pPr>
            <a:r>
              <a:rPr lang="en-GB" dirty="0"/>
              <a:t>Social media</a:t>
            </a:r>
          </a:p>
          <a:p>
            <a:pPr marL="742950" lvl="1" indent="-285750">
              <a:buFont typeface="Arial" panose="020B0604020202020204" pitchFamily="34" charset="0"/>
              <a:buChar char="•"/>
            </a:pPr>
            <a:r>
              <a:rPr lang="en-GB" dirty="0"/>
              <a:t>Data market place/data mess</a:t>
            </a:r>
          </a:p>
          <a:p>
            <a:pPr marL="742950" lvl="1" indent="-285750">
              <a:buFont typeface="Arial" panose="020B0604020202020204" pitchFamily="34" charset="0"/>
              <a:buChar char="•"/>
            </a:pPr>
            <a:r>
              <a:rPr lang="en-GB" b="1" dirty="0"/>
              <a:t>Royalties (music, art, - NFT)  -??</a:t>
            </a:r>
          </a:p>
          <a:p>
            <a:pPr marL="742950" lvl="1" indent="-285750">
              <a:buFont typeface="Arial" panose="020B0604020202020204" pitchFamily="34" charset="0"/>
              <a:buChar char="•"/>
            </a:pPr>
            <a:r>
              <a:rPr lang="en-GB" b="1" dirty="0"/>
              <a:t>Cypto.com. </a:t>
            </a:r>
            <a:r>
              <a:rPr lang="en-GB" b="1" dirty="0" err="1"/>
              <a:t>Ftx</a:t>
            </a:r>
            <a:r>
              <a:rPr lang="en-GB" b="1" dirty="0"/>
              <a:t>, </a:t>
            </a:r>
            <a:r>
              <a:rPr lang="en-GB" b="1" dirty="0" err="1"/>
              <a:t>binanance</a:t>
            </a:r>
            <a:r>
              <a:rPr lang="en-GB" b="1" dirty="0"/>
              <a:t>, </a:t>
            </a:r>
            <a:r>
              <a:rPr lang="en-GB" b="1" dirty="0" err="1"/>
              <a:t>Iconomy,teckpath</a:t>
            </a:r>
            <a:r>
              <a:rPr lang="en-GB" b="1" dirty="0"/>
              <a:t>,</a:t>
            </a:r>
          </a:p>
        </p:txBody>
      </p:sp>
      <p:sp>
        <p:nvSpPr>
          <p:cNvPr id="4" name="Slide Number Placeholder 3">
            <a:extLst>
              <a:ext uri="{FF2B5EF4-FFF2-40B4-BE49-F238E27FC236}">
                <a16:creationId xmlns:a16="http://schemas.microsoft.com/office/drawing/2014/main" id="{FCD76D37-31D7-3CC8-C50D-AC966005E7F6}"/>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1274033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4294967295"/>
            <p:extLst>
              <p:ext uri="{D42A27DB-BD31-4B8C-83A1-F6EECF244321}">
                <p14:modId xmlns:p14="http://schemas.microsoft.com/office/powerpoint/2010/main" val="1277939026"/>
              </p:ext>
            </p:extLst>
          </p:nvPr>
        </p:nvGraphicFramePr>
        <p:xfrm>
          <a:off x="2133600" y="2098675"/>
          <a:ext cx="10058400" cy="3786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Rounded Corners 5">
            <a:extLst>
              <a:ext uri="{FF2B5EF4-FFF2-40B4-BE49-F238E27FC236}">
                <a16:creationId xmlns:a16="http://schemas.microsoft.com/office/drawing/2014/main" id="{F75F77F2-364E-BADE-E59E-BE15CA0F1990}"/>
              </a:ext>
            </a:extLst>
          </p:cNvPr>
          <p:cNvSpPr/>
          <p:nvPr/>
        </p:nvSpPr>
        <p:spPr>
          <a:xfrm>
            <a:off x="363387" y="4575093"/>
            <a:ext cx="11454403" cy="1712872"/>
          </a:xfrm>
          <a:prstGeom prst="roundRect">
            <a:avLst>
              <a:gd name="adj" fmla="val 6689"/>
            </a:avLst>
          </a:prstGeom>
          <a:solidFill>
            <a:srgbClr val="F5F5F5"/>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91FC5A8A-87EA-FB1C-FAD5-494341E513B2}"/>
              </a:ext>
            </a:extLst>
          </p:cNvPr>
          <p:cNvSpPr/>
          <p:nvPr/>
        </p:nvSpPr>
        <p:spPr>
          <a:xfrm>
            <a:off x="364430" y="2685253"/>
            <a:ext cx="11454403" cy="1712872"/>
          </a:xfrm>
          <a:prstGeom prst="roundRect">
            <a:avLst>
              <a:gd name="adj" fmla="val 6689"/>
            </a:avLst>
          </a:prstGeom>
          <a:solidFill>
            <a:srgbClr val="F5F5F5"/>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AA608B8E-AF9C-CF85-03C8-62ECD2706DEF}"/>
              </a:ext>
            </a:extLst>
          </p:cNvPr>
          <p:cNvSpPr/>
          <p:nvPr/>
        </p:nvSpPr>
        <p:spPr>
          <a:xfrm>
            <a:off x="364431" y="807350"/>
            <a:ext cx="11454403" cy="1712872"/>
          </a:xfrm>
          <a:prstGeom prst="roundRect">
            <a:avLst>
              <a:gd name="adj" fmla="val 6689"/>
            </a:avLst>
          </a:prstGeom>
          <a:solidFill>
            <a:srgbClr val="F5F5F5"/>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1BABEE16-4400-88C6-4764-40667839F0CF}"/>
              </a:ext>
            </a:extLst>
          </p:cNvPr>
          <p:cNvSpPr txBox="1">
            <a:spLocks/>
          </p:cNvSpPr>
          <p:nvPr/>
        </p:nvSpPr>
        <p:spPr>
          <a:xfrm>
            <a:off x="302364" y="22238"/>
            <a:ext cx="5606041" cy="6400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t>The Evaluation Of The Web</a:t>
            </a:r>
            <a:endParaRPr lang="en-GB" sz="2800" dirty="0"/>
          </a:p>
        </p:txBody>
      </p:sp>
      <p:cxnSp>
        <p:nvCxnSpPr>
          <p:cNvPr id="10" name="Straight Connector 9">
            <a:extLst>
              <a:ext uri="{FF2B5EF4-FFF2-40B4-BE49-F238E27FC236}">
                <a16:creationId xmlns:a16="http://schemas.microsoft.com/office/drawing/2014/main" id="{19DAAEBA-1E3A-2F0D-D441-0EF31AEE16DD}"/>
              </a:ext>
            </a:extLst>
          </p:cNvPr>
          <p:cNvCxnSpPr/>
          <p:nvPr/>
        </p:nvCxnSpPr>
        <p:spPr>
          <a:xfrm>
            <a:off x="398804" y="672232"/>
            <a:ext cx="1127475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AAE9266-35BB-E5C0-680F-1276C12C3BF4}"/>
              </a:ext>
            </a:extLst>
          </p:cNvPr>
          <p:cNvPicPr>
            <a:picLocks noChangeAspect="1"/>
          </p:cNvPicPr>
          <p:nvPr/>
        </p:nvPicPr>
        <p:blipFill>
          <a:blip r:embed="rId8"/>
          <a:stretch>
            <a:fillRect/>
          </a:stretch>
        </p:blipFill>
        <p:spPr>
          <a:xfrm>
            <a:off x="9874870" y="807350"/>
            <a:ext cx="1784327" cy="1615999"/>
          </a:xfrm>
          <a:prstGeom prst="rect">
            <a:avLst/>
          </a:prstGeom>
        </p:spPr>
      </p:pic>
      <p:pic>
        <p:nvPicPr>
          <p:cNvPr id="12" name="Picture 11">
            <a:extLst>
              <a:ext uri="{FF2B5EF4-FFF2-40B4-BE49-F238E27FC236}">
                <a16:creationId xmlns:a16="http://schemas.microsoft.com/office/drawing/2014/main" id="{CF18B096-8808-FDA0-3768-5D3D12289AF2}"/>
              </a:ext>
            </a:extLst>
          </p:cNvPr>
          <p:cNvPicPr>
            <a:picLocks noChangeAspect="1"/>
          </p:cNvPicPr>
          <p:nvPr/>
        </p:nvPicPr>
        <p:blipFill>
          <a:blip r:embed="rId9"/>
          <a:stretch>
            <a:fillRect/>
          </a:stretch>
        </p:blipFill>
        <p:spPr>
          <a:xfrm>
            <a:off x="9886174" y="2721244"/>
            <a:ext cx="1784327" cy="1594765"/>
          </a:xfrm>
          <a:prstGeom prst="rect">
            <a:avLst/>
          </a:prstGeom>
        </p:spPr>
      </p:pic>
      <p:sp>
        <p:nvSpPr>
          <p:cNvPr id="13" name="Rectangle: Rounded Corners 12">
            <a:extLst>
              <a:ext uri="{FF2B5EF4-FFF2-40B4-BE49-F238E27FC236}">
                <a16:creationId xmlns:a16="http://schemas.microsoft.com/office/drawing/2014/main" id="{3AAA88E8-0323-45C3-C855-39CD3232FD7C}"/>
              </a:ext>
            </a:extLst>
          </p:cNvPr>
          <p:cNvSpPr/>
          <p:nvPr/>
        </p:nvSpPr>
        <p:spPr>
          <a:xfrm>
            <a:off x="2101743" y="967666"/>
            <a:ext cx="3183374" cy="1369497"/>
          </a:xfrm>
          <a:prstGeom prst="roundRect">
            <a:avLst>
              <a:gd name="adj" fmla="val 3574"/>
            </a:avLst>
          </a:prstGeom>
          <a:solidFill>
            <a:schemeClr val="bg2"/>
          </a:solidFill>
          <a:ln/>
        </p:spPr>
        <p:style>
          <a:lnRef idx="0">
            <a:schemeClr val="accent5"/>
          </a:lnRef>
          <a:fillRef idx="3">
            <a:schemeClr val="accent5"/>
          </a:fillRef>
          <a:effectRef idx="3">
            <a:schemeClr val="accent5"/>
          </a:effectRef>
          <a:fontRef idx="minor">
            <a:schemeClr val="lt1"/>
          </a:fontRef>
        </p:style>
        <p:txBody>
          <a:bodyPr rtlCol="0" anchor="ctr"/>
          <a:lstStyle/>
          <a:p>
            <a:pPr algn="just"/>
            <a:endParaRPr lang="en-GB" sz="1200" b="1" dirty="0"/>
          </a:p>
        </p:txBody>
      </p:sp>
      <p:sp>
        <p:nvSpPr>
          <p:cNvPr id="14" name="Rectangle: Rounded Corners 13">
            <a:extLst>
              <a:ext uri="{FF2B5EF4-FFF2-40B4-BE49-F238E27FC236}">
                <a16:creationId xmlns:a16="http://schemas.microsoft.com/office/drawing/2014/main" id="{82A9C385-B7C1-4EF8-3AF6-52C3BD05ABE8}"/>
              </a:ext>
            </a:extLst>
          </p:cNvPr>
          <p:cNvSpPr/>
          <p:nvPr/>
        </p:nvSpPr>
        <p:spPr>
          <a:xfrm>
            <a:off x="2101742" y="2797509"/>
            <a:ext cx="3183375" cy="1369497"/>
          </a:xfrm>
          <a:prstGeom prst="roundRect">
            <a:avLst>
              <a:gd name="adj" fmla="val 4198"/>
            </a:avLst>
          </a:prstGeom>
          <a:solidFill>
            <a:schemeClr val="bg2"/>
          </a:solidFill>
          <a:ln/>
        </p:spPr>
        <p:style>
          <a:lnRef idx="0">
            <a:schemeClr val="accent5"/>
          </a:lnRef>
          <a:fillRef idx="3">
            <a:schemeClr val="accent5"/>
          </a:fillRef>
          <a:effectRef idx="3">
            <a:schemeClr val="accent5"/>
          </a:effectRef>
          <a:fontRef idx="minor">
            <a:schemeClr val="lt1"/>
          </a:fontRef>
        </p:style>
        <p:txBody>
          <a:bodyPr rtlCol="0" anchor="ctr"/>
          <a:lstStyle/>
          <a:p>
            <a:pPr algn="just"/>
            <a:endParaRPr lang="en-GB" sz="1200" dirty="0">
              <a:solidFill>
                <a:srgbClr val="000000"/>
              </a:solidFill>
            </a:endParaRPr>
          </a:p>
        </p:txBody>
      </p:sp>
      <p:sp>
        <p:nvSpPr>
          <p:cNvPr id="15" name="Rectangle: Rounded Corners 14">
            <a:extLst>
              <a:ext uri="{FF2B5EF4-FFF2-40B4-BE49-F238E27FC236}">
                <a16:creationId xmlns:a16="http://schemas.microsoft.com/office/drawing/2014/main" id="{BE3244E0-9B19-74B2-EDAB-DC7B67C89D13}"/>
              </a:ext>
            </a:extLst>
          </p:cNvPr>
          <p:cNvSpPr/>
          <p:nvPr/>
        </p:nvSpPr>
        <p:spPr>
          <a:xfrm>
            <a:off x="2022384" y="4691831"/>
            <a:ext cx="3262733" cy="1444760"/>
          </a:xfrm>
          <a:prstGeom prst="roundRect">
            <a:avLst>
              <a:gd name="adj" fmla="val 3996"/>
            </a:avLst>
          </a:prstGeom>
          <a:solidFill>
            <a:schemeClr val="accent4">
              <a:lumMod val="20000"/>
              <a:lumOff val="8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just"/>
            <a:endParaRPr lang="en-GB" sz="1200" dirty="0">
              <a:solidFill>
                <a:srgbClr val="000000"/>
              </a:solidFill>
            </a:endParaRPr>
          </a:p>
        </p:txBody>
      </p:sp>
      <p:sp>
        <p:nvSpPr>
          <p:cNvPr id="16" name="Rectangle: Rounded Corners 15">
            <a:extLst>
              <a:ext uri="{FF2B5EF4-FFF2-40B4-BE49-F238E27FC236}">
                <a16:creationId xmlns:a16="http://schemas.microsoft.com/office/drawing/2014/main" id="{2FB581D4-0D51-EC99-6469-E707C1C19AB7}"/>
              </a:ext>
            </a:extLst>
          </p:cNvPr>
          <p:cNvSpPr/>
          <p:nvPr/>
        </p:nvSpPr>
        <p:spPr>
          <a:xfrm>
            <a:off x="5567111" y="967666"/>
            <a:ext cx="4163419" cy="1369497"/>
          </a:xfrm>
          <a:prstGeom prst="roundRect">
            <a:avLst>
              <a:gd name="adj" fmla="val 5446"/>
            </a:avLst>
          </a:prstGeom>
          <a:solidFill>
            <a:schemeClr val="bg2"/>
          </a:solidFill>
          <a:ln/>
        </p:spPr>
        <p:style>
          <a:lnRef idx="0">
            <a:schemeClr val="accent5"/>
          </a:lnRef>
          <a:fillRef idx="3">
            <a:schemeClr val="accent5"/>
          </a:fillRef>
          <a:effectRef idx="3">
            <a:schemeClr val="accent5"/>
          </a:effectRef>
          <a:fontRef idx="minor">
            <a:schemeClr val="lt1"/>
          </a:fontRef>
        </p:style>
        <p:txBody>
          <a:bodyPr rtlCol="0" anchor="ctr"/>
          <a:lstStyle/>
          <a:p>
            <a:pPr marL="171450" indent="-171450" algn="just">
              <a:buFont typeface="Arial" panose="020B0604020202020204" pitchFamily="34" charset="0"/>
              <a:buChar char="•"/>
            </a:pPr>
            <a:endParaRPr lang="en-GB" sz="1200" dirty="0">
              <a:solidFill>
                <a:srgbClr val="000000"/>
              </a:solidFill>
            </a:endParaRPr>
          </a:p>
        </p:txBody>
      </p:sp>
      <p:sp>
        <p:nvSpPr>
          <p:cNvPr id="17" name="Rectangle: Rounded Corners 16">
            <a:extLst>
              <a:ext uri="{FF2B5EF4-FFF2-40B4-BE49-F238E27FC236}">
                <a16:creationId xmlns:a16="http://schemas.microsoft.com/office/drawing/2014/main" id="{74892260-EDAB-20C2-8417-718F2BCC622F}"/>
              </a:ext>
            </a:extLst>
          </p:cNvPr>
          <p:cNvSpPr/>
          <p:nvPr/>
        </p:nvSpPr>
        <p:spPr>
          <a:xfrm>
            <a:off x="5567111" y="2794485"/>
            <a:ext cx="4163418" cy="1369497"/>
          </a:xfrm>
          <a:prstGeom prst="roundRect">
            <a:avLst>
              <a:gd name="adj" fmla="val 4198"/>
            </a:avLst>
          </a:prstGeom>
          <a:solidFill>
            <a:schemeClr val="bg2"/>
          </a:solidFill>
          <a:ln/>
        </p:spPr>
        <p:style>
          <a:lnRef idx="0">
            <a:schemeClr val="accent5"/>
          </a:lnRef>
          <a:fillRef idx="3">
            <a:schemeClr val="accent5"/>
          </a:fillRef>
          <a:effectRef idx="3">
            <a:schemeClr val="accent5"/>
          </a:effectRef>
          <a:fontRef idx="minor">
            <a:schemeClr val="lt1"/>
          </a:fontRef>
        </p:style>
        <p:txBody>
          <a:bodyPr rtlCol="0" anchor="ctr"/>
          <a:lstStyle/>
          <a:p>
            <a:pPr algn="just"/>
            <a:endParaRPr lang="en-GB" sz="1200" dirty="0">
              <a:solidFill>
                <a:srgbClr val="000000"/>
              </a:solidFill>
            </a:endParaRPr>
          </a:p>
        </p:txBody>
      </p:sp>
      <p:sp>
        <p:nvSpPr>
          <p:cNvPr id="18" name="Rectangle: Rounded Corners 17">
            <a:extLst>
              <a:ext uri="{FF2B5EF4-FFF2-40B4-BE49-F238E27FC236}">
                <a16:creationId xmlns:a16="http://schemas.microsoft.com/office/drawing/2014/main" id="{D1708F27-2C4B-00CE-244D-1C702C86E5C3}"/>
              </a:ext>
            </a:extLst>
          </p:cNvPr>
          <p:cNvSpPr/>
          <p:nvPr/>
        </p:nvSpPr>
        <p:spPr>
          <a:xfrm>
            <a:off x="5567111" y="4684325"/>
            <a:ext cx="4084060" cy="1444760"/>
          </a:xfrm>
          <a:prstGeom prst="roundRect">
            <a:avLst>
              <a:gd name="adj" fmla="val 5771"/>
            </a:avLst>
          </a:prstGeom>
          <a:solidFill>
            <a:schemeClr val="accent4">
              <a:lumMod val="20000"/>
              <a:lumOff val="8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algn="just"/>
            <a:endParaRPr lang="en-GB" sz="1200" dirty="0">
              <a:solidFill>
                <a:srgbClr val="000000"/>
              </a:solidFill>
            </a:endParaRPr>
          </a:p>
        </p:txBody>
      </p:sp>
      <p:sp>
        <p:nvSpPr>
          <p:cNvPr id="19" name="TextBox 18">
            <a:extLst>
              <a:ext uri="{FF2B5EF4-FFF2-40B4-BE49-F238E27FC236}">
                <a16:creationId xmlns:a16="http://schemas.microsoft.com/office/drawing/2014/main" id="{63C8D027-8122-0CAB-37ED-F0D1EAD79743}"/>
              </a:ext>
            </a:extLst>
          </p:cNvPr>
          <p:cNvSpPr txBox="1"/>
          <p:nvPr/>
        </p:nvSpPr>
        <p:spPr>
          <a:xfrm>
            <a:off x="5659327" y="1104085"/>
            <a:ext cx="1859125" cy="1015663"/>
          </a:xfrm>
          <a:prstGeom prst="rect">
            <a:avLst/>
          </a:prstGeom>
          <a:noFill/>
        </p:spPr>
        <p:txBody>
          <a:bodyPr wrap="square" rtlCol="0">
            <a:spAutoFit/>
          </a:bodyPr>
          <a:lstStyle/>
          <a:p>
            <a:pPr marL="171450" indent="-171450" algn="just">
              <a:buFont typeface="Arial" panose="020B0604020202020204" pitchFamily="34" charset="0"/>
              <a:buChar char="•"/>
            </a:pPr>
            <a:r>
              <a:rPr lang="en-GB" sz="1200" b="1" dirty="0">
                <a:solidFill>
                  <a:srgbClr val="000000"/>
                </a:solidFill>
              </a:rPr>
              <a:t>Basic Web pages</a:t>
            </a:r>
          </a:p>
          <a:p>
            <a:pPr marL="171450" indent="-171450" algn="just">
              <a:buFont typeface="Arial" panose="020B0604020202020204" pitchFamily="34" charset="0"/>
              <a:buChar char="•"/>
            </a:pPr>
            <a:r>
              <a:rPr lang="en-GB" sz="1200" b="1" dirty="0">
                <a:solidFill>
                  <a:srgbClr val="000000"/>
                </a:solidFill>
              </a:rPr>
              <a:t>Search </a:t>
            </a:r>
          </a:p>
          <a:p>
            <a:pPr marL="171450" indent="-171450" algn="just">
              <a:buFont typeface="Arial" panose="020B0604020202020204" pitchFamily="34" charset="0"/>
              <a:buChar char="•"/>
            </a:pPr>
            <a:r>
              <a:rPr lang="en-GB" sz="1200" b="1" dirty="0">
                <a:solidFill>
                  <a:srgbClr val="000000"/>
                </a:solidFill>
              </a:rPr>
              <a:t>Ecommerce</a:t>
            </a:r>
          </a:p>
          <a:p>
            <a:pPr marL="171450" indent="-171450" algn="just">
              <a:buFont typeface="Arial" panose="020B0604020202020204" pitchFamily="34" charset="0"/>
              <a:buChar char="•"/>
            </a:pPr>
            <a:r>
              <a:rPr lang="en-GB" sz="1200" b="1" dirty="0">
                <a:solidFill>
                  <a:srgbClr val="000000"/>
                </a:solidFill>
              </a:rPr>
              <a:t>Web Forms</a:t>
            </a:r>
          </a:p>
          <a:p>
            <a:pPr marL="171450" indent="-171450" algn="just">
              <a:buFont typeface="Arial" panose="020B0604020202020204" pitchFamily="34" charset="0"/>
              <a:buChar char="•"/>
            </a:pPr>
            <a:r>
              <a:rPr lang="en-GB" sz="1200" b="1" dirty="0">
                <a:solidFill>
                  <a:srgbClr val="000000"/>
                </a:solidFill>
              </a:rPr>
              <a:t>Centralization</a:t>
            </a:r>
            <a:endParaRPr lang="en-GB" sz="1200" b="1" dirty="0"/>
          </a:p>
        </p:txBody>
      </p:sp>
      <p:sp>
        <p:nvSpPr>
          <p:cNvPr id="20" name="TextBox 19">
            <a:extLst>
              <a:ext uri="{FF2B5EF4-FFF2-40B4-BE49-F238E27FC236}">
                <a16:creationId xmlns:a16="http://schemas.microsoft.com/office/drawing/2014/main" id="{DFA5328A-C4DE-3F81-157E-2B994A76C231}"/>
              </a:ext>
            </a:extLst>
          </p:cNvPr>
          <p:cNvSpPr txBox="1"/>
          <p:nvPr/>
        </p:nvSpPr>
        <p:spPr>
          <a:xfrm>
            <a:off x="7648820" y="1098399"/>
            <a:ext cx="1738332" cy="1015663"/>
          </a:xfrm>
          <a:prstGeom prst="rect">
            <a:avLst/>
          </a:prstGeom>
          <a:noFill/>
        </p:spPr>
        <p:txBody>
          <a:bodyPr wrap="square" rtlCol="0">
            <a:spAutoFit/>
          </a:bodyPr>
          <a:lstStyle/>
          <a:p>
            <a:pPr marL="171450" indent="-171450" algn="just">
              <a:buFont typeface="Arial" panose="020B0604020202020204" pitchFamily="34" charset="0"/>
              <a:buChar char="•"/>
            </a:pPr>
            <a:r>
              <a:rPr lang="en-GB" sz="1200" b="1" dirty="0">
                <a:solidFill>
                  <a:srgbClr val="000000"/>
                </a:solidFill>
              </a:rPr>
              <a:t>HTML</a:t>
            </a:r>
          </a:p>
          <a:p>
            <a:pPr marL="171450" indent="-171450" algn="just">
              <a:buFont typeface="Arial" panose="020B0604020202020204" pitchFamily="34" charset="0"/>
              <a:buChar char="•"/>
            </a:pPr>
            <a:r>
              <a:rPr lang="en-GB" sz="1200" b="1" dirty="0">
                <a:solidFill>
                  <a:srgbClr val="000000"/>
                </a:solidFill>
              </a:rPr>
              <a:t>Basic Web pages</a:t>
            </a:r>
          </a:p>
          <a:p>
            <a:pPr marL="171450" indent="-171450" algn="just">
              <a:buFont typeface="Arial" panose="020B0604020202020204" pitchFamily="34" charset="0"/>
              <a:buChar char="•"/>
            </a:pPr>
            <a:r>
              <a:rPr lang="en-GB" sz="1200" b="1" dirty="0">
                <a:solidFill>
                  <a:srgbClr val="000000"/>
                </a:solidFill>
              </a:rPr>
              <a:t>Search </a:t>
            </a:r>
          </a:p>
          <a:p>
            <a:pPr marL="171450" indent="-171450" algn="just">
              <a:buFont typeface="Arial" panose="020B0604020202020204" pitchFamily="34" charset="0"/>
              <a:buChar char="•"/>
            </a:pPr>
            <a:r>
              <a:rPr lang="en-GB" sz="1200" b="1" dirty="0">
                <a:solidFill>
                  <a:srgbClr val="000000"/>
                </a:solidFill>
              </a:rPr>
              <a:t>Ecommerce</a:t>
            </a:r>
          </a:p>
          <a:p>
            <a:pPr marL="171450" indent="-171450" algn="just">
              <a:buFont typeface="Arial" panose="020B0604020202020204" pitchFamily="34" charset="0"/>
              <a:buChar char="•"/>
            </a:pPr>
            <a:r>
              <a:rPr lang="en-GB" sz="1200" b="1" dirty="0">
                <a:solidFill>
                  <a:srgbClr val="000000"/>
                </a:solidFill>
              </a:rPr>
              <a:t>Web Forms</a:t>
            </a:r>
            <a:endParaRPr lang="en-GB" sz="1200" b="1" dirty="0"/>
          </a:p>
        </p:txBody>
      </p:sp>
      <p:sp>
        <p:nvSpPr>
          <p:cNvPr id="21" name="TextBox 20">
            <a:extLst>
              <a:ext uri="{FF2B5EF4-FFF2-40B4-BE49-F238E27FC236}">
                <a16:creationId xmlns:a16="http://schemas.microsoft.com/office/drawing/2014/main" id="{E2FAA814-14D8-387E-DEA9-E56B8FA965AD}"/>
              </a:ext>
            </a:extLst>
          </p:cNvPr>
          <p:cNvSpPr txBox="1"/>
          <p:nvPr/>
        </p:nvSpPr>
        <p:spPr>
          <a:xfrm>
            <a:off x="5659327" y="2986296"/>
            <a:ext cx="1740423" cy="1015663"/>
          </a:xfrm>
          <a:prstGeom prst="rect">
            <a:avLst/>
          </a:prstGeom>
          <a:noFill/>
        </p:spPr>
        <p:txBody>
          <a:bodyPr wrap="square" rtlCol="0">
            <a:spAutoFit/>
          </a:bodyPr>
          <a:lstStyle/>
          <a:p>
            <a:pPr marL="171450" indent="-171450" algn="just">
              <a:buFont typeface="Arial" panose="020B0604020202020204" pitchFamily="34" charset="0"/>
              <a:buChar char="•"/>
            </a:pPr>
            <a:r>
              <a:rPr lang="en-GB" sz="1200" b="1" dirty="0">
                <a:solidFill>
                  <a:srgbClr val="000000"/>
                </a:solidFill>
              </a:rPr>
              <a:t>Global Internet</a:t>
            </a:r>
          </a:p>
          <a:p>
            <a:pPr marL="171450" indent="-171450" algn="just">
              <a:buFont typeface="Arial" panose="020B0604020202020204" pitchFamily="34" charset="0"/>
              <a:buChar char="•"/>
            </a:pPr>
            <a:r>
              <a:rPr lang="en-GB" sz="1200" b="1" dirty="0">
                <a:solidFill>
                  <a:srgbClr val="000000"/>
                </a:solidFill>
              </a:rPr>
              <a:t>Social Media</a:t>
            </a:r>
          </a:p>
          <a:p>
            <a:pPr marL="171450" indent="-171450" algn="just">
              <a:buFont typeface="Arial" panose="020B0604020202020204" pitchFamily="34" charset="0"/>
              <a:buChar char="•"/>
            </a:pPr>
            <a:r>
              <a:rPr lang="en-GB" sz="1200" b="1" dirty="0">
                <a:solidFill>
                  <a:srgbClr val="000000"/>
                </a:solidFill>
              </a:rPr>
              <a:t>IoT</a:t>
            </a:r>
          </a:p>
          <a:p>
            <a:pPr marL="171450" indent="-171450" algn="just">
              <a:buFont typeface="Arial" panose="020B0604020202020204" pitchFamily="34" charset="0"/>
              <a:buChar char="•"/>
            </a:pPr>
            <a:r>
              <a:rPr lang="en-GB" sz="1200" b="1" dirty="0">
                <a:solidFill>
                  <a:srgbClr val="000000"/>
                </a:solidFill>
              </a:rPr>
              <a:t>Interactive Web</a:t>
            </a:r>
          </a:p>
          <a:p>
            <a:pPr marL="171450" indent="-171450" algn="just">
              <a:buFont typeface="Arial" panose="020B0604020202020204" pitchFamily="34" charset="0"/>
              <a:buChar char="•"/>
            </a:pPr>
            <a:r>
              <a:rPr lang="en-GB" sz="1200" b="1" dirty="0">
                <a:solidFill>
                  <a:srgbClr val="000000"/>
                </a:solidFill>
              </a:rPr>
              <a:t>Apps </a:t>
            </a:r>
          </a:p>
        </p:txBody>
      </p:sp>
      <p:sp>
        <p:nvSpPr>
          <p:cNvPr id="22" name="TextBox 21">
            <a:extLst>
              <a:ext uri="{FF2B5EF4-FFF2-40B4-BE49-F238E27FC236}">
                <a16:creationId xmlns:a16="http://schemas.microsoft.com/office/drawing/2014/main" id="{AB65F975-D012-B77B-F5AB-3F7BBFE16034}"/>
              </a:ext>
            </a:extLst>
          </p:cNvPr>
          <p:cNvSpPr txBox="1"/>
          <p:nvPr/>
        </p:nvSpPr>
        <p:spPr>
          <a:xfrm>
            <a:off x="7603917" y="2971453"/>
            <a:ext cx="1704599" cy="646331"/>
          </a:xfrm>
          <a:prstGeom prst="rect">
            <a:avLst/>
          </a:prstGeom>
          <a:noFill/>
        </p:spPr>
        <p:txBody>
          <a:bodyPr wrap="square" rtlCol="0">
            <a:spAutoFit/>
          </a:bodyPr>
          <a:lstStyle/>
          <a:p>
            <a:pPr marL="171450" indent="-171450" algn="just">
              <a:buFont typeface="Arial" panose="020B0604020202020204" pitchFamily="34" charset="0"/>
              <a:buChar char="•"/>
            </a:pPr>
            <a:r>
              <a:rPr lang="en-GB" sz="1200" b="1" dirty="0">
                <a:solidFill>
                  <a:srgbClr val="000000"/>
                </a:solidFill>
              </a:rPr>
              <a:t>Centralization</a:t>
            </a:r>
          </a:p>
          <a:p>
            <a:pPr marL="171450" indent="-171450" algn="just">
              <a:buFont typeface="Arial" panose="020B0604020202020204" pitchFamily="34" charset="0"/>
              <a:buChar char="•"/>
            </a:pPr>
            <a:r>
              <a:rPr lang="en-GB" sz="1200" b="1" dirty="0">
                <a:solidFill>
                  <a:srgbClr val="000000"/>
                </a:solidFill>
              </a:rPr>
              <a:t>XML/JSON/RSS</a:t>
            </a:r>
          </a:p>
          <a:p>
            <a:pPr marL="171450" indent="-171450" algn="just">
              <a:buFont typeface="Arial" panose="020B0604020202020204" pitchFamily="34" charset="0"/>
              <a:buChar char="•"/>
            </a:pPr>
            <a:endParaRPr lang="en-GB" sz="1200" b="1" dirty="0">
              <a:solidFill>
                <a:srgbClr val="000000"/>
              </a:solidFill>
            </a:endParaRPr>
          </a:p>
        </p:txBody>
      </p:sp>
      <p:sp>
        <p:nvSpPr>
          <p:cNvPr id="23" name="TextBox 22">
            <a:extLst>
              <a:ext uri="{FF2B5EF4-FFF2-40B4-BE49-F238E27FC236}">
                <a16:creationId xmlns:a16="http://schemas.microsoft.com/office/drawing/2014/main" id="{3C6A021F-2CD0-60CB-859F-EF852EBED007}"/>
              </a:ext>
            </a:extLst>
          </p:cNvPr>
          <p:cNvSpPr txBox="1"/>
          <p:nvPr/>
        </p:nvSpPr>
        <p:spPr>
          <a:xfrm>
            <a:off x="5659327" y="4898873"/>
            <a:ext cx="1760303" cy="1015663"/>
          </a:xfrm>
          <a:prstGeom prst="rect">
            <a:avLst/>
          </a:prstGeom>
          <a:noFill/>
        </p:spPr>
        <p:txBody>
          <a:bodyPr wrap="square" rtlCol="0">
            <a:spAutoFit/>
          </a:bodyPr>
          <a:lstStyle/>
          <a:p>
            <a:pPr marL="171450" indent="-171450" algn="just">
              <a:buFont typeface="Arial" panose="020B0604020202020204" pitchFamily="34" charset="0"/>
              <a:buChar char="•"/>
            </a:pPr>
            <a:r>
              <a:rPr lang="en-GB" sz="1200" b="1" dirty="0">
                <a:solidFill>
                  <a:srgbClr val="000000"/>
                </a:solidFill>
              </a:rPr>
              <a:t>Semantic Web</a:t>
            </a:r>
          </a:p>
          <a:p>
            <a:pPr marL="171450" indent="-171450" algn="just">
              <a:buFont typeface="Arial" panose="020B0604020202020204" pitchFamily="34" charset="0"/>
              <a:buChar char="•"/>
            </a:pPr>
            <a:r>
              <a:rPr lang="en-GB" sz="1200" b="1" dirty="0">
                <a:solidFill>
                  <a:srgbClr val="000000"/>
                </a:solidFill>
              </a:rPr>
              <a:t>Decentralization</a:t>
            </a:r>
          </a:p>
          <a:p>
            <a:pPr marL="171450" indent="-171450" algn="just">
              <a:buFont typeface="Arial" panose="020B0604020202020204" pitchFamily="34" charset="0"/>
              <a:buChar char="•"/>
            </a:pPr>
            <a:r>
              <a:rPr lang="en-GB" sz="1200" b="1" dirty="0" err="1">
                <a:solidFill>
                  <a:srgbClr val="000000"/>
                </a:solidFill>
              </a:rPr>
              <a:t>dApps</a:t>
            </a:r>
            <a:r>
              <a:rPr lang="en-GB" sz="1200" b="1" dirty="0">
                <a:solidFill>
                  <a:srgbClr val="000000"/>
                </a:solidFill>
              </a:rPr>
              <a:t> &amp; NFTs</a:t>
            </a:r>
          </a:p>
          <a:p>
            <a:pPr marL="171450" indent="-171450" algn="just">
              <a:buFont typeface="Arial" panose="020B0604020202020204" pitchFamily="34" charset="0"/>
              <a:buChar char="•"/>
            </a:pPr>
            <a:r>
              <a:rPr lang="en-GB" sz="1200" b="1" dirty="0">
                <a:solidFill>
                  <a:srgbClr val="000000"/>
                </a:solidFill>
              </a:rPr>
              <a:t>Private</a:t>
            </a:r>
          </a:p>
          <a:p>
            <a:pPr marL="171450" indent="-171450" algn="just">
              <a:buFont typeface="Arial" panose="020B0604020202020204" pitchFamily="34" charset="0"/>
              <a:buChar char="•"/>
            </a:pPr>
            <a:r>
              <a:rPr lang="en-GB" sz="1200" b="1" dirty="0">
                <a:solidFill>
                  <a:srgbClr val="000000"/>
                </a:solidFill>
              </a:rPr>
              <a:t>Blockchain </a:t>
            </a:r>
          </a:p>
        </p:txBody>
      </p:sp>
      <p:sp>
        <p:nvSpPr>
          <p:cNvPr id="24" name="TextBox 23">
            <a:extLst>
              <a:ext uri="{FF2B5EF4-FFF2-40B4-BE49-F238E27FC236}">
                <a16:creationId xmlns:a16="http://schemas.microsoft.com/office/drawing/2014/main" id="{4AC846B0-9134-DE67-9711-55FEA2E253B7}"/>
              </a:ext>
            </a:extLst>
          </p:cNvPr>
          <p:cNvSpPr txBox="1"/>
          <p:nvPr/>
        </p:nvSpPr>
        <p:spPr>
          <a:xfrm>
            <a:off x="7636743" y="4856191"/>
            <a:ext cx="1854653" cy="1015663"/>
          </a:xfrm>
          <a:prstGeom prst="rect">
            <a:avLst/>
          </a:prstGeom>
          <a:noFill/>
        </p:spPr>
        <p:txBody>
          <a:bodyPr wrap="square" rtlCol="0">
            <a:spAutoFit/>
          </a:bodyPr>
          <a:lstStyle/>
          <a:p>
            <a:pPr marL="171450" indent="-171450" algn="just">
              <a:buFont typeface="Arial" panose="020B0604020202020204" pitchFamily="34" charset="0"/>
              <a:buChar char="•"/>
            </a:pPr>
            <a:r>
              <a:rPr lang="en-GB" sz="1200" b="1" dirty="0">
                <a:solidFill>
                  <a:srgbClr val="000000"/>
                </a:solidFill>
              </a:rPr>
              <a:t>AI</a:t>
            </a:r>
          </a:p>
          <a:p>
            <a:pPr marL="171450" indent="-171450" algn="just">
              <a:buFont typeface="Arial" panose="020B0604020202020204" pitchFamily="34" charset="0"/>
              <a:buChar char="•"/>
            </a:pPr>
            <a:r>
              <a:rPr lang="en-GB" sz="1200" b="1" dirty="0">
                <a:solidFill>
                  <a:srgbClr val="000000"/>
                </a:solidFill>
              </a:rPr>
              <a:t>Interoperability</a:t>
            </a:r>
          </a:p>
          <a:p>
            <a:pPr marL="171450" indent="-171450" algn="just">
              <a:buFont typeface="Arial" panose="020B0604020202020204" pitchFamily="34" charset="0"/>
              <a:buChar char="•"/>
            </a:pPr>
            <a:r>
              <a:rPr lang="en-GB" sz="1200" b="1" dirty="0">
                <a:solidFill>
                  <a:srgbClr val="000000"/>
                </a:solidFill>
              </a:rPr>
              <a:t>Intelligent Web </a:t>
            </a:r>
          </a:p>
          <a:p>
            <a:pPr marL="171450" indent="-171450" algn="just">
              <a:buFont typeface="Arial" panose="020B0604020202020204" pitchFamily="34" charset="0"/>
              <a:buChar char="•"/>
            </a:pPr>
            <a:r>
              <a:rPr lang="en-GB" sz="1200" b="1" dirty="0">
                <a:solidFill>
                  <a:srgbClr val="000000"/>
                </a:solidFill>
              </a:rPr>
              <a:t>RDF/RDFS/OWL</a:t>
            </a:r>
          </a:p>
          <a:p>
            <a:pPr marL="171450" indent="-171450" algn="just">
              <a:buFont typeface="Arial" panose="020B0604020202020204" pitchFamily="34" charset="0"/>
              <a:buChar char="•"/>
            </a:pPr>
            <a:r>
              <a:rPr lang="en-GB" sz="1200" b="1" dirty="0">
                <a:solidFill>
                  <a:srgbClr val="000000"/>
                </a:solidFill>
              </a:rPr>
              <a:t>VAR &amp; AR </a:t>
            </a:r>
          </a:p>
        </p:txBody>
      </p:sp>
      <p:pic>
        <p:nvPicPr>
          <p:cNvPr id="25" name="Picture 24">
            <a:extLst>
              <a:ext uri="{FF2B5EF4-FFF2-40B4-BE49-F238E27FC236}">
                <a16:creationId xmlns:a16="http://schemas.microsoft.com/office/drawing/2014/main" id="{6672A095-6882-EFE1-8E45-C3454FE2DB1E}"/>
              </a:ext>
            </a:extLst>
          </p:cNvPr>
          <p:cNvPicPr>
            <a:picLocks noChangeAspect="1"/>
          </p:cNvPicPr>
          <p:nvPr/>
        </p:nvPicPr>
        <p:blipFill>
          <a:blip r:embed="rId10"/>
          <a:stretch>
            <a:fillRect/>
          </a:stretch>
        </p:blipFill>
        <p:spPr>
          <a:xfrm>
            <a:off x="9897056" y="4667673"/>
            <a:ext cx="1640768" cy="1530236"/>
          </a:xfrm>
          <a:prstGeom prst="rect">
            <a:avLst/>
          </a:prstGeom>
        </p:spPr>
      </p:pic>
      <p:grpSp>
        <p:nvGrpSpPr>
          <p:cNvPr id="26" name="Group 25">
            <a:extLst>
              <a:ext uri="{FF2B5EF4-FFF2-40B4-BE49-F238E27FC236}">
                <a16:creationId xmlns:a16="http://schemas.microsoft.com/office/drawing/2014/main" id="{96EBE695-E71A-302F-9F6D-A00C943DF94D}"/>
              </a:ext>
            </a:extLst>
          </p:cNvPr>
          <p:cNvGrpSpPr/>
          <p:nvPr/>
        </p:nvGrpSpPr>
        <p:grpSpPr>
          <a:xfrm>
            <a:off x="471719" y="853910"/>
            <a:ext cx="1391524" cy="1569439"/>
            <a:chOff x="562465" y="1096038"/>
            <a:chExt cx="1391524" cy="1569439"/>
          </a:xfrm>
        </p:grpSpPr>
        <p:pic>
          <p:nvPicPr>
            <p:cNvPr id="27" name="Picture 26">
              <a:extLst>
                <a:ext uri="{FF2B5EF4-FFF2-40B4-BE49-F238E27FC236}">
                  <a16:creationId xmlns:a16="http://schemas.microsoft.com/office/drawing/2014/main" id="{944CC2DE-4762-B4A1-886C-16A5CF99D695}"/>
                </a:ext>
              </a:extLst>
            </p:cNvPr>
            <p:cNvPicPr>
              <a:picLocks noChangeAspect="1"/>
            </p:cNvPicPr>
            <p:nvPr/>
          </p:nvPicPr>
          <p:blipFill>
            <a:blip r:embed="rId11"/>
            <a:stretch>
              <a:fillRect/>
            </a:stretch>
          </p:blipFill>
          <p:spPr>
            <a:xfrm>
              <a:off x="562465" y="1463782"/>
              <a:ext cx="1391524" cy="1201695"/>
            </a:xfrm>
            <a:prstGeom prst="rect">
              <a:avLst/>
            </a:prstGeom>
          </p:spPr>
        </p:pic>
        <p:pic>
          <p:nvPicPr>
            <p:cNvPr id="28" name="Picture 27">
              <a:extLst>
                <a:ext uri="{FF2B5EF4-FFF2-40B4-BE49-F238E27FC236}">
                  <a16:creationId xmlns:a16="http://schemas.microsoft.com/office/drawing/2014/main" id="{12A368A3-0AF5-8F8A-1030-9DD843097972}"/>
                </a:ext>
              </a:extLst>
            </p:cNvPr>
            <p:cNvPicPr>
              <a:picLocks noChangeAspect="1"/>
            </p:cNvPicPr>
            <p:nvPr/>
          </p:nvPicPr>
          <p:blipFill>
            <a:blip r:embed="rId12"/>
            <a:stretch>
              <a:fillRect/>
            </a:stretch>
          </p:blipFill>
          <p:spPr>
            <a:xfrm>
              <a:off x="807128" y="1096038"/>
              <a:ext cx="914400" cy="571500"/>
            </a:xfrm>
            <a:prstGeom prst="rect">
              <a:avLst/>
            </a:prstGeom>
          </p:spPr>
        </p:pic>
      </p:grpSp>
      <p:grpSp>
        <p:nvGrpSpPr>
          <p:cNvPr id="29" name="Group 28">
            <a:extLst>
              <a:ext uri="{FF2B5EF4-FFF2-40B4-BE49-F238E27FC236}">
                <a16:creationId xmlns:a16="http://schemas.microsoft.com/office/drawing/2014/main" id="{55C9B205-C67C-3EB1-CD68-CE7F64BC6B70}"/>
              </a:ext>
            </a:extLst>
          </p:cNvPr>
          <p:cNvGrpSpPr/>
          <p:nvPr/>
        </p:nvGrpSpPr>
        <p:grpSpPr>
          <a:xfrm>
            <a:off x="432798" y="2697609"/>
            <a:ext cx="1483689" cy="1517230"/>
            <a:chOff x="499722" y="2874519"/>
            <a:chExt cx="1483689" cy="1517230"/>
          </a:xfrm>
        </p:grpSpPr>
        <p:pic>
          <p:nvPicPr>
            <p:cNvPr id="30" name="Picture 29">
              <a:extLst>
                <a:ext uri="{FF2B5EF4-FFF2-40B4-BE49-F238E27FC236}">
                  <a16:creationId xmlns:a16="http://schemas.microsoft.com/office/drawing/2014/main" id="{A9B1D0DB-EDA1-7C3F-7CE5-2D9CA358313D}"/>
                </a:ext>
              </a:extLst>
            </p:cNvPr>
            <p:cNvPicPr>
              <a:picLocks noChangeAspect="1"/>
            </p:cNvPicPr>
            <p:nvPr/>
          </p:nvPicPr>
          <p:blipFill>
            <a:blip r:embed="rId13"/>
            <a:stretch>
              <a:fillRect/>
            </a:stretch>
          </p:blipFill>
          <p:spPr>
            <a:xfrm>
              <a:off x="499722" y="3334471"/>
              <a:ext cx="1483689" cy="1057278"/>
            </a:xfrm>
            <a:prstGeom prst="rect">
              <a:avLst/>
            </a:prstGeom>
          </p:spPr>
        </p:pic>
        <p:pic>
          <p:nvPicPr>
            <p:cNvPr id="31" name="Picture 30">
              <a:extLst>
                <a:ext uri="{FF2B5EF4-FFF2-40B4-BE49-F238E27FC236}">
                  <a16:creationId xmlns:a16="http://schemas.microsoft.com/office/drawing/2014/main" id="{39CC64D8-029A-19B0-B0F1-A7373A0AE6D0}"/>
                </a:ext>
              </a:extLst>
            </p:cNvPr>
            <p:cNvPicPr>
              <a:picLocks noChangeAspect="1"/>
            </p:cNvPicPr>
            <p:nvPr/>
          </p:nvPicPr>
          <p:blipFill>
            <a:blip r:embed="rId14"/>
            <a:stretch>
              <a:fillRect/>
            </a:stretch>
          </p:blipFill>
          <p:spPr>
            <a:xfrm>
              <a:off x="753017" y="2874519"/>
              <a:ext cx="923925" cy="547688"/>
            </a:xfrm>
            <a:prstGeom prst="rect">
              <a:avLst/>
            </a:prstGeom>
          </p:spPr>
        </p:pic>
      </p:grpSp>
      <p:grpSp>
        <p:nvGrpSpPr>
          <p:cNvPr id="32" name="Group 31">
            <a:extLst>
              <a:ext uri="{FF2B5EF4-FFF2-40B4-BE49-F238E27FC236}">
                <a16:creationId xmlns:a16="http://schemas.microsoft.com/office/drawing/2014/main" id="{21801630-9C35-A0E4-C9B2-49973EDA0274}"/>
              </a:ext>
            </a:extLst>
          </p:cNvPr>
          <p:cNvGrpSpPr/>
          <p:nvPr/>
        </p:nvGrpSpPr>
        <p:grpSpPr>
          <a:xfrm>
            <a:off x="415706" y="4587110"/>
            <a:ext cx="1348067" cy="1595440"/>
            <a:chOff x="534346" y="4667942"/>
            <a:chExt cx="1348067" cy="1595440"/>
          </a:xfrm>
        </p:grpSpPr>
        <p:pic>
          <p:nvPicPr>
            <p:cNvPr id="33" name="Picture 32">
              <a:extLst>
                <a:ext uri="{FF2B5EF4-FFF2-40B4-BE49-F238E27FC236}">
                  <a16:creationId xmlns:a16="http://schemas.microsoft.com/office/drawing/2014/main" id="{CDBA9B64-AB90-7C0B-713A-FC44B16D3F19}"/>
                </a:ext>
              </a:extLst>
            </p:cNvPr>
            <p:cNvPicPr>
              <a:picLocks noChangeAspect="1"/>
            </p:cNvPicPr>
            <p:nvPr/>
          </p:nvPicPr>
          <p:blipFill>
            <a:blip r:embed="rId15"/>
            <a:stretch>
              <a:fillRect/>
            </a:stretch>
          </p:blipFill>
          <p:spPr>
            <a:xfrm>
              <a:off x="534346" y="5206104"/>
              <a:ext cx="1348067" cy="1057278"/>
            </a:xfrm>
            <a:prstGeom prst="rect">
              <a:avLst/>
            </a:prstGeom>
          </p:spPr>
        </p:pic>
        <p:pic>
          <p:nvPicPr>
            <p:cNvPr id="34" name="Picture 33">
              <a:extLst>
                <a:ext uri="{FF2B5EF4-FFF2-40B4-BE49-F238E27FC236}">
                  <a16:creationId xmlns:a16="http://schemas.microsoft.com/office/drawing/2014/main" id="{138B9EDE-1E0D-F68F-DFC1-D71C3C85C2EE}"/>
                </a:ext>
              </a:extLst>
            </p:cNvPr>
            <p:cNvPicPr>
              <a:picLocks noChangeAspect="1"/>
            </p:cNvPicPr>
            <p:nvPr/>
          </p:nvPicPr>
          <p:blipFill>
            <a:blip r:embed="rId16"/>
            <a:stretch>
              <a:fillRect/>
            </a:stretch>
          </p:blipFill>
          <p:spPr>
            <a:xfrm>
              <a:off x="737658" y="4667942"/>
              <a:ext cx="909637" cy="538162"/>
            </a:xfrm>
            <a:prstGeom prst="rect">
              <a:avLst/>
            </a:prstGeom>
          </p:spPr>
        </p:pic>
      </p:grpSp>
      <p:sp>
        <p:nvSpPr>
          <p:cNvPr id="35" name="TextBox 34">
            <a:extLst>
              <a:ext uri="{FF2B5EF4-FFF2-40B4-BE49-F238E27FC236}">
                <a16:creationId xmlns:a16="http://schemas.microsoft.com/office/drawing/2014/main" id="{4411B8DB-76CB-23CB-E9BF-B0981B316043}"/>
              </a:ext>
            </a:extLst>
          </p:cNvPr>
          <p:cNvSpPr txBox="1"/>
          <p:nvPr/>
        </p:nvSpPr>
        <p:spPr>
          <a:xfrm>
            <a:off x="2155175" y="1003575"/>
            <a:ext cx="2932833" cy="307777"/>
          </a:xfrm>
          <a:prstGeom prst="rect">
            <a:avLst/>
          </a:prstGeom>
          <a:noFill/>
        </p:spPr>
        <p:txBody>
          <a:bodyPr wrap="square" rtlCol="0">
            <a:spAutoFit/>
          </a:bodyPr>
          <a:lstStyle/>
          <a:p>
            <a:pPr algn="ctr"/>
            <a:r>
              <a:rPr lang="en-GB" sz="1400" b="1" i="0" dirty="0">
                <a:solidFill>
                  <a:srgbClr val="002060"/>
                </a:solidFill>
                <a:effectLst/>
              </a:rPr>
              <a:t>Web 1.0 : 1990- 2005</a:t>
            </a:r>
            <a:endParaRPr lang="en-GB" sz="1400" b="1" dirty="0">
              <a:solidFill>
                <a:srgbClr val="002060"/>
              </a:solidFill>
            </a:endParaRPr>
          </a:p>
        </p:txBody>
      </p:sp>
      <p:sp>
        <p:nvSpPr>
          <p:cNvPr id="36" name="TextBox 35">
            <a:extLst>
              <a:ext uri="{FF2B5EF4-FFF2-40B4-BE49-F238E27FC236}">
                <a16:creationId xmlns:a16="http://schemas.microsoft.com/office/drawing/2014/main" id="{59E11AAB-EF33-3BF6-B2EA-7C2B94F455B9}"/>
              </a:ext>
            </a:extLst>
          </p:cNvPr>
          <p:cNvSpPr txBox="1"/>
          <p:nvPr/>
        </p:nvSpPr>
        <p:spPr>
          <a:xfrm>
            <a:off x="2131119" y="1313555"/>
            <a:ext cx="3092613" cy="830997"/>
          </a:xfrm>
          <a:prstGeom prst="rect">
            <a:avLst/>
          </a:prstGeom>
          <a:noFill/>
        </p:spPr>
        <p:txBody>
          <a:bodyPr wrap="square" rtlCol="0">
            <a:spAutoFit/>
          </a:bodyPr>
          <a:lstStyle/>
          <a:p>
            <a:pPr algn="just"/>
            <a:r>
              <a:rPr lang="en-GB" sz="1200" b="1" dirty="0">
                <a:solidFill>
                  <a:srgbClr val="000000"/>
                </a:solidFill>
              </a:rPr>
              <a:t>During the phase that lasted from the 1990s to the 2000s, the internet mainly featured static pages with users granted zero options to voice their feedback or opinion.</a:t>
            </a:r>
            <a:endParaRPr lang="en-GB" b="1" dirty="0"/>
          </a:p>
        </p:txBody>
      </p:sp>
      <p:sp>
        <p:nvSpPr>
          <p:cNvPr id="37" name="TextBox 36">
            <a:extLst>
              <a:ext uri="{FF2B5EF4-FFF2-40B4-BE49-F238E27FC236}">
                <a16:creationId xmlns:a16="http://schemas.microsoft.com/office/drawing/2014/main" id="{A933A456-A1A8-3EB9-CB31-1F13981A37A6}"/>
              </a:ext>
            </a:extLst>
          </p:cNvPr>
          <p:cNvSpPr txBox="1"/>
          <p:nvPr/>
        </p:nvSpPr>
        <p:spPr>
          <a:xfrm>
            <a:off x="2062384" y="2839041"/>
            <a:ext cx="2932833" cy="307777"/>
          </a:xfrm>
          <a:prstGeom prst="rect">
            <a:avLst/>
          </a:prstGeom>
          <a:noFill/>
        </p:spPr>
        <p:txBody>
          <a:bodyPr wrap="square" rtlCol="0">
            <a:spAutoFit/>
          </a:bodyPr>
          <a:lstStyle/>
          <a:p>
            <a:pPr algn="ctr"/>
            <a:r>
              <a:rPr lang="en-GB" sz="1400" b="1" i="0" dirty="0">
                <a:solidFill>
                  <a:srgbClr val="002060"/>
                </a:solidFill>
                <a:effectLst/>
              </a:rPr>
              <a:t>Web 2.0 : 2005 - 2020</a:t>
            </a:r>
            <a:endParaRPr lang="en-GB" sz="1400" b="1" dirty="0">
              <a:solidFill>
                <a:srgbClr val="002060"/>
              </a:solidFill>
            </a:endParaRPr>
          </a:p>
        </p:txBody>
      </p:sp>
      <p:sp>
        <p:nvSpPr>
          <p:cNvPr id="38" name="TextBox 37">
            <a:extLst>
              <a:ext uri="{FF2B5EF4-FFF2-40B4-BE49-F238E27FC236}">
                <a16:creationId xmlns:a16="http://schemas.microsoft.com/office/drawing/2014/main" id="{F90E3660-D698-7BD6-CE6C-ABF3D2BB5B3F}"/>
              </a:ext>
            </a:extLst>
          </p:cNvPr>
          <p:cNvSpPr txBox="1"/>
          <p:nvPr/>
        </p:nvSpPr>
        <p:spPr>
          <a:xfrm>
            <a:off x="2155174" y="3153128"/>
            <a:ext cx="3068558" cy="830997"/>
          </a:xfrm>
          <a:prstGeom prst="rect">
            <a:avLst/>
          </a:prstGeom>
          <a:noFill/>
        </p:spPr>
        <p:txBody>
          <a:bodyPr wrap="square" rtlCol="0">
            <a:spAutoFit/>
          </a:bodyPr>
          <a:lstStyle/>
          <a:p>
            <a:pPr algn="just"/>
            <a:r>
              <a:rPr lang="en-GB" sz="1200" b="1" dirty="0">
                <a:solidFill>
                  <a:srgbClr val="000000"/>
                </a:solidFill>
              </a:rPr>
              <a:t>Started ~2005 and continues even now – the age of social web, users playing a key role in generated information. Generation of Social networking and IoT. Information is centralized</a:t>
            </a:r>
            <a:endParaRPr lang="en-GB" b="1" dirty="0"/>
          </a:p>
        </p:txBody>
      </p:sp>
      <p:sp>
        <p:nvSpPr>
          <p:cNvPr id="39" name="TextBox 38">
            <a:extLst>
              <a:ext uri="{FF2B5EF4-FFF2-40B4-BE49-F238E27FC236}">
                <a16:creationId xmlns:a16="http://schemas.microsoft.com/office/drawing/2014/main" id="{87D0F963-6B7D-8A88-E3BD-6651B914266A}"/>
              </a:ext>
            </a:extLst>
          </p:cNvPr>
          <p:cNvSpPr txBox="1"/>
          <p:nvPr/>
        </p:nvSpPr>
        <p:spPr>
          <a:xfrm>
            <a:off x="2043593" y="4725363"/>
            <a:ext cx="3241524" cy="307777"/>
          </a:xfrm>
          <a:prstGeom prst="rect">
            <a:avLst/>
          </a:prstGeom>
          <a:noFill/>
        </p:spPr>
        <p:txBody>
          <a:bodyPr wrap="square" rtlCol="0">
            <a:spAutoFit/>
          </a:bodyPr>
          <a:lstStyle/>
          <a:p>
            <a:pPr algn="ctr"/>
            <a:r>
              <a:rPr lang="en-GB" sz="1400" b="1" i="0" dirty="0">
                <a:solidFill>
                  <a:schemeClr val="accent4">
                    <a:lumMod val="50000"/>
                  </a:schemeClr>
                </a:solidFill>
                <a:effectLst/>
              </a:rPr>
              <a:t>Web 3.0 : 2020 -</a:t>
            </a:r>
            <a:endParaRPr lang="en-GB" sz="1400" b="1" dirty="0">
              <a:solidFill>
                <a:schemeClr val="accent4">
                  <a:lumMod val="50000"/>
                </a:schemeClr>
              </a:solidFill>
            </a:endParaRPr>
          </a:p>
        </p:txBody>
      </p:sp>
      <p:sp>
        <p:nvSpPr>
          <p:cNvPr id="40" name="TextBox 39">
            <a:extLst>
              <a:ext uri="{FF2B5EF4-FFF2-40B4-BE49-F238E27FC236}">
                <a16:creationId xmlns:a16="http://schemas.microsoft.com/office/drawing/2014/main" id="{2B5487FA-F900-1604-C9E7-0E051EC988AF}"/>
              </a:ext>
            </a:extLst>
          </p:cNvPr>
          <p:cNvSpPr txBox="1"/>
          <p:nvPr/>
        </p:nvSpPr>
        <p:spPr>
          <a:xfrm>
            <a:off x="2069423" y="5037514"/>
            <a:ext cx="3123477" cy="1015663"/>
          </a:xfrm>
          <a:prstGeom prst="rect">
            <a:avLst/>
          </a:prstGeom>
          <a:noFill/>
        </p:spPr>
        <p:txBody>
          <a:bodyPr wrap="square" rtlCol="0">
            <a:spAutoFit/>
          </a:bodyPr>
          <a:lstStyle/>
          <a:p>
            <a:pPr algn="just"/>
            <a:r>
              <a:rPr lang="en-GB" sz="1200" b="1" dirty="0">
                <a:solidFill>
                  <a:srgbClr val="000000"/>
                </a:solidFill>
              </a:rPr>
              <a:t>It is shaping up right in front of our eyes. Web 3.0 is also strongly focused on decentralized services and authority, which is a marked contrast to the centralization of Web 2.0</a:t>
            </a:r>
            <a:endParaRPr lang="en-GB" b="1" dirty="0"/>
          </a:p>
        </p:txBody>
      </p:sp>
      <p:sp>
        <p:nvSpPr>
          <p:cNvPr id="3" name="Slide Number Placeholder 2">
            <a:extLst>
              <a:ext uri="{FF2B5EF4-FFF2-40B4-BE49-F238E27FC236}">
                <a16:creationId xmlns:a16="http://schemas.microsoft.com/office/drawing/2014/main" id="{E47B81F3-C792-22B6-E0DA-0DC93CFA4FEA}"/>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7651F12-3B18-85E2-C761-DFFCF88E9217}"/>
              </a:ext>
            </a:extLst>
          </p:cNvPr>
          <p:cNvCxnSpPr>
            <a:cxnSpLocks/>
          </p:cNvCxnSpPr>
          <p:nvPr/>
        </p:nvCxnSpPr>
        <p:spPr>
          <a:xfrm flipV="1">
            <a:off x="398804" y="667641"/>
            <a:ext cx="11432412" cy="1314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38FE989D-EB40-D956-2658-95459D79BFE7}"/>
              </a:ext>
            </a:extLst>
          </p:cNvPr>
          <p:cNvSpPr txBox="1">
            <a:spLocks/>
          </p:cNvSpPr>
          <p:nvPr/>
        </p:nvSpPr>
        <p:spPr>
          <a:xfrm>
            <a:off x="256374" y="2266"/>
            <a:ext cx="6737124" cy="640080"/>
          </a:xfrm>
          <a:prstGeom prst="rect">
            <a:avLst/>
          </a:prstGeom>
        </p:spPr>
        <p:txBody>
          <a:bodyPr vert="horz" lIns="91440" tIns="45720" rIns="91440" bIns="45720" rtlCol="0" anchor="b">
            <a:normAutofit/>
          </a:bodyPr>
          <a:lstStyle>
            <a:defPPr>
              <a:defRPr lang="en-US"/>
            </a:defPPr>
            <a:lvl1pPr algn="ctr" defTabSz="914400">
              <a:lnSpc>
                <a:spcPct val="90000"/>
              </a:lnSpc>
              <a:spcBef>
                <a:spcPct val="0"/>
              </a:spcBef>
              <a:buNone/>
              <a:defRPr sz="4000">
                <a:latin typeface="+mj-lt"/>
                <a:ea typeface="+mj-ea"/>
                <a:cs typeface="+mj-cs"/>
              </a:defRPr>
            </a:lvl1pPr>
          </a:lstStyle>
          <a:p>
            <a:pPr algn="l"/>
            <a:r>
              <a:rPr lang="en-GB" sz="2800" dirty="0"/>
              <a:t>Web3 - The Future of the Internet</a:t>
            </a:r>
            <a:r>
              <a:rPr lang="en-US" sz="2800" dirty="0"/>
              <a:t> </a:t>
            </a:r>
            <a:endParaRPr lang="en-GB" sz="2800" dirty="0"/>
          </a:p>
        </p:txBody>
      </p:sp>
      <p:sp>
        <p:nvSpPr>
          <p:cNvPr id="4" name="Rectangle: Rounded Corners 3">
            <a:extLst>
              <a:ext uri="{FF2B5EF4-FFF2-40B4-BE49-F238E27FC236}">
                <a16:creationId xmlns:a16="http://schemas.microsoft.com/office/drawing/2014/main" id="{30FF23CC-F32C-6848-0F66-2465437C144D}"/>
              </a:ext>
            </a:extLst>
          </p:cNvPr>
          <p:cNvSpPr/>
          <p:nvPr/>
        </p:nvSpPr>
        <p:spPr>
          <a:xfrm>
            <a:off x="364431" y="936802"/>
            <a:ext cx="2661056" cy="5283645"/>
          </a:xfrm>
          <a:prstGeom prst="roundRect">
            <a:avLst>
              <a:gd name="adj" fmla="val 6111"/>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C00000"/>
              </a:solidFill>
            </a:endParaRPr>
          </a:p>
        </p:txBody>
      </p:sp>
      <p:sp>
        <p:nvSpPr>
          <p:cNvPr id="5" name="Rectangle: Rounded Corners 4">
            <a:extLst>
              <a:ext uri="{FF2B5EF4-FFF2-40B4-BE49-F238E27FC236}">
                <a16:creationId xmlns:a16="http://schemas.microsoft.com/office/drawing/2014/main" id="{1D2DC6AE-8B98-6FDC-38C7-6B078D949310}"/>
              </a:ext>
            </a:extLst>
          </p:cNvPr>
          <p:cNvSpPr/>
          <p:nvPr/>
        </p:nvSpPr>
        <p:spPr>
          <a:xfrm>
            <a:off x="3316015" y="936801"/>
            <a:ext cx="2661056" cy="5283645"/>
          </a:xfrm>
          <a:prstGeom prst="roundRect">
            <a:avLst>
              <a:gd name="adj" fmla="val 6111"/>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46B5C758-DF45-C2EE-6D9F-B013EE965CAF}"/>
              </a:ext>
            </a:extLst>
          </p:cNvPr>
          <p:cNvSpPr/>
          <p:nvPr/>
        </p:nvSpPr>
        <p:spPr>
          <a:xfrm>
            <a:off x="6295126" y="936800"/>
            <a:ext cx="2661056" cy="5283645"/>
          </a:xfrm>
          <a:prstGeom prst="roundRect">
            <a:avLst>
              <a:gd name="adj" fmla="val 6111"/>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20939FF5-CFFF-0374-83D4-580476C04F2C}"/>
              </a:ext>
            </a:extLst>
          </p:cNvPr>
          <p:cNvSpPr/>
          <p:nvPr/>
        </p:nvSpPr>
        <p:spPr>
          <a:xfrm>
            <a:off x="9246710" y="934155"/>
            <a:ext cx="2661056" cy="5283645"/>
          </a:xfrm>
          <a:prstGeom prst="roundRect">
            <a:avLst>
              <a:gd name="adj" fmla="val 6111"/>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3B24725F-DC80-5226-DAF2-8632B72518ED}"/>
              </a:ext>
            </a:extLst>
          </p:cNvPr>
          <p:cNvSpPr txBox="1"/>
          <p:nvPr/>
        </p:nvSpPr>
        <p:spPr>
          <a:xfrm>
            <a:off x="398804" y="1081257"/>
            <a:ext cx="2626683" cy="369332"/>
          </a:xfrm>
          <a:prstGeom prst="rect">
            <a:avLst/>
          </a:prstGeom>
          <a:noFill/>
        </p:spPr>
        <p:txBody>
          <a:bodyPr wrap="square" rtlCol="0">
            <a:spAutoFit/>
          </a:bodyPr>
          <a:lstStyle/>
          <a:p>
            <a:pPr algn="ctr"/>
            <a:r>
              <a:rPr lang="en-GB" dirty="0">
                <a:solidFill>
                  <a:srgbClr val="C00000"/>
                </a:solidFill>
              </a:rPr>
              <a:t>Why its different</a:t>
            </a:r>
          </a:p>
        </p:txBody>
      </p:sp>
      <p:sp>
        <p:nvSpPr>
          <p:cNvPr id="9" name="TextBox 8">
            <a:extLst>
              <a:ext uri="{FF2B5EF4-FFF2-40B4-BE49-F238E27FC236}">
                <a16:creationId xmlns:a16="http://schemas.microsoft.com/office/drawing/2014/main" id="{989A0CA2-81B8-2CF9-E8F1-736EDA8296CA}"/>
              </a:ext>
            </a:extLst>
          </p:cNvPr>
          <p:cNvSpPr txBox="1"/>
          <p:nvPr/>
        </p:nvSpPr>
        <p:spPr>
          <a:xfrm>
            <a:off x="9246710" y="1085993"/>
            <a:ext cx="2626683" cy="369332"/>
          </a:xfrm>
          <a:prstGeom prst="rect">
            <a:avLst/>
          </a:prstGeom>
          <a:noFill/>
        </p:spPr>
        <p:txBody>
          <a:bodyPr wrap="square" rtlCol="0">
            <a:spAutoFit/>
          </a:bodyPr>
          <a:lstStyle/>
          <a:p>
            <a:pPr algn="ctr"/>
            <a:r>
              <a:rPr lang="en-GB" dirty="0">
                <a:solidFill>
                  <a:srgbClr val="C49500"/>
                </a:solidFill>
              </a:rPr>
              <a:t>Criticism &amp; Doubts</a:t>
            </a:r>
          </a:p>
        </p:txBody>
      </p:sp>
      <p:sp>
        <p:nvSpPr>
          <p:cNvPr id="10" name="TextBox 9">
            <a:extLst>
              <a:ext uri="{FF2B5EF4-FFF2-40B4-BE49-F238E27FC236}">
                <a16:creationId xmlns:a16="http://schemas.microsoft.com/office/drawing/2014/main" id="{35BA4B95-ADC7-7337-BA56-75A1520CB542}"/>
              </a:ext>
            </a:extLst>
          </p:cNvPr>
          <p:cNvSpPr txBox="1"/>
          <p:nvPr/>
        </p:nvSpPr>
        <p:spPr>
          <a:xfrm>
            <a:off x="3326358" y="1081257"/>
            <a:ext cx="2626683" cy="369332"/>
          </a:xfrm>
          <a:prstGeom prst="rect">
            <a:avLst/>
          </a:prstGeom>
          <a:noFill/>
        </p:spPr>
        <p:txBody>
          <a:bodyPr wrap="square" rtlCol="0">
            <a:spAutoFit/>
          </a:bodyPr>
          <a:lstStyle/>
          <a:p>
            <a:pPr algn="ctr"/>
            <a:r>
              <a:rPr lang="en-GB" dirty="0">
                <a:solidFill>
                  <a:srgbClr val="0070C0"/>
                </a:solidFill>
              </a:rPr>
              <a:t>Key Concepts</a:t>
            </a:r>
          </a:p>
        </p:txBody>
      </p:sp>
      <p:sp>
        <p:nvSpPr>
          <p:cNvPr id="11" name="TextBox 10">
            <a:extLst>
              <a:ext uri="{FF2B5EF4-FFF2-40B4-BE49-F238E27FC236}">
                <a16:creationId xmlns:a16="http://schemas.microsoft.com/office/drawing/2014/main" id="{78AD4E82-A59D-13C6-EA00-7AE8FA4B0DA9}"/>
              </a:ext>
            </a:extLst>
          </p:cNvPr>
          <p:cNvSpPr txBox="1"/>
          <p:nvPr/>
        </p:nvSpPr>
        <p:spPr>
          <a:xfrm>
            <a:off x="6214931" y="1081257"/>
            <a:ext cx="2758437" cy="369332"/>
          </a:xfrm>
          <a:prstGeom prst="rect">
            <a:avLst/>
          </a:prstGeom>
          <a:noFill/>
          <a:ln>
            <a:noFill/>
          </a:ln>
        </p:spPr>
        <p:txBody>
          <a:bodyPr wrap="square" rtlCol="0">
            <a:spAutoFit/>
          </a:bodyPr>
          <a:lstStyle/>
          <a:p>
            <a:pPr algn="ctr"/>
            <a:r>
              <a:rPr lang="en-GB" dirty="0">
                <a:solidFill>
                  <a:srgbClr val="00B050"/>
                </a:solidFill>
              </a:rPr>
              <a:t>Transformation Journey</a:t>
            </a:r>
          </a:p>
        </p:txBody>
      </p:sp>
      <p:pic>
        <p:nvPicPr>
          <p:cNvPr id="12" name="Picture 11">
            <a:extLst>
              <a:ext uri="{FF2B5EF4-FFF2-40B4-BE49-F238E27FC236}">
                <a16:creationId xmlns:a16="http://schemas.microsoft.com/office/drawing/2014/main" id="{A2E1FD51-0BC1-610C-0085-6EEA494B8358}"/>
              </a:ext>
            </a:extLst>
          </p:cNvPr>
          <p:cNvPicPr>
            <a:picLocks noChangeAspect="1"/>
          </p:cNvPicPr>
          <p:nvPr/>
        </p:nvPicPr>
        <p:blipFill>
          <a:blip r:embed="rId2"/>
          <a:stretch>
            <a:fillRect/>
          </a:stretch>
        </p:blipFill>
        <p:spPr>
          <a:xfrm>
            <a:off x="3428936" y="1638530"/>
            <a:ext cx="2421525" cy="4228694"/>
          </a:xfrm>
          <a:prstGeom prst="rect">
            <a:avLst/>
          </a:prstGeom>
        </p:spPr>
      </p:pic>
      <p:grpSp>
        <p:nvGrpSpPr>
          <p:cNvPr id="13" name="Group 12">
            <a:extLst>
              <a:ext uri="{FF2B5EF4-FFF2-40B4-BE49-F238E27FC236}">
                <a16:creationId xmlns:a16="http://schemas.microsoft.com/office/drawing/2014/main" id="{67866FF9-D182-2591-491A-A543DC60E4B5}"/>
              </a:ext>
            </a:extLst>
          </p:cNvPr>
          <p:cNvGrpSpPr/>
          <p:nvPr/>
        </p:nvGrpSpPr>
        <p:grpSpPr>
          <a:xfrm>
            <a:off x="562595" y="1675090"/>
            <a:ext cx="2271386" cy="4228339"/>
            <a:chOff x="558152" y="1895111"/>
            <a:chExt cx="2271386" cy="4228339"/>
          </a:xfrm>
        </p:grpSpPr>
        <p:pic>
          <p:nvPicPr>
            <p:cNvPr id="14" name="Picture 13">
              <a:extLst>
                <a:ext uri="{FF2B5EF4-FFF2-40B4-BE49-F238E27FC236}">
                  <a16:creationId xmlns:a16="http://schemas.microsoft.com/office/drawing/2014/main" id="{0113156D-FB05-97A9-91A0-C3159C015F26}"/>
                </a:ext>
              </a:extLst>
            </p:cNvPr>
            <p:cNvPicPr>
              <a:picLocks noChangeAspect="1"/>
            </p:cNvPicPr>
            <p:nvPr/>
          </p:nvPicPr>
          <p:blipFill>
            <a:blip r:embed="rId3"/>
            <a:stretch>
              <a:fillRect/>
            </a:stretch>
          </p:blipFill>
          <p:spPr>
            <a:xfrm>
              <a:off x="571317" y="1896423"/>
              <a:ext cx="533400" cy="476250"/>
            </a:xfrm>
            <a:prstGeom prst="rect">
              <a:avLst/>
            </a:prstGeom>
          </p:spPr>
        </p:pic>
        <p:pic>
          <p:nvPicPr>
            <p:cNvPr id="15" name="Picture 14">
              <a:extLst>
                <a:ext uri="{FF2B5EF4-FFF2-40B4-BE49-F238E27FC236}">
                  <a16:creationId xmlns:a16="http://schemas.microsoft.com/office/drawing/2014/main" id="{24ACB11A-5650-9AC2-0394-15C078B5B08D}"/>
                </a:ext>
              </a:extLst>
            </p:cNvPr>
            <p:cNvPicPr>
              <a:picLocks noChangeAspect="1"/>
            </p:cNvPicPr>
            <p:nvPr/>
          </p:nvPicPr>
          <p:blipFill>
            <a:blip r:embed="rId4"/>
            <a:stretch>
              <a:fillRect/>
            </a:stretch>
          </p:blipFill>
          <p:spPr>
            <a:xfrm>
              <a:off x="600196" y="2536719"/>
              <a:ext cx="504825" cy="428625"/>
            </a:xfrm>
            <a:prstGeom prst="rect">
              <a:avLst/>
            </a:prstGeom>
          </p:spPr>
        </p:pic>
        <p:pic>
          <p:nvPicPr>
            <p:cNvPr id="16" name="Picture 15">
              <a:extLst>
                <a:ext uri="{FF2B5EF4-FFF2-40B4-BE49-F238E27FC236}">
                  <a16:creationId xmlns:a16="http://schemas.microsoft.com/office/drawing/2014/main" id="{894DBC2F-213A-BF87-0688-0979A5082DC1}"/>
                </a:ext>
              </a:extLst>
            </p:cNvPr>
            <p:cNvPicPr>
              <a:picLocks noChangeAspect="1"/>
            </p:cNvPicPr>
            <p:nvPr/>
          </p:nvPicPr>
          <p:blipFill>
            <a:blip r:embed="rId5"/>
            <a:stretch>
              <a:fillRect/>
            </a:stretch>
          </p:blipFill>
          <p:spPr>
            <a:xfrm>
              <a:off x="558152" y="3202579"/>
              <a:ext cx="589724" cy="437209"/>
            </a:xfrm>
            <a:prstGeom prst="rect">
              <a:avLst/>
            </a:prstGeom>
          </p:spPr>
        </p:pic>
        <p:pic>
          <p:nvPicPr>
            <p:cNvPr id="17" name="Picture 16">
              <a:extLst>
                <a:ext uri="{FF2B5EF4-FFF2-40B4-BE49-F238E27FC236}">
                  <a16:creationId xmlns:a16="http://schemas.microsoft.com/office/drawing/2014/main" id="{7E27EE4B-9C61-9BF6-9C0C-DFF41A45BCFA}"/>
                </a:ext>
              </a:extLst>
            </p:cNvPr>
            <p:cNvPicPr>
              <a:picLocks noChangeAspect="1"/>
            </p:cNvPicPr>
            <p:nvPr/>
          </p:nvPicPr>
          <p:blipFill>
            <a:blip r:embed="rId6"/>
            <a:stretch>
              <a:fillRect/>
            </a:stretch>
          </p:blipFill>
          <p:spPr>
            <a:xfrm>
              <a:off x="588213" y="3877022"/>
              <a:ext cx="504825" cy="428625"/>
            </a:xfrm>
            <a:prstGeom prst="rect">
              <a:avLst/>
            </a:prstGeom>
          </p:spPr>
        </p:pic>
        <p:pic>
          <p:nvPicPr>
            <p:cNvPr id="18" name="Picture 17">
              <a:extLst>
                <a:ext uri="{FF2B5EF4-FFF2-40B4-BE49-F238E27FC236}">
                  <a16:creationId xmlns:a16="http://schemas.microsoft.com/office/drawing/2014/main" id="{BA1F5765-ABBD-E29C-F68F-DC93878F41AE}"/>
                </a:ext>
              </a:extLst>
            </p:cNvPr>
            <p:cNvPicPr>
              <a:picLocks noChangeAspect="1"/>
            </p:cNvPicPr>
            <p:nvPr/>
          </p:nvPicPr>
          <p:blipFill>
            <a:blip r:embed="rId7"/>
            <a:stretch>
              <a:fillRect/>
            </a:stretch>
          </p:blipFill>
          <p:spPr>
            <a:xfrm>
              <a:off x="638296" y="4541654"/>
              <a:ext cx="466725" cy="409575"/>
            </a:xfrm>
            <a:prstGeom prst="rect">
              <a:avLst/>
            </a:prstGeom>
          </p:spPr>
        </p:pic>
        <p:sp>
          <p:nvSpPr>
            <p:cNvPr id="19" name="TextBox 18">
              <a:extLst>
                <a:ext uri="{FF2B5EF4-FFF2-40B4-BE49-F238E27FC236}">
                  <a16:creationId xmlns:a16="http://schemas.microsoft.com/office/drawing/2014/main" id="{C7E78FEC-34E7-E9E1-E0D5-89D91DFA1A2D}"/>
                </a:ext>
              </a:extLst>
            </p:cNvPr>
            <p:cNvSpPr txBox="1"/>
            <p:nvPr/>
          </p:nvSpPr>
          <p:spPr>
            <a:xfrm>
              <a:off x="1117492" y="1895111"/>
              <a:ext cx="1438635" cy="456535"/>
            </a:xfrm>
            <a:prstGeom prst="rect">
              <a:avLst/>
            </a:prstGeom>
            <a:noFill/>
          </p:spPr>
          <p:txBody>
            <a:bodyPr wrap="square" rtlCol="0">
              <a:spAutoFit/>
            </a:bodyPr>
            <a:lstStyle/>
            <a:p>
              <a:pPr algn="ctr">
                <a:spcAft>
                  <a:spcPts val="200"/>
                </a:spcAft>
              </a:pPr>
              <a:r>
                <a:rPr lang="en-GB" sz="1100" b="1" dirty="0">
                  <a:latin typeface="Georgia" panose="02040502050405020303" pitchFamily="18" charset="0"/>
                  <a:cs typeface="Arial" panose="020B0604020202020204" pitchFamily="34" charset="0"/>
                </a:rPr>
                <a:t>Omnipresence</a:t>
              </a:r>
            </a:p>
            <a:p>
              <a:pPr algn="ctr">
                <a:spcAft>
                  <a:spcPts val="200"/>
                </a:spcAft>
              </a:pPr>
              <a:r>
                <a:rPr lang="en-GB" sz="1100" dirty="0">
                  <a:latin typeface="Georgia" panose="02040502050405020303" pitchFamily="18" charset="0"/>
                  <a:cs typeface="Arial" panose="020B0604020202020204" pitchFamily="34" charset="0"/>
                </a:rPr>
                <a:t>No access limits</a:t>
              </a:r>
            </a:p>
          </p:txBody>
        </p:sp>
        <p:sp>
          <p:nvSpPr>
            <p:cNvPr id="20" name="TextBox 19">
              <a:extLst>
                <a:ext uri="{FF2B5EF4-FFF2-40B4-BE49-F238E27FC236}">
                  <a16:creationId xmlns:a16="http://schemas.microsoft.com/office/drawing/2014/main" id="{656DA144-8075-13E5-5F3F-4971CC053FF0}"/>
                </a:ext>
              </a:extLst>
            </p:cNvPr>
            <p:cNvSpPr txBox="1"/>
            <p:nvPr/>
          </p:nvSpPr>
          <p:spPr>
            <a:xfrm>
              <a:off x="1104717" y="3171236"/>
              <a:ext cx="1438635" cy="456535"/>
            </a:xfrm>
            <a:prstGeom prst="rect">
              <a:avLst/>
            </a:prstGeom>
            <a:noFill/>
          </p:spPr>
          <p:txBody>
            <a:bodyPr wrap="square" rtlCol="0">
              <a:spAutoFit/>
            </a:bodyPr>
            <a:lstStyle/>
            <a:p>
              <a:pPr algn="ctr">
                <a:spcAft>
                  <a:spcPts val="200"/>
                </a:spcAft>
              </a:pPr>
              <a:r>
                <a:rPr lang="en-GB" sz="1100" b="1" dirty="0">
                  <a:latin typeface="Georgia" panose="02040502050405020303" pitchFamily="18" charset="0"/>
                  <a:cs typeface="Arial" panose="020B0604020202020204" pitchFamily="34" charset="0"/>
                </a:rPr>
                <a:t>Reliability</a:t>
              </a:r>
            </a:p>
            <a:p>
              <a:pPr algn="ctr">
                <a:spcAft>
                  <a:spcPts val="200"/>
                </a:spcAft>
              </a:pPr>
              <a:r>
                <a:rPr lang="en-GB" sz="1100" dirty="0">
                  <a:latin typeface="Georgia" panose="02040502050405020303" pitchFamily="18" charset="0"/>
                  <a:cs typeface="Arial" panose="020B0604020202020204" pitchFamily="34" charset="0"/>
                </a:rPr>
                <a:t>Secure operations</a:t>
              </a:r>
            </a:p>
          </p:txBody>
        </p:sp>
        <p:sp>
          <p:nvSpPr>
            <p:cNvPr id="21" name="TextBox 20">
              <a:extLst>
                <a:ext uri="{FF2B5EF4-FFF2-40B4-BE49-F238E27FC236}">
                  <a16:creationId xmlns:a16="http://schemas.microsoft.com/office/drawing/2014/main" id="{A2837200-4AC1-4067-71DC-ED03B1409AC3}"/>
                </a:ext>
              </a:extLst>
            </p:cNvPr>
            <p:cNvSpPr txBox="1"/>
            <p:nvPr/>
          </p:nvSpPr>
          <p:spPr>
            <a:xfrm>
              <a:off x="1093038" y="2510037"/>
              <a:ext cx="1501831" cy="456535"/>
            </a:xfrm>
            <a:prstGeom prst="rect">
              <a:avLst/>
            </a:prstGeom>
            <a:noFill/>
          </p:spPr>
          <p:txBody>
            <a:bodyPr wrap="square" rtlCol="0">
              <a:spAutoFit/>
            </a:bodyPr>
            <a:lstStyle/>
            <a:p>
              <a:pPr algn="ctr">
                <a:spcAft>
                  <a:spcPts val="200"/>
                </a:spcAft>
              </a:pPr>
              <a:r>
                <a:rPr lang="en-GB" sz="1100" b="1" dirty="0">
                  <a:latin typeface="Georgia" panose="02040502050405020303" pitchFamily="18" charset="0"/>
                  <a:cs typeface="Arial" panose="020B0604020202020204" pitchFamily="34" charset="0"/>
                </a:rPr>
                <a:t>Openness</a:t>
              </a:r>
            </a:p>
            <a:p>
              <a:pPr algn="ctr">
                <a:spcAft>
                  <a:spcPts val="200"/>
                </a:spcAft>
              </a:pPr>
              <a:r>
                <a:rPr lang="en-GB" sz="1100" dirty="0">
                  <a:latin typeface="Georgia" panose="02040502050405020303" pitchFamily="18" charset="0"/>
                  <a:cs typeface="Arial" panose="020B0604020202020204" pitchFamily="34" charset="0"/>
                </a:rPr>
                <a:t>Open-source tools</a:t>
              </a:r>
            </a:p>
          </p:txBody>
        </p:sp>
        <p:sp>
          <p:nvSpPr>
            <p:cNvPr id="22" name="TextBox 21">
              <a:extLst>
                <a:ext uri="{FF2B5EF4-FFF2-40B4-BE49-F238E27FC236}">
                  <a16:creationId xmlns:a16="http://schemas.microsoft.com/office/drawing/2014/main" id="{87156A76-D026-167A-69EF-18A08E829906}"/>
                </a:ext>
              </a:extLst>
            </p:cNvPr>
            <p:cNvSpPr txBox="1"/>
            <p:nvPr/>
          </p:nvSpPr>
          <p:spPr>
            <a:xfrm>
              <a:off x="1054296" y="3843290"/>
              <a:ext cx="1610713" cy="456535"/>
            </a:xfrm>
            <a:prstGeom prst="rect">
              <a:avLst/>
            </a:prstGeom>
            <a:noFill/>
          </p:spPr>
          <p:txBody>
            <a:bodyPr wrap="square" rtlCol="0">
              <a:spAutoFit/>
            </a:bodyPr>
            <a:lstStyle/>
            <a:p>
              <a:pPr algn="ctr">
                <a:spcAft>
                  <a:spcPts val="200"/>
                </a:spcAft>
              </a:pPr>
              <a:r>
                <a:rPr lang="en-GB" sz="1100" b="1" dirty="0">
                  <a:latin typeface="Georgia" panose="02040502050405020303" pitchFamily="18" charset="0"/>
                  <a:cs typeface="Arial" panose="020B0604020202020204" pitchFamily="34" charset="0"/>
                </a:rPr>
                <a:t>Availability</a:t>
              </a:r>
            </a:p>
            <a:p>
              <a:pPr algn="ctr">
                <a:spcAft>
                  <a:spcPts val="200"/>
                </a:spcAft>
              </a:pPr>
              <a:r>
                <a:rPr lang="en-GB" sz="1100" dirty="0">
                  <a:latin typeface="Georgia" panose="02040502050405020303" pitchFamily="18" charset="0"/>
                  <a:cs typeface="Arial" panose="020B0604020202020204" pitchFamily="34" charset="0"/>
                </a:rPr>
                <a:t>Opened for everybody</a:t>
              </a:r>
            </a:p>
          </p:txBody>
        </p:sp>
        <p:sp>
          <p:nvSpPr>
            <p:cNvPr id="23" name="TextBox 22">
              <a:extLst>
                <a:ext uri="{FF2B5EF4-FFF2-40B4-BE49-F238E27FC236}">
                  <a16:creationId xmlns:a16="http://schemas.microsoft.com/office/drawing/2014/main" id="{AE3AD23A-917A-5444-1607-F5C0541A04C4}"/>
                </a:ext>
              </a:extLst>
            </p:cNvPr>
            <p:cNvSpPr txBox="1"/>
            <p:nvPr/>
          </p:nvSpPr>
          <p:spPr>
            <a:xfrm>
              <a:off x="1018677" y="4493762"/>
              <a:ext cx="1646332" cy="456535"/>
            </a:xfrm>
            <a:prstGeom prst="rect">
              <a:avLst/>
            </a:prstGeom>
            <a:noFill/>
          </p:spPr>
          <p:txBody>
            <a:bodyPr wrap="square" rtlCol="0">
              <a:spAutoFit/>
            </a:bodyPr>
            <a:lstStyle/>
            <a:p>
              <a:pPr algn="ctr">
                <a:spcAft>
                  <a:spcPts val="200"/>
                </a:spcAft>
              </a:pPr>
              <a:r>
                <a:rPr lang="en-GB" sz="1100" b="1" dirty="0">
                  <a:latin typeface="Georgia" panose="02040502050405020303" pitchFamily="18" charset="0"/>
                  <a:cs typeface="Arial" panose="020B0604020202020204" pitchFamily="34" charset="0"/>
                </a:rPr>
                <a:t>Ownership</a:t>
              </a:r>
            </a:p>
            <a:p>
              <a:pPr algn="ctr">
                <a:spcAft>
                  <a:spcPts val="200"/>
                </a:spcAft>
              </a:pPr>
              <a:r>
                <a:rPr lang="en-GB" sz="1100" dirty="0">
                  <a:latin typeface="Georgia" panose="02040502050405020303" pitchFamily="18" charset="0"/>
                  <a:cs typeface="Arial" panose="020B0604020202020204" pitchFamily="34" charset="0"/>
                </a:rPr>
                <a:t>Users own their data</a:t>
              </a:r>
            </a:p>
          </p:txBody>
        </p:sp>
        <p:pic>
          <p:nvPicPr>
            <p:cNvPr id="24" name="Picture 23">
              <a:extLst>
                <a:ext uri="{FF2B5EF4-FFF2-40B4-BE49-F238E27FC236}">
                  <a16:creationId xmlns:a16="http://schemas.microsoft.com/office/drawing/2014/main" id="{1D9220F1-3CFB-0193-3670-178C0B596157}"/>
                </a:ext>
              </a:extLst>
            </p:cNvPr>
            <p:cNvPicPr>
              <a:picLocks noChangeAspect="1"/>
            </p:cNvPicPr>
            <p:nvPr/>
          </p:nvPicPr>
          <p:blipFill>
            <a:blip r:embed="rId8"/>
            <a:stretch>
              <a:fillRect/>
            </a:stretch>
          </p:blipFill>
          <p:spPr>
            <a:xfrm>
              <a:off x="634208" y="5138412"/>
              <a:ext cx="390525" cy="438150"/>
            </a:xfrm>
            <a:prstGeom prst="rect">
              <a:avLst/>
            </a:prstGeom>
          </p:spPr>
        </p:pic>
        <p:sp>
          <p:nvSpPr>
            <p:cNvPr id="25" name="TextBox 24">
              <a:extLst>
                <a:ext uri="{FF2B5EF4-FFF2-40B4-BE49-F238E27FC236}">
                  <a16:creationId xmlns:a16="http://schemas.microsoft.com/office/drawing/2014/main" id="{65961B36-15DF-3EAE-8D79-5EDA781B5B0C}"/>
                </a:ext>
              </a:extLst>
            </p:cNvPr>
            <p:cNvSpPr txBox="1"/>
            <p:nvPr/>
          </p:nvSpPr>
          <p:spPr>
            <a:xfrm>
              <a:off x="871658" y="5105019"/>
              <a:ext cx="1837220" cy="456535"/>
            </a:xfrm>
            <a:prstGeom prst="rect">
              <a:avLst/>
            </a:prstGeom>
            <a:noFill/>
          </p:spPr>
          <p:txBody>
            <a:bodyPr wrap="square" rtlCol="0">
              <a:spAutoFit/>
            </a:bodyPr>
            <a:lstStyle/>
            <a:p>
              <a:pPr algn="ctr">
                <a:spcAft>
                  <a:spcPts val="200"/>
                </a:spcAft>
              </a:pPr>
              <a:r>
                <a:rPr lang="en-GB" sz="1100" b="1" dirty="0">
                  <a:latin typeface="Georgia" panose="02040502050405020303" pitchFamily="18" charset="0"/>
                  <a:cs typeface="Arial" panose="020B0604020202020204" pitchFamily="34" charset="0"/>
                </a:rPr>
                <a:t>Secure</a:t>
              </a:r>
            </a:p>
            <a:p>
              <a:pPr algn="ctr">
                <a:spcAft>
                  <a:spcPts val="200"/>
                </a:spcAft>
              </a:pPr>
              <a:r>
                <a:rPr lang="en-GB" sz="1100" dirty="0">
                  <a:latin typeface="Georgia" panose="02040502050405020303" pitchFamily="18" charset="0"/>
                  <a:cs typeface="Arial" panose="020B0604020202020204" pitchFamily="34" charset="0"/>
                </a:rPr>
                <a:t>Reduced threats</a:t>
              </a:r>
            </a:p>
          </p:txBody>
        </p:sp>
        <p:pic>
          <p:nvPicPr>
            <p:cNvPr id="26" name="Picture 25">
              <a:extLst>
                <a:ext uri="{FF2B5EF4-FFF2-40B4-BE49-F238E27FC236}">
                  <a16:creationId xmlns:a16="http://schemas.microsoft.com/office/drawing/2014/main" id="{0043FF31-5D42-6644-B881-20A665AA4518}"/>
                </a:ext>
              </a:extLst>
            </p:cNvPr>
            <p:cNvPicPr>
              <a:picLocks noChangeAspect="1"/>
            </p:cNvPicPr>
            <p:nvPr/>
          </p:nvPicPr>
          <p:blipFill>
            <a:blip r:embed="rId9"/>
            <a:stretch>
              <a:fillRect/>
            </a:stretch>
          </p:blipFill>
          <p:spPr>
            <a:xfrm>
              <a:off x="572780" y="5713459"/>
              <a:ext cx="479196" cy="392069"/>
            </a:xfrm>
            <a:prstGeom prst="rect">
              <a:avLst/>
            </a:prstGeom>
          </p:spPr>
        </p:pic>
        <p:sp>
          <p:nvSpPr>
            <p:cNvPr id="27" name="TextBox 26">
              <a:extLst>
                <a:ext uri="{FF2B5EF4-FFF2-40B4-BE49-F238E27FC236}">
                  <a16:creationId xmlns:a16="http://schemas.microsoft.com/office/drawing/2014/main" id="{B38AB22C-4A30-C8DC-6241-BBEF1486149C}"/>
                </a:ext>
              </a:extLst>
            </p:cNvPr>
            <p:cNvSpPr txBox="1"/>
            <p:nvPr/>
          </p:nvSpPr>
          <p:spPr>
            <a:xfrm>
              <a:off x="992318" y="5666915"/>
              <a:ext cx="1837220" cy="456535"/>
            </a:xfrm>
            <a:prstGeom prst="rect">
              <a:avLst/>
            </a:prstGeom>
            <a:noFill/>
          </p:spPr>
          <p:txBody>
            <a:bodyPr wrap="square" rtlCol="0">
              <a:spAutoFit/>
            </a:bodyPr>
            <a:lstStyle/>
            <a:p>
              <a:pPr algn="ctr">
                <a:spcAft>
                  <a:spcPts val="200"/>
                </a:spcAft>
              </a:pPr>
              <a:r>
                <a:rPr lang="en-GB" sz="1100" b="1" dirty="0">
                  <a:latin typeface="Georgia" panose="02040502050405020303" pitchFamily="18" charset="0"/>
                  <a:cs typeface="Arial" panose="020B0604020202020204" pitchFamily="34" charset="0"/>
                </a:rPr>
                <a:t>Request perception</a:t>
              </a:r>
            </a:p>
            <a:p>
              <a:pPr algn="ctr">
                <a:spcAft>
                  <a:spcPts val="200"/>
                </a:spcAft>
              </a:pPr>
              <a:r>
                <a:rPr lang="en-GB" sz="1100" dirty="0">
                  <a:latin typeface="Georgia" panose="02040502050405020303" pitchFamily="18" charset="0"/>
                  <a:cs typeface="Arial" panose="020B0604020202020204" pitchFamily="34" charset="0"/>
                </a:rPr>
                <a:t>Reduced hacking threats</a:t>
              </a:r>
            </a:p>
          </p:txBody>
        </p:sp>
      </p:grpSp>
      <p:grpSp>
        <p:nvGrpSpPr>
          <p:cNvPr id="28" name="Group 27">
            <a:extLst>
              <a:ext uri="{FF2B5EF4-FFF2-40B4-BE49-F238E27FC236}">
                <a16:creationId xmlns:a16="http://schemas.microsoft.com/office/drawing/2014/main" id="{7EBDD595-206B-61DE-EEE7-7E75944261FC}"/>
              </a:ext>
            </a:extLst>
          </p:cNvPr>
          <p:cNvGrpSpPr/>
          <p:nvPr/>
        </p:nvGrpSpPr>
        <p:grpSpPr>
          <a:xfrm>
            <a:off x="9402554" y="1610747"/>
            <a:ext cx="2530340" cy="3347648"/>
            <a:chOff x="9402554" y="1952581"/>
            <a:chExt cx="2530340" cy="3347648"/>
          </a:xfrm>
        </p:grpSpPr>
        <p:pic>
          <p:nvPicPr>
            <p:cNvPr id="29" name="Picture 28">
              <a:extLst>
                <a:ext uri="{FF2B5EF4-FFF2-40B4-BE49-F238E27FC236}">
                  <a16:creationId xmlns:a16="http://schemas.microsoft.com/office/drawing/2014/main" id="{6B471ACD-66A4-0BF4-5585-C7943A683F3A}"/>
                </a:ext>
              </a:extLst>
            </p:cNvPr>
            <p:cNvPicPr>
              <a:picLocks noChangeAspect="1"/>
            </p:cNvPicPr>
            <p:nvPr/>
          </p:nvPicPr>
          <p:blipFill>
            <a:blip r:embed="rId10"/>
            <a:stretch>
              <a:fillRect/>
            </a:stretch>
          </p:blipFill>
          <p:spPr>
            <a:xfrm>
              <a:off x="9402554" y="1967343"/>
              <a:ext cx="428625" cy="400050"/>
            </a:xfrm>
            <a:prstGeom prst="rect">
              <a:avLst/>
            </a:prstGeom>
          </p:spPr>
        </p:pic>
        <p:sp>
          <p:nvSpPr>
            <p:cNvPr id="30" name="TextBox 29">
              <a:extLst>
                <a:ext uri="{FF2B5EF4-FFF2-40B4-BE49-F238E27FC236}">
                  <a16:creationId xmlns:a16="http://schemas.microsoft.com/office/drawing/2014/main" id="{F0B29540-24BA-8F3C-B12B-1061BEA5837E}"/>
                </a:ext>
              </a:extLst>
            </p:cNvPr>
            <p:cNvSpPr txBox="1"/>
            <p:nvPr/>
          </p:nvSpPr>
          <p:spPr>
            <a:xfrm>
              <a:off x="9976028" y="1952581"/>
              <a:ext cx="1635581" cy="456535"/>
            </a:xfrm>
            <a:prstGeom prst="rect">
              <a:avLst/>
            </a:prstGeom>
            <a:noFill/>
          </p:spPr>
          <p:txBody>
            <a:bodyPr wrap="square" rtlCol="0">
              <a:spAutoFit/>
            </a:bodyPr>
            <a:lstStyle/>
            <a:p>
              <a:pPr>
                <a:spcAft>
                  <a:spcPts val="200"/>
                </a:spcAft>
              </a:pPr>
              <a:r>
                <a:rPr lang="en-GB" sz="1100" b="1" dirty="0">
                  <a:latin typeface="Georgia" panose="02040502050405020303" pitchFamily="18" charset="0"/>
                  <a:cs typeface="Arial" panose="020B0604020202020204" pitchFamily="34" charset="0"/>
                </a:rPr>
                <a:t>Difficult Regulation</a:t>
              </a:r>
            </a:p>
            <a:p>
              <a:pPr>
                <a:spcAft>
                  <a:spcPts val="200"/>
                </a:spcAft>
              </a:pPr>
              <a:r>
                <a:rPr lang="en-GB" sz="1100" dirty="0">
                  <a:latin typeface="Georgia" panose="02040502050405020303" pitchFamily="18" charset="0"/>
                  <a:cs typeface="Arial" panose="020B0604020202020204" pitchFamily="34" charset="0"/>
                </a:rPr>
                <a:t>Data control issue</a:t>
              </a:r>
            </a:p>
          </p:txBody>
        </p:sp>
        <p:pic>
          <p:nvPicPr>
            <p:cNvPr id="31" name="Picture 30">
              <a:extLst>
                <a:ext uri="{FF2B5EF4-FFF2-40B4-BE49-F238E27FC236}">
                  <a16:creationId xmlns:a16="http://schemas.microsoft.com/office/drawing/2014/main" id="{4B90C7C4-279E-AA63-6C43-1893EC50D835}"/>
                </a:ext>
              </a:extLst>
            </p:cNvPr>
            <p:cNvPicPr>
              <a:picLocks noChangeAspect="1"/>
            </p:cNvPicPr>
            <p:nvPr/>
          </p:nvPicPr>
          <p:blipFill>
            <a:blip r:embed="rId11"/>
            <a:stretch>
              <a:fillRect/>
            </a:stretch>
          </p:blipFill>
          <p:spPr>
            <a:xfrm>
              <a:off x="9402554" y="2529679"/>
              <a:ext cx="466725" cy="428625"/>
            </a:xfrm>
            <a:prstGeom prst="rect">
              <a:avLst/>
            </a:prstGeom>
          </p:spPr>
        </p:pic>
        <p:sp>
          <p:nvSpPr>
            <p:cNvPr id="32" name="TextBox 31">
              <a:extLst>
                <a:ext uri="{FF2B5EF4-FFF2-40B4-BE49-F238E27FC236}">
                  <a16:creationId xmlns:a16="http://schemas.microsoft.com/office/drawing/2014/main" id="{1C591EC5-4EAC-2DA5-412F-E9988950F608}"/>
                </a:ext>
              </a:extLst>
            </p:cNvPr>
            <p:cNvSpPr txBox="1"/>
            <p:nvPr/>
          </p:nvSpPr>
          <p:spPr>
            <a:xfrm>
              <a:off x="9977974" y="2493598"/>
              <a:ext cx="1709987" cy="456535"/>
            </a:xfrm>
            <a:prstGeom prst="rect">
              <a:avLst/>
            </a:prstGeom>
            <a:noFill/>
          </p:spPr>
          <p:txBody>
            <a:bodyPr wrap="square" rtlCol="0">
              <a:spAutoFit/>
            </a:bodyPr>
            <a:lstStyle/>
            <a:p>
              <a:pPr>
                <a:spcAft>
                  <a:spcPts val="200"/>
                </a:spcAft>
              </a:pPr>
              <a:r>
                <a:rPr lang="en-GB" sz="1100" b="1" dirty="0">
                  <a:latin typeface="Georgia" panose="02040502050405020303" pitchFamily="18" charset="0"/>
                  <a:cs typeface="Arial" panose="020B0604020202020204" pitchFamily="34" charset="0"/>
                </a:rPr>
                <a:t>No Absolute security</a:t>
              </a:r>
            </a:p>
            <a:p>
              <a:pPr>
                <a:spcAft>
                  <a:spcPts val="200"/>
                </a:spcAft>
              </a:pPr>
              <a:r>
                <a:rPr lang="en-GB" sz="1100" dirty="0">
                  <a:latin typeface="Georgia" panose="02040502050405020303" pitchFamily="18" charset="0"/>
                  <a:cs typeface="Arial" panose="020B0604020202020204" pitchFamily="34" charset="0"/>
                </a:rPr>
                <a:t>Require new measures</a:t>
              </a:r>
            </a:p>
          </p:txBody>
        </p:sp>
        <p:pic>
          <p:nvPicPr>
            <p:cNvPr id="33" name="Picture 32">
              <a:extLst>
                <a:ext uri="{FF2B5EF4-FFF2-40B4-BE49-F238E27FC236}">
                  <a16:creationId xmlns:a16="http://schemas.microsoft.com/office/drawing/2014/main" id="{9D2B618F-4E27-E6C4-D2A1-7C6860F8DCF6}"/>
                </a:ext>
              </a:extLst>
            </p:cNvPr>
            <p:cNvPicPr>
              <a:picLocks noChangeAspect="1"/>
            </p:cNvPicPr>
            <p:nvPr/>
          </p:nvPicPr>
          <p:blipFill>
            <a:blip r:embed="rId12"/>
            <a:stretch>
              <a:fillRect/>
            </a:stretch>
          </p:blipFill>
          <p:spPr>
            <a:xfrm>
              <a:off x="9436515" y="3142985"/>
              <a:ext cx="438150" cy="371475"/>
            </a:xfrm>
            <a:prstGeom prst="rect">
              <a:avLst/>
            </a:prstGeom>
          </p:spPr>
        </p:pic>
        <p:sp>
          <p:nvSpPr>
            <p:cNvPr id="34" name="TextBox 33">
              <a:extLst>
                <a:ext uri="{FF2B5EF4-FFF2-40B4-BE49-F238E27FC236}">
                  <a16:creationId xmlns:a16="http://schemas.microsoft.com/office/drawing/2014/main" id="{4B2E0196-644F-BF13-5125-A30F6E503D1C}"/>
                </a:ext>
              </a:extLst>
            </p:cNvPr>
            <p:cNvSpPr txBox="1"/>
            <p:nvPr/>
          </p:nvSpPr>
          <p:spPr>
            <a:xfrm>
              <a:off x="9986519" y="3096124"/>
              <a:ext cx="1709987" cy="456535"/>
            </a:xfrm>
            <a:prstGeom prst="rect">
              <a:avLst/>
            </a:prstGeom>
            <a:noFill/>
          </p:spPr>
          <p:txBody>
            <a:bodyPr wrap="square" rtlCol="0">
              <a:spAutoFit/>
            </a:bodyPr>
            <a:lstStyle/>
            <a:p>
              <a:pPr>
                <a:spcAft>
                  <a:spcPts val="200"/>
                </a:spcAft>
              </a:pPr>
              <a:r>
                <a:rPr lang="en-GB" sz="1100" b="1" dirty="0">
                  <a:latin typeface="Georgia" panose="02040502050405020303" pitchFamily="18" charset="0"/>
                  <a:cs typeface="Arial" panose="020B0604020202020204" pitchFamily="34" charset="0"/>
                </a:rPr>
                <a:t>Passive Data control</a:t>
              </a:r>
            </a:p>
            <a:p>
              <a:pPr>
                <a:spcAft>
                  <a:spcPts val="200"/>
                </a:spcAft>
              </a:pPr>
              <a:r>
                <a:rPr lang="en-GB" sz="1100" dirty="0">
                  <a:latin typeface="Georgia" panose="02040502050405020303" pitchFamily="18" charset="0"/>
                  <a:cs typeface="Arial" panose="020B0604020202020204" pitchFamily="34" charset="0"/>
                </a:rPr>
                <a:t>Tech giant control</a:t>
              </a:r>
            </a:p>
          </p:txBody>
        </p:sp>
        <p:pic>
          <p:nvPicPr>
            <p:cNvPr id="35" name="Picture 34">
              <a:extLst>
                <a:ext uri="{FF2B5EF4-FFF2-40B4-BE49-F238E27FC236}">
                  <a16:creationId xmlns:a16="http://schemas.microsoft.com/office/drawing/2014/main" id="{B9BF8175-2C6D-1A3A-2375-6384F25F46CA}"/>
                </a:ext>
              </a:extLst>
            </p:cNvPr>
            <p:cNvPicPr>
              <a:picLocks noChangeAspect="1"/>
            </p:cNvPicPr>
            <p:nvPr/>
          </p:nvPicPr>
          <p:blipFill>
            <a:blip r:embed="rId13"/>
            <a:stretch>
              <a:fillRect/>
            </a:stretch>
          </p:blipFill>
          <p:spPr>
            <a:xfrm>
              <a:off x="9431128" y="3690824"/>
              <a:ext cx="438151" cy="402383"/>
            </a:xfrm>
            <a:prstGeom prst="rect">
              <a:avLst/>
            </a:prstGeom>
          </p:spPr>
        </p:pic>
        <p:sp>
          <p:nvSpPr>
            <p:cNvPr id="36" name="TextBox 35">
              <a:extLst>
                <a:ext uri="{FF2B5EF4-FFF2-40B4-BE49-F238E27FC236}">
                  <a16:creationId xmlns:a16="http://schemas.microsoft.com/office/drawing/2014/main" id="{9D5FADBF-52F0-8CAE-E5D5-1B27FBCCE708}"/>
                </a:ext>
              </a:extLst>
            </p:cNvPr>
            <p:cNvSpPr txBox="1"/>
            <p:nvPr/>
          </p:nvSpPr>
          <p:spPr>
            <a:xfrm>
              <a:off x="9974604" y="3627711"/>
              <a:ext cx="1958290" cy="456535"/>
            </a:xfrm>
            <a:prstGeom prst="rect">
              <a:avLst/>
            </a:prstGeom>
            <a:noFill/>
          </p:spPr>
          <p:txBody>
            <a:bodyPr wrap="square" rtlCol="0">
              <a:spAutoFit/>
            </a:bodyPr>
            <a:lstStyle/>
            <a:p>
              <a:pPr>
                <a:spcAft>
                  <a:spcPts val="200"/>
                </a:spcAft>
              </a:pPr>
              <a:r>
                <a:rPr lang="en-GB" sz="1100" b="1" dirty="0">
                  <a:latin typeface="Georgia" panose="02040502050405020303" pitchFamily="18" charset="0"/>
                  <a:cs typeface="Arial" panose="020B0604020202020204" pitchFamily="34" charset="0"/>
                </a:rPr>
                <a:t>Device compatibility</a:t>
              </a:r>
            </a:p>
            <a:p>
              <a:pPr>
                <a:spcAft>
                  <a:spcPts val="200"/>
                </a:spcAft>
              </a:pPr>
              <a:r>
                <a:rPr lang="en-GB" sz="1100" dirty="0">
                  <a:latin typeface="Georgia" panose="02040502050405020303" pitchFamily="18" charset="0"/>
                  <a:cs typeface="Arial" panose="020B0604020202020204" pitchFamily="34" charset="0"/>
                </a:rPr>
                <a:t>Old device compatibility</a:t>
              </a:r>
            </a:p>
          </p:txBody>
        </p:sp>
        <p:pic>
          <p:nvPicPr>
            <p:cNvPr id="37" name="Picture 36">
              <a:extLst>
                <a:ext uri="{FF2B5EF4-FFF2-40B4-BE49-F238E27FC236}">
                  <a16:creationId xmlns:a16="http://schemas.microsoft.com/office/drawing/2014/main" id="{07701A7B-8C98-2A37-F9D7-326E810B9B1C}"/>
                </a:ext>
              </a:extLst>
            </p:cNvPr>
            <p:cNvPicPr>
              <a:picLocks noChangeAspect="1"/>
            </p:cNvPicPr>
            <p:nvPr/>
          </p:nvPicPr>
          <p:blipFill>
            <a:blip r:embed="rId14"/>
            <a:stretch>
              <a:fillRect/>
            </a:stretch>
          </p:blipFill>
          <p:spPr>
            <a:xfrm>
              <a:off x="9480220" y="4928754"/>
              <a:ext cx="400050" cy="371475"/>
            </a:xfrm>
            <a:prstGeom prst="rect">
              <a:avLst/>
            </a:prstGeom>
          </p:spPr>
        </p:pic>
        <p:sp>
          <p:nvSpPr>
            <p:cNvPr id="38" name="TextBox 37">
              <a:extLst>
                <a:ext uri="{FF2B5EF4-FFF2-40B4-BE49-F238E27FC236}">
                  <a16:creationId xmlns:a16="http://schemas.microsoft.com/office/drawing/2014/main" id="{570C151C-C599-6B73-4F3D-6907C37D8545}"/>
                </a:ext>
              </a:extLst>
            </p:cNvPr>
            <p:cNvSpPr txBox="1"/>
            <p:nvPr/>
          </p:nvSpPr>
          <p:spPr>
            <a:xfrm>
              <a:off x="9976788" y="4244341"/>
              <a:ext cx="1676654" cy="456535"/>
            </a:xfrm>
            <a:prstGeom prst="rect">
              <a:avLst/>
            </a:prstGeom>
            <a:noFill/>
          </p:spPr>
          <p:txBody>
            <a:bodyPr wrap="square" rtlCol="0">
              <a:spAutoFit/>
            </a:bodyPr>
            <a:lstStyle/>
            <a:p>
              <a:pPr>
                <a:spcAft>
                  <a:spcPts val="200"/>
                </a:spcAft>
              </a:pPr>
              <a:r>
                <a:rPr lang="en-GB" sz="1100" b="1" dirty="0">
                  <a:latin typeface="Georgia" panose="02040502050405020303" pitchFamily="18" charset="0"/>
                  <a:cs typeface="Arial" panose="020B0604020202020204" pitchFamily="34" charset="0"/>
                </a:rPr>
                <a:t>Access money</a:t>
              </a:r>
            </a:p>
            <a:p>
              <a:pPr>
                <a:spcAft>
                  <a:spcPts val="200"/>
                </a:spcAft>
              </a:pPr>
              <a:r>
                <a:rPr lang="en-GB" sz="1100" dirty="0">
                  <a:latin typeface="Georgia" panose="02040502050405020303" pitchFamily="18" charset="0"/>
                  <a:cs typeface="Arial" panose="020B0604020202020204" pitchFamily="34" charset="0"/>
                </a:rPr>
                <a:t>Money based relations</a:t>
              </a:r>
            </a:p>
          </p:txBody>
        </p:sp>
        <p:pic>
          <p:nvPicPr>
            <p:cNvPr id="39" name="Picture 38">
              <a:extLst>
                <a:ext uri="{FF2B5EF4-FFF2-40B4-BE49-F238E27FC236}">
                  <a16:creationId xmlns:a16="http://schemas.microsoft.com/office/drawing/2014/main" id="{4F17023A-BEA6-4C61-6F3D-8F0EEB78BD41}"/>
                </a:ext>
              </a:extLst>
            </p:cNvPr>
            <p:cNvPicPr>
              <a:picLocks noChangeAspect="1"/>
            </p:cNvPicPr>
            <p:nvPr/>
          </p:nvPicPr>
          <p:blipFill>
            <a:blip r:embed="rId15"/>
            <a:stretch>
              <a:fillRect/>
            </a:stretch>
          </p:blipFill>
          <p:spPr>
            <a:xfrm>
              <a:off x="9494025" y="4314652"/>
              <a:ext cx="371475" cy="400050"/>
            </a:xfrm>
            <a:prstGeom prst="rect">
              <a:avLst/>
            </a:prstGeom>
          </p:spPr>
        </p:pic>
        <p:sp>
          <p:nvSpPr>
            <p:cNvPr id="40" name="TextBox 39">
              <a:extLst>
                <a:ext uri="{FF2B5EF4-FFF2-40B4-BE49-F238E27FC236}">
                  <a16:creationId xmlns:a16="http://schemas.microsoft.com/office/drawing/2014/main" id="{D4C75FC7-85D5-195F-C7D4-5CE94AF5ED7F}"/>
                </a:ext>
              </a:extLst>
            </p:cNvPr>
            <p:cNvSpPr txBox="1"/>
            <p:nvPr/>
          </p:nvSpPr>
          <p:spPr>
            <a:xfrm>
              <a:off x="10000863" y="4839214"/>
              <a:ext cx="1507571" cy="456535"/>
            </a:xfrm>
            <a:prstGeom prst="rect">
              <a:avLst/>
            </a:prstGeom>
            <a:noFill/>
          </p:spPr>
          <p:txBody>
            <a:bodyPr wrap="square" rtlCol="0">
              <a:spAutoFit/>
            </a:bodyPr>
            <a:lstStyle/>
            <a:p>
              <a:pPr>
                <a:spcAft>
                  <a:spcPts val="200"/>
                </a:spcAft>
              </a:pPr>
              <a:r>
                <a:rPr lang="en-GB" sz="1100" b="1" dirty="0">
                  <a:latin typeface="Georgia" panose="02040502050405020303" pitchFamily="18" charset="0"/>
                  <a:cs typeface="Arial" panose="020B0604020202020204" pitchFamily="34" charset="0"/>
                </a:rPr>
                <a:t>Expensive</a:t>
              </a:r>
            </a:p>
            <a:p>
              <a:pPr>
                <a:spcAft>
                  <a:spcPts val="200"/>
                </a:spcAft>
              </a:pPr>
              <a:r>
                <a:rPr lang="en-GB" sz="1100" dirty="0">
                  <a:latin typeface="Georgia" panose="02040502050405020303" pitchFamily="18" charset="0"/>
                  <a:cs typeface="Arial" panose="020B0604020202020204" pitchFamily="34" charset="0"/>
                </a:rPr>
                <a:t>Web3 is expensive</a:t>
              </a:r>
            </a:p>
          </p:txBody>
        </p:sp>
      </p:grpSp>
      <p:grpSp>
        <p:nvGrpSpPr>
          <p:cNvPr id="41" name="Group 40">
            <a:extLst>
              <a:ext uri="{FF2B5EF4-FFF2-40B4-BE49-F238E27FC236}">
                <a16:creationId xmlns:a16="http://schemas.microsoft.com/office/drawing/2014/main" id="{0D16F0F9-A30B-9419-27B0-0CA9CBC10669}"/>
              </a:ext>
            </a:extLst>
          </p:cNvPr>
          <p:cNvGrpSpPr/>
          <p:nvPr/>
        </p:nvGrpSpPr>
        <p:grpSpPr>
          <a:xfrm>
            <a:off x="6356892" y="1646503"/>
            <a:ext cx="2537524" cy="4378280"/>
            <a:chOff x="6361697" y="2084684"/>
            <a:chExt cx="2537524" cy="4256926"/>
          </a:xfrm>
        </p:grpSpPr>
        <p:pic>
          <p:nvPicPr>
            <p:cNvPr id="42" name="Picture 41">
              <a:extLst>
                <a:ext uri="{FF2B5EF4-FFF2-40B4-BE49-F238E27FC236}">
                  <a16:creationId xmlns:a16="http://schemas.microsoft.com/office/drawing/2014/main" id="{E9676163-6189-CCB3-5177-AC9A242D2659}"/>
                </a:ext>
              </a:extLst>
            </p:cNvPr>
            <p:cNvPicPr>
              <a:picLocks noChangeAspect="1"/>
            </p:cNvPicPr>
            <p:nvPr/>
          </p:nvPicPr>
          <p:blipFill>
            <a:blip r:embed="rId16"/>
            <a:stretch>
              <a:fillRect/>
            </a:stretch>
          </p:blipFill>
          <p:spPr>
            <a:xfrm>
              <a:off x="7821227" y="2084684"/>
              <a:ext cx="1077994" cy="4256926"/>
            </a:xfrm>
            <a:prstGeom prst="rect">
              <a:avLst/>
            </a:prstGeom>
          </p:spPr>
        </p:pic>
        <p:pic>
          <p:nvPicPr>
            <p:cNvPr id="43" name="Picture 42">
              <a:extLst>
                <a:ext uri="{FF2B5EF4-FFF2-40B4-BE49-F238E27FC236}">
                  <a16:creationId xmlns:a16="http://schemas.microsoft.com/office/drawing/2014/main" id="{FA7A772A-D023-D5C8-8CA6-84C8073FCE08}"/>
                </a:ext>
              </a:extLst>
            </p:cNvPr>
            <p:cNvPicPr>
              <a:picLocks noChangeAspect="1"/>
            </p:cNvPicPr>
            <p:nvPr/>
          </p:nvPicPr>
          <p:blipFill>
            <a:blip r:embed="rId17"/>
            <a:stretch>
              <a:fillRect/>
            </a:stretch>
          </p:blipFill>
          <p:spPr>
            <a:xfrm>
              <a:off x="6361697" y="2125353"/>
              <a:ext cx="924491" cy="4161527"/>
            </a:xfrm>
            <a:prstGeom prst="rect">
              <a:avLst/>
            </a:prstGeom>
          </p:spPr>
        </p:pic>
        <p:cxnSp>
          <p:nvCxnSpPr>
            <p:cNvPr id="44" name="Straight Arrow Connector 43">
              <a:extLst>
                <a:ext uri="{FF2B5EF4-FFF2-40B4-BE49-F238E27FC236}">
                  <a16:creationId xmlns:a16="http://schemas.microsoft.com/office/drawing/2014/main" id="{5F06C11E-B461-042B-EFBC-5B2B11C709BB}"/>
                </a:ext>
              </a:extLst>
            </p:cNvPr>
            <p:cNvCxnSpPr>
              <a:cxnSpLocks/>
            </p:cNvCxnSpPr>
            <p:nvPr/>
          </p:nvCxnSpPr>
          <p:spPr>
            <a:xfrm>
              <a:off x="7357929" y="2298819"/>
              <a:ext cx="53838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7FC40E9-7AE7-33A5-62F6-A465783154C1}"/>
                </a:ext>
              </a:extLst>
            </p:cNvPr>
            <p:cNvCxnSpPr>
              <a:cxnSpLocks/>
            </p:cNvCxnSpPr>
            <p:nvPr/>
          </p:nvCxnSpPr>
          <p:spPr>
            <a:xfrm>
              <a:off x="7335138" y="3647436"/>
              <a:ext cx="53838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4F2604-B933-AE32-D41E-BF4ACBF890D6}"/>
                </a:ext>
              </a:extLst>
            </p:cNvPr>
            <p:cNvCxnSpPr>
              <a:cxnSpLocks/>
            </p:cNvCxnSpPr>
            <p:nvPr/>
          </p:nvCxnSpPr>
          <p:spPr>
            <a:xfrm>
              <a:off x="7352230" y="4213147"/>
              <a:ext cx="53838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207B176-6329-5CCA-DB8A-DF77134AF563}"/>
                </a:ext>
              </a:extLst>
            </p:cNvPr>
            <p:cNvCxnSpPr>
              <a:cxnSpLocks/>
            </p:cNvCxnSpPr>
            <p:nvPr/>
          </p:nvCxnSpPr>
          <p:spPr>
            <a:xfrm>
              <a:off x="7350805" y="4839569"/>
              <a:ext cx="53838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C6A0CFA-2CCC-037A-5BF7-0BC617DE00A0}"/>
                </a:ext>
              </a:extLst>
            </p:cNvPr>
            <p:cNvCxnSpPr>
              <a:cxnSpLocks/>
            </p:cNvCxnSpPr>
            <p:nvPr/>
          </p:nvCxnSpPr>
          <p:spPr>
            <a:xfrm>
              <a:off x="7359352" y="5492131"/>
              <a:ext cx="53838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7252F58-03F7-349C-C6FC-0692DB56EEB7}"/>
                </a:ext>
              </a:extLst>
            </p:cNvPr>
            <p:cNvCxnSpPr>
              <a:cxnSpLocks/>
            </p:cNvCxnSpPr>
            <p:nvPr/>
          </p:nvCxnSpPr>
          <p:spPr>
            <a:xfrm>
              <a:off x="7346534" y="6049822"/>
              <a:ext cx="53838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9E71E48-88A7-4265-B91A-631AF9080CB3}"/>
                </a:ext>
              </a:extLst>
            </p:cNvPr>
            <p:cNvCxnSpPr>
              <a:cxnSpLocks/>
            </p:cNvCxnSpPr>
            <p:nvPr/>
          </p:nvCxnSpPr>
          <p:spPr>
            <a:xfrm>
              <a:off x="7335138" y="2995550"/>
              <a:ext cx="53838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Slide Number Placeholder 51">
            <a:extLst>
              <a:ext uri="{FF2B5EF4-FFF2-40B4-BE49-F238E27FC236}">
                <a16:creationId xmlns:a16="http://schemas.microsoft.com/office/drawing/2014/main" id="{0F510641-836B-0D57-D79C-3ECAA3B8DCE6}"/>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5982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D0FD42D3-ADE1-7B65-3C26-F6690AD4F20E}"/>
              </a:ext>
            </a:extLst>
          </p:cNvPr>
          <p:cNvSpPr txBox="1">
            <a:spLocks/>
          </p:cNvSpPr>
          <p:nvPr/>
        </p:nvSpPr>
        <p:spPr>
          <a:xfrm>
            <a:off x="360784" y="27561"/>
            <a:ext cx="5606041" cy="6400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dirty="0"/>
              <a:t>Web3.0 – Transformation</a:t>
            </a:r>
          </a:p>
        </p:txBody>
      </p:sp>
      <p:sp>
        <p:nvSpPr>
          <p:cNvPr id="26" name="Rectangle: Rounded Corners 25">
            <a:extLst>
              <a:ext uri="{FF2B5EF4-FFF2-40B4-BE49-F238E27FC236}">
                <a16:creationId xmlns:a16="http://schemas.microsoft.com/office/drawing/2014/main" id="{379E867E-C227-C2D5-3F9C-BFBFEDEB7F25}"/>
              </a:ext>
            </a:extLst>
          </p:cNvPr>
          <p:cNvSpPr/>
          <p:nvPr/>
        </p:nvSpPr>
        <p:spPr>
          <a:xfrm>
            <a:off x="7503207" y="811863"/>
            <a:ext cx="4432137" cy="1554407"/>
          </a:xfrm>
          <a:prstGeom prst="roundRect">
            <a:avLst>
              <a:gd name="adj" fmla="val 4198"/>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endParaRPr lang="en-GB" sz="1200" dirty="0">
              <a:solidFill>
                <a:srgbClr val="000000"/>
              </a:solidFill>
            </a:endParaRPr>
          </a:p>
        </p:txBody>
      </p:sp>
      <p:sp>
        <p:nvSpPr>
          <p:cNvPr id="27" name="Rectangle: Rounded Corners 26">
            <a:extLst>
              <a:ext uri="{FF2B5EF4-FFF2-40B4-BE49-F238E27FC236}">
                <a16:creationId xmlns:a16="http://schemas.microsoft.com/office/drawing/2014/main" id="{8CD56489-2F80-3E10-2B34-899D86FB8003}"/>
              </a:ext>
            </a:extLst>
          </p:cNvPr>
          <p:cNvSpPr/>
          <p:nvPr/>
        </p:nvSpPr>
        <p:spPr>
          <a:xfrm>
            <a:off x="7497005" y="4466985"/>
            <a:ext cx="4438339" cy="1844941"/>
          </a:xfrm>
          <a:prstGeom prst="roundRect">
            <a:avLst>
              <a:gd name="adj" fmla="val 4198"/>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endParaRPr lang="en-GB" sz="1200" dirty="0">
              <a:solidFill>
                <a:srgbClr val="000000"/>
              </a:solidFill>
            </a:endParaRPr>
          </a:p>
        </p:txBody>
      </p:sp>
      <p:sp>
        <p:nvSpPr>
          <p:cNvPr id="28" name="Rectangle: Rounded Corners 27">
            <a:extLst>
              <a:ext uri="{FF2B5EF4-FFF2-40B4-BE49-F238E27FC236}">
                <a16:creationId xmlns:a16="http://schemas.microsoft.com/office/drawing/2014/main" id="{4F609BC1-48C9-C0F7-178B-8BDC909430EF}"/>
              </a:ext>
            </a:extLst>
          </p:cNvPr>
          <p:cNvSpPr/>
          <p:nvPr/>
        </p:nvSpPr>
        <p:spPr>
          <a:xfrm>
            <a:off x="7497005" y="2548058"/>
            <a:ext cx="4432137" cy="1717438"/>
          </a:xfrm>
          <a:prstGeom prst="roundRect">
            <a:avLst>
              <a:gd name="adj" fmla="val 4198"/>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endParaRPr lang="en-GB" sz="1200" dirty="0">
              <a:solidFill>
                <a:srgbClr val="000000"/>
              </a:solidFill>
            </a:endParaRPr>
          </a:p>
        </p:txBody>
      </p:sp>
      <p:sp>
        <p:nvSpPr>
          <p:cNvPr id="30" name="TextBox 29">
            <a:extLst>
              <a:ext uri="{FF2B5EF4-FFF2-40B4-BE49-F238E27FC236}">
                <a16:creationId xmlns:a16="http://schemas.microsoft.com/office/drawing/2014/main" id="{59960291-A2AE-652A-9B3B-3BE51E2D2151}"/>
              </a:ext>
            </a:extLst>
          </p:cNvPr>
          <p:cNvSpPr txBox="1"/>
          <p:nvPr/>
        </p:nvSpPr>
        <p:spPr>
          <a:xfrm>
            <a:off x="7497005" y="828955"/>
            <a:ext cx="4438339" cy="307777"/>
          </a:xfrm>
          <a:prstGeom prst="rect">
            <a:avLst/>
          </a:prstGeom>
          <a:noFill/>
        </p:spPr>
        <p:txBody>
          <a:bodyPr wrap="square" rtlCol="0">
            <a:spAutoFit/>
          </a:bodyPr>
          <a:lstStyle/>
          <a:p>
            <a:r>
              <a:rPr lang="en-GB" sz="1400" b="1" dirty="0">
                <a:solidFill>
                  <a:srgbClr val="C00000"/>
                </a:solidFill>
                <a:latin typeface="+mj-lt"/>
                <a:ea typeface="+mj-ea"/>
                <a:cs typeface="+mj-cs"/>
              </a:rPr>
              <a:t>Front</a:t>
            </a:r>
            <a:r>
              <a:rPr lang="en-GB" sz="1400" b="1" dirty="0"/>
              <a:t> </a:t>
            </a:r>
            <a:r>
              <a:rPr lang="en-GB" sz="1400" b="1" dirty="0">
                <a:solidFill>
                  <a:srgbClr val="C00000"/>
                </a:solidFill>
                <a:latin typeface="+mj-lt"/>
                <a:ea typeface="+mj-ea"/>
                <a:cs typeface="+mj-cs"/>
              </a:rPr>
              <a:t>layer</a:t>
            </a:r>
          </a:p>
        </p:txBody>
      </p:sp>
      <p:sp>
        <p:nvSpPr>
          <p:cNvPr id="31" name="TextBox 30">
            <a:extLst>
              <a:ext uri="{FF2B5EF4-FFF2-40B4-BE49-F238E27FC236}">
                <a16:creationId xmlns:a16="http://schemas.microsoft.com/office/drawing/2014/main" id="{01C94C46-E7F4-9D21-FF8F-E829CB0FEA2E}"/>
              </a:ext>
            </a:extLst>
          </p:cNvPr>
          <p:cNvSpPr txBox="1"/>
          <p:nvPr/>
        </p:nvSpPr>
        <p:spPr>
          <a:xfrm>
            <a:off x="7497005" y="2555873"/>
            <a:ext cx="4432137" cy="307777"/>
          </a:xfrm>
          <a:prstGeom prst="rect">
            <a:avLst/>
          </a:prstGeom>
          <a:noFill/>
        </p:spPr>
        <p:txBody>
          <a:bodyPr wrap="square" rtlCol="0">
            <a:spAutoFit/>
          </a:bodyPr>
          <a:lstStyle/>
          <a:p>
            <a:r>
              <a:rPr lang="en-GB" sz="1400" b="1" dirty="0">
                <a:solidFill>
                  <a:srgbClr val="C00000"/>
                </a:solidFill>
                <a:latin typeface="+mj-lt"/>
                <a:ea typeface="+mj-ea"/>
                <a:cs typeface="+mj-cs"/>
              </a:rPr>
              <a:t>Application</a:t>
            </a:r>
            <a:r>
              <a:rPr lang="en-GB" sz="1400" b="1" dirty="0"/>
              <a:t> </a:t>
            </a:r>
            <a:r>
              <a:rPr lang="en-GB" sz="1400" b="1" dirty="0">
                <a:solidFill>
                  <a:srgbClr val="C00000"/>
                </a:solidFill>
                <a:latin typeface="+mj-lt"/>
                <a:ea typeface="+mj-ea"/>
                <a:cs typeface="+mj-cs"/>
              </a:rPr>
              <a:t>layer</a:t>
            </a:r>
          </a:p>
        </p:txBody>
      </p:sp>
      <p:sp>
        <p:nvSpPr>
          <p:cNvPr id="32" name="TextBox 31">
            <a:extLst>
              <a:ext uri="{FF2B5EF4-FFF2-40B4-BE49-F238E27FC236}">
                <a16:creationId xmlns:a16="http://schemas.microsoft.com/office/drawing/2014/main" id="{F196C5A4-BD48-FB2B-4DCA-9BF1A33760D2}"/>
              </a:ext>
            </a:extLst>
          </p:cNvPr>
          <p:cNvSpPr txBox="1"/>
          <p:nvPr/>
        </p:nvSpPr>
        <p:spPr>
          <a:xfrm>
            <a:off x="7497005" y="4462165"/>
            <a:ext cx="4383599" cy="307777"/>
          </a:xfrm>
          <a:prstGeom prst="rect">
            <a:avLst/>
          </a:prstGeom>
          <a:noFill/>
        </p:spPr>
        <p:txBody>
          <a:bodyPr wrap="square" rtlCol="0">
            <a:spAutoFit/>
          </a:bodyPr>
          <a:lstStyle/>
          <a:p>
            <a:r>
              <a:rPr lang="en-GB" sz="1400" b="1" dirty="0">
                <a:solidFill>
                  <a:srgbClr val="C00000"/>
                </a:solidFill>
                <a:latin typeface="+mj-lt"/>
                <a:ea typeface="+mj-ea"/>
                <a:cs typeface="+mj-cs"/>
              </a:rPr>
              <a:t>Storage</a:t>
            </a:r>
            <a:r>
              <a:rPr lang="en-GB" sz="1400" b="1" dirty="0"/>
              <a:t> </a:t>
            </a:r>
            <a:r>
              <a:rPr lang="en-GB" sz="1400" b="1" dirty="0">
                <a:solidFill>
                  <a:srgbClr val="C00000"/>
                </a:solidFill>
                <a:latin typeface="+mj-lt"/>
                <a:ea typeface="+mj-ea"/>
                <a:cs typeface="+mj-cs"/>
              </a:rPr>
              <a:t>layer</a:t>
            </a:r>
          </a:p>
        </p:txBody>
      </p:sp>
      <p:sp>
        <p:nvSpPr>
          <p:cNvPr id="2" name="TextBox 1">
            <a:extLst>
              <a:ext uri="{FF2B5EF4-FFF2-40B4-BE49-F238E27FC236}">
                <a16:creationId xmlns:a16="http://schemas.microsoft.com/office/drawing/2014/main" id="{68C28E43-66F1-13FE-0192-787B4519B90D}"/>
              </a:ext>
            </a:extLst>
          </p:cNvPr>
          <p:cNvSpPr txBox="1"/>
          <p:nvPr/>
        </p:nvSpPr>
        <p:spPr>
          <a:xfrm>
            <a:off x="7562272" y="1197417"/>
            <a:ext cx="4272896" cy="1092607"/>
          </a:xfrm>
          <a:prstGeom prst="rect">
            <a:avLst/>
          </a:prstGeom>
          <a:noFill/>
        </p:spPr>
        <p:txBody>
          <a:bodyPr wrap="square" rtlCol="0">
            <a:spAutoFit/>
          </a:bodyPr>
          <a:lstStyle/>
          <a:p>
            <a:pPr marL="171450" indent="-171450" algn="just">
              <a:spcBef>
                <a:spcPts val="400"/>
              </a:spcBef>
              <a:spcAft>
                <a:spcPts val="600"/>
              </a:spcAft>
              <a:buFont typeface="Arial" panose="020B0604020202020204" pitchFamily="34" charset="0"/>
              <a:buChar char="•"/>
            </a:pPr>
            <a:r>
              <a:rPr lang="en-GB" sz="1200" dirty="0">
                <a:solidFill>
                  <a:schemeClr val="tx2"/>
                </a:solidFill>
              </a:rPr>
              <a:t>Web3 frontend developers generally require the same skill set, including proficiency in HTML, CSS, JavaScript, React.js etc</a:t>
            </a:r>
          </a:p>
          <a:p>
            <a:pPr marL="171450" indent="-171450" algn="just">
              <a:buFont typeface="Arial" panose="020B0604020202020204" pitchFamily="34" charset="0"/>
              <a:buChar char="•"/>
            </a:pPr>
            <a:r>
              <a:rPr lang="en-GB" sz="1200" dirty="0">
                <a:solidFill>
                  <a:schemeClr val="tx2"/>
                </a:solidFill>
              </a:rPr>
              <a:t>Main difference is </a:t>
            </a:r>
            <a:r>
              <a:rPr lang="en-GB" sz="1200" b="1" dirty="0">
                <a:solidFill>
                  <a:schemeClr val="tx2"/>
                </a:solidFill>
              </a:rPr>
              <a:t>Web3.js, </a:t>
            </a:r>
            <a:r>
              <a:rPr lang="en-GB" sz="1200" dirty="0">
                <a:solidFill>
                  <a:schemeClr val="tx2"/>
                </a:solidFill>
              </a:rPr>
              <a:t>which is a collection of JavaScript libraries that lets you interact with </a:t>
            </a:r>
            <a:r>
              <a:rPr lang="en-GB" sz="1200" b="1" dirty="0">
                <a:solidFill>
                  <a:schemeClr val="tx2"/>
                </a:solidFill>
              </a:rPr>
              <a:t>Wallets</a:t>
            </a:r>
            <a:r>
              <a:rPr lang="en-GB" sz="1200" dirty="0">
                <a:solidFill>
                  <a:schemeClr val="tx2"/>
                </a:solidFill>
              </a:rPr>
              <a:t> and </a:t>
            </a:r>
            <a:r>
              <a:rPr lang="en-GB" sz="1200" b="1" dirty="0">
                <a:solidFill>
                  <a:schemeClr val="tx2"/>
                </a:solidFill>
              </a:rPr>
              <a:t>blockchain node</a:t>
            </a:r>
            <a:r>
              <a:rPr lang="en-GB" sz="1200" dirty="0">
                <a:solidFill>
                  <a:schemeClr val="tx2"/>
                </a:solidFill>
              </a:rPr>
              <a:t> with either a HTTP or IPC connection</a:t>
            </a:r>
          </a:p>
        </p:txBody>
      </p:sp>
      <p:sp>
        <p:nvSpPr>
          <p:cNvPr id="4" name="TextBox 3">
            <a:extLst>
              <a:ext uri="{FF2B5EF4-FFF2-40B4-BE49-F238E27FC236}">
                <a16:creationId xmlns:a16="http://schemas.microsoft.com/office/drawing/2014/main" id="{CA2757FD-C018-8707-601B-EB601C807914}"/>
              </a:ext>
            </a:extLst>
          </p:cNvPr>
          <p:cNvSpPr txBox="1"/>
          <p:nvPr/>
        </p:nvSpPr>
        <p:spPr>
          <a:xfrm>
            <a:off x="7497005" y="4741305"/>
            <a:ext cx="4347465" cy="1538883"/>
          </a:xfrm>
          <a:prstGeom prst="rect">
            <a:avLst/>
          </a:prstGeom>
          <a:noFill/>
        </p:spPr>
        <p:txBody>
          <a:bodyPr wrap="square" rtlCol="0">
            <a:spAutoFit/>
          </a:bodyPr>
          <a:lstStyle/>
          <a:p>
            <a:pPr marL="171450" indent="-171450" algn="just">
              <a:spcAft>
                <a:spcPts val="400"/>
              </a:spcAft>
              <a:buFont typeface="Arial" panose="020B0604020202020204" pitchFamily="34" charset="0"/>
              <a:buChar char="•"/>
            </a:pPr>
            <a:r>
              <a:rPr lang="en-GB" sz="1200" b="1" dirty="0"/>
              <a:t>Blockchain supported storage</a:t>
            </a:r>
            <a:r>
              <a:rPr lang="en-GB" sz="1200" dirty="0"/>
              <a:t>–.persistence provided by platforms such EVM, </a:t>
            </a:r>
            <a:r>
              <a:rPr lang="en-GB" sz="1200" dirty="0" err="1"/>
              <a:t>Hashgraph</a:t>
            </a:r>
            <a:r>
              <a:rPr lang="en-GB" sz="1200" dirty="0"/>
              <a:t> etc.</a:t>
            </a:r>
          </a:p>
          <a:p>
            <a:pPr marL="171450" indent="-171450" algn="just">
              <a:spcAft>
                <a:spcPts val="400"/>
              </a:spcAft>
              <a:buFont typeface="Arial" panose="020B0604020202020204" pitchFamily="34" charset="0"/>
              <a:buChar char="•"/>
            </a:pPr>
            <a:r>
              <a:rPr lang="en-GB" sz="1200" b="1" dirty="0"/>
              <a:t>Decentralized Off-chain DB Storage – </a:t>
            </a:r>
            <a:r>
              <a:rPr lang="en-GB" sz="1200" dirty="0"/>
              <a:t>Data stored off-chain but could be referred in blockchain. (e.g. gun &amp; </a:t>
            </a:r>
            <a:r>
              <a:rPr lang="en-GB" sz="1200" dirty="0" err="1"/>
              <a:t>BigChainDB</a:t>
            </a:r>
            <a:r>
              <a:rPr lang="en-GB" sz="1200" dirty="0"/>
              <a:t>) </a:t>
            </a:r>
          </a:p>
          <a:p>
            <a:pPr marL="171450" indent="-171450" algn="just">
              <a:spcAft>
                <a:spcPts val="400"/>
              </a:spcAft>
              <a:buFont typeface="Arial" panose="020B0604020202020204" pitchFamily="34" charset="0"/>
              <a:buChar char="•"/>
            </a:pPr>
            <a:r>
              <a:rPr lang="en-GB" sz="1200" b="1" dirty="0"/>
              <a:t>Decentralized file storage</a:t>
            </a:r>
            <a:r>
              <a:rPr lang="en-GB" sz="1200" dirty="0"/>
              <a:t> – Replacing any centralized storage (</a:t>
            </a:r>
            <a:r>
              <a:rPr lang="en-GB" sz="1200" b="1" i="0" dirty="0">
                <a:solidFill>
                  <a:srgbClr val="202124"/>
                </a:solidFill>
                <a:effectLst/>
                <a:latin typeface="Google Sans"/>
              </a:rPr>
              <a:t>NTFS</a:t>
            </a:r>
            <a:r>
              <a:rPr lang="en-GB" sz="1200" dirty="0"/>
              <a:t>, s3) decentralized storage like with IPFS and Swarm</a:t>
            </a:r>
          </a:p>
          <a:p>
            <a:pPr algn="just">
              <a:spcAft>
                <a:spcPts val="400"/>
              </a:spcAft>
            </a:pPr>
            <a:r>
              <a:rPr lang="en-GB" sz="1200" dirty="0"/>
              <a:t>Blockchain storage costly, so it is important to use other storages</a:t>
            </a:r>
          </a:p>
        </p:txBody>
      </p:sp>
      <p:grpSp>
        <p:nvGrpSpPr>
          <p:cNvPr id="9" name="Group 8">
            <a:extLst>
              <a:ext uri="{FF2B5EF4-FFF2-40B4-BE49-F238E27FC236}">
                <a16:creationId xmlns:a16="http://schemas.microsoft.com/office/drawing/2014/main" id="{91A8A214-7CCC-7B78-8DE1-4E13AC45236E}"/>
              </a:ext>
            </a:extLst>
          </p:cNvPr>
          <p:cNvGrpSpPr/>
          <p:nvPr/>
        </p:nvGrpSpPr>
        <p:grpSpPr>
          <a:xfrm>
            <a:off x="156485" y="731892"/>
            <a:ext cx="7047518" cy="5566358"/>
            <a:chOff x="87501" y="438149"/>
            <a:chExt cx="7729690" cy="5981700"/>
          </a:xfrm>
        </p:grpSpPr>
        <p:pic>
          <p:nvPicPr>
            <p:cNvPr id="6" name="Picture 5">
              <a:extLst>
                <a:ext uri="{FF2B5EF4-FFF2-40B4-BE49-F238E27FC236}">
                  <a16:creationId xmlns:a16="http://schemas.microsoft.com/office/drawing/2014/main" id="{936C5B08-DB14-8A55-48B3-C7A63942F6C1}"/>
                </a:ext>
              </a:extLst>
            </p:cNvPr>
            <p:cNvPicPr>
              <a:picLocks noChangeAspect="1"/>
            </p:cNvPicPr>
            <p:nvPr/>
          </p:nvPicPr>
          <p:blipFill>
            <a:blip r:embed="rId2"/>
            <a:stretch>
              <a:fillRect/>
            </a:stretch>
          </p:blipFill>
          <p:spPr>
            <a:xfrm>
              <a:off x="87501" y="461962"/>
              <a:ext cx="2838450" cy="5934075"/>
            </a:xfrm>
            <a:prstGeom prst="rect">
              <a:avLst/>
            </a:prstGeom>
          </p:spPr>
        </p:pic>
        <p:pic>
          <p:nvPicPr>
            <p:cNvPr id="8" name="Picture 7">
              <a:extLst>
                <a:ext uri="{FF2B5EF4-FFF2-40B4-BE49-F238E27FC236}">
                  <a16:creationId xmlns:a16="http://schemas.microsoft.com/office/drawing/2014/main" id="{42A2918C-06DF-BA0F-FBD0-DD3D34F9E9FF}"/>
                </a:ext>
              </a:extLst>
            </p:cNvPr>
            <p:cNvPicPr>
              <a:picLocks noChangeAspect="1"/>
            </p:cNvPicPr>
            <p:nvPr/>
          </p:nvPicPr>
          <p:blipFill>
            <a:blip r:embed="rId3"/>
            <a:stretch>
              <a:fillRect/>
            </a:stretch>
          </p:blipFill>
          <p:spPr>
            <a:xfrm>
              <a:off x="2740365" y="438149"/>
              <a:ext cx="5076826" cy="5981700"/>
            </a:xfrm>
            <a:prstGeom prst="rect">
              <a:avLst/>
            </a:prstGeom>
          </p:spPr>
        </p:pic>
      </p:grpSp>
      <p:sp>
        <p:nvSpPr>
          <p:cNvPr id="10" name="TextBox 9">
            <a:extLst>
              <a:ext uri="{FF2B5EF4-FFF2-40B4-BE49-F238E27FC236}">
                <a16:creationId xmlns:a16="http://schemas.microsoft.com/office/drawing/2014/main" id="{A8F873D5-D03E-BC64-657E-4C563EFB0419}"/>
              </a:ext>
            </a:extLst>
          </p:cNvPr>
          <p:cNvSpPr txBox="1"/>
          <p:nvPr/>
        </p:nvSpPr>
        <p:spPr>
          <a:xfrm>
            <a:off x="7534289" y="2877298"/>
            <a:ext cx="4272896" cy="1354217"/>
          </a:xfrm>
          <a:prstGeom prst="rect">
            <a:avLst/>
          </a:prstGeom>
          <a:noFill/>
        </p:spPr>
        <p:txBody>
          <a:bodyPr wrap="square" rtlCol="0">
            <a:spAutoFit/>
          </a:bodyPr>
          <a:lstStyle/>
          <a:p>
            <a:pPr algn="just">
              <a:spcAft>
                <a:spcPts val="400"/>
              </a:spcAft>
            </a:pPr>
            <a:r>
              <a:rPr lang="en-GB" sz="1200" dirty="0">
                <a:solidFill>
                  <a:schemeClr val="tx2"/>
                </a:solidFill>
              </a:rPr>
              <a:t>Application layer is divided in two parts: </a:t>
            </a:r>
          </a:p>
          <a:p>
            <a:pPr marL="171450" indent="-171450" algn="just">
              <a:spcAft>
                <a:spcPts val="400"/>
              </a:spcAft>
              <a:buFont typeface="Arial" panose="020B0604020202020204" pitchFamily="34" charset="0"/>
              <a:buChar char="•"/>
            </a:pPr>
            <a:r>
              <a:rPr lang="en-GB" sz="1200" b="1" dirty="0">
                <a:solidFill>
                  <a:schemeClr val="tx2"/>
                </a:solidFill>
              </a:rPr>
              <a:t>Smart Contracts </a:t>
            </a:r>
            <a:r>
              <a:rPr lang="en-GB" sz="1200" dirty="0">
                <a:solidFill>
                  <a:schemeClr val="tx2"/>
                </a:solidFill>
              </a:rPr>
              <a:t>: - business logic executed on a blockchain. It will execute when predetermined conditions are agreed upon.</a:t>
            </a:r>
          </a:p>
          <a:p>
            <a:pPr marL="171450" indent="-171450" algn="just">
              <a:spcAft>
                <a:spcPts val="400"/>
              </a:spcAft>
              <a:buFont typeface="Arial" panose="020B0604020202020204" pitchFamily="34" charset="0"/>
              <a:buChar char="•"/>
            </a:pPr>
            <a:r>
              <a:rPr lang="en-GB" sz="1200" b="1" dirty="0">
                <a:solidFill>
                  <a:schemeClr val="tx2"/>
                </a:solidFill>
              </a:rPr>
              <a:t>Off-chain App Logic</a:t>
            </a:r>
            <a:r>
              <a:rPr lang="en-GB" sz="1200" dirty="0">
                <a:solidFill>
                  <a:schemeClr val="tx2"/>
                </a:solidFill>
              </a:rPr>
              <a:t>: Usually provide processing pre and post processing of data used by smart contract. </a:t>
            </a:r>
          </a:p>
          <a:p>
            <a:pPr algn="just">
              <a:spcAft>
                <a:spcPts val="400"/>
              </a:spcAft>
            </a:pPr>
            <a:r>
              <a:rPr lang="en-GB" sz="1200" b="1" dirty="0">
                <a:solidFill>
                  <a:schemeClr val="tx2"/>
                </a:solidFill>
              </a:rPr>
              <a:t>Proper segregation is essential w.r.t speed and cost.</a:t>
            </a:r>
          </a:p>
        </p:txBody>
      </p:sp>
      <p:cxnSp>
        <p:nvCxnSpPr>
          <p:cNvPr id="3" name="Straight Connector 2">
            <a:extLst>
              <a:ext uri="{FF2B5EF4-FFF2-40B4-BE49-F238E27FC236}">
                <a16:creationId xmlns:a16="http://schemas.microsoft.com/office/drawing/2014/main" id="{110CC05B-6B87-71DD-A470-F15E9B92FCBF}"/>
              </a:ext>
            </a:extLst>
          </p:cNvPr>
          <p:cNvCxnSpPr>
            <a:cxnSpLocks/>
          </p:cNvCxnSpPr>
          <p:nvPr/>
        </p:nvCxnSpPr>
        <p:spPr>
          <a:xfrm flipV="1">
            <a:off x="398804" y="667641"/>
            <a:ext cx="11432412" cy="1314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29546B17-DA18-F03F-9DB4-DA3D02F3BF25}"/>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343281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7137-8C24-AF7E-9E82-95914EC7E4B4}"/>
              </a:ext>
            </a:extLst>
          </p:cNvPr>
          <p:cNvSpPr txBox="1">
            <a:spLocks/>
          </p:cNvSpPr>
          <p:nvPr/>
        </p:nvSpPr>
        <p:spPr>
          <a:xfrm>
            <a:off x="296064" y="60999"/>
            <a:ext cx="5606041" cy="6400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dirty="0"/>
              <a:t>Web3.0 – The Tech Stack</a:t>
            </a:r>
          </a:p>
        </p:txBody>
      </p:sp>
      <p:cxnSp>
        <p:nvCxnSpPr>
          <p:cNvPr id="3" name="Straight Connector 2">
            <a:extLst>
              <a:ext uri="{FF2B5EF4-FFF2-40B4-BE49-F238E27FC236}">
                <a16:creationId xmlns:a16="http://schemas.microsoft.com/office/drawing/2014/main" id="{EDB68091-7F63-5CF1-65D6-A6785BD14C26}"/>
              </a:ext>
            </a:extLst>
          </p:cNvPr>
          <p:cNvCxnSpPr/>
          <p:nvPr/>
        </p:nvCxnSpPr>
        <p:spPr>
          <a:xfrm>
            <a:off x="398804" y="689332"/>
            <a:ext cx="1127475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9A72E43-F2CC-D61C-25EC-A09264B63329}"/>
              </a:ext>
            </a:extLst>
          </p:cNvPr>
          <p:cNvPicPr>
            <a:picLocks noChangeAspect="1"/>
          </p:cNvPicPr>
          <p:nvPr/>
        </p:nvPicPr>
        <p:blipFill>
          <a:blip r:embed="rId2"/>
          <a:stretch>
            <a:fillRect/>
          </a:stretch>
        </p:blipFill>
        <p:spPr>
          <a:xfrm>
            <a:off x="387674" y="5121268"/>
            <a:ext cx="8143814" cy="1254179"/>
          </a:xfrm>
          <a:prstGeom prst="rect">
            <a:avLst/>
          </a:prstGeom>
        </p:spPr>
      </p:pic>
      <p:pic>
        <p:nvPicPr>
          <p:cNvPr id="5" name="Picture 4">
            <a:extLst>
              <a:ext uri="{FF2B5EF4-FFF2-40B4-BE49-F238E27FC236}">
                <a16:creationId xmlns:a16="http://schemas.microsoft.com/office/drawing/2014/main" id="{4807BDF5-045F-8FCE-B4C1-5AF5B631CF2E}"/>
              </a:ext>
            </a:extLst>
          </p:cNvPr>
          <p:cNvPicPr>
            <a:picLocks noChangeAspect="1"/>
          </p:cNvPicPr>
          <p:nvPr/>
        </p:nvPicPr>
        <p:blipFill>
          <a:blip r:embed="rId3"/>
          <a:stretch>
            <a:fillRect/>
          </a:stretch>
        </p:blipFill>
        <p:spPr>
          <a:xfrm>
            <a:off x="387674" y="886227"/>
            <a:ext cx="7800182" cy="1286209"/>
          </a:xfrm>
          <a:prstGeom prst="rect">
            <a:avLst/>
          </a:prstGeom>
        </p:spPr>
      </p:pic>
      <p:pic>
        <p:nvPicPr>
          <p:cNvPr id="6" name="Picture 5">
            <a:extLst>
              <a:ext uri="{FF2B5EF4-FFF2-40B4-BE49-F238E27FC236}">
                <a16:creationId xmlns:a16="http://schemas.microsoft.com/office/drawing/2014/main" id="{B973E309-50DB-AB3A-298A-82851C204E33}"/>
              </a:ext>
            </a:extLst>
          </p:cNvPr>
          <p:cNvPicPr>
            <a:picLocks noChangeAspect="1"/>
          </p:cNvPicPr>
          <p:nvPr/>
        </p:nvPicPr>
        <p:blipFill>
          <a:blip r:embed="rId4"/>
          <a:stretch>
            <a:fillRect/>
          </a:stretch>
        </p:blipFill>
        <p:spPr>
          <a:xfrm>
            <a:off x="364620" y="2323401"/>
            <a:ext cx="7172771" cy="1286209"/>
          </a:xfrm>
          <a:prstGeom prst="rect">
            <a:avLst/>
          </a:prstGeom>
        </p:spPr>
      </p:pic>
      <p:pic>
        <p:nvPicPr>
          <p:cNvPr id="7" name="Picture 6">
            <a:extLst>
              <a:ext uri="{FF2B5EF4-FFF2-40B4-BE49-F238E27FC236}">
                <a16:creationId xmlns:a16="http://schemas.microsoft.com/office/drawing/2014/main" id="{BE4A6D30-D75B-B0D7-1F3B-5A3BE0B333BA}"/>
              </a:ext>
            </a:extLst>
          </p:cNvPr>
          <p:cNvPicPr>
            <a:picLocks noChangeAspect="1"/>
          </p:cNvPicPr>
          <p:nvPr/>
        </p:nvPicPr>
        <p:blipFill>
          <a:blip r:embed="rId5"/>
          <a:stretch>
            <a:fillRect/>
          </a:stretch>
        </p:blipFill>
        <p:spPr>
          <a:xfrm>
            <a:off x="373166" y="3804461"/>
            <a:ext cx="7689323" cy="1254179"/>
          </a:xfrm>
          <a:prstGeom prst="rect">
            <a:avLst/>
          </a:prstGeom>
        </p:spPr>
      </p:pic>
      <p:pic>
        <p:nvPicPr>
          <p:cNvPr id="8" name="Picture 40">
            <a:extLst>
              <a:ext uri="{FF2B5EF4-FFF2-40B4-BE49-F238E27FC236}">
                <a16:creationId xmlns:a16="http://schemas.microsoft.com/office/drawing/2014/main" id="{E7FE0F7D-A438-7132-6E1A-A2A6EBAD79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9025" y="1068229"/>
            <a:ext cx="4606182" cy="5145928"/>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a:extLst>
              <a:ext uri="{FF2B5EF4-FFF2-40B4-BE49-F238E27FC236}">
                <a16:creationId xmlns:a16="http://schemas.microsoft.com/office/drawing/2014/main" id="{6DEBC0D6-B1E2-B6D6-489F-7EC8981900ED}"/>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108079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913F6A-67F2-2639-3D33-49AD36BFC73B}"/>
              </a:ext>
            </a:extLst>
          </p:cNvPr>
          <p:cNvPicPr>
            <a:picLocks noChangeAspect="1"/>
          </p:cNvPicPr>
          <p:nvPr/>
        </p:nvPicPr>
        <p:blipFill>
          <a:blip r:embed="rId2"/>
          <a:stretch>
            <a:fillRect/>
          </a:stretch>
        </p:blipFill>
        <p:spPr>
          <a:xfrm>
            <a:off x="8767608" y="865279"/>
            <a:ext cx="2880310" cy="1423187"/>
          </a:xfrm>
          <a:prstGeom prst="rect">
            <a:avLst/>
          </a:prstGeom>
        </p:spPr>
      </p:pic>
      <p:sp>
        <p:nvSpPr>
          <p:cNvPr id="3" name="TextBox 2">
            <a:extLst>
              <a:ext uri="{FF2B5EF4-FFF2-40B4-BE49-F238E27FC236}">
                <a16:creationId xmlns:a16="http://schemas.microsoft.com/office/drawing/2014/main" id="{F0113ADE-77D9-4471-68A9-4ACF14BB6A3A}"/>
              </a:ext>
            </a:extLst>
          </p:cNvPr>
          <p:cNvSpPr txBox="1"/>
          <p:nvPr/>
        </p:nvSpPr>
        <p:spPr>
          <a:xfrm>
            <a:off x="484973" y="1038935"/>
            <a:ext cx="8804305" cy="889987"/>
          </a:xfrm>
          <a:prstGeom prst="rect">
            <a:avLst/>
          </a:prstGeom>
          <a:noFill/>
        </p:spPr>
        <p:txBody>
          <a:bodyPr wrap="square">
            <a:spAutoFit/>
          </a:bodyPr>
          <a:lstStyle/>
          <a:p>
            <a:pPr marL="171450" indent="-171450">
              <a:lnSpc>
                <a:spcPct val="110000"/>
              </a:lnSpc>
              <a:buFont typeface="Arial" panose="020B0604020202020204" pitchFamily="34" charset="0"/>
              <a:buChar char="•"/>
            </a:pPr>
            <a:r>
              <a:rPr lang="en-GB" sz="1200" b="1" dirty="0">
                <a:solidFill>
                  <a:srgbClr val="000000"/>
                </a:solidFill>
              </a:rPr>
              <a:t>IPFS, - “is a distributed system for storing and accessing files, websites, applications, and data.” </a:t>
            </a:r>
          </a:p>
          <a:p>
            <a:pPr marL="171450" indent="-171450">
              <a:lnSpc>
                <a:spcPct val="110000"/>
              </a:lnSpc>
              <a:buFont typeface="Arial" panose="020B0604020202020204" pitchFamily="34" charset="0"/>
              <a:buChar char="•"/>
            </a:pPr>
            <a:r>
              <a:rPr lang="en-GB" sz="1200" b="1" dirty="0">
                <a:solidFill>
                  <a:srgbClr val="000000"/>
                </a:solidFill>
              </a:rPr>
              <a:t>Its works on P2P protocol. DHT is used to map peers and file chunks.</a:t>
            </a:r>
          </a:p>
          <a:p>
            <a:pPr marL="171450" indent="-171450">
              <a:lnSpc>
                <a:spcPct val="110000"/>
              </a:lnSpc>
              <a:buFont typeface="Arial" panose="020B0604020202020204" pitchFamily="34" charset="0"/>
              <a:buChar char="•"/>
            </a:pPr>
            <a:r>
              <a:rPr lang="en-GB" sz="1200" b="1" dirty="0">
                <a:solidFill>
                  <a:srgbClr val="000000"/>
                </a:solidFill>
              </a:rPr>
              <a:t>Individual nodes connected to IPFS —offer their storage/bandwidth to store the content uploaded to the network. </a:t>
            </a:r>
          </a:p>
          <a:p>
            <a:pPr marL="171450" indent="-171450">
              <a:lnSpc>
                <a:spcPct val="110000"/>
              </a:lnSpc>
              <a:buFont typeface="Arial" panose="020B0604020202020204" pitchFamily="34" charset="0"/>
              <a:buChar char="•"/>
            </a:pPr>
            <a:r>
              <a:rPr lang="en-GB" sz="1200" b="1" dirty="0">
                <a:solidFill>
                  <a:srgbClr val="000000"/>
                </a:solidFill>
              </a:rPr>
              <a:t>This decentralization removes central points of failures and minimizes the chances of censorship and hacks.</a:t>
            </a:r>
          </a:p>
        </p:txBody>
      </p:sp>
      <p:sp>
        <p:nvSpPr>
          <p:cNvPr id="4" name="TextBox 3">
            <a:extLst>
              <a:ext uri="{FF2B5EF4-FFF2-40B4-BE49-F238E27FC236}">
                <a16:creationId xmlns:a16="http://schemas.microsoft.com/office/drawing/2014/main" id="{BC26A423-CA80-4E11-EBDE-E49DF3E0EB0B}"/>
              </a:ext>
            </a:extLst>
          </p:cNvPr>
          <p:cNvSpPr txBox="1"/>
          <p:nvPr/>
        </p:nvSpPr>
        <p:spPr>
          <a:xfrm>
            <a:off x="476052" y="2184830"/>
            <a:ext cx="8543659" cy="686855"/>
          </a:xfrm>
          <a:prstGeom prst="rect">
            <a:avLst/>
          </a:prstGeom>
          <a:noFill/>
        </p:spPr>
        <p:txBody>
          <a:bodyPr wrap="square">
            <a:spAutoFit/>
          </a:bodyPr>
          <a:lstStyle/>
          <a:p>
            <a:pPr marL="171450" indent="-171450" algn="l" fontAlgn="base">
              <a:lnSpc>
                <a:spcPct val="110000"/>
              </a:lnSpc>
              <a:buFont typeface="Arial" panose="020B0604020202020204" pitchFamily="34" charset="0"/>
              <a:buChar char="•"/>
            </a:pPr>
            <a:r>
              <a:rPr lang="en-GB" sz="1200" b="1" dirty="0">
                <a:solidFill>
                  <a:srgbClr val="000000"/>
                </a:solidFill>
              </a:rPr>
              <a:t>When file is uploaded on the IPFS network, it is divided into smaller parts and encrypted with cryptographic hashing.</a:t>
            </a:r>
          </a:p>
          <a:p>
            <a:pPr marL="171450" indent="-171450" algn="l" fontAlgn="base">
              <a:lnSpc>
                <a:spcPct val="110000"/>
              </a:lnSpc>
              <a:buFont typeface="Arial" panose="020B0604020202020204" pitchFamily="34" charset="0"/>
              <a:buChar char="•"/>
            </a:pPr>
            <a:r>
              <a:rPr lang="en-GB" sz="1200" b="1" dirty="0">
                <a:solidFill>
                  <a:srgbClr val="000000"/>
                </a:solidFill>
              </a:rPr>
              <a:t>To identify the file, the network assigns it a unique identifier called a hash or content identifier (CID).</a:t>
            </a:r>
          </a:p>
          <a:p>
            <a:pPr marL="171450" indent="-171450" algn="l" fontAlgn="base">
              <a:lnSpc>
                <a:spcPct val="110000"/>
              </a:lnSpc>
              <a:buFont typeface="Arial" panose="020B0604020202020204" pitchFamily="34" charset="0"/>
              <a:buChar char="•"/>
            </a:pPr>
            <a:r>
              <a:rPr lang="en-GB" sz="1200" b="1" dirty="0">
                <a:solidFill>
                  <a:srgbClr val="000000"/>
                </a:solidFill>
              </a:rPr>
              <a:t>Unlike Web2 centralized storage, file can be served to any nodes and currently host this service.</a:t>
            </a:r>
          </a:p>
        </p:txBody>
      </p:sp>
      <p:sp>
        <p:nvSpPr>
          <p:cNvPr id="5" name="Title 1">
            <a:extLst>
              <a:ext uri="{FF2B5EF4-FFF2-40B4-BE49-F238E27FC236}">
                <a16:creationId xmlns:a16="http://schemas.microsoft.com/office/drawing/2014/main" id="{944023EC-9195-67F8-7B74-59AEF4DEB476}"/>
              </a:ext>
            </a:extLst>
          </p:cNvPr>
          <p:cNvSpPr txBox="1">
            <a:spLocks/>
          </p:cNvSpPr>
          <p:nvPr/>
        </p:nvSpPr>
        <p:spPr>
          <a:xfrm>
            <a:off x="338793" y="27555"/>
            <a:ext cx="5606041" cy="6400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dirty="0"/>
              <a:t>Decentralized File System</a:t>
            </a:r>
          </a:p>
        </p:txBody>
      </p:sp>
      <p:cxnSp>
        <p:nvCxnSpPr>
          <p:cNvPr id="6" name="Straight Connector 5">
            <a:extLst>
              <a:ext uri="{FF2B5EF4-FFF2-40B4-BE49-F238E27FC236}">
                <a16:creationId xmlns:a16="http://schemas.microsoft.com/office/drawing/2014/main" id="{9941099A-DDBE-3DAC-AE7D-449300846701}"/>
              </a:ext>
            </a:extLst>
          </p:cNvPr>
          <p:cNvCxnSpPr/>
          <p:nvPr/>
        </p:nvCxnSpPr>
        <p:spPr>
          <a:xfrm>
            <a:off x="373166" y="680778"/>
            <a:ext cx="1127475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D772B5B6-927E-CF33-DA24-2EEF7FAF0CAE}"/>
              </a:ext>
            </a:extLst>
          </p:cNvPr>
          <p:cNvSpPr txBox="1">
            <a:spLocks/>
          </p:cNvSpPr>
          <p:nvPr/>
        </p:nvSpPr>
        <p:spPr>
          <a:xfrm>
            <a:off x="314056" y="739600"/>
            <a:ext cx="3856291" cy="342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400" b="1" dirty="0">
                <a:solidFill>
                  <a:srgbClr val="C00000"/>
                </a:solidFill>
              </a:rPr>
              <a:t>What is IPFS - </a:t>
            </a:r>
            <a:r>
              <a:rPr lang="en-GB" sz="1400" b="1" dirty="0" err="1">
                <a:solidFill>
                  <a:srgbClr val="C00000"/>
                </a:solidFill>
              </a:rPr>
              <a:t>InterPlanetary</a:t>
            </a:r>
            <a:r>
              <a:rPr lang="en-GB" sz="1400" b="1" dirty="0">
                <a:solidFill>
                  <a:srgbClr val="C00000"/>
                </a:solidFill>
              </a:rPr>
              <a:t> File System</a:t>
            </a:r>
          </a:p>
        </p:txBody>
      </p:sp>
      <p:sp>
        <p:nvSpPr>
          <p:cNvPr id="8" name="Title 1">
            <a:extLst>
              <a:ext uri="{FF2B5EF4-FFF2-40B4-BE49-F238E27FC236}">
                <a16:creationId xmlns:a16="http://schemas.microsoft.com/office/drawing/2014/main" id="{C52EC24E-9A88-ACA6-2F35-A3CA474EFDAF}"/>
              </a:ext>
            </a:extLst>
          </p:cNvPr>
          <p:cNvSpPr txBox="1">
            <a:spLocks/>
          </p:cNvSpPr>
          <p:nvPr/>
        </p:nvSpPr>
        <p:spPr>
          <a:xfrm>
            <a:off x="287707" y="1911830"/>
            <a:ext cx="1933487" cy="3258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base"/>
            <a:r>
              <a:rPr lang="en-GB" sz="1400" b="1" dirty="0">
                <a:solidFill>
                  <a:srgbClr val="C00000"/>
                </a:solidFill>
              </a:rPr>
              <a:t>How</a:t>
            </a:r>
            <a:r>
              <a:rPr lang="en-GB" sz="1400" b="1" i="0" u="none" strike="noStrike" dirty="0">
                <a:solidFill>
                  <a:srgbClr val="000000"/>
                </a:solidFill>
                <a:effectLst/>
                <a:latin typeface="Inter"/>
              </a:rPr>
              <a:t> </a:t>
            </a:r>
            <a:r>
              <a:rPr lang="en-GB" sz="1400" b="1" dirty="0">
                <a:solidFill>
                  <a:srgbClr val="C00000"/>
                </a:solidFill>
              </a:rPr>
              <a:t>does IPFS work</a:t>
            </a:r>
          </a:p>
        </p:txBody>
      </p:sp>
      <p:sp>
        <p:nvSpPr>
          <p:cNvPr id="9" name="Title 1">
            <a:extLst>
              <a:ext uri="{FF2B5EF4-FFF2-40B4-BE49-F238E27FC236}">
                <a16:creationId xmlns:a16="http://schemas.microsoft.com/office/drawing/2014/main" id="{BAE2EE49-991C-7FF6-9D88-B2ADAC5B9F4C}"/>
              </a:ext>
            </a:extLst>
          </p:cNvPr>
          <p:cNvSpPr txBox="1">
            <a:spLocks/>
          </p:cNvSpPr>
          <p:nvPr/>
        </p:nvSpPr>
        <p:spPr>
          <a:xfrm>
            <a:off x="287706" y="2903305"/>
            <a:ext cx="4059252" cy="3258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base"/>
            <a:r>
              <a:rPr lang="en-GB" sz="1400" b="1" dirty="0">
                <a:solidFill>
                  <a:srgbClr val="C00000"/>
                </a:solidFill>
              </a:rPr>
              <a:t>What is IPLD - Inter-Planetary Linked Data </a:t>
            </a:r>
          </a:p>
        </p:txBody>
      </p:sp>
      <p:sp>
        <p:nvSpPr>
          <p:cNvPr id="10" name="TextBox 9">
            <a:extLst>
              <a:ext uri="{FF2B5EF4-FFF2-40B4-BE49-F238E27FC236}">
                <a16:creationId xmlns:a16="http://schemas.microsoft.com/office/drawing/2014/main" id="{2A799772-7306-B93B-D06A-FF2ECAF015CD}"/>
              </a:ext>
            </a:extLst>
          </p:cNvPr>
          <p:cNvSpPr txBox="1"/>
          <p:nvPr/>
        </p:nvSpPr>
        <p:spPr>
          <a:xfrm>
            <a:off x="476052" y="3212171"/>
            <a:ext cx="6693869" cy="2108911"/>
          </a:xfrm>
          <a:prstGeom prst="rect">
            <a:avLst/>
          </a:prstGeom>
          <a:noFill/>
        </p:spPr>
        <p:txBody>
          <a:bodyPr wrap="square">
            <a:spAutoFit/>
          </a:bodyPr>
          <a:lstStyle/>
          <a:p>
            <a:pPr marL="171450" indent="-171450" fontAlgn="base">
              <a:lnSpc>
                <a:spcPct val="110000"/>
              </a:lnSpc>
              <a:buFont typeface="Arial" panose="020B0604020202020204" pitchFamily="34" charset="0"/>
              <a:buChar char="•"/>
            </a:pPr>
            <a:r>
              <a:rPr lang="en-GB" sz="1200" b="1" dirty="0">
                <a:solidFill>
                  <a:srgbClr val="000000"/>
                </a:solidFill>
              </a:rPr>
              <a:t>IPLD is the data model of the content-addressable web. </a:t>
            </a:r>
          </a:p>
          <a:p>
            <a:pPr marL="171450" indent="-171450" fontAlgn="base">
              <a:lnSpc>
                <a:spcPct val="110000"/>
              </a:lnSpc>
              <a:buFont typeface="Arial" panose="020B0604020202020204" pitchFamily="34" charset="0"/>
              <a:buChar char="•"/>
            </a:pPr>
            <a:r>
              <a:rPr lang="en-GB" sz="1200" b="1" dirty="0">
                <a:solidFill>
                  <a:srgbClr val="000000"/>
                </a:solidFill>
              </a:rPr>
              <a:t>It allows us to treat all hash-linked data structures as subsets of a unified information space. </a:t>
            </a:r>
          </a:p>
          <a:p>
            <a:pPr marL="171450" indent="-171450" fontAlgn="base">
              <a:lnSpc>
                <a:spcPct val="110000"/>
              </a:lnSpc>
              <a:buFont typeface="Arial" panose="020B0604020202020204" pitchFamily="34" charset="0"/>
              <a:buChar char="•"/>
            </a:pPr>
            <a:r>
              <a:rPr lang="en-GB" sz="1200" b="1" dirty="0">
                <a:solidFill>
                  <a:srgbClr val="000000"/>
                </a:solidFill>
              </a:rPr>
              <a:t>IPLD uses Merkle DAG, for managing all the chunks and linking it to the base CID.</a:t>
            </a:r>
          </a:p>
          <a:p>
            <a:pPr marL="171450" indent="-171450" fontAlgn="base">
              <a:lnSpc>
                <a:spcPct val="110000"/>
              </a:lnSpc>
              <a:buFont typeface="Arial" panose="020B0604020202020204" pitchFamily="34" charset="0"/>
              <a:buChar char="•"/>
            </a:pPr>
            <a:r>
              <a:rPr lang="en-GB" sz="1200" b="1" dirty="0">
                <a:solidFill>
                  <a:srgbClr val="000000"/>
                </a:solidFill>
              </a:rPr>
              <a:t>IPLD (objects) consist of 2 components:</a:t>
            </a:r>
          </a:p>
          <a:p>
            <a:pPr marL="628650" lvl="1" indent="-171450" fontAlgn="base">
              <a:lnSpc>
                <a:spcPct val="110000"/>
              </a:lnSpc>
              <a:buFont typeface="Arial" panose="020B0604020202020204" pitchFamily="34" charset="0"/>
              <a:buChar char="•"/>
            </a:pPr>
            <a:r>
              <a:rPr lang="en-GB" sz="1200" b="1" dirty="0">
                <a:solidFill>
                  <a:srgbClr val="000000"/>
                </a:solidFill>
              </a:rPr>
              <a:t>Data — blob of unstructured binary data of size &lt;= 256 kB.</a:t>
            </a:r>
          </a:p>
          <a:p>
            <a:pPr marL="628650" lvl="1" indent="-171450" fontAlgn="base">
              <a:lnSpc>
                <a:spcPct val="110000"/>
              </a:lnSpc>
              <a:buFont typeface="Arial" panose="020B0604020202020204" pitchFamily="34" charset="0"/>
              <a:buChar char="•"/>
            </a:pPr>
            <a:r>
              <a:rPr lang="en-GB" sz="1200" b="1" dirty="0">
                <a:solidFill>
                  <a:srgbClr val="000000"/>
                </a:solidFill>
              </a:rPr>
              <a:t>Links — array of Link structures. These are links to other IPFS objects.</a:t>
            </a:r>
          </a:p>
          <a:p>
            <a:pPr marL="171450" indent="-171450" fontAlgn="base">
              <a:lnSpc>
                <a:spcPct val="110000"/>
              </a:lnSpc>
              <a:buFont typeface="Arial" panose="020B0604020202020204" pitchFamily="34" charset="0"/>
              <a:buChar char="•"/>
            </a:pPr>
            <a:r>
              <a:rPr lang="en-GB" sz="1200" b="1" dirty="0">
                <a:solidFill>
                  <a:srgbClr val="000000"/>
                </a:solidFill>
              </a:rPr>
              <a:t>Every IPLD Link  has 3 parts:</a:t>
            </a:r>
          </a:p>
          <a:p>
            <a:pPr marL="628650" lvl="1" indent="-171450" fontAlgn="base">
              <a:lnSpc>
                <a:spcPct val="110000"/>
              </a:lnSpc>
              <a:buFont typeface="Arial" panose="020B0604020202020204" pitchFamily="34" charset="0"/>
              <a:buChar char="•"/>
            </a:pPr>
            <a:r>
              <a:rPr lang="en-GB" sz="1200" b="1" dirty="0">
                <a:solidFill>
                  <a:srgbClr val="000000"/>
                </a:solidFill>
              </a:rPr>
              <a:t>Name — name of the Link</a:t>
            </a:r>
          </a:p>
          <a:p>
            <a:pPr marL="628650" lvl="1" indent="-171450" fontAlgn="base">
              <a:lnSpc>
                <a:spcPct val="110000"/>
              </a:lnSpc>
              <a:buFont typeface="Arial" panose="020B0604020202020204" pitchFamily="34" charset="0"/>
              <a:buChar char="•"/>
            </a:pPr>
            <a:r>
              <a:rPr lang="en-GB" sz="1200" b="1" dirty="0">
                <a:solidFill>
                  <a:srgbClr val="000000"/>
                </a:solidFill>
              </a:rPr>
              <a:t>Hash — hash of the linked IPFS object</a:t>
            </a:r>
          </a:p>
          <a:p>
            <a:pPr marL="628650" lvl="1" indent="-171450" fontAlgn="base">
              <a:lnSpc>
                <a:spcPct val="110000"/>
              </a:lnSpc>
              <a:buFont typeface="Arial" panose="020B0604020202020204" pitchFamily="34" charset="0"/>
              <a:buChar char="•"/>
            </a:pPr>
            <a:r>
              <a:rPr lang="en-GB" sz="1200" b="1" dirty="0">
                <a:solidFill>
                  <a:srgbClr val="000000"/>
                </a:solidFill>
              </a:rPr>
              <a:t>Size — the cumulative size of linked IPFS object, including following its links</a:t>
            </a:r>
          </a:p>
        </p:txBody>
      </p:sp>
      <p:pic>
        <p:nvPicPr>
          <p:cNvPr id="11" name="Picture 4" descr="IPLD: Linked Data &amp; Interoperable Protocols | Blog">
            <a:extLst>
              <a:ext uri="{FF2B5EF4-FFF2-40B4-BE49-F238E27FC236}">
                <a16:creationId xmlns:a16="http://schemas.microsoft.com/office/drawing/2014/main" id="{2CE93427-CC03-CACE-3BC9-C85D97616F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5755" y="2237697"/>
            <a:ext cx="4450865" cy="17196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FB9C14B5-C779-656D-6E91-CBB2BC047B3C}"/>
              </a:ext>
            </a:extLst>
          </p:cNvPr>
          <p:cNvPicPr>
            <a:picLocks noChangeAspect="1"/>
          </p:cNvPicPr>
          <p:nvPr/>
        </p:nvPicPr>
        <p:blipFill>
          <a:blip r:embed="rId4"/>
          <a:stretch>
            <a:fillRect/>
          </a:stretch>
        </p:blipFill>
        <p:spPr>
          <a:xfrm>
            <a:off x="7801561" y="3985014"/>
            <a:ext cx="4059251" cy="1645208"/>
          </a:xfrm>
          <a:prstGeom prst="rect">
            <a:avLst/>
          </a:prstGeom>
        </p:spPr>
      </p:pic>
      <p:sp>
        <p:nvSpPr>
          <p:cNvPr id="13" name="TextBox 12">
            <a:extLst>
              <a:ext uri="{FF2B5EF4-FFF2-40B4-BE49-F238E27FC236}">
                <a16:creationId xmlns:a16="http://schemas.microsoft.com/office/drawing/2014/main" id="{EC0BDB89-076F-6525-F8D3-C23C23A1E3C5}"/>
              </a:ext>
            </a:extLst>
          </p:cNvPr>
          <p:cNvSpPr txBox="1"/>
          <p:nvPr/>
        </p:nvSpPr>
        <p:spPr>
          <a:xfrm>
            <a:off x="476052" y="5600016"/>
            <a:ext cx="6693869" cy="686855"/>
          </a:xfrm>
          <a:prstGeom prst="rect">
            <a:avLst/>
          </a:prstGeom>
          <a:noFill/>
        </p:spPr>
        <p:txBody>
          <a:bodyPr wrap="square">
            <a:spAutoFit/>
          </a:bodyPr>
          <a:lstStyle/>
          <a:p>
            <a:pPr marL="171450" indent="-171450">
              <a:lnSpc>
                <a:spcPct val="110000"/>
              </a:lnSpc>
              <a:buFont typeface="Arial" panose="020B0604020202020204" pitchFamily="34" charset="0"/>
              <a:buChar char="•"/>
            </a:pPr>
            <a:r>
              <a:rPr lang="en-GB" sz="1200" b="1" dirty="0">
                <a:solidFill>
                  <a:srgbClr val="000000"/>
                </a:solidFill>
              </a:rPr>
              <a:t>System for creating mutable pointers to CIDs known as names or IPNS names.</a:t>
            </a:r>
          </a:p>
          <a:p>
            <a:pPr marL="171450" indent="-171450">
              <a:lnSpc>
                <a:spcPct val="110000"/>
              </a:lnSpc>
              <a:buFont typeface="Arial" panose="020B0604020202020204" pitchFamily="34" charset="0"/>
              <a:buChar char="•"/>
            </a:pPr>
            <a:r>
              <a:rPr lang="en-GB" sz="1200" b="1" dirty="0">
                <a:solidFill>
                  <a:srgbClr val="000000"/>
                </a:solidFill>
              </a:rPr>
              <a:t>IPNS names can be thought of as links that can be updated over time, while retaining the verifiability of content addressing.</a:t>
            </a:r>
          </a:p>
        </p:txBody>
      </p:sp>
      <p:sp>
        <p:nvSpPr>
          <p:cNvPr id="14" name="Title 1">
            <a:extLst>
              <a:ext uri="{FF2B5EF4-FFF2-40B4-BE49-F238E27FC236}">
                <a16:creationId xmlns:a16="http://schemas.microsoft.com/office/drawing/2014/main" id="{DB15E9C5-0D52-FAE5-C612-BD1078D1ED46}"/>
              </a:ext>
            </a:extLst>
          </p:cNvPr>
          <p:cNvSpPr txBox="1">
            <a:spLocks/>
          </p:cNvSpPr>
          <p:nvPr/>
        </p:nvSpPr>
        <p:spPr>
          <a:xfrm>
            <a:off x="191567" y="5285278"/>
            <a:ext cx="4059252" cy="342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400" b="1" dirty="0">
                <a:solidFill>
                  <a:srgbClr val="C00000"/>
                </a:solidFill>
              </a:rPr>
              <a:t>What is IPNS - </a:t>
            </a:r>
            <a:r>
              <a:rPr lang="en-GB" sz="1400" b="1" dirty="0" err="1">
                <a:solidFill>
                  <a:srgbClr val="C00000"/>
                </a:solidFill>
              </a:rPr>
              <a:t>InterPlanetary</a:t>
            </a:r>
            <a:r>
              <a:rPr lang="en-GB" sz="1400" b="1" dirty="0">
                <a:solidFill>
                  <a:srgbClr val="C00000"/>
                </a:solidFill>
              </a:rPr>
              <a:t> Name System  </a:t>
            </a:r>
          </a:p>
        </p:txBody>
      </p:sp>
      <p:pic>
        <p:nvPicPr>
          <p:cNvPr id="15" name="Picture 14">
            <a:extLst>
              <a:ext uri="{FF2B5EF4-FFF2-40B4-BE49-F238E27FC236}">
                <a16:creationId xmlns:a16="http://schemas.microsoft.com/office/drawing/2014/main" id="{0A64F9CA-C0DD-FEBA-0D95-2D8E27D2874F}"/>
              </a:ext>
            </a:extLst>
          </p:cNvPr>
          <p:cNvPicPr>
            <a:picLocks noChangeAspect="1"/>
          </p:cNvPicPr>
          <p:nvPr/>
        </p:nvPicPr>
        <p:blipFill>
          <a:blip r:embed="rId5"/>
          <a:stretch>
            <a:fillRect/>
          </a:stretch>
        </p:blipFill>
        <p:spPr>
          <a:xfrm>
            <a:off x="7322918" y="5734157"/>
            <a:ext cx="4733702" cy="517127"/>
          </a:xfrm>
          <a:prstGeom prst="rect">
            <a:avLst/>
          </a:prstGeom>
        </p:spPr>
      </p:pic>
      <p:sp>
        <p:nvSpPr>
          <p:cNvPr id="17" name="Slide Number Placeholder 16">
            <a:extLst>
              <a:ext uri="{FF2B5EF4-FFF2-40B4-BE49-F238E27FC236}">
                <a16:creationId xmlns:a16="http://schemas.microsoft.com/office/drawing/2014/main" id="{1A4A5D24-9A12-3884-18A8-85C81724C1CC}"/>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3392182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9DFBFE7-61FB-783D-D503-109089257BC1}"/>
              </a:ext>
            </a:extLst>
          </p:cNvPr>
          <p:cNvGrpSpPr/>
          <p:nvPr/>
        </p:nvGrpSpPr>
        <p:grpSpPr>
          <a:xfrm>
            <a:off x="237468" y="1382553"/>
            <a:ext cx="2999573" cy="4029198"/>
            <a:chOff x="137189" y="1170773"/>
            <a:chExt cx="3469404" cy="4458010"/>
          </a:xfrm>
        </p:grpSpPr>
        <p:pic>
          <p:nvPicPr>
            <p:cNvPr id="7" name="Picture 6">
              <a:extLst>
                <a:ext uri="{FF2B5EF4-FFF2-40B4-BE49-F238E27FC236}">
                  <a16:creationId xmlns:a16="http://schemas.microsoft.com/office/drawing/2014/main" id="{11B1EB4F-CE34-77A0-7FD0-C5AC08E2F2A6}"/>
                </a:ext>
              </a:extLst>
            </p:cNvPr>
            <p:cNvPicPr>
              <a:picLocks noChangeAspect="1"/>
            </p:cNvPicPr>
            <p:nvPr/>
          </p:nvPicPr>
          <p:blipFill>
            <a:blip r:embed="rId2"/>
            <a:stretch>
              <a:fillRect/>
            </a:stretch>
          </p:blipFill>
          <p:spPr>
            <a:xfrm>
              <a:off x="137189" y="1170773"/>
              <a:ext cx="3469404" cy="3643401"/>
            </a:xfrm>
            <a:prstGeom prst="rect">
              <a:avLst/>
            </a:prstGeom>
          </p:spPr>
        </p:pic>
        <p:pic>
          <p:nvPicPr>
            <p:cNvPr id="11" name="Picture 10">
              <a:extLst>
                <a:ext uri="{FF2B5EF4-FFF2-40B4-BE49-F238E27FC236}">
                  <a16:creationId xmlns:a16="http://schemas.microsoft.com/office/drawing/2014/main" id="{ADA29C48-D2E0-CB6B-B7C1-37B383BB7460}"/>
                </a:ext>
              </a:extLst>
            </p:cNvPr>
            <p:cNvPicPr>
              <a:picLocks noChangeAspect="1"/>
            </p:cNvPicPr>
            <p:nvPr/>
          </p:nvPicPr>
          <p:blipFill>
            <a:blip r:embed="rId3"/>
            <a:stretch>
              <a:fillRect/>
            </a:stretch>
          </p:blipFill>
          <p:spPr>
            <a:xfrm>
              <a:off x="312717" y="4978282"/>
              <a:ext cx="1291800" cy="632610"/>
            </a:xfrm>
            <a:prstGeom prst="rect">
              <a:avLst/>
            </a:prstGeom>
          </p:spPr>
        </p:pic>
        <p:pic>
          <p:nvPicPr>
            <p:cNvPr id="13" name="Picture 12">
              <a:extLst>
                <a:ext uri="{FF2B5EF4-FFF2-40B4-BE49-F238E27FC236}">
                  <a16:creationId xmlns:a16="http://schemas.microsoft.com/office/drawing/2014/main" id="{C39AE89C-F8DC-C67F-C65B-0C90F1BF0733}"/>
                </a:ext>
              </a:extLst>
            </p:cNvPr>
            <p:cNvPicPr>
              <a:picLocks noChangeAspect="1"/>
            </p:cNvPicPr>
            <p:nvPr/>
          </p:nvPicPr>
          <p:blipFill>
            <a:blip r:embed="rId4"/>
            <a:stretch>
              <a:fillRect/>
            </a:stretch>
          </p:blipFill>
          <p:spPr>
            <a:xfrm>
              <a:off x="2127902" y="4978282"/>
              <a:ext cx="1415797" cy="650501"/>
            </a:xfrm>
            <a:prstGeom prst="rect">
              <a:avLst/>
            </a:prstGeom>
          </p:spPr>
        </p:pic>
      </p:grpSp>
      <p:sp>
        <p:nvSpPr>
          <p:cNvPr id="15" name="Title 1">
            <a:extLst>
              <a:ext uri="{FF2B5EF4-FFF2-40B4-BE49-F238E27FC236}">
                <a16:creationId xmlns:a16="http://schemas.microsoft.com/office/drawing/2014/main" id="{74962BAC-2C1E-26C6-64F4-E346DD94FB10}"/>
              </a:ext>
            </a:extLst>
          </p:cNvPr>
          <p:cNvSpPr txBox="1">
            <a:spLocks/>
          </p:cNvSpPr>
          <p:nvPr/>
        </p:nvSpPr>
        <p:spPr>
          <a:xfrm>
            <a:off x="338793" y="27555"/>
            <a:ext cx="8061723" cy="6400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dirty="0"/>
              <a:t>Decentralized Database (</a:t>
            </a:r>
            <a:r>
              <a:rPr lang="en-GB" sz="2800" dirty="0" err="1"/>
              <a:t>BigChainDB</a:t>
            </a:r>
            <a:r>
              <a:rPr lang="en-GB" sz="2800" dirty="0"/>
              <a:t>)</a:t>
            </a:r>
          </a:p>
        </p:txBody>
      </p:sp>
      <p:cxnSp>
        <p:nvCxnSpPr>
          <p:cNvPr id="16" name="Straight Connector 15">
            <a:extLst>
              <a:ext uri="{FF2B5EF4-FFF2-40B4-BE49-F238E27FC236}">
                <a16:creationId xmlns:a16="http://schemas.microsoft.com/office/drawing/2014/main" id="{1C652F90-D5B2-39EE-BAAE-11C421528A75}"/>
              </a:ext>
            </a:extLst>
          </p:cNvPr>
          <p:cNvCxnSpPr/>
          <p:nvPr/>
        </p:nvCxnSpPr>
        <p:spPr>
          <a:xfrm>
            <a:off x="373166" y="680778"/>
            <a:ext cx="1127475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038" name="Group 1037">
            <a:extLst>
              <a:ext uri="{FF2B5EF4-FFF2-40B4-BE49-F238E27FC236}">
                <a16:creationId xmlns:a16="http://schemas.microsoft.com/office/drawing/2014/main" id="{BC67F41E-F613-D908-1BF4-2DCB4705C968}"/>
              </a:ext>
            </a:extLst>
          </p:cNvPr>
          <p:cNvGrpSpPr/>
          <p:nvPr/>
        </p:nvGrpSpPr>
        <p:grpSpPr>
          <a:xfrm>
            <a:off x="3387012" y="2129920"/>
            <a:ext cx="8579014" cy="1354217"/>
            <a:chOff x="3272524" y="1236323"/>
            <a:chExt cx="8579014" cy="1354217"/>
          </a:xfrm>
        </p:grpSpPr>
        <p:sp>
          <p:nvSpPr>
            <p:cNvPr id="1025" name="TextBox 1024">
              <a:extLst>
                <a:ext uri="{FF2B5EF4-FFF2-40B4-BE49-F238E27FC236}">
                  <a16:creationId xmlns:a16="http://schemas.microsoft.com/office/drawing/2014/main" id="{5CE7E3AC-4A1B-8B30-8E98-EDDF69DE2A84}"/>
                </a:ext>
              </a:extLst>
            </p:cNvPr>
            <p:cNvSpPr txBox="1"/>
            <p:nvPr/>
          </p:nvSpPr>
          <p:spPr>
            <a:xfrm>
              <a:off x="3272524" y="1236323"/>
              <a:ext cx="3719827" cy="338554"/>
            </a:xfrm>
            <a:prstGeom prst="rect">
              <a:avLst/>
            </a:prstGeom>
            <a:noFill/>
          </p:spPr>
          <p:txBody>
            <a:bodyPr wrap="square">
              <a:spAutoFit/>
            </a:bodyPr>
            <a:lstStyle/>
            <a:p>
              <a:r>
                <a:rPr lang="en-GB" sz="1600" b="1" dirty="0">
                  <a:solidFill>
                    <a:srgbClr val="C00000"/>
                  </a:solidFill>
                  <a:latin typeface="+mj-lt"/>
                  <a:ea typeface="+mj-ea"/>
                  <a:cs typeface="+mj-cs"/>
                </a:rPr>
                <a:t>Features of Decentralized DB</a:t>
              </a:r>
            </a:p>
          </p:txBody>
        </p:sp>
        <p:sp>
          <p:nvSpPr>
            <p:cNvPr id="1029" name="TextBox 1028">
              <a:extLst>
                <a:ext uri="{FF2B5EF4-FFF2-40B4-BE49-F238E27FC236}">
                  <a16:creationId xmlns:a16="http://schemas.microsoft.com/office/drawing/2014/main" id="{D9576DA3-7236-0007-8447-3E0E108F53BD}"/>
                </a:ext>
              </a:extLst>
            </p:cNvPr>
            <p:cNvSpPr txBox="1"/>
            <p:nvPr/>
          </p:nvSpPr>
          <p:spPr>
            <a:xfrm>
              <a:off x="3272524" y="1561081"/>
              <a:ext cx="1967615" cy="1015663"/>
            </a:xfrm>
            <a:prstGeom prst="rect">
              <a:avLst/>
            </a:prstGeom>
            <a:noFill/>
          </p:spPr>
          <p:txBody>
            <a:bodyPr wrap="square">
              <a:spAutoFit/>
            </a:bodyPr>
            <a:lstStyle/>
            <a:p>
              <a:r>
                <a:rPr lang="en-GB" sz="1200" b="1" dirty="0"/>
                <a:t>Data Immutability </a:t>
              </a:r>
            </a:p>
            <a:p>
              <a:r>
                <a:rPr lang="en-GB" sz="1200" dirty="0"/>
                <a:t>Suppression of internode communication and DB admin activities guarantees that data can’t be modified.</a:t>
              </a:r>
            </a:p>
          </p:txBody>
        </p:sp>
        <p:sp>
          <p:nvSpPr>
            <p:cNvPr id="1031" name="TextBox 1030">
              <a:extLst>
                <a:ext uri="{FF2B5EF4-FFF2-40B4-BE49-F238E27FC236}">
                  <a16:creationId xmlns:a16="http://schemas.microsoft.com/office/drawing/2014/main" id="{7606B008-CC8F-2ED6-2391-0C1C8F8FF512}"/>
                </a:ext>
              </a:extLst>
            </p:cNvPr>
            <p:cNvSpPr txBox="1"/>
            <p:nvPr/>
          </p:nvSpPr>
          <p:spPr>
            <a:xfrm>
              <a:off x="5384200" y="1561080"/>
              <a:ext cx="2551354" cy="1015663"/>
            </a:xfrm>
            <a:prstGeom prst="rect">
              <a:avLst/>
            </a:prstGeom>
            <a:noFill/>
          </p:spPr>
          <p:txBody>
            <a:bodyPr wrap="square">
              <a:spAutoFit/>
            </a:bodyPr>
            <a:lstStyle/>
            <a:p>
              <a:r>
                <a:rPr lang="en-GB" sz="1200" b="1" dirty="0"/>
                <a:t>Security &amp; Privacy </a:t>
              </a:r>
            </a:p>
            <a:p>
              <a:r>
                <a:rPr lang="en-GB" sz="1200" dirty="0"/>
                <a:t>Key based access allows network participants to identify new members. Members to have full control to selectively grant data access.</a:t>
              </a:r>
            </a:p>
          </p:txBody>
        </p:sp>
        <p:sp>
          <p:nvSpPr>
            <p:cNvPr id="1033" name="TextBox 1032">
              <a:extLst>
                <a:ext uri="{FF2B5EF4-FFF2-40B4-BE49-F238E27FC236}">
                  <a16:creationId xmlns:a16="http://schemas.microsoft.com/office/drawing/2014/main" id="{5F168C6E-19DB-F617-83A0-9C4A591D4A89}"/>
                </a:ext>
              </a:extLst>
            </p:cNvPr>
            <p:cNvSpPr txBox="1"/>
            <p:nvPr/>
          </p:nvSpPr>
          <p:spPr>
            <a:xfrm>
              <a:off x="8030535" y="1561079"/>
              <a:ext cx="1897168" cy="1015663"/>
            </a:xfrm>
            <a:prstGeom prst="rect">
              <a:avLst/>
            </a:prstGeom>
            <a:noFill/>
          </p:spPr>
          <p:txBody>
            <a:bodyPr wrap="square">
              <a:spAutoFit/>
            </a:bodyPr>
            <a:lstStyle/>
            <a:p>
              <a:r>
                <a:rPr lang="en-GB" sz="1200" b="1" dirty="0"/>
                <a:t>Massive Scalability </a:t>
              </a:r>
            </a:p>
            <a:p>
              <a:r>
                <a:rPr lang="en-GB" sz="1200" dirty="0"/>
                <a:t>Allows block creation every second with transaction validation in parallel. Throughput of 100k+ TPS</a:t>
              </a:r>
            </a:p>
          </p:txBody>
        </p:sp>
        <p:sp>
          <p:nvSpPr>
            <p:cNvPr id="1035" name="TextBox 1034">
              <a:extLst>
                <a:ext uri="{FF2B5EF4-FFF2-40B4-BE49-F238E27FC236}">
                  <a16:creationId xmlns:a16="http://schemas.microsoft.com/office/drawing/2014/main" id="{E136C661-639A-9B9B-BEC0-19CDC31286B2}"/>
                </a:ext>
              </a:extLst>
            </p:cNvPr>
            <p:cNvSpPr txBox="1"/>
            <p:nvPr/>
          </p:nvSpPr>
          <p:spPr>
            <a:xfrm>
              <a:off x="10080236" y="1574877"/>
              <a:ext cx="1771302" cy="1015663"/>
            </a:xfrm>
            <a:prstGeom prst="rect">
              <a:avLst/>
            </a:prstGeom>
            <a:noFill/>
          </p:spPr>
          <p:txBody>
            <a:bodyPr wrap="square">
              <a:spAutoFit/>
            </a:bodyPr>
            <a:lstStyle/>
            <a:p>
              <a:r>
                <a:rPr lang="en-GB" sz="1200" b="1" dirty="0"/>
                <a:t>Robust Architecture </a:t>
              </a:r>
            </a:p>
            <a:p>
              <a:r>
                <a:rPr lang="en-GB" sz="1200" dirty="0"/>
                <a:t>Inherits the performance and scalability of the underlying database substrate. </a:t>
              </a:r>
            </a:p>
          </p:txBody>
        </p:sp>
      </p:grpSp>
      <p:sp>
        <p:nvSpPr>
          <p:cNvPr id="1037" name="TextBox 1036">
            <a:extLst>
              <a:ext uri="{FF2B5EF4-FFF2-40B4-BE49-F238E27FC236}">
                <a16:creationId xmlns:a16="http://schemas.microsoft.com/office/drawing/2014/main" id="{565C4748-EB7C-513F-3C53-57689CBD53F9}"/>
              </a:ext>
            </a:extLst>
          </p:cNvPr>
          <p:cNvSpPr txBox="1"/>
          <p:nvPr/>
        </p:nvSpPr>
        <p:spPr>
          <a:xfrm>
            <a:off x="373167" y="794768"/>
            <a:ext cx="11343118" cy="338554"/>
          </a:xfrm>
          <a:prstGeom prst="rect">
            <a:avLst/>
          </a:prstGeom>
          <a:noFill/>
        </p:spPr>
        <p:txBody>
          <a:bodyPr wrap="square">
            <a:spAutoFit/>
          </a:bodyPr>
          <a:lstStyle/>
          <a:p>
            <a:r>
              <a:rPr lang="en-GB" sz="1600" b="1" dirty="0" err="1">
                <a:solidFill>
                  <a:srgbClr val="C00000"/>
                </a:solidFill>
                <a:latin typeface="+mj-lt"/>
                <a:ea typeface="+mj-ea"/>
                <a:cs typeface="+mj-cs"/>
              </a:rPr>
              <a:t>BigchainDB</a:t>
            </a:r>
            <a:r>
              <a:rPr lang="en-GB" sz="1200" dirty="0"/>
              <a:t> </a:t>
            </a:r>
            <a:r>
              <a:rPr lang="en-GB" sz="1200" b="1" dirty="0"/>
              <a:t>is an open-source blockchain database. It is a NoSQL database that has blockchain properties such as immutability, decentralization and owner-controlled asset</a:t>
            </a:r>
            <a:r>
              <a:rPr lang="en-GB" sz="1200" dirty="0"/>
              <a:t>.</a:t>
            </a:r>
          </a:p>
        </p:txBody>
      </p:sp>
      <p:grpSp>
        <p:nvGrpSpPr>
          <p:cNvPr id="1047" name="Group 1046">
            <a:extLst>
              <a:ext uri="{FF2B5EF4-FFF2-40B4-BE49-F238E27FC236}">
                <a16:creationId xmlns:a16="http://schemas.microsoft.com/office/drawing/2014/main" id="{3D4E4404-935E-7CA8-08CA-F74352EA296F}"/>
              </a:ext>
            </a:extLst>
          </p:cNvPr>
          <p:cNvGrpSpPr/>
          <p:nvPr/>
        </p:nvGrpSpPr>
        <p:grpSpPr>
          <a:xfrm>
            <a:off x="3387012" y="1232968"/>
            <a:ext cx="8732748" cy="836496"/>
            <a:chOff x="3238342" y="1331254"/>
            <a:chExt cx="8732748" cy="836496"/>
          </a:xfrm>
        </p:grpSpPr>
        <p:sp>
          <p:nvSpPr>
            <p:cNvPr id="1040" name="TextBox 1039">
              <a:extLst>
                <a:ext uri="{FF2B5EF4-FFF2-40B4-BE49-F238E27FC236}">
                  <a16:creationId xmlns:a16="http://schemas.microsoft.com/office/drawing/2014/main" id="{1AD0E771-5C09-EDA0-C481-FB4C77367992}"/>
                </a:ext>
              </a:extLst>
            </p:cNvPr>
            <p:cNvSpPr txBox="1"/>
            <p:nvPr/>
          </p:nvSpPr>
          <p:spPr>
            <a:xfrm>
              <a:off x="3238342" y="1332199"/>
              <a:ext cx="2028540" cy="830997"/>
            </a:xfrm>
            <a:prstGeom prst="rect">
              <a:avLst/>
            </a:prstGeom>
            <a:noFill/>
          </p:spPr>
          <p:txBody>
            <a:bodyPr wrap="square">
              <a:spAutoFit/>
            </a:bodyPr>
            <a:lstStyle/>
            <a:p>
              <a:r>
                <a:rPr lang="en-GB" sz="1200" b="1" dirty="0"/>
                <a:t>Immutability</a:t>
              </a:r>
              <a:r>
                <a:rPr lang="en-GB" sz="1200" dirty="0"/>
                <a:t> is the property that once the data is stored in </a:t>
              </a:r>
              <a:r>
                <a:rPr lang="en-GB" sz="1200" dirty="0" err="1"/>
                <a:t>BigchainDB</a:t>
              </a:r>
              <a:r>
                <a:rPr lang="en-GB" sz="1200" dirty="0"/>
                <a:t>, it can’t be modified or erased.</a:t>
              </a:r>
            </a:p>
          </p:txBody>
        </p:sp>
        <p:sp>
          <p:nvSpPr>
            <p:cNvPr id="1042" name="TextBox 1041">
              <a:extLst>
                <a:ext uri="{FF2B5EF4-FFF2-40B4-BE49-F238E27FC236}">
                  <a16:creationId xmlns:a16="http://schemas.microsoft.com/office/drawing/2014/main" id="{F4B3AC3A-78BE-126A-44FB-EBC72F754F59}"/>
                </a:ext>
              </a:extLst>
            </p:cNvPr>
            <p:cNvSpPr txBox="1"/>
            <p:nvPr/>
          </p:nvSpPr>
          <p:spPr>
            <a:xfrm>
              <a:off x="5341470" y="1331254"/>
              <a:ext cx="2028540" cy="830997"/>
            </a:xfrm>
            <a:prstGeom prst="rect">
              <a:avLst/>
            </a:prstGeom>
            <a:noFill/>
          </p:spPr>
          <p:txBody>
            <a:bodyPr wrap="square">
              <a:spAutoFit/>
            </a:bodyPr>
            <a:lstStyle/>
            <a:p>
              <a:r>
                <a:rPr lang="en-GB" sz="1200" b="1" dirty="0"/>
                <a:t>Decentralization</a:t>
              </a:r>
              <a:r>
                <a:rPr lang="en-GB" sz="1200" dirty="0"/>
                <a:t> means there is no single point of failure in the control and storage process of the data.</a:t>
              </a:r>
            </a:p>
          </p:txBody>
        </p:sp>
        <p:sp>
          <p:nvSpPr>
            <p:cNvPr id="1044" name="TextBox 1043">
              <a:extLst>
                <a:ext uri="{FF2B5EF4-FFF2-40B4-BE49-F238E27FC236}">
                  <a16:creationId xmlns:a16="http://schemas.microsoft.com/office/drawing/2014/main" id="{0C590CEA-4EAF-B590-0F34-F411F83B0CFA}"/>
                </a:ext>
              </a:extLst>
            </p:cNvPr>
            <p:cNvSpPr txBox="1"/>
            <p:nvPr/>
          </p:nvSpPr>
          <p:spPr>
            <a:xfrm>
              <a:off x="7608779" y="1336753"/>
              <a:ext cx="1889136" cy="830997"/>
            </a:xfrm>
            <a:prstGeom prst="rect">
              <a:avLst/>
            </a:prstGeom>
            <a:noFill/>
          </p:spPr>
          <p:txBody>
            <a:bodyPr wrap="square">
              <a:spAutoFit/>
            </a:bodyPr>
            <a:lstStyle/>
            <a:p>
              <a:r>
                <a:rPr lang="en-GB" sz="1200" dirty="0"/>
                <a:t>The</a:t>
              </a:r>
              <a:r>
                <a:rPr lang="en-GB" sz="1200" b="0" i="0" dirty="0">
                  <a:solidFill>
                    <a:srgbClr val="212529"/>
                  </a:solidFill>
                  <a:effectLst/>
                  <a:latin typeface="open sans" panose="020B0606030504020204" pitchFamily="34" charset="0"/>
                </a:rPr>
                <a:t> </a:t>
              </a:r>
              <a:r>
                <a:rPr lang="en-GB" sz="1200" b="1" dirty="0"/>
                <a:t>owner-controlled</a:t>
              </a:r>
              <a:r>
                <a:rPr lang="en-GB" sz="1200" dirty="0"/>
                <a:t> asset is the property that only the owner of the asset can transfer the asset.</a:t>
              </a:r>
            </a:p>
          </p:txBody>
        </p:sp>
        <p:sp>
          <p:nvSpPr>
            <p:cNvPr id="1046" name="TextBox 1045">
              <a:extLst>
                <a:ext uri="{FF2B5EF4-FFF2-40B4-BE49-F238E27FC236}">
                  <a16:creationId xmlns:a16="http://schemas.microsoft.com/office/drawing/2014/main" id="{D2DEC82D-8E48-F472-E132-317FF7EC384F}"/>
                </a:ext>
              </a:extLst>
            </p:cNvPr>
            <p:cNvSpPr txBox="1"/>
            <p:nvPr/>
          </p:nvSpPr>
          <p:spPr>
            <a:xfrm>
              <a:off x="9647886" y="1331254"/>
              <a:ext cx="2323204" cy="830997"/>
            </a:xfrm>
            <a:prstGeom prst="rect">
              <a:avLst/>
            </a:prstGeom>
            <a:noFill/>
          </p:spPr>
          <p:txBody>
            <a:bodyPr wrap="square">
              <a:spAutoFit/>
            </a:bodyPr>
            <a:lstStyle/>
            <a:p>
              <a:r>
                <a:rPr lang="en-GB" sz="1200" dirty="0"/>
                <a:t>The</a:t>
              </a:r>
              <a:r>
                <a:rPr lang="en-GB" sz="1200" b="0" i="0" dirty="0">
                  <a:solidFill>
                    <a:srgbClr val="212529"/>
                  </a:solidFill>
                  <a:effectLst/>
                  <a:latin typeface="open sans" panose="020B0606030504020204" pitchFamily="34" charset="0"/>
                </a:rPr>
                <a:t> </a:t>
              </a:r>
              <a:r>
                <a:rPr lang="en-GB" sz="1200" dirty="0"/>
                <a:t>database provides the user with </a:t>
              </a:r>
              <a:r>
                <a:rPr lang="en-GB" sz="1200" b="1" dirty="0"/>
                <a:t>Byzantine Fault Tolerance </a:t>
              </a:r>
              <a:r>
                <a:rPr lang="en-GB" sz="1200" dirty="0"/>
                <a:t>(BFT) with no more than one-third arbitrary node failures.</a:t>
              </a:r>
            </a:p>
          </p:txBody>
        </p:sp>
      </p:grpSp>
      <p:graphicFrame>
        <p:nvGraphicFramePr>
          <p:cNvPr id="1050" name="Table 1050">
            <a:extLst>
              <a:ext uri="{FF2B5EF4-FFF2-40B4-BE49-F238E27FC236}">
                <a16:creationId xmlns:a16="http://schemas.microsoft.com/office/drawing/2014/main" id="{D12E9322-9BDC-76CB-F8D8-A24FBD496969}"/>
              </a:ext>
            </a:extLst>
          </p:cNvPr>
          <p:cNvGraphicFramePr>
            <a:graphicFrameLocks noGrp="1"/>
          </p:cNvGraphicFramePr>
          <p:nvPr>
            <p:extLst>
              <p:ext uri="{D42A27DB-BD31-4B8C-83A1-F6EECF244321}">
                <p14:modId xmlns:p14="http://schemas.microsoft.com/office/powerpoint/2010/main" val="1548326198"/>
              </p:ext>
            </p:extLst>
          </p:nvPr>
        </p:nvGraphicFramePr>
        <p:xfrm>
          <a:off x="3492520" y="3666736"/>
          <a:ext cx="8052319" cy="2468880"/>
        </p:xfrm>
        <a:graphic>
          <a:graphicData uri="http://schemas.openxmlformats.org/drawingml/2006/table">
            <a:tbl>
              <a:tblPr firstRow="1" firstCol="1" bandRow="1"/>
              <a:tblGrid>
                <a:gridCol w="2365600">
                  <a:extLst>
                    <a:ext uri="{9D8B030D-6E8A-4147-A177-3AD203B41FA5}">
                      <a16:colId xmlns:a16="http://schemas.microsoft.com/office/drawing/2014/main" val="3579075794"/>
                    </a:ext>
                  </a:extLst>
                </a:gridCol>
                <a:gridCol w="1951602">
                  <a:extLst>
                    <a:ext uri="{9D8B030D-6E8A-4147-A177-3AD203B41FA5}">
                      <a16:colId xmlns:a16="http://schemas.microsoft.com/office/drawing/2014/main" val="3372714304"/>
                    </a:ext>
                  </a:extLst>
                </a:gridCol>
                <a:gridCol w="1722037">
                  <a:extLst>
                    <a:ext uri="{9D8B030D-6E8A-4147-A177-3AD203B41FA5}">
                      <a16:colId xmlns:a16="http://schemas.microsoft.com/office/drawing/2014/main" val="342218344"/>
                    </a:ext>
                  </a:extLst>
                </a:gridCol>
                <a:gridCol w="2013080">
                  <a:extLst>
                    <a:ext uri="{9D8B030D-6E8A-4147-A177-3AD203B41FA5}">
                      <a16:colId xmlns:a16="http://schemas.microsoft.com/office/drawing/2014/main" val="209248213"/>
                    </a:ext>
                  </a:extLst>
                </a:gridCol>
              </a:tblGrid>
              <a:tr h="203615">
                <a:tc>
                  <a:txBody>
                    <a:bodyPr/>
                    <a:lstStyle/>
                    <a:p>
                      <a:pPr algn="ctr"/>
                      <a:r>
                        <a:rPr lang="en-GB" sz="1200" b="1" spc="0" baseline="0" dirty="0"/>
                        <a:t>Point of differences</a:t>
                      </a:r>
                    </a:p>
                  </a:txBody>
                  <a:tcPr>
                    <a:solidFill>
                      <a:schemeClr val="accent1">
                        <a:lumMod val="60000"/>
                        <a:lumOff val="40000"/>
                      </a:schemeClr>
                    </a:solidFill>
                  </a:tcPr>
                </a:tc>
                <a:tc>
                  <a:txBody>
                    <a:bodyPr/>
                    <a:lstStyle/>
                    <a:p>
                      <a:pPr algn="ctr"/>
                      <a:r>
                        <a:rPr lang="en-GB" sz="1200" b="1" spc="0" baseline="0" dirty="0"/>
                        <a:t>Blockchain </a:t>
                      </a:r>
                    </a:p>
                  </a:txBody>
                  <a:tcPr>
                    <a:solidFill>
                      <a:schemeClr val="accent1">
                        <a:lumMod val="60000"/>
                        <a:lumOff val="40000"/>
                      </a:schemeClr>
                    </a:solidFill>
                  </a:tcPr>
                </a:tc>
                <a:tc>
                  <a:txBody>
                    <a:bodyPr/>
                    <a:lstStyle/>
                    <a:p>
                      <a:pPr algn="ctr"/>
                      <a:r>
                        <a:rPr lang="en-GB" sz="1200" b="1" spc="0" baseline="0" dirty="0"/>
                        <a:t>Distributed databases</a:t>
                      </a:r>
                    </a:p>
                  </a:txBody>
                  <a:tcPr>
                    <a:solidFill>
                      <a:schemeClr val="accent1">
                        <a:lumMod val="60000"/>
                        <a:lumOff val="40000"/>
                      </a:schemeClr>
                    </a:solidFill>
                  </a:tcPr>
                </a:tc>
                <a:tc>
                  <a:txBody>
                    <a:bodyPr/>
                    <a:lstStyle/>
                    <a:p>
                      <a:pPr algn="ctr"/>
                      <a:r>
                        <a:rPr lang="en-GB" sz="1200" b="1" spc="0" baseline="0" dirty="0"/>
                        <a:t>Decentralized DB</a:t>
                      </a:r>
                    </a:p>
                  </a:txBody>
                  <a:tcPr>
                    <a:solidFill>
                      <a:schemeClr val="accent1">
                        <a:lumMod val="60000"/>
                        <a:lumOff val="40000"/>
                      </a:schemeClr>
                    </a:solidFill>
                  </a:tcPr>
                </a:tc>
                <a:extLst>
                  <a:ext uri="{0D108BD9-81ED-4DB2-BD59-A6C34878D82A}">
                    <a16:rowId xmlns:a16="http://schemas.microsoft.com/office/drawing/2014/main" val="2523802264"/>
                  </a:ext>
                </a:extLst>
              </a:tr>
              <a:tr h="203615">
                <a:tc>
                  <a:txBody>
                    <a:bodyPr/>
                    <a:lstStyle/>
                    <a:p>
                      <a:r>
                        <a:rPr lang="en-GB" sz="1200" b="1" spc="0" baseline="0" dirty="0"/>
                        <a:t>Centralized Authority</a:t>
                      </a:r>
                    </a:p>
                  </a:txBody>
                  <a:tcPr>
                    <a:solidFill>
                      <a:schemeClr val="accent1">
                        <a:lumMod val="60000"/>
                        <a:lumOff val="40000"/>
                      </a:schemeClr>
                    </a:solidFill>
                  </a:tcPr>
                </a:tc>
                <a:tc>
                  <a:txBody>
                    <a:bodyPr/>
                    <a:lstStyle/>
                    <a:p>
                      <a:pPr algn="ctr"/>
                      <a:r>
                        <a:rPr lang="en-GB" sz="1200" b="1" spc="0" baseline="0" dirty="0"/>
                        <a:t>Y</a:t>
                      </a:r>
                    </a:p>
                  </a:txBody>
                  <a:tcPr/>
                </a:tc>
                <a:tc>
                  <a:txBody>
                    <a:bodyPr/>
                    <a:lstStyle/>
                    <a:p>
                      <a:pPr algn="ctr"/>
                      <a:endParaRPr lang="en-GB" sz="1200" b="1" spc="0" baseline="0" dirty="0"/>
                    </a:p>
                  </a:txBody>
                  <a:tcPr/>
                </a:tc>
                <a:tc>
                  <a:txBody>
                    <a:bodyPr/>
                    <a:lstStyle/>
                    <a:p>
                      <a:pPr algn="ctr"/>
                      <a:r>
                        <a:rPr lang="en-GB" sz="1200" b="1" spc="0" baseline="0" dirty="0"/>
                        <a:t>Y</a:t>
                      </a:r>
                    </a:p>
                  </a:txBody>
                  <a:tcPr/>
                </a:tc>
                <a:extLst>
                  <a:ext uri="{0D108BD9-81ED-4DB2-BD59-A6C34878D82A}">
                    <a16:rowId xmlns:a16="http://schemas.microsoft.com/office/drawing/2014/main" val="2246132559"/>
                  </a:ext>
                </a:extLst>
              </a:tr>
              <a:tr h="203615">
                <a:tc>
                  <a:txBody>
                    <a:bodyPr/>
                    <a:lstStyle/>
                    <a:p>
                      <a:r>
                        <a:rPr lang="en-GB" sz="1200" b="1" spc="0" baseline="0" dirty="0"/>
                        <a:t>Immutability</a:t>
                      </a:r>
                    </a:p>
                  </a:txBody>
                  <a:tcPr>
                    <a:solidFill>
                      <a:schemeClr val="accent1">
                        <a:lumMod val="60000"/>
                        <a:lumOff val="40000"/>
                      </a:schemeClr>
                    </a:solidFill>
                  </a:tcPr>
                </a:tc>
                <a:tc>
                  <a:txBody>
                    <a:bodyPr/>
                    <a:lstStyle/>
                    <a:p>
                      <a:pPr algn="ctr"/>
                      <a:r>
                        <a:rPr lang="en-GB" sz="1200" b="1" spc="0" baseline="0" dirty="0"/>
                        <a:t>Y</a:t>
                      </a:r>
                    </a:p>
                  </a:txBody>
                  <a:tcPr/>
                </a:tc>
                <a:tc>
                  <a:txBody>
                    <a:bodyPr/>
                    <a:lstStyle/>
                    <a:p>
                      <a:pPr algn="ctr"/>
                      <a:endParaRPr lang="en-GB" sz="1200" b="1" spc="0" baseline="0"/>
                    </a:p>
                  </a:txBody>
                  <a:tcPr/>
                </a:tc>
                <a:tc>
                  <a:txBody>
                    <a:bodyPr/>
                    <a:lstStyle/>
                    <a:p>
                      <a:pPr algn="ctr"/>
                      <a:r>
                        <a:rPr lang="en-GB" sz="1200" b="1" spc="0" baseline="0" dirty="0"/>
                        <a:t>Y</a:t>
                      </a:r>
                    </a:p>
                  </a:txBody>
                  <a:tcPr/>
                </a:tc>
                <a:extLst>
                  <a:ext uri="{0D108BD9-81ED-4DB2-BD59-A6C34878D82A}">
                    <a16:rowId xmlns:a16="http://schemas.microsoft.com/office/drawing/2014/main" val="2893369576"/>
                  </a:ext>
                </a:extLst>
              </a:tr>
              <a:tr h="203615">
                <a:tc>
                  <a:txBody>
                    <a:bodyPr/>
                    <a:lstStyle/>
                    <a:p>
                      <a:r>
                        <a:rPr lang="en-GB" sz="1200" b="1" spc="0" baseline="0" dirty="0"/>
                        <a:t>Asset Anatomy</a:t>
                      </a:r>
                    </a:p>
                  </a:txBody>
                  <a:tcPr>
                    <a:solidFill>
                      <a:schemeClr val="accent1">
                        <a:lumMod val="60000"/>
                        <a:lumOff val="40000"/>
                      </a:schemeClr>
                    </a:solidFill>
                  </a:tcPr>
                </a:tc>
                <a:tc>
                  <a:txBody>
                    <a:bodyPr/>
                    <a:lstStyle/>
                    <a:p>
                      <a:pPr algn="ctr"/>
                      <a:r>
                        <a:rPr lang="en-GB" sz="1200" b="1" spc="0" baseline="0" dirty="0"/>
                        <a:t>Y</a:t>
                      </a:r>
                    </a:p>
                  </a:txBody>
                  <a:tcPr/>
                </a:tc>
                <a:tc>
                  <a:txBody>
                    <a:bodyPr/>
                    <a:lstStyle/>
                    <a:p>
                      <a:pPr algn="ctr"/>
                      <a:r>
                        <a:rPr lang="en-GB" sz="1200" b="1" spc="0" baseline="0" dirty="0"/>
                        <a:t>Y</a:t>
                      </a:r>
                    </a:p>
                  </a:txBody>
                  <a:tcPr/>
                </a:tc>
                <a:tc>
                  <a:txBody>
                    <a:bodyPr/>
                    <a:lstStyle/>
                    <a:p>
                      <a:pPr algn="ctr"/>
                      <a:r>
                        <a:rPr lang="en-GB" sz="1200" b="1" spc="0" baseline="0" dirty="0"/>
                        <a:t>Y</a:t>
                      </a:r>
                    </a:p>
                  </a:txBody>
                  <a:tcPr/>
                </a:tc>
                <a:extLst>
                  <a:ext uri="{0D108BD9-81ED-4DB2-BD59-A6C34878D82A}">
                    <a16:rowId xmlns:a16="http://schemas.microsoft.com/office/drawing/2014/main" val="3146998200"/>
                  </a:ext>
                </a:extLst>
              </a:tr>
              <a:tr h="203615">
                <a:tc>
                  <a:txBody>
                    <a:bodyPr/>
                    <a:lstStyle/>
                    <a:p>
                      <a:r>
                        <a:rPr lang="en-GB" sz="1200" b="1" spc="0" baseline="0" dirty="0"/>
                        <a:t>High Throughput</a:t>
                      </a:r>
                    </a:p>
                  </a:txBody>
                  <a:tcPr>
                    <a:solidFill>
                      <a:schemeClr val="accent1">
                        <a:lumMod val="60000"/>
                        <a:lumOff val="40000"/>
                      </a:schemeClr>
                    </a:solidFill>
                  </a:tcPr>
                </a:tc>
                <a:tc>
                  <a:txBody>
                    <a:bodyPr/>
                    <a:lstStyle/>
                    <a:p>
                      <a:pPr algn="ctr"/>
                      <a:endParaRPr lang="en-GB" sz="1200" b="1" spc="0" baseline="0"/>
                    </a:p>
                  </a:txBody>
                  <a:tcPr/>
                </a:tc>
                <a:tc>
                  <a:txBody>
                    <a:bodyPr/>
                    <a:lstStyle/>
                    <a:p>
                      <a:pPr algn="ctr"/>
                      <a:r>
                        <a:rPr lang="en-GB" sz="1200" b="1" spc="0" baseline="0" dirty="0"/>
                        <a:t>Y</a:t>
                      </a:r>
                    </a:p>
                  </a:txBody>
                  <a:tcPr/>
                </a:tc>
                <a:tc>
                  <a:txBody>
                    <a:bodyPr/>
                    <a:lstStyle/>
                    <a:p>
                      <a:pPr algn="ctr"/>
                      <a:r>
                        <a:rPr lang="en-GB" sz="1200" b="1" spc="0" baseline="0" dirty="0"/>
                        <a:t>Y</a:t>
                      </a:r>
                    </a:p>
                  </a:txBody>
                  <a:tcPr/>
                </a:tc>
                <a:extLst>
                  <a:ext uri="{0D108BD9-81ED-4DB2-BD59-A6C34878D82A}">
                    <a16:rowId xmlns:a16="http://schemas.microsoft.com/office/drawing/2014/main" val="140242097"/>
                  </a:ext>
                </a:extLst>
              </a:tr>
              <a:tr h="203615">
                <a:tc>
                  <a:txBody>
                    <a:bodyPr/>
                    <a:lstStyle/>
                    <a:p>
                      <a:r>
                        <a:rPr lang="en-GB" sz="1200" b="1" spc="0" baseline="0" dirty="0"/>
                        <a:t>Low Latency</a:t>
                      </a:r>
                    </a:p>
                  </a:txBody>
                  <a:tcPr>
                    <a:solidFill>
                      <a:schemeClr val="accent1">
                        <a:lumMod val="60000"/>
                        <a:lumOff val="40000"/>
                      </a:schemeClr>
                    </a:solidFill>
                  </a:tcPr>
                </a:tc>
                <a:tc>
                  <a:txBody>
                    <a:bodyPr/>
                    <a:lstStyle/>
                    <a:p>
                      <a:pPr algn="ctr"/>
                      <a:endParaRPr lang="en-GB" sz="1200" b="1" spc="0" baseline="0" dirty="0"/>
                    </a:p>
                  </a:txBody>
                  <a:tcPr/>
                </a:tc>
                <a:tc>
                  <a:txBody>
                    <a:bodyPr/>
                    <a:lstStyle/>
                    <a:p>
                      <a:pPr algn="ctr"/>
                      <a:r>
                        <a:rPr lang="en-GB" sz="1200" b="1" spc="0" baseline="0" dirty="0"/>
                        <a:t>Y</a:t>
                      </a:r>
                    </a:p>
                  </a:txBody>
                  <a:tcPr/>
                </a:tc>
                <a:tc>
                  <a:txBody>
                    <a:bodyPr/>
                    <a:lstStyle/>
                    <a:p>
                      <a:pPr algn="ctr"/>
                      <a:r>
                        <a:rPr lang="en-GB" sz="1200" b="1" spc="0" baseline="0" dirty="0"/>
                        <a:t>Y</a:t>
                      </a:r>
                    </a:p>
                  </a:txBody>
                  <a:tcPr/>
                </a:tc>
                <a:extLst>
                  <a:ext uri="{0D108BD9-81ED-4DB2-BD59-A6C34878D82A}">
                    <a16:rowId xmlns:a16="http://schemas.microsoft.com/office/drawing/2014/main" val="107313361"/>
                  </a:ext>
                </a:extLst>
              </a:tr>
              <a:tr h="203615">
                <a:tc>
                  <a:txBody>
                    <a:bodyPr/>
                    <a:lstStyle/>
                    <a:p>
                      <a:r>
                        <a:rPr lang="en-GB" sz="1200" b="1" spc="0" baseline="0" dirty="0"/>
                        <a:t>High Capacity</a:t>
                      </a:r>
                    </a:p>
                  </a:txBody>
                  <a:tcPr>
                    <a:solidFill>
                      <a:schemeClr val="accent1">
                        <a:lumMod val="60000"/>
                        <a:lumOff val="40000"/>
                      </a:schemeClr>
                    </a:solidFill>
                  </a:tcPr>
                </a:tc>
                <a:tc>
                  <a:txBody>
                    <a:bodyPr/>
                    <a:lstStyle/>
                    <a:p>
                      <a:pPr algn="ctr"/>
                      <a:endParaRPr lang="en-GB" sz="1200" b="1" spc="0" baseline="0"/>
                    </a:p>
                  </a:txBody>
                  <a:tcPr/>
                </a:tc>
                <a:tc>
                  <a:txBody>
                    <a:bodyPr/>
                    <a:lstStyle/>
                    <a:p>
                      <a:pPr algn="ctr"/>
                      <a:r>
                        <a:rPr lang="en-GB" sz="1200" b="1" spc="0" baseline="0" dirty="0"/>
                        <a:t>Y</a:t>
                      </a:r>
                    </a:p>
                  </a:txBody>
                  <a:tcPr/>
                </a:tc>
                <a:tc>
                  <a:txBody>
                    <a:bodyPr/>
                    <a:lstStyle/>
                    <a:p>
                      <a:pPr algn="ctr"/>
                      <a:r>
                        <a:rPr lang="en-GB" sz="1200" b="1" spc="0" baseline="0" dirty="0"/>
                        <a:t>Y</a:t>
                      </a:r>
                    </a:p>
                  </a:txBody>
                  <a:tcPr/>
                </a:tc>
                <a:extLst>
                  <a:ext uri="{0D108BD9-81ED-4DB2-BD59-A6C34878D82A}">
                    <a16:rowId xmlns:a16="http://schemas.microsoft.com/office/drawing/2014/main" val="1366292519"/>
                  </a:ext>
                </a:extLst>
              </a:tr>
              <a:tr h="203615">
                <a:tc>
                  <a:txBody>
                    <a:bodyPr/>
                    <a:lstStyle/>
                    <a:p>
                      <a:r>
                        <a:rPr lang="en-GB" sz="1200" b="1" spc="0" baseline="0" dirty="0"/>
                        <a:t>Access Permission</a:t>
                      </a:r>
                    </a:p>
                  </a:txBody>
                  <a:tcPr>
                    <a:solidFill>
                      <a:schemeClr val="accent1">
                        <a:lumMod val="60000"/>
                        <a:lumOff val="40000"/>
                      </a:schemeClr>
                    </a:solidFill>
                  </a:tcPr>
                </a:tc>
                <a:tc>
                  <a:txBody>
                    <a:bodyPr/>
                    <a:lstStyle/>
                    <a:p>
                      <a:pPr algn="ctr"/>
                      <a:endParaRPr lang="en-GB" sz="1200" b="1" spc="0" baseline="0"/>
                    </a:p>
                  </a:txBody>
                  <a:tcPr/>
                </a:tc>
                <a:tc>
                  <a:txBody>
                    <a:bodyPr/>
                    <a:lstStyle/>
                    <a:p>
                      <a:pPr algn="ctr"/>
                      <a:r>
                        <a:rPr lang="en-GB" sz="1200" b="1" spc="0" baseline="0" dirty="0"/>
                        <a:t>Y</a:t>
                      </a:r>
                    </a:p>
                  </a:txBody>
                  <a:tcPr/>
                </a:tc>
                <a:tc>
                  <a:txBody>
                    <a:bodyPr/>
                    <a:lstStyle/>
                    <a:p>
                      <a:pPr algn="ctr"/>
                      <a:r>
                        <a:rPr lang="en-GB" sz="1200" b="1" spc="0" baseline="0" dirty="0"/>
                        <a:t>Y</a:t>
                      </a:r>
                    </a:p>
                  </a:txBody>
                  <a:tcPr/>
                </a:tc>
                <a:extLst>
                  <a:ext uri="{0D108BD9-81ED-4DB2-BD59-A6C34878D82A}">
                    <a16:rowId xmlns:a16="http://schemas.microsoft.com/office/drawing/2014/main" val="246373227"/>
                  </a:ext>
                </a:extLst>
              </a:tr>
              <a:tr h="203615">
                <a:tc>
                  <a:txBody>
                    <a:bodyPr/>
                    <a:lstStyle/>
                    <a:p>
                      <a:r>
                        <a:rPr lang="en-GB" sz="1200" b="1" spc="0" baseline="0" dirty="0"/>
                        <a:t>Query &amp; Search</a:t>
                      </a:r>
                    </a:p>
                  </a:txBody>
                  <a:tcPr>
                    <a:solidFill>
                      <a:schemeClr val="accent1">
                        <a:lumMod val="60000"/>
                        <a:lumOff val="40000"/>
                      </a:schemeClr>
                    </a:solidFill>
                  </a:tcPr>
                </a:tc>
                <a:tc>
                  <a:txBody>
                    <a:bodyPr/>
                    <a:lstStyle/>
                    <a:p>
                      <a:pPr algn="ctr"/>
                      <a:endParaRPr lang="en-GB" sz="1200" b="1" spc="0" baseline="0" dirty="0"/>
                    </a:p>
                  </a:txBody>
                  <a:tcPr/>
                </a:tc>
                <a:tc>
                  <a:txBody>
                    <a:bodyPr/>
                    <a:lstStyle/>
                    <a:p>
                      <a:pPr algn="ctr"/>
                      <a:r>
                        <a:rPr lang="en-GB" sz="1200" b="1" spc="0" baseline="0" dirty="0"/>
                        <a:t>Y</a:t>
                      </a:r>
                    </a:p>
                  </a:txBody>
                  <a:tcPr/>
                </a:tc>
                <a:tc>
                  <a:txBody>
                    <a:bodyPr/>
                    <a:lstStyle/>
                    <a:p>
                      <a:pPr algn="ctr"/>
                      <a:r>
                        <a:rPr lang="en-GB" sz="1200" b="1" spc="0" baseline="0" dirty="0"/>
                        <a:t>Y</a:t>
                      </a:r>
                    </a:p>
                  </a:txBody>
                  <a:tcPr/>
                </a:tc>
                <a:extLst>
                  <a:ext uri="{0D108BD9-81ED-4DB2-BD59-A6C34878D82A}">
                    <a16:rowId xmlns:a16="http://schemas.microsoft.com/office/drawing/2014/main" val="1499127567"/>
                  </a:ext>
                </a:extLst>
              </a:tr>
            </a:tbl>
          </a:graphicData>
        </a:graphic>
      </p:graphicFrame>
      <p:sp>
        <p:nvSpPr>
          <p:cNvPr id="3" name="Slide Number Placeholder 2">
            <a:extLst>
              <a:ext uri="{FF2B5EF4-FFF2-40B4-BE49-F238E27FC236}">
                <a16:creationId xmlns:a16="http://schemas.microsoft.com/office/drawing/2014/main" id="{5327E08A-A242-064C-2EB0-B7F132536771}"/>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3093608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44023EC-9195-67F8-7B74-59AEF4DEB476}"/>
              </a:ext>
            </a:extLst>
          </p:cNvPr>
          <p:cNvSpPr txBox="1">
            <a:spLocks/>
          </p:cNvSpPr>
          <p:nvPr/>
        </p:nvSpPr>
        <p:spPr>
          <a:xfrm>
            <a:off x="338793" y="27555"/>
            <a:ext cx="5606041" cy="6400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dirty="0"/>
              <a:t>Wallet</a:t>
            </a:r>
          </a:p>
        </p:txBody>
      </p:sp>
      <p:cxnSp>
        <p:nvCxnSpPr>
          <p:cNvPr id="6" name="Straight Connector 5">
            <a:extLst>
              <a:ext uri="{FF2B5EF4-FFF2-40B4-BE49-F238E27FC236}">
                <a16:creationId xmlns:a16="http://schemas.microsoft.com/office/drawing/2014/main" id="{9941099A-DDBE-3DAC-AE7D-449300846701}"/>
              </a:ext>
            </a:extLst>
          </p:cNvPr>
          <p:cNvCxnSpPr/>
          <p:nvPr/>
        </p:nvCxnSpPr>
        <p:spPr>
          <a:xfrm>
            <a:off x="373166" y="680778"/>
            <a:ext cx="1127475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43CAE75-5696-F277-8D6D-952BD1639635}"/>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8" name="Picture 7">
            <a:extLst>
              <a:ext uri="{FF2B5EF4-FFF2-40B4-BE49-F238E27FC236}">
                <a16:creationId xmlns:a16="http://schemas.microsoft.com/office/drawing/2014/main" id="{B0156AB9-A5CC-E583-9812-E88BFA9376A3}"/>
              </a:ext>
            </a:extLst>
          </p:cNvPr>
          <p:cNvPicPr>
            <a:picLocks noChangeAspect="1"/>
          </p:cNvPicPr>
          <p:nvPr/>
        </p:nvPicPr>
        <p:blipFill>
          <a:blip r:embed="rId2"/>
          <a:stretch>
            <a:fillRect/>
          </a:stretch>
        </p:blipFill>
        <p:spPr>
          <a:xfrm>
            <a:off x="8067830" y="884025"/>
            <a:ext cx="3580087" cy="1795601"/>
          </a:xfrm>
          <a:prstGeom prst="rect">
            <a:avLst/>
          </a:prstGeom>
        </p:spPr>
      </p:pic>
      <p:sp>
        <p:nvSpPr>
          <p:cNvPr id="10" name="TextBox 9">
            <a:extLst>
              <a:ext uri="{FF2B5EF4-FFF2-40B4-BE49-F238E27FC236}">
                <a16:creationId xmlns:a16="http://schemas.microsoft.com/office/drawing/2014/main" id="{B8476660-2150-5D88-E847-D32FC1CD0A4D}"/>
              </a:ext>
            </a:extLst>
          </p:cNvPr>
          <p:cNvSpPr txBox="1"/>
          <p:nvPr/>
        </p:nvSpPr>
        <p:spPr>
          <a:xfrm>
            <a:off x="456130" y="1030430"/>
            <a:ext cx="7428434" cy="646331"/>
          </a:xfrm>
          <a:prstGeom prst="rect">
            <a:avLst/>
          </a:prstGeom>
          <a:noFill/>
        </p:spPr>
        <p:txBody>
          <a:bodyPr wrap="square">
            <a:spAutoFit/>
          </a:bodyPr>
          <a:lstStyle/>
          <a:p>
            <a:pPr marL="171450" indent="-171450">
              <a:buFont typeface="Arial" panose="020B0604020202020204" pitchFamily="34" charset="0"/>
              <a:buChar char="•"/>
            </a:pPr>
            <a:r>
              <a:rPr lang="en-GB" sz="1200" dirty="0">
                <a:solidFill>
                  <a:srgbClr val="000000"/>
                </a:solidFill>
              </a:rPr>
              <a:t>A web3 wallet is simply a digital wallet that can be used to store digital assets. </a:t>
            </a:r>
          </a:p>
          <a:p>
            <a:pPr marL="171450" indent="-171450">
              <a:buFont typeface="Arial" panose="020B0604020202020204" pitchFamily="34" charset="0"/>
              <a:buChar char="•"/>
            </a:pPr>
            <a:r>
              <a:rPr lang="en-GB" sz="1200" dirty="0">
                <a:solidFill>
                  <a:srgbClr val="000000"/>
                </a:solidFill>
              </a:rPr>
              <a:t>These digital assets include Non-fungible tokens (NFTs). </a:t>
            </a:r>
          </a:p>
          <a:p>
            <a:pPr marL="171450" indent="-171450">
              <a:buFont typeface="Arial" panose="020B0604020202020204" pitchFamily="34" charset="0"/>
              <a:buChar char="•"/>
            </a:pPr>
            <a:r>
              <a:rPr lang="en-GB" sz="1200" dirty="0">
                <a:solidFill>
                  <a:srgbClr val="000000"/>
                </a:solidFill>
              </a:rPr>
              <a:t>Also used as  “crypto wallet”, it is a tool for accessing the web3 economy, allowing users to interact with </a:t>
            </a:r>
            <a:r>
              <a:rPr lang="en-GB" sz="1200" dirty="0" err="1">
                <a:solidFill>
                  <a:srgbClr val="000000"/>
                </a:solidFill>
              </a:rPr>
              <a:t>Dapps</a:t>
            </a:r>
            <a:r>
              <a:rPr lang="en-GB" sz="1200" dirty="0">
                <a:solidFill>
                  <a:srgbClr val="000000"/>
                </a:solidFill>
              </a:rPr>
              <a:t>.</a:t>
            </a:r>
          </a:p>
        </p:txBody>
      </p:sp>
      <p:sp>
        <p:nvSpPr>
          <p:cNvPr id="11" name="Title 1">
            <a:extLst>
              <a:ext uri="{FF2B5EF4-FFF2-40B4-BE49-F238E27FC236}">
                <a16:creationId xmlns:a16="http://schemas.microsoft.com/office/drawing/2014/main" id="{A85A2552-D7D4-2FA3-5650-9B48E6AB9FA0}"/>
              </a:ext>
            </a:extLst>
          </p:cNvPr>
          <p:cNvSpPr txBox="1">
            <a:spLocks/>
          </p:cNvSpPr>
          <p:nvPr/>
        </p:nvSpPr>
        <p:spPr>
          <a:xfrm>
            <a:off x="314056" y="731054"/>
            <a:ext cx="3856291" cy="342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400" b="1" dirty="0">
                <a:solidFill>
                  <a:srgbClr val="C00000"/>
                </a:solidFill>
              </a:rPr>
              <a:t>What is Web3 wallet</a:t>
            </a:r>
          </a:p>
        </p:txBody>
      </p:sp>
      <p:sp>
        <p:nvSpPr>
          <p:cNvPr id="12" name="Title 1">
            <a:extLst>
              <a:ext uri="{FF2B5EF4-FFF2-40B4-BE49-F238E27FC236}">
                <a16:creationId xmlns:a16="http://schemas.microsoft.com/office/drawing/2014/main" id="{E5D1FEFC-F17E-B2B4-B218-49D65BEBD8AC}"/>
              </a:ext>
            </a:extLst>
          </p:cNvPr>
          <p:cNvSpPr txBox="1">
            <a:spLocks/>
          </p:cNvSpPr>
          <p:nvPr/>
        </p:nvSpPr>
        <p:spPr>
          <a:xfrm>
            <a:off x="264854" y="1674030"/>
            <a:ext cx="3856291" cy="342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400" b="1" dirty="0">
                <a:solidFill>
                  <a:srgbClr val="C00000"/>
                </a:solidFill>
              </a:rPr>
              <a:t>What are the Types of Web3 Wallet?</a:t>
            </a:r>
          </a:p>
        </p:txBody>
      </p:sp>
      <p:sp>
        <p:nvSpPr>
          <p:cNvPr id="13" name="TextBox 12">
            <a:extLst>
              <a:ext uri="{FF2B5EF4-FFF2-40B4-BE49-F238E27FC236}">
                <a16:creationId xmlns:a16="http://schemas.microsoft.com/office/drawing/2014/main" id="{A58D41A3-EE17-4079-2E7A-A758BA0A0867}"/>
              </a:ext>
            </a:extLst>
          </p:cNvPr>
          <p:cNvSpPr txBox="1"/>
          <p:nvPr/>
        </p:nvSpPr>
        <p:spPr>
          <a:xfrm>
            <a:off x="456129" y="1996698"/>
            <a:ext cx="7330031" cy="1831271"/>
          </a:xfrm>
          <a:prstGeom prst="rect">
            <a:avLst/>
          </a:prstGeom>
          <a:noFill/>
        </p:spPr>
        <p:txBody>
          <a:bodyPr wrap="square">
            <a:spAutoFit/>
          </a:bodyPr>
          <a:lstStyle/>
          <a:p>
            <a:pPr marL="171450" indent="-171450">
              <a:buFont typeface="Arial" panose="020B0604020202020204" pitchFamily="34" charset="0"/>
              <a:buChar char="•"/>
            </a:pPr>
            <a:r>
              <a:rPr lang="en-GB" sz="1200" dirty="0">
                <a:solidFill>
                  <a:srgbClr val="C00000"/>
                </a:solidFill>
                <a:latin typeface="+mj-lt"/>
                <a:ea typeface="+mj-ea"/>
                <a:cs typeface="+mj-cs"/>
              </a:rPr>
              <a:t>Hot Wallets </a:t>
            </a:r>
            <a:r>
              <a:rPr lang="en-GB" sz="1200" dirty="0">
                <a:solidFill>
                  <a:srgbClr val="000000"/>
                </a:solidFill>
              </a:rPr>
              <a:t>: Hot Wallets are generally referred to as software wallets because they are hosted on devices that have access to the internet. They could be accessed from Desktop, Web  and Mobile Wallets.</a:t>
            </a:r>
          </a:p>
          <a:p>
            <a:pPr marL="628650" lvl="1" indent="-171450">
              <a:buFont typeface="Arial" panose="020B0604020202020204" pitchFamily="34" charset="0"/>
              <a:buChar char="•"/>
            </a:pPr>
            <a:r>
              <a:rPr lang="en-GB" sz="1200" b="1" dirty="0">
                <a:solidFill>
                  <a:srgbClr val="000000"/>
                </a:solidFill>
              </a:rPr>
              <a:t>Custodial Wallet: </a:t>
            </a:r>
            <a:r>
              <a:rPr lang="en-GB" sz="1200" dirty="0">
                <a:solidFill>
                  <a:srgbClr val="000000"/>
                </a:solidFill>
              </a:rPr>
              <a:t>A wallet in which the private keys are held by a third party. Users trust a third party to secure the funds and return them if you want to trade or send them somewhere else.</a:t>
            </a:r>
          </a:p>
          <a:p>
            <a:pPr marL="628650" lvl="1" indent="-171450">
              <a:buFont typeface="Arial" panose="020B0604020202020204" pitchFamily="34" charset="0"/>
              <a:buChar char="•"/>
            </a:pPr>
            <a:r>
              <a:rPr lang="en-GB" sz="1200" b="1" dirty="0">
                <a:solidFill>
                  <a:srgbClr val="000000"/>
                </a:solidFill>
              </a:rPr>
              <a:t>Non-custodial wallet:  </a:t>
            </a:r>
            <a:r>
              <a:rPr lang="en-GB" sz="1200" dirty="0">
                <a:solidFill>
                  <a:srgbClr val="000000"/>
                </a:solidFill>
              </a:rPr>
              <a:t>User have sole control of the private keys, which in turn control cryptocurrency and prove the funds are yours. This also means that users are solely responsible for not losing your keys and requires that you take your own precautions to protect your funds.</a:t>
            </a:r>
          </a:p>
          <a:p>
            <a:pPr marL="171450" indent="-171450">
              <a:spcBef>
                <a:spcPts val="600"/>
              </a:spcBef>
              <a:buFont typeface="Arial" panose="020B0604020202020204" pitchFamily="34" charset="0"/>
              <a:buChar char="•"/>
            </a:pPr>
            <a:r>
              <a:rPr lang="en-GB" sz="1200" dirty="0">
                <a:solidFill>
                  <a:srgbClr val="C00000"/>
                </a:solidFill>
                <a:latin typeface="+mj-lt"/>
                <a:ea typeface="+mj-ea"/>
                <a:cs typeface="+mj-cs"/>
              </a:rPr>
              <a:t>Cold Wallets: </a:t>
            </a:r>
            <a:r>
              <a:rPr lang="en-GB" sz="1200" dirty="0">
                <a:solidFill>
                  <a:srgbClr val="000000"/>
                </a:solidFill>
              </a:rPr>
              <a:t>Wallets that are not connected to the internet are called cold wallet. they are hardware devices that store cryptocurrency offline. Most secure as they are less prone to malicious attacks and are hack-proof. </a:t>
            </a:r>
          </a:p>
        </p:txBody>
      </p:sp>
      <p:pic>
        <p:nvPicPr>
          <p:cNvPr id="15" name="Picture 14">
            <a:extLst>
              <a:ext uri="{FF2B5EF4-FFF2-40B4-BE49-F238E27FC236}">
                <a16:creationId xmlns:a16="http://schemas.microsoft.com/office/drawing/2014/main" id="{DC483464-E682-6822-737B-28A4920AC271}"/>
              </a:ext>
            </a:extLst>
          </p:cNvPr>
          <p:cNvPicPr>
            <a:picLocks noChangeAspect="1"/>
          </p:cNvPicPr>
          <p:nvPr/>
        </p:nvPicPr>
        <p:blipFill>
          <a:blip r:embed="rId3"/>
          <a:stretch>
            <a:fillRect/>
          </a:stretch>
        </p:blipFill>
        <p:spPr>
          <a:xfrm>
            <a:off x="7996041" y="2948299"/>
            <a:ext cx="3999741" cy="3343205"/>
          </a:xfrm>
          <a:prstGeom prst="rect">
            <a:avLst/>
          </a:prstGeom>
        </p:spPr>
      </p:pic>
      <p:sp>
        <p:nvSpPr>
          <p:cNvPr id="17" name="TextBox 16">
            <a:extLst>
              <a:ext uri="{FF2B5EF4-FFF2-40B4-BE49-F238E27FC236}">
                <a16:creationId xmlns:a16="http://schemas.microsoft.com/office/drawing/2014/main" id="{F59C9D5E-F8F8-F579-2BA1-5322E8B7DEF4}"/>
              </a:ext>
            </a:extLst>
          </p:cNvPr>
          <p:cNvSpPr txBox="1"/>
          <p:nvPr/>
        </p:nvSpPr>
        <p:spPr>
          <a:xfrm>
            <a:off x="0" y="6499078"/>
            <a:ext cx="12192000" cy="276999"/>
          </a:xfrm>
          <a:prstGeom prst="rect">
            <a:avLst/>
          </a:prstGeom>
          <a:noFill/>
        </p:spPr>
        <p:txBody>
          <a:bodyPr wrap="square">
            <a:spAutoFit/>
          </a:bodyPr>
          <a:lstStyle/>
          <a:p>
            <a:pPr algn="ctr"/>
            <a:r>
              <a:rPr lang="en-GB" sz="1200" b="1" dirty="0">
                <a:solidFill>
                  <a:schemeClr val="bg1"/>
                </a:solidFill>
                <a:latin typeface="+mj-lt"/>
                <a:ea typeface="+mj-ea"/>
                <a:cs typeface="+mj-cs"/>
              </a:rPr>
              <a:t>Web3 wallet applications witnessed impressive growth in 2021: </a:t>
            </a:r>
            <a:r>
              <a:rPr lang="en-GB" sz="1200" b="1" dirty="0" err="1">
                <a:solidFill>
                  <a:schemeClr val="bg1"/>
                </a:solidFill>
                <a:latin typeface="+mj-lt"/>
                <a:ea typeface="+mj-ea"/>
                <a:cs typeface="+mj-cs"/>
              </a:rPr>
              <a:t>Metamask</a:t>
            </a:r>
            <a:r>
              <a:rPr lang="en-GB" sz="1200" b="1" dirty="0">
                <a:solidFill>
                  <a:schemeClr val="bg1"/>
                </a:solidFill>
                <a:latin typeface="+mj-lt"/>
                <a:ea typeface="+mj-ea"/>
                <a:cs typeface="+mj-cs"/>
              </a:rPr>
              <a:t> is up 1800% and blockchain.com is up 72%</a:t>
            </a:r>
          </a:p>
        </p:txBody>
      </p:sp>
      <p:sp>
        <p:nvSpPr>
          <p:cNvPr id="18" name="TextBox 17">
            <a:extLst>
              <a:ext uri="{FF2B5EF4-FFF2-40B4-BE49-F238E27FC236}">
                <a16:creationId xmlns:a16="http://schemas.microsoft.com/office/drawing/2014/main" id="{51B28984-487B-E753-499F-191D3CFFBFFB}"/>
              </a:ext>
            </a:extLst>
          </p:cNvPr>
          <p:cNvSpPr txBox="1"/>
          <p:nvPr/>
        </p:nvSpPr>
        <p:spPr>
          <a:xfrm>
            <a:off x="314056" y="3887791"/>
            <a:ext cx="3672401" cy="2359620"/>
          </a:xfrm>
          <a:prstGeom prst="rect">
            <a:avLst/>
          </a:prstGeom>
          <a:noFill/>
        </p:spPr>
        <p:txBody>
          <a:bodyPr wrap="square">
            <a:spAutoFit/>
          </a:bodyPr>
          <a:lstStyle/>
          <a:p>
            <a:pPr>
              <a:spcBef>
                <a:spcPts val="400"/>
              </a:spcBef>
            </a:pPr>
            <a:r>
              <a:rPr lang="en-GB" sz="1400" b="1" dirty="0">
                <a:solidFill>
                  <a:srgbClr val="C00000"/>
                </a:solidFill>
                <a:latin typeface="+mj-lt"/>
                <a:ea typeface="+mj-ea"/>
                <a:cs typeface="+mj-cs"/>
              </a:rPr>
              <a:t>Pros of Web3 Wallet</a:t>
            </a:r>
          </a:p>
          <a:p>
            <a:pPr marL="171450" indent="-171450" algn="l">
              <a:spcBef>
                <a:spcPts val="400"/>
              </a:spcBef>
              <a:buFont typeface="Arial" panose="020B0604020202020204" pitchFamily="34" charset="0"/>
              <a:buChar char="•"/>
            </a:pPr>
            <a:r>
              <a:rPr lang="en-GB" sz="1200" b="1" dirty="0">
                <a:solidFill>
                  <a:srgbClr val="000000"/>
                </a:solidFill>
              </a:rPr>
              <a:t>Easy to Use </a:t>
            </a:r>
            <a:r>
              <a:rPr lang="en-GB" sz="1200" dirty="0">
                <a:solidFill>
                  <a:srgbClr val="000000"/>
                </a:solidFill>
              </a:rPr>
              <a:t>: Easy to use as they are very easy to set up. Users can easily get wallet balance, send and receive assets instantly.</a:t>
            </a:r>
          </a:p>
          <a:p>
            <a:pPr marL="171450" indent="-171450" algn="l">
              <a:spcBef>
                <a:spcPts val="400"/>
              </a:spcBef>
              <a:buFont typeface="Arial" panose="020B0604020202020204" pitchFamily="34" charset="0"/>
              <a:buChar char="•"/>
            </a:pPr>
            <a:r>
              <a:rPr lang="en-GB" sz="1200" b="1" dirty="0">
                <a:solidFill>
                  <a:srgbClr val="000000"/>
                </a:solidFill>
              </a:rPr>
              <a:t>Privacy and Anonymity : </a:t>
            </a:r>
            <a:r>
              <a:rPr lang="en-GB" sz="1200" dirty="0">
                <a:solidFill>
                  <a:srgbClr val="000000"/>
                </a:solidFill>
              </a:rPr>
              <a:t>Users’ privacy is a significant,  wallet address also serves as an identity.</a:t>
            </a:r>
          </a:p>
          <a:p>
            <a:pPr marL="171450" indent="-171450" algn="just">
              <a:spcBef>
                <a:spcPts val="400"/>
              </a:spcBef>
              <a:buFont typeface="Arial" panose="020B0604020202020204" pitchFamily="34" charset="0"/>
              <a:buChar char="•"/>
            </a:pPr>
            <a:r>
              <a:rPr lang="en-GB" sz="1200" b="1" dirty="0">
                <a:solidFill>
                  <a:srgbClr val="000000"/>
                </a:solidFill>
              </a:rPr>
              <a:t>Security</a:t>
            </a:r>
            <a:r>
              <a:rPr lang="en-GB" sz="1200" dirty="0">
                <a:solidFill>
                  <a:srgbClr val="000000"/>
                </a:solidFill>
              </a:rPr>
              <a:t> : Web3 wallets ensure utmost security, the responsibility of securing assets is on the users. </a:t>
            </a:r>
          </a:p>
          <a:p>
            <a:pPr marL="171450" indent="-171450" algn="l">
              <a:spcBef>
                <a:spcPts val="400"/>
              </a:spcBef>
              <a:buFont typeface="Arial" panose="020B0604020202020204" pitchFamily="34" charset="0"/>
              <a:buChar char="•"/>
            </a:pPr>
            <a:r>
              <a:rPr lang="en-GB" sz="1200" b="1" dirty="0">
                <a:solidFill>
                  <a:srgbClr val="000000"/>
                </a:solidFill>
              </a:rPr>
              <a:t>Freedom</a:t>
            </a:r>
            <a:r>
              <a:rPr lang="en-GB" sz="1200" dirty="0">
                <a:solidFill>
                  <a:srgbClr val="000000"/>
                </a:solidFill>
              </a:rPr>
              <a:t> : Users are in total control of their wallets, and since they own the private keys, all assets in the wallet belonging to the user. </a:t>
            </a:r>
          </a:p>
        </p:txBody>
      </p:sp>
      <p:sp>
        <p:nvSpPr>
          <p:cNvPr id="19" name="TextBox 18">
            <a:extLst>
              <a:ext uri="{FF2B5EF4-FFF2-40B4-BE49-F238E27FC236}">
                <a16:creationId xmlns:a16="http://schemas.microsoft.com/office/drawing/2014/main" id="{A968A269-AC24-BA43-7D06-F4E96314BA3A}"/>
              </a:ext>
            </a:extLst>
          </p:cNvPr>
          <p:cNvSpPr txBox="1"/>
          <p:nvPr/>
        </p:nvSpPr>
        <p:spPr>
          <a:xfrm>
            <a:off x="4140438" y="3922393"/>
            <a:ext cx="3740208" cy="2123658"/>
          </a:xfrm>
          <a:prstGeom prst="rect">
            <a:avLst/>
          </a:prstGeom>
          <a:noFill/>
        </p:spPr>
        <p:txBody>
          <a:bodyPr wrap="square">
            <a:spAutoFit/>
          </a:bodyPr>
          <a:lstStyle/>
          <a:p>
            <a:pPr algn="just"/>
            <a:r>
              <a:rPr lang="en-GB" sz="1400" b="1" dirty="0">
                <a:solidFill>
                  <a:srgbClr val="C00000"/>
                </a:solidFill>
                <a:latin typeface="+mj-lt"/>
                <a:ea typeface="+mj-ea"/>
                <a:cs typeface="+mj-cs"/>
              </a:rPr>
              <a:t>Cons of Web3 Wallet</a:t>
            </a:r>
          </a:p>
          <a:p>
            <a:pPr marL="171450" indent="-171450" algn="just">
              <a:spcBef>
                <a:spcPts val="400"/>
              </a:spcBef>
              <a:buFont typeface="Arial" panose="020B0604020202020204" pitchFamily="34" charset="0"/>
              <a:buChar char="•"/>
            </a:pPr>
            <a:r>
              <a:rPr lang="en-GB" sz="1200" b="1" dirty="0">
                <a:solidFill>
                  <a:srgbClr val="000000"/>
                </a:solidFill>
              </a:rPr>
              <a:t>User Responsibility : </a:t>
            </a:r>
            <a:r>
              <a:rPr lang="en-GB" sz="1200" dirty="0">
                <a:solidFill>
                  <a:srgbClr val="000000"/>
                </a:solidFill>
              </a:rPr>
              <a:t>Users are their bank, meaning they have to take responsibility for anything that goes wrong.</a:t>
            </a:r>
          </a:p>
          <a:p>
            <a:pPr marL="171450" indent="-171450" algn="just">
              <a:spcBef>
                <a:spcPts val="400"/>
              </a:spcBef>
              <a:buFont typeface="Arial" panose="020B0604020202020204" pitchFamily="34" charset="0"/>
              <a:buChar char="•"/>
            </a:pPr>
            <a:r>
              <a:rPr lang="en-GB" sz="1200" b="1" dirty="0">
                <a:solidFill>
                  <a:srgbClr val="000000"/>
                </a:solidFill>
              </a:rPr>
              <a:t>Technicality </a:t>
            </a:r>
            <a:r>
              <a:rPr lang="en-GB" sz="1200" dirty="0">
                <a:solidFill>
                  <a:srgbClr val="000000"/>
                </a:solidFill>
              </a:rPr>
              <a:t>: Some people find it to navigate through a web3 wallet for reasons like terminology or because they are unfamiliar with the new ecosystem. </a:t>
            </a:r>
          </a:p>
          <a:p>
            <a:pPr marL="171450" indent="-171450" algn="just">
              <a:spcBef>
                <a:spcPts val="400"/>
              </a:spcBef>
              <a:buFont typeface="Arial" panose="020B0604020202020204" pitchFamily="34" charset="0"/>
              <a:buChar char="•"/>
            </a:pPr>
            <a:r>
              <a:rPr lang="en-GB" sz="1200" b="1" dirty="0">
                <a:solidFill>
                  <a:srgbClr val="000000"/>
                </a:solidFill>
              </a:rPr>
              <a:t>Vulnerability : </a:t>
            </a:r>
            <a:r>
              <a:rPr lang="en-GB" sz="1200" dirty="0">
                <a:solidFill>
                  <a:srgbClr val="000000"/>
                </a:solidFill>
              </a:rPr>
              <a:t>There is the risk of hacking or getting attacked by malicious links when private wallet keys are compromised. </a:t>
            </a:r>
          </a:p>
        </p:txBody>
      </p:sp>
    </p:spTree>
    <p:extLst>
      <p:ext uri="{BB962C8B-B14F-4D97-AF65-F5344CB8AC3E}">
        <p14:creationId xmlns:p14="http://schemas.microsoft.com/office/powerpoint/2010/main" val="41930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637B5-6ED6-BC79-DD90-2614B605718E}"/>
              </a:ext>
            </a:extLst>
          </p:cNvPr>
          <p:cNvSpPr>
            <a:spLocks noGrp="1"/>
          </p:cNvSpPr>
          <p:nvPr>
            <p:ph type="title"/>
          </p:nvPr>
        </p:nvSpPr>
        <p:spPr/>
        <p:txBody>
          <a:bodyPr/>
          <a:lstStyle/>
          <a:p>
            <a:r>
              <a:rPr lang="en-GB" dirty="0"/>
              <a:t>APPENDIX</a:t>
            </a:r>
          </a:p>
        </p:txBody>
      </p:sp>
      <p:sp>
        <p:nvSpPr>
          <p:cNvPr id="4" name="Slide Number Placeholder 3">
            <a:extLst>
              <a:ext uri="{FF2B5EF4-FFF2-40B4-BE49-F238E27FC236}">
                <a16:creationId xmlns:a16="http://schemas.microsoft.com/office/drawing/2014/main" id="{D21A8FD9-356E-5271-5CA1-29158D984B49}"/>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1741750070"/>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{135E9243-A28C-40D3-938F-F77E7788FC2E}tf11437505_win32</Template>
  <TotalTime>3239</TotalTime>
  <Words>1502</Words>
  <Application>Microsoft Office PowerPoint</Application>
  <PresentationFormat>Widescreen</PresentationFormat>
  <Paragraphs>194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Georgia</vt:lpstr>
      <vt:lpstr>Georgia Pro Cond Light</vt:lpstr>
      <vt:lpstr>Google Sans</vt:lpstr>
      <vt:lpstr>Inter</vt:lpstr>
      <vt:lpstr>open sans</vt:lpstr>
      <vt:lpstr>Speak Pro</vt:lpstr>
      <vt:lpstr>RetrospectVTI</vt:lpstr>
      <vt:lpstr>Web 3.0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3.0</dc:title>
  <dc:creator>Farah Ibtesam</dc:creator>
  <cp:lastModifiedBy>Farah Ibtesam</cp:lastModifiedBy>
  <cp:revision>35</cp:revision>
  <dcterms:created xsi:type="dcterms:W3CDTF">2022-10-09T09:09:57Z</dcterms:created>
  <dcterms:modified xsi:type="dcterms:W3CDTF">2022-10-26T22:34:23Z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