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6" r:id="rId3"/>
    <p:sldId id="264" r:id="rId5"/>
    <p:sldId id="256" r:id="rId6"/>
    <p:sldId id="257" r:id="rId7"/>
    <p:sldId id="258" r:id="rId8"/>
    <p:sldId id="259" r:id="rId9"/>
    <p:sldId id="260" r:id="rId10"/>
    <p:sldId id="269" r:id="rId11"/>
    <p:sldId id="270" r:id="rId12"/>
    <p:sldId id="271" r:id="rId13"/>
    <p:sldId id="272" r:id="rId14"/>
    <p:sldId id="273" r:id="rId15"/>
    <p:sldId id="274" r:id="rId16"/>
    <p:sldId id="261" r:id="rId17"/>
    <p:sldId id="262" r:id="rId18"/>
    <p:sldId id="263" r:id="rId19"/>
    <p:sldId id="275" r:id="rId20"/>
    <p:sldId id="276" r:id="rId21"/>
    <p:sldId id="277" r:id="rId22"/>
    <p:sldId id="265" r:id="rId23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4874CB"/>
    <a:srgbClr val="035DA4"/>
    <a:srgbClr val="62849F"/>
    <a:srgbClr val="BCC1C6"/>
    <a:srgbClr val="F0F3F7"/>
    <a:srgbClr val="D2D9E2"/>
    <a:srgbClr val="F1F4F8"/>
    <a:srgbClr val="DCDCDC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tags" Target="tags/tag85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共导入</a:t>
            </a:r>
            <a:r>
              <a:rPr lang="en-US" altLang="zh-CN"/>
              <a:t> XX </a:t>
            </a:r>
            <a:r>
              <a:rPr lang="zh-CN" altLang="en-US"/>
              <a:t>家企业</a:t>
            </a:r>
            <a:r>
              <a:rPr lang="en-US" altLang="zh-CN"/>
              <a:t> / XX</a:t>
            </a:r>
            <a:r>
              <a:rPr lang="zh-CN" altLang="en-US"/>
              <a:t>个表格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表</a:t>
            </a:r>
            <a:r>
              <a:rPr lang="en-US" altLang="zh-CN"/>
              <a:t>1</a:t>
            </a:r>
            <a:r>
              <a:rPr lang="zh-CN" altLang="en-US"/>
              <a:t>、表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家企业（表中有多少家企业）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、附件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个表格（县有一个表，市有多个表）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导出清单：导出</a:t>
            </a:r>
            <a:r>
              <a:rPr lang="en-US" altLang="zh-CN">
                <a:sym typeface="+mn-ea"/>
              </a:rPr>
              <a:t> Excel </a:t>
            </a:r>
            <a:r>
              <a:rPr lang="zh-CN" altLang="en-US">
                <a:sym typeface="+mn-ea"/>
              </a:rPr>
              <a:t>文件，内容为导出当前展示表格（表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和附件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没有导出清单按钮）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共导入</a:t>
            </a:r>
            <a:r>
              <a:rPr lang="en-US" altLang="zh-CN"/>
              <a:t> XX </a:t>
            </a:r>
            <a:r>
              <a:rPr lang="zh-CN" altLang="en-US"/>
              <a:t>家企业</a:t>
            </a:r>
            <a:r>
              <a:rPr lang="en-US" altLang="zh-CN"/>
              <a:t> / XX</a:t>
            </a:r>
            <a:r>
              <a:rPr lang="zh-CN" altLang="en-US"/>
              <a:t>个表格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表</a:t>
            </a:r>
            <a:r>
              <a:rPr lang="en-US" altLang="zh-CN"/>
              <a:t>1</a:t>
            </a:r>
            <a:r>
              <a:rPr lang="zh-CN" altLang="en-US"/>
              <a:t>、表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家企业（表中有多少家企业）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、附件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个表格（县有一个表，市有多个表）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导出清单：导出</a:t>
            </a:r>
            <a:r>
              <a:rPr lang="en-US" altLang="zh-CN">
                <a:sym typeface="+mn-ea"/>
              </a:rPr>
              <a:t> Excel </a:t>
            </a:r>
            <a:r>
              <a:rPr lang="zh-CN" altLang="en-US">
                <a:sym typeface="+mn-ea"/>
              </a:rPr>
              <a:t>文件，内容为导出当前展示表格（表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和附件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没有导出清单按钮）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共导入</a:t>
            </a:r>
            <a:r>
              <a:rPr lang="en-US" altLang="zh-CN"/>
              <a:t> XX </a:t>
            </a:r>
            <a:r>
              <a:rPr lang="zh-CN" altLang="en-US"/>
              <a:t>家企业</a:t>
            </a:r>
            <a:r>
              <a:rPr lang="en-US" altLang="zh-CN"/>
              <a:t> / XX</a:t>
            </a:r>
            <a:r>
              <a:rPr lang="zh-CN" altLang="en-US"/>
              <a:t>个表格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表</a:t>
            </a:r>
            <a:r>
              <a:rPr lang="en-US" altLang="zh-CN"/>
              <a:t>1</a:t>
            </a:r>
            <a:r>
              <a:rPr lang="zh-CN" altLang="en-US"/>
              <a:t>、表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家企业（表中有多少家企业）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、附件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个表格（县有一个表，市有多个表）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导出清单：导出</a:t>
            </a:r>
            <a:r>
              <a:rPr lang="en-US" altLang="zh-CN">
                <a:sym typeface="+mn-ea"/>
              </a:rPr>
              <a:t> Excel </a:t>
            </a:r>
            <a:r>
              <a:rPr lang="zh-CN" altLang="en-US">
                <a:sym typeface="+mn-ea"/>
              </a:rPr>
              <a:t>文件，内容为导出当前展示表格（表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和附件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没有导出清单按钮）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需要展示文件存储的路径信息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只在打开软件的时候需要解锁</a:t>
            </a:r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提供省市县三级数据</a:t>
            </a:r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上面企业清单和装置清单，使用</a:t>
            </a:r>
            <a:r>
              <a:rPr lang="en-US" altLang="zh-CN"/>
              <a:t> tab </a:t>
            </a:r>
            <a:r>
              <a:rPr lang="zh-CN" altLang="en-US"/>
              <a:t>页切换，文件分别上传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上传文件，有重复数据直接替换掉</a:t>
            </a:r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表格导入的时候需要做校核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可以上传多个</a:t>
            </a:r>
            <a:r>
              <a:rPr lang="en-US" altLang="zh-CN"/>
              <a:t> Excel </a:t>
            </a:r>
            <a:r>
              <a:rPr lang="zh-CN" altLang="en-US"/>
              <a:t>，上传数量要做限制（避免电脑处理不了）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上传文件如果存在重复数据，需要提示是否覆盖（跟企业清单做关联判断）</a:t>
            </a:r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不在清单内的企业不允许上传，如果企业不在清单内会终止操作，提示企业不在清单中，在清单中的继续导入</a:t>
            </a:r>
            <a:endParaRPr lang="zh-CN" altLang="en-US"/>
          </a:p>
          <a:p>
            <a:r>
              <a:rPr lang="en-US" altLang="zh-CN"/>
              <a:t>5. </a:t>
            </a:r>
            <a:r>
              <a:rPr lang="zh-CN" altLang="en-US"/>
              <a:t>需要限制，未上传清单不允许数据导入</a:t>
            </a:r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针对人工已经校验的数据进行模型校验</a:t>
            </a:r>
            <a:endParaRPr lang="zh-CN" altLang="en-US"/>
          </a:p>
          <a:p>
            <a:r>
              <a:rPr lang="en-US" altLang="zh-CN"/>
              <a:t>2. </a:t>
            </a:r>
            <a:r>
              <a:rPr lang="zh-CN" altLang="en-US"/>
              <a:t>未通过模型校验的时候，可以点击按钮下载校验报告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报告内容：那些企业通过那些企业未通过，未通过原因</a:t>
            </a:r>
            <a:endParaRPr lang="zh-CN" altLang="en-US"/>
          </a:p>
          <a:p>
            <a:r>
              <a:rPr lang="en-US" altLang="zh-CN"/>
              <a:t>3. </a:t>
            </a:r>
            <a:r>
              <a:rPr lang="zh-CN" altLang="en-US"/>
              <a:t>对校核的表格有问题的单元格标注颜色</a:t>
            </a: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导出汇总数据按钮在</a:t>
            </a:r>
            <a:r>
              <a:rPr lang="en-US" altLang="zh-CN"/>
              <a:t> </a:t>
            </a:r>
            <a:r>
              <a:rPr lang="zh-CN" altLang="en-US"/>
              <a:t>表</a:t>
            </a:r>
            <a:r>
              <a:rPr lang="en-US" altLang="zh-CN"/>
              <a:t>1 </a:t>
            </a:r>
            <a:r>
              <a:rPr lang="zh-CN" altLang="en-US"/>
              <a:t>、表</a:t>
            </a:r>
            <a:r>
              <a:rPr lang="en-US" altLang="zh-CN"/>
              <a:t>2 </a:t>
            </a:r>
            <a:r>
              <a:rPr lang="zh-CN" altLang="en-US"/>
              <a:t>进展未达到</a:t>
            </a:r>
            <a:r>
              <a:rPr lang="en-US" altLang="zh-CN"/>
              <a:t> 80% </a:t>
            </a:r>
            <a:r>
              <a:rPr lang="zh-CN" altLang="en-US"/>
              <a:t>时按钮为灰色，不能导出，达到</a:t>
            </a:r>
            <a:r>
              <a:rPr lang="en-US" altLang="zh-CN"/>
              <a:t> 80% </a:t>
            </a:r>
            <a:r>
              <a:rPr lang="zh-CN" altLang="en-US"/>
              <a:t>后可以点击导出加密</a:t>
            </a:r>
            <a:r>
              <a:rPr lang="en-US" altLang="zh-CN"/>
              <a:t> db </a:t>
            </a:r>
            <a:r>
              <a:rPr lang="zh-CN" altLang="en-US"/>
              <a:t>文件</a:t>
            </a:r>
            <a:endParaRPr lang="zh-CN" altLang="en-US"/>
          </a:p>
          <a:p>
            <a:r>
              <a:rPr lang="en-US" altLang="zh-CN"/>
              <a:t>2. 80 / 100 </a:t>
            </a:r>
            <a:r>
              <a:rPr lang="zh-CN" altLang="en-US"/>
              <a:t>，</a:t>
            </a:r>
            <a:r>
              <a:rPr lang="en-US" altLang="zh-CN"/>
              <a:t>80 </a:t>
            </a:r>
            <a:r>
              <a:rPr lang="zh-CN" altLang="en-US"/>
              <a:t>为已经上传数据</a:t>
            </a:r>
            <a:r>
              <a:rPr lang="en-US" altLang="zh-CN"/>
              <a:t> 100 </a:t>
            </a:r>
            <a:r>
              <a:rPr lang="zh-CN" altLang="en-US"/>
              <a:t>为清单数据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en-US" altLang="zh-CN"/>
              <a:t>1. </a:t>
            </a:r>
            <a:r>
              <a:rPr lang="zh-CN" altLang="en-US"/>
              <a:t>共导入</a:t>
            </a:r>
            <a:r>
              <a:rPr lang="en-US" altLang="zh-CN"/>
              <a:t> XX </a:t>
            </a:r>
            <a:r>
              <a:rPr lang="zh-CN" altLang="en-US"/>
              <a:t>家企业</a:t>
            </a:r>
            <a:r>
              <a:rPr lang="en-US" altLang="zh-CN"/>
              <a:t> / XX</a:t>
            </a:r>
            <a:r>
              <a:rPr lang="zh-CN" altLang="en-US"/>
              <a:t>个表格</a:t>
            </a:r>
            <a:endParaRPr lang="zh-CN" altLang="en-US"/>
          </a:p>
          <a:p>
            <a:r>
              <a:rPr lang="en-US" altLang="zh-CN"/>
              <a:t>- </a:t>
            </a:r>
            <a:r>
              <a:rPr lang="zh-CN" altLang="en-US"/>
              <a:t>表</a:t>
            </a:r>
            <a:r>
              <a:rPr lang="en-US" altLang="zh-CN"/>
              <a:t>1</a:t>
            </a:r>
            <a:r>
              <a:rPr lang="zh-CN" altLang="en-US"/>
              <a:t>、表</a:t>
            </a:r>
            <a:r>
              <a:rPr lang="en-US" altLang="zh-CN"/>
              <a:t>2</a:t>
            </a:r>
            <a:r>
              <a:rPr lang="zh-CN" altLang="en-US"/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家企业（表中有多少家企业）</a:t>
            </a:r>
            <a:br>
              <a:rPr lang="zh-CN" altLang="en-US">
                <a:sym typeface="+mn-ea"/>
              </a:rPr>
            </a:br>
            <a:r>
              <a:rPr lang="en-US" altLang="zh-CN">
                <a:sym typeface="+mn-ea"/>
              </a:rPr>
              <a:t>- </a:t>
            </a:r>
            <a:r>
              <a:rPr lang="zh-CN" altLang="en-US">
                <a:sym typeface="+mn-ea"/>
              </a:rPr>
              <a:t>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、附件</a:t>
            </a:r>
            <a:r>
              <a:rPr lang="en-US" altLang="zh-CN">
                <a:sym typeface="+mn-ea"/>
              </a:rPr>
              <a:t>2</a:t>
            </a:r>
            <a:r>
              <a:rPr lang="zh-CN" altLang="en-US">
                <a:sym typeface="+mn-ea"/>
              </a:rPr>
              <a:t>：</a:t>
            </a:r>
            <a:r>
              <a:rPr lang="en-US" altLang="zh-CN">
                <a:sym typeface="+mn-ea"/>
              </a:rPr>
              <a:t>XX </a:t>
            </a:r>
            <a:r>
              <a:rPr lang="zh-CN" altLang="en-US">
                <a:sym typeface="+mn-ea"/>
              </a:rPr>
              <a:t>个表格（县有一个表，市有多个表）</a:t>
            </a:r>
            <a:endParaRPr lang="zh-CN" altLang="en-US">
              <a:sym typeface="+mn-ea"/>
            </a:endParaRPr>
          </a:p>
          <a:p>
            <a:r>
              <a:rPr lang="en-US" altLang="zh-CN">
                <a:sym typeface="+mn-ea"/>
              </a:rPr>
              <a:t>2. </a:t>
            </a:r>
            <a:r>
              <a:rPr lang="zh-CN" altLang="en-US">
                <a:sym typeface="+mn-ea"/>
              </a:rPr>
              <a:t>导出清单：导出</a:t>
            </a:r>
            <a:r>
              <a:rPr lang="en-US" altLang="zh-CN">
                <a:sym typeface="+mn-ea"/>
              </a:rPr>
              <a:t> Excel </a:t>
            </a:r>
            <a:r>
              <a:rPr lang="zh-CN" altLang="en-US">
                <a:sym typeface="+mn-ea"/>
              </a:rPr>
              <a:t>文件，内容为导出当前展示表格（表</a:t>
            </a:r>
            <a:r>
              <a:rPr lang="en-US" altLang="zh-CN">
                <a:sym typeface="+mn-ea"/>
              </a:rPr>
              <a:t>3</a:t>
            </a:r>
            <a:r>
              <a:rPr lang="zh-CN" altLang="en-US">
                <a:sym typeface="+mn-ea"/>
              </a:rPr>
              <a:t>和附件</a:t>
            </a:r>
            <a:r>
              <a:rPr lang="en-US" altLang="zh-CN">
                <a:sym typeface="+mn-ea"/>
              </a:rPr>
              <a:t>2 </a:t>
            </a:r>
            <a:r>
              <a:rPr lang="zh-CN" altLang="en-US">
                <a:sym typeface="+mn-ea"/>
              </a:rPr>
              <a:t>没有导出清单按钮）</a:t>
            </a:r>
            <a:endParaRPr lang="zh-CN" altLang="en-US">
              <a:sym typeface="+mn-ea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4.xml"/><Relationship Id="rId3" Type="http://schemas.openxmlformats.org/officeDocument/2006/relationships/image" Target="../media/image4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5.xml"/><Relationship Id="rId3" Type="http://schemas.openxmlformats.org/officeDocument/2006/relationships/image" Target="../media/image4.png"/><Relationship Id="rId2" Type="http://schemas.openxmlformats.org/officeDocument/2006/relationships/image" Target="../media/image11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6.xml"/><Relationship Id="rId3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7.xml"/><Relationship Id="rId3" Type="http://schemas.openxmlformats.org/officeDocument/2006/relationships/image" Target="../media/image4.png"/><Relationship Id="rId2" Type="http://schemas.openxmlformats.org/officeDocument/2006/relationships/image" Target="../media/image13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7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79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80.xml"/><Relationship Id="rId5" Type="http://schemas.openxmlformats.org/officeDocument/2006/relationships/image" Target="../media/image20.png"/><Relationship Id="rId4" Type="http://schemas.openxmlformats.org/officeDocument/2006/relationships/image" Target="../media/image4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0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1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2.xml"/><Relationship Id="rId8" Type="http://schemas.openxmlformats.org/officeDocument/2006/relationships/slideLayout" Target="../slideLayouts/slideLayout1.xml"/><Relationship Id="rId7" Type="http://schemas.openxmlformats.org/officeDocument/2006/relationships/tags" Target="../tags/tag83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4.png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tags" Target="../tags/tag66.xml"/><Relationship Id="rId1" Type="http://schemas.openxmlformats.org/officeDocument/2006/relationships/tags" Target="../tags/tag65.xml"/></Relationships>
</file>

<file path=ppt/slides/_rels/slide2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84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7.xml"/></Relationships>
</file>

<file path=ppt/slides/_rels/slide4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4.xml"/><Relationship Id="rId6" Type="http://schemas.openxmlformats.org/officeDocument/2006/relationships/slideLayout" Target="../slideLayouts/slideLayout1.xml"/><Relationship Id="rId5" Type="http://schemas.openxmlformats.org/officeDocument/2006/relationships/tags" Target="../tags/tag68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1.xml"/><Relationship Id="rId6" Type="http://schemas.openxmlformats.org/officeDocument/2006/relationships/tags" Target="../tags/tag69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70.xml"/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4.png"/><Relationship Id="rId2" Type="http://schemas.openxmlformats.org/officeDocument/2006/relationships/image" Target="../media/image9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12190730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064760" y="1638300"/>
            <a:ext cx="25634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初次进入请设置密码</a:t>
            </a:r>
            <a:r>
              <a:rPr lang="en-US" altLang="zh-CN"/>
              <a:t>！</a:t>
            </a:r>
            <a:endParaRPr lang="en-US" altLang="zh-CN"/>
          </a:p>
        </p:txBody>
      </p:sp>
      <p:sp>
        <p:nvSpPr>
          <p:cNvPr id="18" name="圆角矩形 17"/>
          <p:cNvSpPr/>
          <p:nvPr>
            <p:custDataLst>
              <p:tags r:id="rId1"/>
            </p:custDataLst>
          </p:nvPr>
        </p:nvSpPr>
        <p:spPr>
          <a:xfrm>
            <a:off x="4592320" y="2297430"/>
            <a:ext cx="3241040" cy="41973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561965" y="3193415"/>
            <a:ext cx="1301750" cy="340360"/>
          </a:xfrm>
          <a:prstGeom prst="roundRect">
            <a:avLst/>
          </a:prstGeom>
          <a:solidFill>
            <a:srgbClr val="F0F3F7"/>
          </a:solidFill>
          <a:ln>
            <a:solidFill>
              <a:srgbClr val="BCC1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62849F"/>
                </a:solidFill>
              </a:rPr>
              <a:t>确认</a:t>
            </a:r>
            <a:endParaRPr lang="zh-CN" altLang="en-US" sz="1600">
              <a:solidFill>
                <a:srgbClr val="62849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925" y="720090"/>
            <a:ext cx="9477375" cy="2451735"/>
          </a:xfrm>
          <a:prstGeom prst="rect">
            <a:avLst/>
          </a:prstGeom>
        </p:spPr>
      </p:pic>
      <p:sp>
        <p:nvSpPr>
          <p:cNvPr id="3" name="圆角矩形 2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6" name="圆角矩形 15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solidFill>
            <a:srgbClr val="4874CB"/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表</a:t>
            </a:r>
            <a:r>
              <a:rPr lang="en-US" altLang="zh-CN" sz="1400">
                <a:solidFill>
                  <a:schemeClr val="bg1"/>
                </a:solidFill>
              </a:rPr>
              <a:t>3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附件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0930" y="1383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475" y="866775"/>
            <a:ext cx="8786495" cy="4868545"/>
          </a:xfrm>
          <a:prstGeom prst="rect">
            <a:avLst/>
          </a:prstGeom>
        </p:spPr>
      </p:pic>
      <p:sp>
        <p:nvSpPr>
          <p:cNvPr id="17" name="圆角矩形 16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solidFill>
            <a:srgbClr val="4874CB"/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表</a:t>
            </a:r>
            <a:r>
              <a:rPr lang="en-US" altLang="zh-CN" sz="1400">
                <a:solidFill>
                  <a:schemeClr val="bg1"/>
                </a:solidFill>
              </a:rPr>
              <a:t>3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附件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745" y="723900"/>
            <a:ext cx="9878060" cy="197675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0" name="圆角矩形 19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3" name="圆角矩形 22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874CB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4" name="圆角矩形 23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</a:rPr>
              <a:t>附件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5" name="文本框 14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0930" y="1383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7" name="图片 1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8410" y="825500"/>
            <a:ext cx="9319260" cy="387667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4874CB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solidFill>
            <a:schemeClr val="accent1"/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bg1"/>
                </a:solidFill>
              </a:rPr>
              <a:t>附件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endParaRPr lang="en-US" altLang="zh-CN" sz="1400">
              <a:solidFill>
                <a:schemeClr val="bg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18" name="圆角矩形 17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9" name="圆角矩形 18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附件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>
                <a:solidFill>
                  <a:schemeClr val="tx1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 b="1">
                <a:solidFill>
                  <a:srgbClr val="035DA4"/>
                </a:solidFill>
              </a:rPr>
              <a:t>模型校验</a:t>
            </a:r>
            <a:endParaRPr lang="zh-CN" altLang="en-US" sz="1400" b="1">
              <a:solidFill>
                <a:srgbClr val="035DA4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6545" y="1154430"/>
            <a:ext cx="9069705" cy="32575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84890" y="709930"/>
            <a:ext cx="876300" cy="45720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数据导出</a:t>
            </a:r>
            <a:endParaRPr lang="zh-CN" altLang="en-US">
              <a:solidFill>
                <a:schemeClr val="bg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8100" y="3916680"/>
            <a:ext cx="1146810" cy="295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3635" y="899160"/>
            <a:ext cx="9096375" cy="181483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2439035" y="19494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3856355" y="1981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528828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4" name="圆角矩形 23"/>
          <p:cNvSpPr/>
          <p:nvPr/>
        </p:nvSpPr>
        <p:spPr>
          <a:xfrm>
            <a:off x="671703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附件</a:t>
            </a:r>
            <a:r>
              <a:rPr lang="en-US" altLang="zh-CN" sz="1400"/>
              <a:t>2</a:t>
            </a:r>
            <a:endParaRPr lang="en-US" altLang="zh-CN" sz="14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70" y="702310"/>
            <a:ext cx="9629140" cy="3990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导入进度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1449705"/>
            <a:ext cx="285115" cy="219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8915" y="1433830"/>
            <a:ext cx="1219200" cy="27622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2439035" y="19494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3856355" y="1981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528828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4" name="圆角矩形 23"/>
          <p:cNvSpPr/>
          <p:nvPr/>
        </p:nvSpPr>
        <p:spPr>
          <a:xfrm>
            <a:off x="671703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附件</a:t>
            </a:r>
            <a:r>
              <a:rPr lang="en-US" altLang="zh-CN" sz="1400"/>
              <a:t>2</a:t>
            </a:r>
            <a:endParaRPr lang="en-US" altLang="zh-CN" sz="14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70" y="702310"/>
            <a:ext cx="9629140" cy="3990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导入进度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1449705"/>
            <a:ext cx="285115" cy="219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34435" y="1429385"/>
            <a:ext cx="1628775" cy="285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734435" y="1449705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单位</a:t>
            </a:r>
            <a:endParaRPr lang="zh-CN" altLang="en-US" sz="10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965" y="1864360"/>
            <a:ext cx="1009650" cy="304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333750" y="186436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单位名称</a:t>
            </a:r>
            <a:endParaRPr lang="zh-CN" altLang="en-US" sz="1400"/>
          </a:p>
        </p:txBody>
      </p:sp>
    </p:spTree>
    <p:custDataLst>
      <p:tags r:id="rId7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2439035" y="19494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3856355" y="1981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528828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4" name="圆角矩形 23"/>
          <p:cNvSpPr/>
          <p:nvPr/>
        </p:nvSpPr>
        <p:spPr>
          <a:xfrm>
            <a:off x="671703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附件</a:t>
            </a:r>
            <a:r>
              <a:rPr lang="en-US" altLang="zh-CN" sz="1400"/>
              <a:t>2</a:t>
            </a:r>
            <a:endParaRPr lang="en-US" altLang="zh-CN" sz="14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70" y="702310"/>
            <a:ext cx="9629140" cy="3990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导入进度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1449705"/>
            <a:ext cx="285115" cy="219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15" y="1431290"/>
            <a:ext cx="1628775" cy="285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21075" y="14478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个表格</a:t>
            </a:r>
            <a:endParaRPr lang="zh-CN" altLang="en-US" sz="10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965" y="1864360"/>
            <a:ext cx="1009650" cy="304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333750" y="186436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项目名称</a:t>
            </a:r>
            <a:endParaRPr lang="zh-CN" altLang="en-US" sz="1400"/>
          </a:p>
        </p:txBody>
      </p:sp>
    </p:spTree>
    <p:custDataLst>
      <p:tags r:id="rId7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16" name="圆角矩形 15"/>
          <p:cNvSpPr/>
          <p:nvPr/>
        </p:nvSpPr>
        <p:spPr>
          <a:xfrm>
            <a:off x="2439035" y="19494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0" name="圆角矩形 19"/>
          <p:cNvSpPr/>
          <p:nvPr/>
        </p:nvSpPr>
        <p:spPr>
          <a:xfrm>
            <a:off x="3856355" y="1981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3" name="圆角矩形 22"/>
          <p:cNvSpPr/>
          <p:nvPr/>
        </p:nvSpPr>
        <p:spPr>
          <a:xfrm>
            <a:off x="528828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24" name="圆角矩形 23"/>
          <p:cNvSpPr/>
          <p:nvPr/>
        </p:nvSpPr>
        <p:spPr>
          <a:xfrm>
            <a:off x="671703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附件</a:t>
            </a:r>
            <a:r>
              <a:rPr lang="en-US" altLang="zh-CN" sz="1400"/>
              <a:t>2</a:t>
            </a:r>
            <a:endParaRPr lang="en-US" altLang="zh-CN" sz="1400"/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470" y="702310"/>
            <a:ext cx="9629140" cy="399034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导入进度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0020" y="1449705"/>
            <a:ext cx="285115" cy="21907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8" name="文本框 17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99815" y="1431290"/>
            <a:ext cx="1628775" cy="28575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3521075" y="1447800"/>
            <a:ext cx="406400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000"/>
              <a:t>个表格</a:t>
            </a:r>
            <a:endParaRPr lang="zh-CN" altLang="en-US" sz="1000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56965" y="1864360"/>
            <a:ext cx="1009650" cy="304800"/>
          </a:xfrm>
          <a:prstGeom prst="rect">
            <a:avLst/>
          </a:prstGeom>
        </p:spPr>
      </p:pic>
      <p:sp>
        <p:nvSpPr>
          <p:cNvPr id="27" name="文本框 26"/>
          <p:cNvSpPr txBox="1"/>
          <p:nvPr/>
        </p:nvSpPr>
        <p:spPr>
          <a:xfrm>
            <a:off x="3333750" y="1864360"/>
            <a:ext cx="4064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区域名称</a:t>
            </a:r>
            <a:endParaRPr lang="zh-CN" altLang="en-US" sz="1400"/>
          </a:p>
        </p:txBody>
      </p:sp>
    </p:spTree>
    <p:custDataLst>
      <p:tags r:id="rId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12190730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5153025" y="1638300"/>
            <a:ext cx="197294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请输入密码解锁！</a:t>
            </a:r>
            <a:endParaRPr lang="zh-CN" altLang="en-US"/>
          </a:p>
        </p:txBody>
      </p:sp>
      <p:sp>
        <p:nvSpPr>
          <p:cNvPr id="18" name="圆角矩形 17"/>
          <p:cNvSpPr/>
          <p:nvPr>
            <p:custDataLst>
              <p:tags r:id="rId1"/>
            </p:custDataLst>
          </p:nvPr>
        </p:nvSpPr>
        <p:spPr>
          <a:xfrm>
            <a:off x="4519295" y="2297430"/>
            <a:ext cx="3241040" cy="41973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圆角矩形 21"/>
          <p:cNvSpPr/>
          <p:nvPr/>
        </p:nvSpPr>
        <p:spPr>
          <a:xfrm>
            <a:off x="5445125" y="3193415"/>
            <a:ext cx="1301750" cy="340360"/>
          </a:xfrm>
          <a:prstGeom prst="roundRect">
            <a:avLst/>
          </a:prstGeom>
          <a:solidFill>
            <a:srgbClr val="F0F3F7"/>
          </a:solidFill>
          <a:ln>
            <a:solidFill>
              <a:srgbClr val="BCC1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62849F"/>
                </a:solidFill>
              </a:rPr>
              <a:t>解锁</a:t>
            </a:r>
            <a:endParaRPr lang="zh-CN" altLang="en-US" sz="1600">
              <a:solidFill>
                <a:srgbClr val="62849F"/>
              </a:solidFill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366010" y="12255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设置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2493010" y="982980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1. </a:t>
            </a:r>
            <a:r>
              <a:rPr lang="zh-CN" altLang="en-US">
                <a:solidFill>
                  <a:schemeClr val="tx1"/>
                </a:solidFill>
              </a:rPr>
              <a:t>重置锁屏密码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2493010" y="1506220"/>
            <a:ext cx="47790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olidFill>
                  <a:schemeClr val="tx1"/>
                </a:solidFill>
              </a:rPr>
              <a:t>2. </a:t>
            </a:r>
            <a:r>
              <a:rPr lang="zh-CN" altLang="en-US">
                <a:solidFill>
                  <a:schemeClr val="tx1"/>
                </a:solidFill>
              </a:rPr>
              <a:t>文件路径：</a:t>
            </a:r>
            <a:r>
              <a:rPr lang="en-US" altLang="zh-CN">
                <a:solidFill>
                  <a:schemeClr val="tx1"/>
                </a:solidFill>
              </a:rPr>
              <a:t>C://XXXX/XXXX</a:t>
            </a:r>
            <a:endParaRPr lang="en-US" altLang="zh-CN">
              <a:solidFill>
                <a:schemeClr val="tx1"/>
              </a:solidFill>
            </a:endParaRP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3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12190730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876165" y="904875"/>
            <a:ext cx="25438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请选择区域后校验数据！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4527550" y="1662430"/>
            <a:ext cx="3241040" cy="41973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/>
        </p:nvSpPr>
        <p:spPr>
          <a:xfrm>
            <a:off x="4527550" y="2379980"/>
            <a:ext cx="3241040" cy="41973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4527550" y="3097530"/>
            <a:ext cx="3241040" cy="419735"/>
          </a:xfrm>
          <a:prstGeom prst="roundRect">
            <a:avLst/>
          </a:prstGeom>
          <a:solidFill>
            <a:schemeClr val="bg1"/>
          </a:solidFill>
          <a:ln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446905" y="1365885"/>
            <a:ext cx="1548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省</a:t>
            </a:r>
            <a:endParaRPr lang="zh-CN" altLang="en-US" sz="1200"/>
          </a:p>
        </p:txBody>
      </p:sp>
      <p:sp>
        <p:nvSpPr>
          <p:cNvPr id="20" name="文本框 19"/>
          <p:cNvSpPr txBox="1"/>
          <p:nvPr/>
        </p:nvSpPr>
        <p:spPr>
          <a:xfrm>
            <a:off x="4446905" y="2093595"/>
            <a:ext cx="1548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市</a:t>
            </a:r>
            <a:endParaRPr lang="zh-CN" sz="1200"/>
          </a:p>
        </p:txBody>
      </p:sp>
      <p:sp>
        <p:nvSpPr>
          <p:cNvPr id="21" name="文本框 20"/>
          <p:cNvSpPr txBox="1"/>
          <p:nvPr/>
        </p:nvSpPr>
        <p:spPr>
          <a:xfrm>
            <a:off x="4446905" y="2821305"/>
            <a:ext cx="15487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县</a:t>
            </a:r>
            <a:endParaRPr lang="zh-CN" sz="1200"/>
          </a:p>
        </p:txBody>
      </p:sp>
      <p:sp>
        <p:nvSpPr>
          <p:cNvPr id="22" name="圆角矩形 21"/>
          <p:cNvSpPr/>
          <p:nvPr/>
        </p:nvSpPr>
        <p:spPr>
          <a:xfrm>
            <a:off x="5488305" y="4009390"/>
            <a:ext cx="1301750" cy="340360"/>
          </a:xfrm>
          <a:prstGeom prst="roundRect">
            <a:avLst/>
          </a:prstGeom>
          <a:solidFill>
            <a:srgbClr val="F0F3F7"/>
          </a:solidFill>
          <a:ln>
            <a:solidFill>
              <a:srgbClr val="BCC1C6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600">
                <a:solidFill>
                  <a:srgbClr val="62849F"/>
                </a:solidFill>
              </a:rPr>
              <a:t>确认</a:t>
            </a:r>
            <a:endParaRPr lang="zh-CN" altLang="en-US" sz="1600">
              <a:solidFill>
                <a:srgbClr val="62849F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清单导入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23240" y="12706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49500" y="756285"/>
            <a:ext cx="9693910" cy="5890895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439035" y="19494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企业清单</a:t>
            </a:r>
            <a:endParaRPr lang="zh-CN" altLang="en-US" sz="1400"/>
          </a:p>
        </p:txBody>
      </p:sp>
      <p:sp>
        <p:nvSpPr>
          <p:cNvPr id="17" name="圆角矩形 16"/>
          <p:cNvSpPr/>
          <p:nvPr/>
        </p:nvSpPr>
        <p:spPr>
          <a:xfrm>
            <a:off x="3856355" y="1981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装置清单</a:t>
            </a:r>
            <a:endParaRPr lang="zh-CN" altLang="en-US" sz="1400"/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9850" y="1052830"/>
            <a:ext cx="3086735" cy="379095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5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数据校验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00500" y="753110"/>
            <a:ext cx="6016625" cy="3656330"/>
          </a:xfrm>
          <a:prstGeom prst="rect">
            <a:avLst/>
          </a:prstGeom>
        </p:spPr>
      </p:pic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2439035" y="19494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3856355" y="1981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2</a:t>
            </a:r>
            <a:endParaRPr lang="en-US" altLang="zh-CN" sz="1400"/>
          </a:p>
        </p:txBody>
      </p:sp>
      <p:pic>
        <p:nvPicPr>
          <p:cNvPr id="16" name="图片 1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20" y="4467225"/>
            <a:ext cx="5970905" cy="1708785"/>
          </a:xfrm>
          <a:prstGeom prst="rect">
            <a:avLst/>
          </a:prstGeom>
        </p:spPr>
      </p:pic>
      <p:sp>
        <p:nvSpPr>
          <p:cNvPr id="18" name="圆角矩形 17"/>
          <p:cNvSpPr/>
          <p:nvPr/>
        </p:nvSpPr>
        <p:spPr>
          <a:xfrm>
            <a:off x="528828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3</a:t>
            </a:r>
            <a:endParaRPr lang="en-US" altLang="zh-CN" sz="1400"/>
          </a:p>
        </p:txBody>
      </p:sp>
      <p:sp>
        <p:nvSpPr>
          <p:cNvPr id="19" name="圆角矩形 18"/>
          <p:cNvSpPr/>
          <p:nvPr/>
        </p:nvSpPr>
        <p:spPr>
          <a:xfrm>
            <a:off x="6717030" y="2012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/>
              <a:t>附件</a:t>
            </a:r>
            <a:r>
              <a:rPr lang="en-US" altLang="zh-CN" sz="1400"/>
              <a:t>2</a:t>
            </a:r>
            <a:endParaRPr lang="en-US" altLang="zh-CN" sz="1400"/>
          </a:p>
        </p:txBody>
      </p: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数据导入</a:t>
            </a:r>
            <a:endParaRPr lang="zh-CN" altLang="en-US">
              <a:solidFill>
                <a:schemeClr val="bg1"/>
              </a:solidFill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2425" y="936625"/>
            <a:ext cx="2639060" cy="217805"/>
          </a:xfrm>
          <a:prstGeom prst="rect">
            <a:avLst/>
          </a:prstGeom>
        </p:spPr>
      </p:pic>
      <p:pic>
        <p:nvPicPr>
          <p:cNvPr id="24" name="图片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5" name="图片 4" descr="设置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959485" y="6264275"/>
            <a:ext cx="219075" cy="219075"/>
          </a:xfrm>
          <a:prstGeom prst="rect">
            <a:avLst/>
          </a:prstGeom>
          <a:noFill/>
        </p:spPr>
      </p:pic>
      <p:pic>
        <p:nvPicPr>
          <p:cNvPr id="20" name="图片 19" descr="设置"/>
          <p:cNvPicPr>
            <a:picLocks noChangeAspect="1"/>
          </p:cNvPicPr>
          <p:nvPr/>
        </p:nvPicPr>
        <p:blipFill>
          <a:blip/>
          <a:stretch>
            <a:fillRect/>
          </a:stretch>
        </p:blipFill>
        <p:spPr>
          <a:xfrm>
            <a:off x="867410" y="6299200"/>
            <a:ext cx="219075" cy="21907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6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17" name="圆角矩形 16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附件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1" name="图片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635" y="782320"/>
            <a:ext cx="9203055" cy="236474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9035" y="847090"/>
            <a:ext cx="9505950" cy="5026660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表</a:t>
            </a:r>
            <a:r>
              <a:rPr lang="en-US" altLang="zh-CN" sz="1400"/>
              <a:t>1</a:t>
            </a:r>
            <a:endParaRPr lang="en-US" altLang="zh-CN" sz="1400"/>
          </a:p>
        </p:txBody>
      </p:sp>
      <p:sp>
        <p:nvSpPr>
          <p:cNvPr id="26" name="圆角矩形 25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30" name="圆角矩形 29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noFill/>
          <a:ln>
            <a:solidFill>
              <a:schemeClr val="bg2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附件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5" name="圆角矩形 14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7" name="圆角矩形 16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表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18" name="圆角矩形 17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19" name="圆角矩形 18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附件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9035" y="763905"/>
            <a:ext cx="9199880" cy="2322830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635"/>
            <a:ext cx="2149475" cy="6856730"/>
          </a:xfrm>
          <a:prstGeom prst="rect">
            <a:avLst/>
          </a:prstGeom>
          <a:solidFill>
            <a:srgbClr val="F1F4F8"/>
          </a:solidFill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1270" y="756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文本框 7"/>
          <p:cNvSpPr txBox="1"/>
          <p:nvPr/>
        </p:nvSpPr>
        <p:spPr>
          <a:xfrm>
            <a:off x="524510" y="786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清单导入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12407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0" y="1725295"/>
            <a:ext cx="2144395" cy="427990"/>
          </a:xfrm>
          <a:prstGeom prst="rect">
            <a:avLst/>
          </a:prstGeom>
          <a:solidFill>
            <a:srgbClr val="035DA4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523240" y="175514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1"/>
                </a:solidFill>
              </a:rPr>
              <a:t>数据校验</a:t>
            </a:r>
            <a:endParaRPr lang="zh-CN" altLang="en-US">
              <a:solidFill>
                <a:schemeClr val="bg1"/>
              </a:solidFill>
            </a:endParaRPr>
          </a:p>
        </p:txBody>
      </p:sp>
      <p:sp>
        <p:nvSpPr>
          <p:cNvPr id="13" name="矩形 12"/>
          <p:cNvSpPr/>
          <p:nvPr/>
        </p:nvSpPr>
        <p:spPr>
          <a:xfrm>
            <a:off x="-1270" y="2215515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文本框 13"/>
          <p:cNvSpPr txBox="1"/>
          <p:nvPr/>
        </p:nvSpPr>
        <p:spPr>
          <a:xfrm>
            <a:off x="521970" y="224536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数据导出</a:t>
            </a:r>
            <a:endParaRPr lang="zh-CN" altLang="en-US">
              <a:solidFill>
                <a:schemeClr val="tx1"/>
              </a:solidFill>
            </a:endParaRPr>
          </a:p>
        </p:txBody>
      </p:sp>
      <p:cxnSp>
        <p:nvCxnSpPr>
          <p:cNvPr id="6" name="直接连接符 5"/>
          <p:cNvCxnSpPr/>
          <p:nvPr/>
        </p:nvCxnSpPr>
        <p:spPr>
          <a:xfrm>
            <a:off x="2145665" y="610870"/>
            <a:ext cx="10064750" cy="0"/>
          </a:xfrm>
          <a:prstGeom prst="line">
            <a:avLst/>
          </a:prstGeom>
          <a:ln>
            <a:solidFill>
              <a:srgbClr val="DCDCDC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矩形 20"/>
          <p:cNvSpPr/>
          <p:nvPr/>
        </p:nvSpPr>
        <p:spPr>
          <a:xfrm>
            <a:off x="-5080" y="1264285"/>
            <a:ext cx="2136140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文本框 21"/>
          <p:cNvSpPr txBox="1"/>
          <p:nvPr/>
        </p:nvSpPr>
        <p:spPr>
          <a:xfrm>
            <a:off x="518160" y="1294130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数据导入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2439035" y="151130"/>
            <a:ext cx="18161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 b="1">
                <a:solidFill>
                  <a:srgbClr val="035DA4"/>
                </a:solidFill>
              </a:rPr>
              <a:t>人工校验</a:t>
            </a:r>
            <a:r>
              <a:rPr lang="en-US" altLang="zh-CN" sz="1400"/>
              <a:t> / </a:t>
            </a:r>
            <a:r>
              <a:rPr lang="zh-CN" altLang="en-US" sz="1400"/>
              <a:t>模型校验</a:t>
            </a:r>
            <a:endParaRPr lang="zh-CN" altLang="en-US" sz="1400"/>
          </a:p>
        </p:txBody>
      </p:sp>
      <p:pic>
        <p:nvPicPr>
          <p:cNvPr id="24" name="图片 2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5470" y="31115"/>
            <a:ext cx="981075" cy="668655"/>
          </a:xfrm>
          <a:prstGeom prst="rect">
            <a:avLst/>
          </a:prstGeom>
        </p:spPr>
      </p:pic>
      <p:sp>
        <p:nvSpPr>
          <p:cNvPr id="27" name="矩形 26"/>
          <p:cNvSpPr/>
          <p:nvPr/>
        </p:nvSpPr>
        <p:spPr>
          <a:xfrm>
            <a:off x="-7620" y="2713990"/>
            <a:ext cx="2144395" cy="427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035DA4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文本框 27"/>
          <p:cNvSpPr txBox="1"/>
          <p:nvPr/>
        </p:nvSpPr>
        <p:spPr>
          <a:xfrm>
            <a:off x="515620" y="2743835"/>
            <a:ext cx="11029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tx1"/>
                </a:solidFill>
              </a:rPr>
              <a:t>导入进度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3630930" y="138303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  <p:pic>
        <p:nvPicPr>
          <p:cNvPr id="18" name="图片 1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7625" y="763905"/>
            <a:ext cx="8714105" cy="4348480"/>
          </a:xfrm>
          <a:prstGeom prst="rect">
            <a:avLst/>
          </a:prstGeom>
        </p:spPr>
      </p:pic>
      <p:sp>
        <p:nvSpPr>
          <p:cNvPr id="19" name="圆角矩形 18"/>
          <p:cNvSpPr/>
          <p:nvPr/>
        </p:nvSpPr>
        <p:spPr>
          <a:xfrm>
            <a:off x="4315460" y="14732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1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5" name="圆角矩形 24"/>
          <p:cNvSpPr/>
          <p:nvPr/>
        </p:nvSpPr>
        <p:spPr>
          <a:xfrm>
            <a:off x="5732780" y="150495"/>
            <a:ext cx="1217930" cy="318135"/>
          </a:xfrm>
          <a:prstGeom prst="roundRect">
            <a:avLst/>
          </a:prstGeom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bg1"/>
                </a:solidFill>
              </a:rPr>
              <a:t>表</a:t>
            </a:r>
            <a:r>
              <a:rPr lang="en-US" altLang="zh-CN" sz="1400">
                <a:solidFill>
                  <a:schemeClr val="bg1"/>
                </a:solidFill>
              </a:rPr>
              <a:t>2</a:t>
            </a:r>
            <a:endParaRPr lang="en-US" altLang="zh-CN" sz="1400">
              <a:solidFill>
                <a:schemeClr val="bg1"/>
              </a:solidFill>
            </a:endParaRPr>
          </a:p>
        </p:txBody>
      </p:sp>
      <p:sp>
        <p:nvSpPr>
          <p:cNvPr id="26" name="圆角矩形 25"/>
          <p:cNvSpPr/>
          <p:nvPr/>
        </p:nvSpPr>
        <p:spPr>
          <a:xfrm>
            <a:off x="7164705" y="15367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</a:rPr>
              <a:t>表</a:t>
            </a:r>
            <a:r>
              <a:rPr lang="en-US" altLang="zh-CN" sz="1400">
                <a:solidFill>
                  <a:schemeClr val="tx1"/>
                </a:solidFill>
              </a:rPr>
              <a:t>3</a:t>
            </a:r>
            <a:endParaRPr lang="en-US" altLang="zh-CN" sz="1400">
              <a:solidFill>
                <a:schemeClr val="tx1"/>
              </a:solidFill>
            </a:endParaRPr>
          </a:p>
        </p:txBody>
      </p:sp>
      <p:sp>
        <p:nvSpPr>
          <p:cNvPr id="29" name="圆角矩形 28"/>
          <p:cNvSpPr/>
          <p:nvPr/>
        </p:nvSpPr>
        <p:spPr>
          <a:xfrm>
            <a:off x="8593455" y="153670"/>
            <a:ext cx="1217930" cy="318135"/>
          </a:xfrm>
          <a:prstGeom prst="roundRect">
            <a:avLst/>
          </a:prstGeom>
          <a:solidFill>
            <a:srgbClr val="000000">
              <a:alpha val="0"/>
            </a:srgbClr>
          </a:solidFill>
          <a:ln>
            <a:solidFill>
              <a:schemeClr val="bg2"/>
            </a:solidFill>
          </a:ln>
        </p:spPr>
        <p:style>
          <a:lnRef idx="0">
            <a:srgbClr val="FFFFFF"/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sz="1400">
                <a:solidFill>
                  <a:schemeClr val="tx1"/>
                </a:solidFill>
              </a:rPr>
              <a:t>附件</a:t>
            </a:r>
            <a:r>
              <a:rPr lang="en-US" altLang="zh-CN" sz="1400">
                <a:solidFill>
                  <a:schemeClr val="tx1"/>
                </a:solidFill>
              </a:rPr>
              <a:t>2</a:t>
            </a:r>
            <a:endParaRPr lang="en-US" altLang="zh-CN" sz="1400">
              <a:solidFill>
                <a:schemeClr val="tx1"/>
              </a:solidFill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135" y="5779135"/>
            <a:ext cx="219075" cy="21907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-7620" y="6212205"/>
            <a:ext cx="209867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200"/>
              <a:t>技术支持</a:t>
            </a:r>
            <a:endParaRPr lang="zh-CN" altLang="en-US" sz="1200"/>
          </a:p>
          <a:p>
            <a:pPr algn="ctr"/>
            <a:r>
              <a:rPr lang="en-US" altLang="zh-CN" sz="1200"/>
              <a:t>XXX-XXX-XXX</a:t>
            </a:r>
            <a:endParaRPr lang="en-US" altLang="zh-CN" sz="1200"/>
          </a:p>
          <a:p>
            <a:pPr algn="ctr"/>
            <a:r>
              <a:rPr lang="zh-CN" altLang="en-US" sz="1200">
                <a:sym typeface="+mn-ea"/>
              </a:rPr>
              <a:t>北京数极智能科技有限公司</a:t>
            </a:r>
            <a:endParaRPr lang="en-US" altLang="zh-CN" sz="1200"/>
          </a:p>
        </p:txBody>
      </p:sp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169.4,&quot;left&quot;:350.15,&quot;top&quot;:107.55,&quot;width&quot;:261.55}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DIAGRAM_VIRTUALLY_FRAME" val="{&quot;height&quot;:169.4,&quot;left&quot;:350.15,&quot;top&quot;:107.55,&quot;width&quot;:261.55}"/>
</p:tagLst>
</file>

<file path=ppt/tags/tag6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3659454],&quot;65&quot;:[20205081]}"/>
</p:tagLst>
</file>

<file path=ppt/tags/tag6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4127669],&quot;65&quot;:[20205081]}"/>
</p:tagLst>
</file>

<file path=ppt/tags/tag7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4127669],&quot;65&quot;:[20205081]}"/>
</p:tagLst>
</file>

<file path=ppt/tags/tag7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4127669],&quot;65&quot;:[20205081]}"/>
</p:tagLst>
</file>

<file path=ppt/tags/tag7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6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4127669],&quot;65&quot;:[20205081]}"/>
</p:tagLst>
</file>

<file path=ppt/tags/tag7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5.xml><?xml version="1.0" encoding="utf-8"?>
<p:tagLst xmlns:p="http://schemas.openxmlformats.org/presentationml/2006/main">
  <p:tag name="resource_record_key" val="{&quot;10&quot;:[4127669,3659454],&quot;65&quot;:[20205081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1122</Words>
  <Application>WPS 演示</Application>
  <PresentationFormat>宽屏</PresentationFormat>
  <Paragraphs>408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LJ</cp:lastModifiedBy>
  <cp:revision>318</cp:revision>
  <dcterms:created xsi:type="dcterms:W3CDTF">2025-08-12T10:20:00Z</dcterms:created>
  <dcterms:modified xsi:type="dcterms:W3CDTF">2025-08-17T08:59:19Z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458766FE2E49416C8D75EF594FA7C2D9_13</vt:lpwstr>
  </property>
</Properties>
</file>