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3"/>
    <p:sldId id="280" r:id="rId4"/>
    <p:sldId id="279" r:id="rId5"/>
    <p:sldId id="274" r:id="rId6"/>
    <p:sldId id="275" r:id="rId7"/>
    <p:sldId id="276" r:id="rId8"/>
    <p:sldId id="277" r:id="rId9"/>
    <p:sldId id="278" r:id="rId10"/>
    <p:sldId id="282" r:id="rId11"/>
    <p:sldId id="283" r:id="rId12"/>
    <p:sldId id="28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140405"/>
            <a:ext cx="10969200" cy="705600"/>
          </a:xfrm>
        </p:spPr>
        <p:txBody>
          <a:bodyPr/>
          <a:p>
            <a:r>
              <a:rPr lang="zh-CN" altLang="en-US" sz="2800">
                <a:sym typeface="+mn-ea"/>
              </a:rPr>
              <a:t>数据库需求</a:t>
            </a:r>
            <a:endParaRPr lang="zh-CN" altLang="en-US" sz="28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845185"/>
            <a:ext cx="10968990" cy="6012180"/>
          </a:xfrm>
        </p:spPr>
        <p:txBody>
          <a:bodyPr>
            <a:normAutofit lnSpcReduction="10000"/>
          </a:bodyPr>
          <a:p>
            <a:r>
              <a:rPr lang="zh-CN" altLang="en-US" sz="1200"/>
              <a:t>数据库：</a:t>
            </a:r>
            <a:r>
              <a:rPr lang="en-US" altLang="zh-CN" sz="1200"/>
              <a:t>sqlite3</a:t>
            </a:r>
            <a:endParaRPr lang="zh-CN" altLang="en-US" sz="1200"/>
          </a:p>
          <a:p>
            <a:r>
              <a:rPr lang="zh-CN" altLang="en-US" sz="1200"/>
              <a:t>数据库文件：</a:t>
            </a:r>
            <a:r>
              <a:rPr lang="en-US" altLang="zh-CN" sz="1200"/>
              <a:t>coal_consumption_data.db</a:t>
            </a:r>
            <a:r>
              <a:rPr lang="zh-CN" altLang="en-US" sz="1200"/>
              <a:t>，导出文件格式（也是上传的文件格式）：</a:t>
            </a:r>
            <a:r>
              <a:rPr lang="en-US" altLang="zh-CN" sz="1200">
                <a:sym typeface="+mn-ea"/>
              </a:rPr>
              <a:t>coal_consumption_data_</a:t>
            </a:r>
            <a:r>
              <a:rPr lang="zh-CN" altLang="en-US" sz="1200">
                <a:sym typeface="+mn-ea"/>
              </a:rPr>
              <a:t>年月日时分秒毫秒</a:t>
            </a:r>
            <a:r>
              <a:rPr lang="en-US" altLang="zh-CN" sz="1200">
                <a:sym typeface="+mn-ea"/>
              </a:rPr>
              <a:t>.db</a:t>
            </a:r>
            <a:endParaRPr lang="en-US" altLang="zh-CN" sz="1200">
              <a:sym typeface="+mn-ea"/>
            </a:endParaRPr>
          </a:p>
          <a:p>
            <a:r>
              <a:rPr lang="zh-CN" altLang="en-US" sz="1200"/>
              <a:t>访问数据库文件，需要输入密码：</a:t>
            </a:r>
            <a:r>
              <a:rPr lang="en-US" altLang="zh-CN" sz="1200"/>
              <a:t>shuji</a:t>
            </a:r>
            <a:endParaRPr lang="en-US" altLang="zh-CN" sz="1200"/>
          </a:p>
          <a:p>
            <a:r>
              <a:rPr lang="zh-CN" altLang="en-US" sz="1200"/>
              <a:t>数据库中数值采用国密加密：</a:t>
            </a:r>
            <a:r>
              <a:rPr lang="en-US" altLang="zh-CN" sz="1200"/>
              <a:t>SM4</a:t>
            </a:r>
            <a:r>
              <a:rPr lang="zh-CN" altLang="en-US" sz="1200"/>
              <a:t>，密钥：</a:t>
            </a:r>
            <a:r>
              <a:rPr lang="en-US" altLang="zh-CN" sz="1200"/>
              <a:t>XXXXXX</a:t>
            </a:r>
            <a:endParaRPr lang="en-US" altLang="zh-CN" sz="1200"/>
          </a:p>
          <a:p>
            <a:r>
              <a:rPr lang="zh-CN" altLang="en-US" sz="1200"/>
              <a:t>数据库中每个表有</a:t>
            </a:r>
            <a:r>
              <a:rPr lang="en-US" altLang="zh-CN" sz="1200"/>
              <a:t>2</a:t>
            </a:r>
            <a:r>
              <a:rPr lang="zh-CN" altLang="en-US" sz="1200"/>
              <a:t>个标签字段，一个字段是否已确认，</a:t>
            </a:r>
            <a:r>
              <a:rPr lang="en-US" altLang="zh-CN" sz="1200"/>
              <a:t>0</a:t>
            </a:r>
            <a:r>
              <a:rPr lang="zh-CN" altLang="en-US" sz="1200"/>
              <a:t>未确认，</a:t>
            </a:r>
            <a:r>
              <a:rPr lang="en-US" altLang="zh-CN" sz="1200"/>
              <a:t>1</a:t>
            </a:r>
            <a:r>
              <a:rPr lang="zh-CN" altLang="en-US" sz="1200"/>
              <a:t>已确认；另一个字段是否已校核，</a:t>
            </a:r>
            <a:r>
              <a:rPr lang="en-US" altLang="zh-CN" sz="1200"/>
              <a:t>0</a:t>
            </a:r>
            <a:r>
              <a:rPr lang="zh-CN" altLang="en-US" sz="1200"/>
              <a:t>未校核，</a:t>
            </a:r>
            <a:r>
              <a:rPr lang="en-US" altLang="zh-CN" sz="1200"/>
              <a:t>1</a:t>
            </a:r>
            <a:r>
              <a:rPr lang="zh-CN" altLang="en-US" sz="1200"/>
              <a:t>已校核，</a:t>
            </a:r>
            <a:r>
              <a:rPr lang="en-US" altLang="zh-CN" sz="1200"/>
              <a:t>2</a:t>
            </a:r>
            <a:r>
              <a:rPr lang="zh-CN" altLang="en-US" sz="1200"/>
              <a:t>校核未通过，只有已确认、已校核的数据才是有效数据，否则是无效数据</a:t>
            </a:r>
            <a:endParaRPr lang="zh-CN" altLang="en-US" sz="1200"/>
          </a:p>
          <a:p>
            <a:r>
              <a:rPr lang="zh-CN" altLang="en-US" sz="1200"/>
              <a:t>表</a:t>
            </a:r>
            <a:r>
              <a:rPr lang="en-US" altLang="zh-CN" sz="1200"/>
              <a:t>1</a:t>
            </a:r>
            <a:r>
              <a:rPr lang="zh-CN" altLang="en-US" sz="1200"/>
              <a:t>：规上企业清单（</a:t>
            </a:r>
            <a:r>
              <a:rPr lang="en-US" altLang="zh-CN" sz="1200"/>
              <a:t>enterprise_list</a:t>
            </a:r>
            <a:r>
              <a:rPr lang="zh-CN" altLang="en-US" sz="1200"/>
              <a:t>）</a:t>
            </a:r>
            <a:endParaRPr lang="zh-CN" altLang="en-US" sz="1200"/>
          </a:p>
          <a:p>
            <a:r>
              <a:rPr lang="zh-CN" altLang="en-US" sz="1200"/>
              <a:t>表</a:t>
            </a:r>
            <a:r>
              <a:rPr lang="en-US" altLang="zh-CN" sz="1200"/>
              <a:t>2</a:t>
            </a:r>
            <a:r>
              <a:rPr lang="zh-CN" altLang="en-US" sz="1200"/>
              <a:t>：重点装置清单（</a:t>
            </a:r>
            <a:r>
              <a:rPr lang="en-US" altLang="zh-CN" sz="1200"/>
              <a:t>key_equipment_list</a:t>
            </a:r>
            <a:r>
              <a:rPr lang="zh-CN" altLang="en-US" sz="1200"/>
              <a:t>）</a:t>
            </a:r>
            <a:endParaRPr lang="zh-CN" altLang="en-US" sz="1200"/>
          </a:p>
          <a:p>
            <a:r>
              <a:rPr lang="zh-CN" altLang="en-US" sz="1200"/>
              <a:t>表</a:t>
            </a:r>
            <a:r>
              <a:rPr lang="en-US" altLang="zh-CN" sz="1200"/>
              <a:t>3</a:t>
            </a:r>
            <a:r>
              <a:rPr lang="zh-CN" altLang="en-US" sz="1200"/>
              <a:t>：规上企业煤炭消费信息主表（</a:t>
            </a:r>
            <a:r>
              <a:rPr lang="en-US" altLang="zh-CN" sz="1200"/>
              <a:t>enterprise_coal_consumption_main</a:t>
            </a:r>
            <a:r>
              <a:rPr lang="zh-CN" altLang="en-US" sz="1200"/>
              <a:t>）</a:t>
            </a:r>
            <a:endParaRPr lang="zh-CN" altLang="en-US" sz="1200"/>
          </a:p>
          <a:p>
            <a:r>
              <a:rPr lang="zh-CN" altLang="en-US" sz="1200"/>
              <a:t>表</a:t>
            </a:r>
            <a:r>
              <a:rPr lang="en-US" altLang="zh-CN" sz="1200"/>
              <a:t>4</a:t>
            </a:r>
            <a:r>
              <a:rPr lang="zh-CN" altLang="en-US" sz="1200"/>
              <a:t>：规上企业煤炭消费信息</a:t>
            </a:r>
            <a:r>
              <a:rPr lang="en-US" altLang="zh-CN" sz="1200"/>
              <a:t>-</a:t>
            </a:r>
            <a:r>
              <a:rPr lang="zh-CN" altLang="en-US" sz="1200"/>
              <a:t>主要用途情况（</a:t>
            </a:r>
            <a:r>
              <a:rPr lang="en-US" altLang="zh-CN" sz="1200"/>
              <a:t>enterprise_coal_consumption_usage</a:t>
            </a:r>
            <a:r>
              <a:rPr lang="zh-CN" altLang="en-US" sz="1200"/>
              <a:t>）</a:t>
            </a:r>
            <a:endParaRPr lang="zh-CN" altLang="en-US" sz="1200"/>
          </a:p>
          <a:p>
            <a:r>
              <a:rPr lang="zh-CN" altLang="en-US" sz="1200"/>
              <a:t>表</a:t>
            </a:r>
            <a:r>
              <a:rPr lang="en-US" altLang="zh-CN" sz="1200"/>
              <a:t>5</a:t>
            </a:r>
            <a:r>
              <a:rPr lang="zh-CN" altLang="en-US" sz="1200"/>
              <a:t>：规上企业煤炭消费信息</a:t>
            </a:r>
            <a:r>
              <a:rPr lang="en-US" altLang="zh-CN" sz="1200"/>
              <a:t>-</a:t>
            </a:r>
            <a:r>
              <a:rPr lang="zh-CN" altLang="en-US" sz="1200"/>
              <a:t>重点耗煤装置情况（</a:t>
            </a:r>
            <a:r>
              <a:rPr lang="en-US" altLang="zh-CN" sz="1200"/>
              <a:t>enterprise_coal_consumption_equip</a:t>
            </a:r>
            <a:r>
              <a:rPr lang="zh-CN" altLang="en-US" sz="1200"/>
              <a:t>）</a:t>
            </a:r>
            <a:endParaRPr lang="zh-CN" altLang="en-US" sz="1200"/>
          </a:p>
          <a:p>
            <a:r>
              <a:rPr lang="zh-CN" altLang="en-US" sz="1200"/>
              <a:t>表</a:t>
            </a:r>
            <a:r>
              <a:rPr lang="en-US" altLang="zh-CN" sz="1200"/>
              <a:t>6</a:t>
            </a:r>
            <a:r>
              <a:rPr lang="zh-CN" altLang="en-US" sz="1200"/>
              <a:t>：重点耗煤装置（设备）煤炭消耗信息表（</a:t>
            </a:r>
            <a:r>
              <a:rPr lang="en-US" altLang="zh-CN" sz="1200"/>
              <a:t>critical_coal_equipment_consumption</a:t>
            </a:r>
            <a:r>
              <a:rPr lang="zh-CN" altLang="en-US" sz="1200"/>
              <a:t>）</a:t>
            </a:r>
            <a:endParaRPr lang="zh-CN" altLang="en-US" sz="1200"/>
          </a:p>
          <a:p>
            <a:r>
              <a:rPr lang="zh-CN" altLang="en-US" sz="1200"/>
              <a:t>表</a:t>
            </a:r>
            <a:r>
              <a:rPr lang="en-US" altLang="zh-CN" sz="1200"/>
              <a:t>7</a:t>
            </a:r>
            <a:r>
              <a:rPr lang="zh-CN" altLang="en-US" sz="1200"/>
              <a:t>：固定资产投资项目节能审查煤炭消费情况汇总表（</a:t>
            </a:r>
            <a:r>
              <a:rPr lang="en-US" altLang="zh-CN" sz="1200"/>
              <a:t>fixed_assets_investment_project</a:t>
            </a:r>
            <a:r>
              <a:rPr lang="zh-CN" altLang="en-US" sz="1200"/>
              <a:t>）</a:t>
            </a:r>
            <a:endParaRPr lang="zh-CN" altLang="en-US" sz="1200"/>
          </a:p>
          <a:p>
            <a:r>
              <a:rPr lang="zh-CN" altLang="en-US" sz="1200"/>
              <a:t>表</a:t>
            </a:r>
            <a:r>
              <a:rPr lang="en-US" altLang="zh-CN" sz="1200"/>
              <a:t>8</a:t>
            </a:r>
            <a:r>
              <a:rPr lang="zh-CN" altLang="en-US" sz="1200"/>
              <a:t>：</a:t>
            </a:r>
            <a:r>
              <a:rPr lang="en-US" altLang="zh-CN" sz="1200"/>
              <a:t>XX</a:t>
            </a:r>
            <a:r>
              <a:rPr lang="zh-CN" altLang="en-US" sz="1200"/>
              <a:t>省（自治区、直辖市）</a:t>
            </a:r>
            <a:r>
              <a:rPr lang="en-US" altLang="zh-CN" sz="1200"/>
              <a:t>202X</a:t>
            </a:r>
            <a:r>
              <a:rPr lang="zh-CN" altLang="en-US" sz="1200"/>
              <a:t>年煤炭消费状况表（</a:t>
            </a:r>
            <a:r>
              <a:rPr lang="en-US" altLang="zh-CN" sz="1200"/>
              <a:t>coal_consumption_report</a:t>
            </a:r>
            <a:r>
              <a:rPr lang="zh-CN" altLang="en-US" sz="1200"/>
              <a:t>）</a:t>
            </a:r>
            <a:endParaRPr lang="zh-CN" altLang="en-US" sz="1200"/>
          </a:p>
          <a:p>
            <a:r>
              <a:rPr lang="zh-CN" altLang="en-US" sz="1200"/>
              <a:t>表</a:t>
            </a:r>
            <a:r>
              <a:rPr lang="en-US" altLang="zh-CN" sz="1200"/>
              <a:t>9</a:t>
            </a:r>
            <a:r>
              <a:rPr lang="zh-CN" altLang="en-US" sz="1200"/>
              <a:t>：</a:t>
            </a:r>
            <a:r>
              <a:rPr lang="zh-CN" altLang="en-US" sz="1200">
                <a:sym typeface="+mn-ea"/>
              </a:rPr>
              <a:t>数据导入</a:t>
            </a:r>
            <a:r>
              <a:rPr lang="en-US" altLang="zh-CN" sz="1200">
                <a:sym typeface="+mn-ea"/>
              </a:rPr>
              <a:t>-</a:t>
            </a:r>
            <a:r>
              <a:rPr lang="zh-CN" altLang="en-US" sz="1200">
                <a:sym typeface="+mn-ea"/>
              </a:rPr>
              <a:t>上传记录（</a:t>
            </a:r>
            <a:r>
              <a:rPr lang="en-US" altLang="zh-CN" sz="1200">
                <a:sym typeface="+mn-ea"/>
              </a:rPr>
              <a:t>data_import_record</a:t>
            </a:r>
            <a:r>
              <a:rPr lang="zh-CN" altLang="en-US" sz="1200">
                <a:sym typeface="+mn-ea"/>
              </a:rPr>
              <a:t>）</a:t>
            </a:r>
            <a:endParaRPr lang="zh-CN" altLang="en-US" sz="1200"/>
          </a:p>
          <a:p>
            <a:r>
              <a:rPr lang="zh-CN" altLang="en-US" sz="1200"/>
              <a:t>表</a:t>
            </a:r>
            <a:r>
              <a:rPr lang="en-US" altLang="zh-CN" sz="1200"/>
              <a:t>10</a:t>
            </a:r>
            <a:r>
              <a:rPr lang="zh-CN" altLang="en-US" sz="1200"/>
              <a:t>：</a:t>
            </a:r>
            <a:r>
              <a:rPr lang="zh-CN" altLang="en-US" sz="1200">
                <a:sym typeface="+mn-ea"/>
              </a:rPr>
              <a:t>密码表（</a:t>
            </a:r>
            <a:r>
              <a:rPr lang="en-US" altLang="zh-CN" sz="1200">
                <a:sym typeface="+mn-ea"/>
              </a:rPr>
              <a:t>pws_info</a:t>
            </a:r>
            <a:r>
              <a:rPr lang="zh-CN" altLang="en-US" sz="1200">
                <a:sym typeface="+mn-ea"/>
              </a:rPr>
              <a:t>）</a:t>
            </a:r>
            <a:endParaRPr lang="zh-CN" altLang="en-US" sz="1200">
              <a:sym typeface="+mn-ea"/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rgbClr val="FF0000"/>
                </a:solidFill>
                <a:sym typeface="+mn-ea"/>
              </a:rPr>
              <a:t>说明：所有表中有一个上传用户，默认为工具进入时配置的省市县组合的名称，如：内蒙古自治区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鄂尔多斯市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鄂托克旗；创建时间为存入数据库时系统时间</a:t>
            </a:r>
            <a:endParaRPr lang="zh-CN" altLang="en-US" sz="12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12432665" cy="705485"/>
          </a:xfrm>
        </p:spPr>
        <p:txBody>
          <a:bodyPr>
            <a:noAutofit/>
          </a:bodyPr>
          <a:p>
            <a:r>
              <a:rPr lang="zh-CN" altLang="en-US" sz="2000">
                <a:sym typeface="+mn-ea"/>
              </a:rPr>
              <a:t>表</a:t>
            </a:r>
            <a:r>
              <a:rPr lang="en-US" altLang="zh-CN" sz="2000">
                <a:sym typeface="+mn-ea"/>
              </a:rPr>
              <a:t>9</a:t>
            </a:r>
            <a:r>
              <a:rPr lang="zh-CN" altLang="en-US" sz="2000">
                <a:sym typeface="+mn-ea"/>
              </a:rPr>
              <a:t>：</a:t>
            </a:r>
            <a:r>
              <a:rPr lang="zh-CN" altLang="en-US" sz="2000">
                <a:sym typeface="+mn-ea"/>
              </a:rPr>
              <a:t>数据导入</a:t>
            </a:r>
            <a:r>
              <a:rPr lang="en-US" altLang="zh-CN" sz="2000">
                <a:sym typeface="+mn-ea"/>
              </a:rPr>
              <a:t>-</a:t>
            </a:r>
            <a:r>
              <a:rPr lang="zh-CN" altLang="en-US" sz="2000">
                <a:sym typeface="+mn-ea"/>
              </a:rPr>
              <a:t>上传记录（</a:t>
            </a:r>
            <a:r>
              <a:rPr lang="en-US" altLang="zh-CN" sz="2000">
                <a:sym typeface="+mn-ea"/>
              </a:rPr>
              <a:t>data_import_record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619125"/>
            <a:ext cx="6724650" cy="1885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767965"/>
            <a:ext cx="7099300" cy="36912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12432665" cy="705485"/>
          </a:xfrm>
        </p:spPr>
        <p:txBody>
          <a:bodyPr>
            <a:noAutofit/>
          </a:bodyPr>
          <a:p>
            <a:r>
              <a:rPr lang="zh-CN" altLang="en-US" sz="2000">
                <a:sym typeface="+mn-ea"/>
              </a:rPr>
              <a:t>表</a:t>
            </a:r>
            <a:r>
              <a:rPr lang="en-US" altLang="zh-CN" sz="2000">
                <a:sym typeface="+mn-ea"/>
              </a:rPr>
              <a:t>10</a:t>
            </a:r>
            <a:r>
              <a:rPr lang="zh-CN" altLang="en-US" sz="2000">
                <a:sym typeface="+mn-ea"/>
              </a:rPr>
              <a:t>：</a:t>
            </a:r>
            <a:r>
              <a:rPr lang="zh-CN" altLang="en-US" sz="2000">
                <a:sym typeface="+mn-ea"/>
              </a:rPr>
              <a:t>密码表（</a:t>
            </a:r>
            <a:r>
              <a:rPr lang="en-US" altLang="zh-CN" sz="2000">
                <a:sym typeface="+mn-ea"/>
              </a:rPr>
              <a:t>pws_info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603250"/>
            <a:ext cx="11350625" cy="61194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9400" y="2940685"/>
            <a:ext cx="11619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说明：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admin_pws</a:t>
            </a:r>
            <a:r>
              <a:rPr lang="zh-CN" altLang="en-US">
                <a:solidFill>
                  <a:srgbClr val="FF0000"/>
                </a:solidFill>
              </a:rPr>
              <a:t>管理员密码不可修改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user_pws</a:t>
            </a:r>
            <a:r>
              <a:rPr lang="zh-CN" altLang="en-US">
                <a:solidFill>
                  <a:srgbClr val="FF0000"/>
                </a:solidFill>
              </a:rPr>
              <a:t>用户密码设置后，通过管理员密码登录进去后可以重置为空，让用户重新设置密码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0" y="70"/>
            <a:ext cx="10969200" cy="705600"/>
          </a:xfrm>
        </p:spPr>
        <p:txBody>
          <a:bodyPr>
            <a:noAutofit/>
          </a:bodyPr>
          <a:p>
            <a:r>
              <a:rPr lang="zh-CN" altLang="en-US" sz="2000">
                <a:sym typeface="+mn-ea"/>
              </a:rPr>
              <a:t>表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：规上企业清单（</a:t>
            </a:r>
            <a:r>
              <a:rPr lang="en-US" altLang="zh-CN" sz="2000">
                <a:sym typeface="+mn-ea"/>
              </a:rPr>
              <a:t>enterprise_list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4320" y="4769485"/>
            <a:ext cx="6375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此表唯一字段：</a:t>
            </a:r>
            <a:r>
              <a:rPr lang="en-US" altLang="zh-CN">
                <a:solidFill>
                  <a:srgbClr val="FF0000"/>
                </a:solidFill>
              </a:rPr>
              <a:t>unit_name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credit_code</a:t>
            </a:r>
            <a:r>
              <a:rPr lang="zh-CN" altLang="en-US">
                <a:solidFill>
                  <a:srgbClr val="FF0000"/>
                </a:solidFill>
              </a:rPr>
              <a:t>，其它字段都不能为空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" y="568960"/>
            <a:ext cx="6395085" cy="3891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355" y="3298190"/>
            <a:ext cx="5501005" cy="3399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0" y="70"/>
            <a:ext cx="10969200" cy="705600"/>
          </a:xfrm>
        </p:spPr>
        <p:txBody>
          <a:bodyPr>
            <a:noAutofit/>
          </a:bodyPr>
          <a:p>
            <a:r>
              <a:rPr lang="zh-CN" altLang="en-US" sz="2000">
                <a:sym typeface="+mn-ea"/>
              </a:rPr>
              <a:t>表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：重点装置清单（</a:t>
            </a:r>
            <a:r>
              <a:rPr lang="en-US" altLang="zh-CN" sz="2000">
                <a:sym typeface="+mn-ea"/>
              </a:rPr>
              <a:t>key_equipment_list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4320" y="4769485"/>
            <a:ext cx="6375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此表唯一字段：</a:t>
            </a:r>
            <a:r>
              <a:rPr lang="en-US" altLang="zh-CN">
                <a:solidFill>
                  <a:srgbClr val="FF0000"/>
                </a:solidFill>
              </a:rPr>
              <a:t>credit_code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stat_date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equip_type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equip_no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" y="560070"/>
            <a:ext cx="8405495" cy="4128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310" y="3375660"/>
            <a:ext cx="5558790" cy="34359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0" y="70"/>
            <a:ext cx="10969200" cy="705600"/>
          </a:xfrm>
        </p:spPr>
        <p:txBody>
          <a:bodyPr>
            <a:noAutofit/>
          </a:bodyPr>
          <a:p>
            <a:r>
              <a:rPr lang="zh-CN" altLang="en-US" sz="2000">
                <a:sym typeface="+mn-ea"/>
              </a:rPr>
              <a:t>表</a:t>
            </a:r>
            <a:r>
              <a:rPr lang="en-US" altLang="zh-CN" sz="2000">
                <a:sym typeface="+mn-ea"/>
              </a:rPr>
              <a:t>3</a:t>
            </a:r>
            <a:r>
              <a:rPr lang="zh-CN" altLang="en-US" sz="2000">
                <a:sym typeface="+mn-ea"/>
              </a:rPr>
              <a:t>：规上企业煤炭消费信息主表（</a:t>
            </a:r>
            <a:r>
              <a:rPr lang="en-US" altLang="zh-CN" sz="2000">
                <a:sym typeface="+mn-ea"/>
              </a:rPr>
              <a:t>enterprise_coal_consumption_main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705485"/>
            <a:ext cx="6889750" cy="3812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985" y="3246120"/>
            <a:ext cx="5082540" cy="3565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4320" y="4769485"/>
            <a:ext cx="637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此表唯一字段：</a:t>
            </a:r>
            <a:r>
              <a:rPr lang="en-US" altLang="zh-CN">
                <a:solidFill>
                  <a:srgbClr val="FF0000"/>
                </a:solidFill>
              </a:rPr>
              <a:t>credit_code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stat_date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12192000" cy="705485"/>
          </a:xfrm>
        </p:spPr>
        <p:txBody>
          <a:bodyPr>
            <a:noAutofit/>
          </a:bodyPr>
          <a:p>
            <a:r>
              <a:rPr lang="zh-CN" altLang="en-US" sz="2000">
                <a:sym typeface="+mn-ea"/>
              </a:rPr>
              <a:t>表</a:t>
            </a:r>
            <a:r>
              <a:rPr lang="en-US" altLang="zh-CN" sz="2000">
                <a:sym typeface="+mn-ea"/>
              </a:rPr>
              <a:t>4</a:t>
            </a:r>
            <a:r>
              <a:rPr lang="zh-CN" altLang="en-US" sz="2000">
                <a:sym typeface="+mn-ea"/>
              </a:rPr>
              <a:t>：规上企业煤炭消费信息</a:t>
            </a:r>
            <a:r>
              <a:rPr lang="en-US" altLang="zh-CN" sz="2000">
                <a:sym typeface="+mn-ea"/>
              </a:rPr>
              <a:t>-</a:t>
            </a:r>
            <a:r>
              <a:rPr lang="zh-CN" altLang="en-US" sz="2000">
                <a:sym typeface="+mn-ea"/>
              </a:rPr>
              <a:t>主要用途情况（</a:t>
            </a:r>
            <a:r>
              <a:rPr lang="en-US" altLang="zh-CN" sz="2000">
                <a:sym typeface="+mn-ea"/>
              </a:rPr>
              <a:t>enterprise_coal_consumption_usage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5485"/>
            <a:ext cx="6656070" cy="4094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3273425"/>
            <a:ext cx="5537200" cy="34226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4320" y="4959985"/>
            <a:ext cx="6375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此表唯一字段：</a:t>
            </a:r>
            <a:r>
              <a:rPr lang="en-US" altLang="zh-CN">
                <a:solidFill>
                  <a:srgbClr val="FF0000"/>
                </a:solidFill>
              </a:rPr>
              <a:t>fk_id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stat_date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main_usage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specific_usage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input_variety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output_energy_types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12191365" cy="705485"/>
          </a:xfrm>
        </p:spPr>
        <p:txBody>
          <a:bodyPr>
            <a:noAutofit/>
          </a:bodyPr>
          <a:p>
            <a:r>
              <a:rPr lang="zh-CN" altLang="en-US" sz="2000">
                <a:sym typeface="+mn-ea"/>
              </a:rPr>
              <a:t>表</a:t>
            </a:r>
            <a:r>
              <a:rPr lang="en-US" altLang="zh-CN" sz="2000">
                <a:sym typeface="+mn-ea"/>
              </a:rPr>
              <a:t>5</a:t>
            </a:r>
            <a:r>
              <a:rPr lang="zh-CN" altLang="en-US" sz="2000">
                <a:sym typeface="+mn-ea"/>
              </a:rPr>
              <a:t>：规上企业煤炭消费信息</a:t>
            </a:r>
            <a:r>
              <a:rPr lang="en-US" altLang="zh-CN" sz="2000">
                <a:sym typeface="+mn-ea"/>
              </a:rPr>
              <a:t>-</a:t>
            </a:r>
            <a:r>
              <a:rPr lang="zh-CN" altLang="en-US" sz="2000">
                <a:sym typeface="+mn-ea"/>
              </a:rPr>
              <a:t>重点耗煤装置情况（</a:t>
            </a:r>
            <a:r>
              <a:rPr lang="en-US" altLang="zh-CN" sz="2000">
                <a:sym typeface="+mn-ea"/>
              </a:rPr>
              <a:t>enterprise_coal_consumption_equip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654685"/>
            <a:ext cx="6515100" cy="4093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00" y="3463290"/>
            <a:ext cx="5410835" cy="33439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4320" y="4959985"/>
            <a:ext cx="6375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此表唯一字段：</a:t>
            </a:r>
            <a:r>
              <a:rPr lang="en-US" altLang="zh-CN">
                <a:solidFill>
                  <a:srgbClr val="FF0000"/>
                </a:solidFill>
              </a:rPr>
              <a:t>fk_id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stat_date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equip_type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energy_efficiency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coal_type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12191365" cy="705485"/>
          </a:xfrm>
        </p:spPr>
        <p:txBody>
          <a:bodyPr>
            <a:noAutofit/>
          </a:bodyPr>
          <a:p>
            <a:r>
              <a:rPr lang="zh-CN" altLang="en-US" sz="2000">
                <a:sym typeface="+mn-ea"/>
              </a:rPr>
              <a:t>表</a:t>
            </a:r>
            <a:r>
              <a:rPr lang="en-US" altLang="zh-CN" sz="2000">
                <a:sym typeface="+mn-ea"/>
              </a:rPr>
              <a:t>6</a:t>
            </a:r>
            <a:r>
              <a:rPr lang="zh-CN" altLang="en-US" sz="2000">
                <a:sym typeface="+mn-ea"/>
              </a:rPr>
              <a:t>：重点耗煤装置（设备）煤炭消耗信息表（</a:t>
            </a:r>
            <a:r>
              <a:rPr lang="en-US" altLang="zh-CN" sz="2000">
                <a:sym typeface="+mn-ea"/>
              </a:rPr>
              <a:t>critical_coal_equipment_consumption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" y="623570"/>
            <a:ext cx="7052945" cy="4403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970" y="3611880"/>
            <a:ext cx="5154295" cy="31857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8920" y="5099685"/>
            <a:ext cx="6375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此表唯一字段：</a:t>
            </a:r>
            <a:r>
              <a:rPr lang="en-US" altLang="zh-CN">
                <a:solidFill>
                  <a:srgbClr val="FF0000"/>
                </a:solidFill>
              </a:rPr>
              <a:t>stat_date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credit_code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coal_type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enecrgy_efficienct_bmk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use_info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status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12432665" cy="705485"/>
          </a:xfrm>
        </p:spPr>
        <p:txBody>
          <a:bodyPr>
            <a:noAutofit/>
          </a:bodyPr>
          <a:p>
            <a:r>
              <a:rPr lang="zh-CN" altLang="en-US" sz="2000">
                <a:sym typeface="+mn-ea"/>
              </a:rPr>
              <a:t>表</a:t>
            </a:r>
            <a:r>
              <a:rPr lang="en-US" altLang="zh-CN" sz="2000">
                <a:sym typeface="+mn-ea"/>
              </a:rPr>
              <a:t>7</a:t>
            </a:r>
            <a:r>
              <a:rPr lang="zh-CN" altLang="en-US" sz="2000">
                <a:sym typeface="+mn-ea"/>
              </a:rPr>
              <a:t>：固定资产投资项目节能审查煤炭消费情况汇总表（</a:t>
            </a:r>
            <a:r>
              <a:rPr lang="en-US" altLang="zh-CN" sz="2000">
                <a:sym typeface="+mn-ea"/>
              </a:rPr>
              <a:t>fixed_assets_investment_project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705485"/>
            <a:ext cx="8916035" cy="4335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70" y="3350260"/>
            <a:ext cx="5535930" cy="34220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8920" y="5099685"/>
            <a:ext cx="6375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此表唯一字段：</a:t>
            </a:r>
            <a:r>
              <a:rPr lang="en-US" altLang="zh-CN">
                <a:solidFill>
                  <a:srgbClr val="FF0000"/>
                </a:solidFill>
              </a:rPr>
              <a:t>stat_date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project_name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project_code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construction_unit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0"/>
            <a:ext cx="12432665" cy="705485"/>
          </a:xfrm>
        </p:spPr>
        <p:txBody>
          <a:bodyPr>
            <a:noAutofit/>
          </a:bodyPr>
          <a:p>
            <a:r>
              <a:rPr lang="zh-CN" altLang="en-US" sz="2000">
                <a:sym typeface="+mn-ea"/>
              </a:rPr>
              <a:t>表</a:t>
            </a:r>
            <a:r>
              <a:rPr lang="en-US" altLang="zh-CN" sz="2000">
                <a:sym typeface="+mn-ea"/>
              </a:rPr>
              <a:t>8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XX</a:t>
            </a:r>
            <a:r>
              <a:rPr lang="zh-CN" altLang="en-US" sz="2000">
                <a:sym typeface="+mn-ea"/>
              </a:rPr>
              <a:t>省（自治区、直辖市）</a:t>
            </a:r>
            <a:r>
              <a:rPr lang="en-US" altLang="zh-CN" sz="2000">
                <a:sym typeface="+mn-ea"/>
              </a:rPr>
              <a:t>202X</a:t>
            </a:r>
            <a:r>
              <a:rPr lang="zh-CN" altLang="en-US" sz="2000">
                <a:sym typeface="+mn-ea"/>
              </a:rPr>
              <a:t>年煤炭消费状况表（</a:t>
            </a:r>
            <a:r>
              <a:rPr lang="en-US" altLang="zh-CN" sz="2000">
                <a:sym typeface="+mn-ea"/>
              </a:rPr>
              <a:t>coal_consumption_report</a:t>
            </a:r>
            <a:r>
              <a:rPr lang="zh-CN" altLang="en-US" sz="2000">
                <a:sym typeface="+mn-ea"/>
              </a:rPr>
              <a:t>）</a:t>
            </a:r>
            <a:endParaRPr lang="zh-CN" altLang="en-US" sz="20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705485"/>
            <a:ext cx="8502650" cy="4137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8920" y="5099685"/>
            <a:ext cx="63754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此表唯一字段：</a:t>
            </a:r>
            <a:r>
              <a:rPr lang="en-US" altLang="zh-CN" sz="1400">
                <a:solidFill>
                  <a:srgbClr val="FF0000"/>
                </a:solidFill>
              </a:rPr>
              <a:t>stat_date</a:t>
            </a:r>
            <a:r>
              <a:rPr lang="zh-CN" altLang="en-US" sz="1400">
                <a:solidFill>
                  <a:srgbClr val="FF0000"/>
                </a:solidFill>
              </a:rPr>
              <a:t>、</a:t>
            </a:r>
            <a:r>
              <a:rPr lang="en-US" altLang="zh-CN" sz="1400">
                <a:solidFill>
                  <a:srgbClr val="FF0000"/>
                </a:solidFill>
              </a:rPr>
              <a:t>unit_name</a:t>
            </a:r>
            <a:r>
              <a:rPr lang="zh-CN" altLang="en-US" sz="1400">
                <a:solidFill>
                  <a:srgbClr val="FF0000"/>
                </a:solidFill>
              </a:rPr>
              <a:t>、</a:t>
            </a:r>
            <a:r>
              <a:rPr lang="en-US" altLang="zh-CN" sz="1400">
                <a:solidFill>
                  <a:srgbClr val="FF0000"/>
                </a:solidFill>
              </a:rPr>
              <a:t>unit_level</a:t>
            </a:r>
            <a:r>
              <a:rPr lang="zh-CN" altLang="en-US" sz="1400">
                <a:solidFill>
                  <a:srgbClr val="FF0000"/>
                </a:solidFill>
              </a:rPr>
              <a:t>、</a:t>
            </a:r>
            <a:r>
              <a:rPr lang="en-US" altLang="zh-CN" sz="1400">
                <a:solidFill>
                  <a:srgbClr val="FF0000"/>
                </a:solidFill>
              </a:rPr>
              <a:t>province_name</a:t>
            </a:r>
            <a:r>
              <a:rPr lang="zh-CN" altLang="en-US" sz="1400">
                <a:solidFill>
                  <a:srgbClr val="FF0000"/>
                </a:solidFill>
              </a:rPr>
              <a:t>、</a:t>
            </a:r>
            <a:r>
              <a:rPr lang="en-US" altLang="zh-CN" sz="1400">
                <a:solidFill>
                  <a:srgbClr val="FF0000"/>
                </a:solidFill>
              </a:rPr>
              <a:t>city_name</a:t>
            </a:r>
            <a:r>
              <a:rPr lang="zh-CN" altLang="en-US" sz="1400">
                <a:solidFill>
                  <a:srgbClr val="FF0000"/>
                </a:solidFill>
              </a:rPr>
              <a:t>、</a:t>
            </a:r>
            <a:r>
              <a:rPr lang="en-US" altLang="zh-CN" sz="1400">
                <a:solidFill>
                  <a:srgbClr val="FF0000"/>
                </a:solidFill>
              </a:rPr>
              <a:t>country_name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规则：</a:t>
            </a:r>
            <a:r>
              <a:rPr lang="en-US" altLang="zh-CN" sz="1400">
                <a:solidFill>
                  <a:srgbClr val="FF0000"/>
                </a:solidFill>
              </a:rPr>
              <a:t>unit_level</a:t>
            </a:r>
            <a:r>
              <a:rPr lang="zh-CN" altLang="en-US" sz="1400">
                <a:solidFill>
                  <a:srgbClr val="FF0000"/>
                </a:solidFill>
              </a:rPr>
              <a:t>单位等级：</a:t>
            </a:r>
            <a:r>
              <a:rPr lang="en-US" altLang="zh-CN" sz="1400">
                <a:solidFill>
                  <a:srgbClr val="FF0000"/>
                </a:solidFill>
              </a:rPr>
              <a:t>01 </a:t>
            </a:r>
            <a:r>
              <a:rPr lang="zh-CN" altLang="en-US" sz="1400">
                <a:solidFill>
                  <a:srgbClr val="FF0000"/>
                </a:solidFill>
              </a:rPr>
              <a:t>国家</a:t>
            </a:r>
            <a:r>
              <a:rPr lang="en-US" altLang="zh-CN" sz="1400">
                <a:solidFill>
                  <a:srgbClr val="FF0000"/>
                </a:solidFill>
              </a:rPr>
              <a:t> 02-</a:t>
            </a:r>
            <a:r>
              <a:rPr lang="zh-CN" altLang="en-US" sz="1400">
                <a:solidFill>
                  <a:srgbClr val="FF0000"/>
                </a:solidFill>
              </a:rPr>
              <a:t>省</a:t>
            </a:r>
            <a:r>
              <a:rPr lang="en-US" altLang="zh-CN" sz="1400">
                <a:solidFill>
                  <a:srgbClr val="FF0000"/>
                </a:solidFill>
              </a:rPr>
              <a:t> 03-</a:t>
            </a:r>
            <a:r>
              <a:rPr lang="zh-CN" altLang="en-US" sz="1400">
                <a:solidFill>
                  <a:srgbClr val="FF0000"/>
                </a:solidFill>
              </a:rPr>
              <a:t>市</a:t>
            </a:r>
            <a:r>
              <a:rPr lang="en-US" altLang="zh-CN" sz="1400">
                <a:solidFill>
                  <a:srgbClr val="FF0000"/>
                </a:solidFill>
              </a:rPr>
              <a:t> 04-</a:t>
            </a:r>
            <a:r>
              <a:rPr lang="zh-CN" altLang="en-US" sz="1400">
                <a:solidFill>
                  <a:srgbClr val="FF0000"/>
                </a:solidFill>
              </a:rPr>
              <a:t>县</a:t>
            </a:r>
            <a:endParaRPr lang="zh-CN" altLang="en-US" sz="140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FF0000"/>
                </a:solidFill>
              </a:rPr>
              <a:t>省、地市、县三者都为空时，为</a:t>
            </a:r>
            <a:r>
              <a:rPr lang="en-US" altLang="zh-CN" sz="1400">
                <a:solidFill>
                  <a:srgbClr val="FF0000"/>
                </a:solidFill>
              </a:rPr>
              <a:t>01</a:t>
            </a:r>
            <a:r>
              <a:rPr lang="zh-CN" altLang="en-US" sz="1400">
                <a:solidFill>
                  <a:srgbClr val="FF0000"/>
                </a:solidFill>
              </a:rPr>
              <a:t>国家</a:t>
            </a:r>
            <a:endParaRPr lang="zh-CN" altLang="en-US" sz="140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FF0000"/>
                </a:solidFill>
              </a:rPr>
              <a:t>省不为空，地市、县两者为空时，为</a:t>
            </a:r>
            <a:r>
              <a:rPr lang="en-US" altLang="zh-CN" sz="1400">
                <a:solidFill>
                  <a:srgbClr val="FF0000"/>
                </a:solidFill>
              </a:rPr>
              <a:t>02</a:t>
            </a:r>
            <a:r>
              <a:rPr lang="zh-CN" altLang="en-US" sz="1400">
                <a:solidFill>
                  <a:srgbClr val="FF0000"/>
                </a:solidFill>
              </a:rPr>
              <a:t>省</a:t>
            </a:r>
            <a:endParaRPr lang="zh-CN" altLang="en-US" sz="140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FF0000"/>
                </a:solidFill>
              </a:rPr>
              <a:t>省、地市两者不为空、县为空时，为</a:t>
            </a:r>
            <a:r>
              <a:rPr lang="en-US" altLang="zh-CN" sz="1400">
                <a:solidFill>
                  <a:srgbClr val="FF0000"/>
                </a:solidFill>
              </a:rPr>
              <a:t>03</a:t>
            </a:r>
            <a:r>
              <a:rPr lang="zh-CN" altLang="en-US" sz="1400">
                <a:solidFill>
                  <a:srgbClr val="FF0000"/>
                </a:solidFill>
              </a:rPr>
              <a:t>市</a:t>
            </a:r>
            <a:endParaRPr lang="zh-CN" altLang="en-US" sz="140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400">
                <a:solidFill>
                  <a:srgbClr val="FF0000"/>
                </a:solidFill>
              </a:rPr>
              <a:t>省、地市、县三者都不为空时，为</a:t>
            </a:r>
            <a:r>
              <a:rPr lang="en-US" altLang="zh-CN" sz="1400">
                <a:solidFill>
                  <a:srgbClr val="FF0000"/>
                </a:solidFill>
              </a:rPr>
              <a:t>04</a:t>
            </a:r>
            <a:r>
              <a:rPr lang="zh-CN" altLang="en-US" sz="1400">
                <a:solidFill>
                  <a:srgbClr val="FF0000"/>
                </a:solidFill>
              </a:rPr>
              <a:t>县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待确定字段：</a:t>
            </a:r>
            <a:r>
              <a:rPr lang="en-US" altLang="zh-CN" sz="1400">
                <a:solidFill>
                  <a:srgbClr val="FF0000"/>
                </a:solidFill>
              </a:rPr>
              <a:t>unit_id</a:t>
            </a:r>
            <a:r>
              <a:rPr lang="zh-CN" altLang="en-US" sz="1400">
                <a:solidFill>
                  <a:srgbClr val="FF0000"/>
                </a:solidFill>
              </a:rPr>
              <a:t>？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565" y="3933825"/>
            <a:ext cx="5537835" cy="28797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1829</Words>
  <Application>WPS 演示</Application>
  <PresentationFormat>宽屏</PresentationFormat>
  <Paragraphs>65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和国网要对接的需求</vt:lpstr>
      <vt:lpstr>表2：规上企业煤炭消费信息主表（enterprise_coal_consumption_main）</vt:lpstr>
      <vt:lpstr>表3：规上企业煤炭消费信息主表（enterprise_coal_consumption_main）</vt:lpstr>
      <vt:lpstr>表3：规上企业煤炭消费信息主表（enterprise_coal_consumption_main）</vt:lpstr>
      <vt:lpstr>表4：规上企业煤炭消费信息-主要用途情况（enterprise_coal_consumption_usage）</vt:lpstr>
      <vt:lpstr>表5：规上企业煤炭消费信息-重点耗煤装置情况（enterprise_coal_consumption_equip）</vt:lpstr>
      <vt:lpstr>表6：重点耗煤装置（设备）煤炭消耗信息表（critical_coal_equipment_consumption）</vt:lpstr>
      <vt:lpstr>表7：固定资产投资项目节能审查煤炭消费情况汇总表（fixed_assets_investment_project）</vt:lpstr>
      <vt:lpstr>表9：密码表（pws_info）</vt:lpstr>
      <vt:lpstr>表8：XX省（自治区、直辖市）202X年煤炭消费状况表（coal_consumption_report）</vt:lpstr>
      <vt:lpstr>表7：固定资产投资项目节能审查煤炭消费情况汇总表（fixed_assets_investment_project）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LJ</cp:lastModifiedBy>
  <cp:revision>212</cp:revision>
  <dcterms:created xsi:type="dcterms:W3CDTF">2019-06-19T02:08:00Z</dcterms:created>
  <dcterms:modified xsi:type="dcterms:W3CDTF">2025-08-13T10:49:07Z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2052-12.1.0.22215</vt:lpwstr>
  </property>
  <property fmtid="{D5CDD505-2E9C-101B-9397-08002B2CF9AE}" pid="3" name="ICV">
    <vt:lpwstr>8A0CB9B6969E45049425E9F84C088C9B_13</vt:lpwstr>
  </property>
</Properties>
</file>