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CDE9"/>
          </a:solidFill>
        </a:fill>
      </a:tcStyle>
    </a:wholeTbl>
    <a:band2H>
      <a:tcTxStyle b="def" i="def"/>
      <a:tcStyle>
        <a:tcBdr/>
        <a:fill>
          <a:solidFill>
            <a:srgbClr val="F1E8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3EC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3EC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C3E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E4DD"/>
          </a:solidFill>
        </a:fill>
      </a:tcStyle>
    </a:wholeTbl>
    <a:band2H>
      <a:tcTxStyle b="def" i="def"/>
      <a:tcStyle>
        <a:tcBdr/>
        <a:fill>
          <a:solidFill>
            <a:srgbClr val="E8F2E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6B298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6B298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6B298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CFCE"/>
          </a:solidFill>
        </a:fill>
      </a:tcStyle>
    </a:wholeTbl>
    <a:band2H>
      <a:tcTxStyle b="def" i="def"/>
      <a:tcStyle>
        <a:tcBdr/>
        <a:fill>
          <a:solidFill>
            <a:srgbClr val="FAE9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52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52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52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3EC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3E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Celestia-R1---OverlayTitleH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3962398" y="249766"/>
            <a:ext cx="7197727" cy="4135965"/>
          </a:xfrm>
          <a:prstGeom prst="rect">
            <a:avLst/>
          </a:prstGeom>
        </p:spPr>
        <p:txBody>
          <a:bodyPr anchor="b"/>
          <a:lstStyle>
            <a:lvl1pPr algn="r">
              <a:defRPr sz="4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3962398" y="4385731"/>
            <a:ext cx="7197727" cy="2472269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 cap="all"/>
            </a:lvl1pPr>
            <a:lvl2pPr marL="0" indent="457200" algn="r">
              <a:buClrTx/>
              <a:buSzTx/>
              <a:buFontTx/>
              <a:buNone/>
              <a:defRPr cap="all"/>
            </a:lvl2pPr>
            <a:lvl3pPr marL="0" indent="914400" algn="r">
              <a:buClrTx/>
              <a:buSzTx/>
              <a:buFontTx/>
              <a:buNone/>
              <a:defRPr cap="all"/>
            </a:lvl3pPr>
            <a:lvl4pPr marL="0" indent="1371600" algn="r">
              <a:buClrTx/>
              <a:buSzTx/>
              <a:buFontTx/>
              <a:buNone/>
              <a:defRPr cap="all"/>
            </a:lvl4pPr>
            <a:lvl5pPr marL="0" indent="1828800" algn="r">
              <a:buClrTx/>
              <a:buSzTx/>
              <a:buFontTx/>
              <a:buNone/>
              <a:defRPr cap="all"/>
            </a:lvl5pPr>
          </a:lstStyle>
          <a:p>
            <a:pPr lvl="0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Body Level One</a:t>
            </a:r>
            <a:endParaRPr cap="all">
              <a:solidFill>
                <a:srgbClr val="FFFFFF"/>
              </a:solidFill>
            </a:endParaRPr>
          </a:p>
          <a:p>
            <a:pPr lvl="1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Body Level Two</a:t>
            </a:r>
            <a:endParaRPr cap="all">
              <a:solidFill>
                <a:srgbClr val="FFFFFF"/>
              </a:solidFill>
            </a:endParaRPr>
          </a:p>
          <a:p>
            <a:pPr lvl="2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Body Level Three</a:t>
            </a:r>
            <a:endParaRPr cap="all">
              <a:solidFill>
                <a:srgbClr val="FFFFFF"/>
              </a:solidFill>
            </a:endParaRPr>
          </a:p>
          <a:p>
            <a:pPr lvl="3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Body Level Four</a:t>
            </a:r>
            <a:endParaRPr cap="all">
              <a:solidFill>
                <a:srgbClr val="FFFFFF"/>
              </a:solidFill>
            </a:endParaRPr>
          </a:p>
          <a:p>
            <a:pPr lvl="4">
              <a:defRPr cap="none">
                <a:solidFill>
                  <a:srgbClr val="000000"/>
                </a:solidFill>
              </a:defRPr>
            </a:pPr>
            <a:r>
              <a:rPr cap="all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10608957" y="5943917"/>
            <a:ext cx="551168" cy="2311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685800" y="4732864"/>
            <a:ext cx="10131428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685800" y="5299602"/>
            <a:ext cx="10131428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One</a:t>
            </a:r>
            <a:endParaRPr sz="1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Two</a:t>
            </a:r>
            <a:endParaRPr sz="1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Three</a:t>
            </a:r>
            <a:endParaRPr sz="1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Four</a:t>
            </a:r>
            <a:endParaRPr sz="1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685801" y="356260"/>
            <a:ext cx="10131428" cy="3630881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685800" y="3987140"/>
            <a:ext cx="10131429" cy="216032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0237867" y="2399317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50" name="Shape 50"/>
          <p:cNvSpPr/>
          <p:nvPr/>
        </p:nvSpPr>
        <p:spPr>
          <a:xfrm>
            <a:off x="488274" y="479454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992266" y="609601"/>
            <a:ext cx="9550401" cy="2743200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1097875" y="3352800"/>
            <a:ext cx="933918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1" y="3308580"/>
            <a:ext cx="10131426" cy="1468801"/>
          </a:xfrm>
          <a:prstGeom prst="rect">
            <a:avLst/>
          </a:prstGeom>
        </p:spPr>
        <p:txBody>
          <a:bodyPr anchor="b"/>
          <a:lstStyle>
            <a:lvl1pPr>
              <a:defRPr cap="none"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685801" y="4777380"/>
            <a:ext cx="10131426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One</a:t>
            </a:r>
            <a:endParaRPr sz="2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Two</a:t>
            </a:r>
            <a:endParaRPr sz="2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Three</a:t>
            </a:r>
            <a:endParaRPr sz="2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Four</a:t>
            </a:r>
            <a:endParaRPr sz="2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0237867" y="2399317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60" name="Shape 60"/>
          <p:cNvSpPr/>
          <p:nvPr/>
        </p:nvSpPr>
        <p:spPr>
          <a:xfrm>
            <a:off x="488274" y="479454"/>
            <a:ext cx="60960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8000">
                <a:solidFill>
                  <a:srgbClr val="FFFFFF"/>
                </a:solidFill>
              </a:rPr>
              <a:t>“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992266" y="469692"/>
            <a:ext cx="9550401" cy="3023017"/>
          </a:xfrm>
          <a:prstGeom prst="rect">
            <a:avLst/>
          </a:prstGeom>
        </p:spPr>
        <p:txBody>
          <a:bodyPr/>
          <a:lstStyle>
            <a:lvl1pPr>
              <a:defRPr cap="none"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685800" y="3492708"/>
            <a:ext cx="10135437" cy="1282493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400"/>
            </a:lvl1pPr>
            <a:lvl2pPr marL="885825" indent="-428625">
              <a:buClrTx/>
              <a:buFontTx/>
              <a:defRPr sz="2400"/>
            </a:lvl2pPr>
            <a:lvl3pPr marL="1404257" indent="-489857">
              <a:buClrTx/>
              <a:buFontTx/>
              <a:defRPr sz="2400"/>
            </a:lvl3pPr>
            <a:lvl4pPr marL="1714500" indent="-342900">
              <a:buClrTx/>
              <a:buFontTx/>
              <a:defRPr sz="2400"/>
            </a:lvl4pPr>
            <a:lvl5pPr marL="2171700" indent="-342900">
              <a:buClrTx/>
              <a:buFontTx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One</a:t>
            </a:r>
            <a:endParaRPr sz="2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Two</a:t>
            </a:r>
            <a:endParaRPr sz="2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Three</a:t>
            </a:r>
            <a:endParaRPr sz="2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Four</a:t>
            </a:r>
            <a:endParaRPr sz="2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685801" y="569627"/>
            <a:ext cx="10131428" cy="2823147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685801" y="3392773"/>
            <a:ext cx="10131429" cy="950628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957262" indent="-500062">
              <a:buClrTx/>
              <a:buFontTx/>
              <a:defRPr sz="2800"/>
            </a:lvl2pPr>
            <a:lvl3pPr marL="1485900" indent="-571500">
              <a:buClrTx/>
              <a:buFontTx/>
              <a:defRPr sz="2800"/>
            </a:lvl3pPr>
            <a:lvl4pPr marL="1771650" indent="-400050">
              <a:buClrTx/>
              <a:buFontTx/>
              <a:defRPr sz="2800"/>
            </a:lvl4pPr>
            <a:lvl5pPr marL="2228850" indent="-400050">
              <a:buClrTx/>
              <a:buFontTx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685801" y="2142066"/>
            <a:ext cx="10131426" cy="4715934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1" name="Shape 71"/>
          <p:cNvSpPr/>
          <p:nvPr>
            <p:ph type="title"/>
          </p:nvPr>
        </p:nvSpPr>
        <p:spPr>
          <a:xfrm>
            <a:off x="685801" y="533400"/>
            <a:ext cx="10131426" cy="16086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1" y="577932"/>
            <a:ext cx="10131426" cy="151960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685801" y="2097534"/>
            <a:ext cx="10131426" cy="3738199"/>
          </a:xfrm>
          <a:prstGeom prst="rect">
            <a:avLst/>
          </a:prstGeom>
        </p:spPr>
        <p:txBody>
          <a:bodyPr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685800" y="3308580"/>
            <a:ext cx="10131428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685798" y="4777380"/>
            <a:ext cx="1013143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cap="all" sz="2000"/>
            </a:lvl1pPr>
            <a:lvl2pPr marL="0" indent="457200">
              <a:buClrTx/>
              <a:buSzTx/>
              <a:buFontTx/>
              <a:buNone/>
              <a:defRPr cap="all" sz="2000"/>
            </a:lvl2pPr>
            <a:lvl3pPr marL="0" indent="914400">
              <a:buClrTx/>
              <a:buSzTx/>
              <a:buFontTx/>
              <a:buNone/>
              <a:defRPr cap="all" sz="2000"/>
            </a:lvl3pPr>
            <a:lvl4pPr marL="0" indent="1371600">
              <a:buClrTx/>
              <a:buSzTx/>
              <a:buFontTx/>
              <a:buNone/>
              <a:defRPr cap="all" sz="2000"/>
            </a:lvl4pPr>
            <a:lvl5pPr marL="0" indent="1828800">
              <a:buClrTx/>
              <a:buSzTx/>
              <a:buFontTx/>
              <a:buNone/>
              <a:defRPr cap="all" sz="2000"/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Body Level One</a:t>
            </a:r>
            <a:endParaRPr cap="all" sz="20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Body Level Two</a:t>
            </a:r>
            <a:endParaRPr cap="all" sz="20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Body Level Three</a:t>
            </a:r>
            <a:endParaRPr cap="all" sz="20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Body Level Four</a:t>
            </a:r>
            <a:endParaRPr cap="all" sz="20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0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685801" y="577932"/>
            <a:ext cx="10131426" cy="1519603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685801" y="2097534"/>
            <a:ext cx="4995335" cy="3738200"/>
          </a:xfrm>
          <a:prstGeom prst="rect">
            <a:avLst/>
          </a:prstGeom>
        </p:spPr>
        <p:txBody>
          <a:bodyPr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85801" y="569626"/>
            <a:ext cx="10131426" cy="1536215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73670" y="2105840"/>
            <a:ext cx="4709055" cy="68868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800"/>
            </a:lvl1pPr>
            <a:lvl2pPr marL="0" indent="457200">
              <a:buClrTx/>
              <a:buSzTx/>
              <a:buFontTx/>
              <a:buNone/>
              <a:defRPr sz="2800"/>
            </a:lvl2pPr>
            <a:lvl3pPr marL="0" indent="914400">
              <a:buClrTx/>
              <a:buSzTx/>
              <a:buFontTx/>
              <a:buNone/>
              <a:defRPr sz="2800"/>
            </a:lvl3pPr>
            <a:lvl4pPr marL="0" indent="1371600">
              <a:buClrTx/>
              <a:buSzTx/>
              <a:buFontTx/>
              <a:buNone/>
              <a:defRPr sz="2800"/>
            </a:lvl4pPr>
            <a:lvl5pPr marL="0" indent="1828800"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85800" y="359833"/>
            <a:ext cx="3680886" cy="308610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4648201" y="0"/>
            <a:ext cx="6169027" cy="6400802"/>
          </a:xfrm>
          <a:prstGeom prst="rect">
            <a:avLst/>
          </a:prstGeom>
        </p:spPr>
        <p:txBody>
          <a:bodyPr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685800" y="0"/>
            <a:ext cx="6164654" cy="2971800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685800" y="2971800"/>
            <a:ext cx="6164654" cy="35433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 descr="Celestia-R1---OverlayContentH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88825" cy="6856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8658675" y="0"/>
            <a:ext cx="2158553" cy="640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685800" y="609600"/>
            <a:ext cx="7832116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  <a:endParaRPr>
              <a:solidFill>
                <a:srgbClr val="FFFFFF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  <a:endParaRPr>
              <a:solidFill>
                <a:srgbClr val="FFFFFF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  <a:endParaRPr>
              <a:solidFill>
                <a:srgbClr val="FFFFFF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  <a:endParaRPr>
              <a:solidFill>
                <a:srgbClr val="FFFFFF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266060" y="5943917"/>
            <a:ext cx="551168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spd="med" advClick="1"/>
  <p:txStyles>
    <p:titleStyle>
      <a:lvl1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1pPr>
      <a:lvl2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2pPr>
      <a:lvl3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3pPr>
      <a:lvl4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4pPr>
      <a:lvl5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5pPr>
      <a:lvl6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6pPr>
      <a:lvl7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7pPr>
      <a:lvl8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8pPr>
      <a:lvl9pPr defTabSz="457200">
        <a:defRPr cap="all" sz="3600">
          <a:solidFill>
            <a:srgbClr val="FFFFFF"/>
          </a:solidFill>
          <a:latin typeface="Calibri Light"/>
          <a:ea typeface="Calibri Light"/>
          <a:cs typeface="Calibri Light"/>
          <a:sym typeface="Calibri Light"/>
        </a:defRPr>
      </a:lvl9pPr>
    </p:titleStyle>
    <p:bodyStyle>
      <a:lvl1pPr marL="285750" indent="-285750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marL="778668" indent="-321468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marL="1281792" indent="-367392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marL="1628775" indent="-257175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marL="2085975" indent="-257175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marL="2628900" indent="-342900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marL="3086100" indent="-342900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marL="3543300" indent="-342900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marL="4000500" indent="-342900" defTabSz="457200">
        <a:spcBef>
          <a:spcPts val="1000"/>
        </a:spcBef>
        <a:buClr>
          <a:srgbClr val="FFFFFF"/>
        </a:buClr>
        <a:buSzPct val="100000"/>
        <a:buFont typeface="Arial"/>
        <a:buChar char="•"/>
        <a:defRPr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github.com/m33pz/anomaly-detection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3962398" y="1964266"/>
            <a:ext cx="7197727" cy="2421465"/>
          </a:xfrm>
          <a:prstGeom prst="rect">
            <a:avLst/>
          </a:prstGeom>
        </p:spPr>
        <p:txBody>
          <a:bodyPr/>
          <a:lstStyle>
            <a:lvl1pPr>
              <a:defRPr spc="2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00" sz="4800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rPr>
              <a:t>Statistical Anomaly Detection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3962398" y="4385731"/>
            <a:ext cx="7197727" cy="1405468"/>
          </a:xfrm>
          <a:prstGeom prst="rect">
            <a:avLst/>
          </a:prstGeom>
        </p:spPr>
        <p:txBody>
          <a:bodyPr/>
          <a:lstStyle>
            <a:lvl1pPr>
              <a:defRPr spc="100"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  <a:effectLst/>
              </a:defRPr>
            </a:pPr>
            <a:r>
              <a:rPr cap="all" spc="1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rPr>
              <a:t>M33P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Standard Method - Results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Detected two anomalies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Will miss anomalies in the low end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Does not use packet size so missed all anomalies in that information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May include possible anomalous activity in the analysis, due to the original data’s high variability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Parametric method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Poisson distribution assumed to fit Packet Rate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Gaussian distribution models entropy of Packet Size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Determines likelihood ratios for each distribution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Flags when outside set threshold values of likelihood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Anomaly if both distributions flag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Parametric Method - Results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72559" indent="-472559" defTabSz="44805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46">
                <a:solidFill>
                  <a:srgbClr val="FFFFFF"/>
                </a:solidFill>
              </a:rPr>
              <a:t>Six events flagged as anomalies – two sequences of time-categorical events</a:t>
            </a:r>
            <a:br>
              <a:rPr sz="2646">
                <a:solidFill>
                  <a:srgbClr val="FFFFFF"/>
                </a:solidFill>
              </a:rPr>
            </a:br>
            <a:br>
              <a:rPr sz="2646">
                <a:solidFill>
                  <a:srgbClr val="FFFFFF"/>
                </a:solidFill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1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06:48:38	 10.239.25.140:1984	 	109.68.191.26:55349	 TCP	40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2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06:48:38	 109.68.191.26:55349	10.239.25.140:1984	 TCP	40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3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06:50:01	 10.239.25.140:61613	109.68.191.26:56823	 TCP	40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06:50:01	 109.68.191.26:56823	10.239.25.140:61613 TCP	40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5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06:52:55	 10.239.25.140:69		46.38.48.66:39109	 TCP	40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401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07:01:52	 82.94.251.204:	443	  10.239.25.140:57913	TCP	52  397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402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07:01:52	 82.94.251.204:443	  10.239.25.140:57913	TCP	52  397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403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07:01:52	 82.94.251.204:443	  10.239.25.140:57913	TCP	52  397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404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07:02:52	 10.239.25.140:57913 82.94.251.204:443	 	TCP	52	2</a:t>
            </a:r>
            <a:b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sz="1568">
                <a:solidFill>
                  <a:srgbClr val="FFFFFF"/>
                </a:solidFill>
                <a:uFill>
                  <a:solidFill>
                    <a:srgbClr val="555555"/>
                  </a:solidFill>
                </a:uFill>
                <a:latin typeface="Segoe UI"/>
                <a:ea typeface="Segoe UI"/>
                <a:cs typeface="Segoe UI"/>
                <a:sym typeface="Segoe UI"/>
              </a:rPr>
              <a:t>405	</a:t>
            </a:r>
            <a:r>
              <a:rPr sz="1568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2013-12-04 07:02:52	 82.94.251.204:443	  10.239.25.140:57913	TCP	638 55000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Linear Method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13384" indent="-413384" defTabSz="425195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Allows us to use multiple factors to design expected values, as opposed to standard which can only examine one factor and variances inside that value</a:t>
            </a:r>
            <a:endParaRPr sz="2604">
              <a:solidFill>
                <a:srgbClr val="FFFFFF"/>
              </a:solidFill>
            </a:endParaRPr>
          </a:p>
          <a:p>
            <a:pPr lvl="0" marL="413384" indent="-413384" defTabSz="425195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Basic model uses Protocol and Packet Size to predict Packet Density</a:t>
            </a:r>
            <a:endParaRPr sz="2604">
              <a:solidFill>
                <a:srgbClr val="FFFFFF"/>
              </a:solidFill>
            </a:endParaRPr>
          </a:p>
          <a:p>
            <a:pPr lvl="0" marL="413384" indent="-413384" defTabSz="425195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From this construct the standard error distribution, and then calculate three deviations from the mean to define normal activity, rest anomalous</a:t>
            </a:r>
            <a:endParaRPr sz="2604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789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179146" y="4214388"/>
            <a:ext cx="978026" cy="701644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 defTabSz="584200">
              <a:defRPr sz="3600">
                <a:solidFill>
                  <a:srgbClr val="72675A"/>
                </a:solidFill>
                <a:latin typeface="Cochin"/>
                <a:ea typeface="Cochin"/>
                <a:cs typeface="Cochin"/>
                <a:sym typeface="Cochin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8251983" y="4982424"/>
            <a:ext cx="955392" cy="694100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 defTabSz="584200">
              <a:defRPr sz="3600">
                <a:solidFill>
                  <a:srgbClr val="72675A"/>
                </a:solidFill>
                <a:latin typeface="Cochin"/>
                <a:ea typeface="Cochin"/>
                <a:cs typeface="Cochin"/>
                <a:sym typeface="Cochin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9288604" y="5788181"/>
            <a:ext cx="950866" cy="621672"/>
          </a:xfrm>
          <a:prstGeom prst="rect">
            <a:avLst/>
          </a:prstGeom>
          <a:ln w="25400">
            <a:solidFill>
              <a:srgbClr val="0070C0"/>
            </a:solidFill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 defTabSz="584200">
              <a:defRPr sz="3600">
                <a:solidFill>
                  <a:srgbClr val="72675A"/>
                </a:solidFill>
                <a:latin typeface="Cochin"/>
                <a:ea typeface="Cochin"/>
                <a:cs typeface="Cochin"/>
                <a:sym typeface="Cochin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whole" bldLvl="1" animBg="1" rev="0" advAuto="0" spid="121" grpId="1"/>
      <p:bldP build="whole" bldLvl="1" animBg="1" rev="0" advAuto="0" spid="12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Linear Method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685801" y="2142066"/>
            <a:ext cx="5117470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Found 5 anomalies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One was not planted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(true anomaly)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id 76225</a:t>
            </a:r>
          </a:p>
        </p:txBody>
      </p:sp>
      <p:pic>
        <p:nvPicPr>
          <p:cNvPr id="127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3270" y="2142066"/>
            <a:ext cx="5013955" cy="3649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Linear Method - Anomaly Summary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380881" y="3721744"/>
            <a:ext cx="5136501" cy="1665932"/>
          </a:xfrm>
          <a:prstGeom prst="rect">
            <a:avLst/>
          </a:prstGeom>
        </p:spPr>
        <p:txBody>
          <a:bodyPr/>
          <a:lstStyle/>
          <a:p>
            <a:pPr lvl="0" marL="420052" indent="-420052" defTabSz="44805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</a:rPr>
              <a:t>Significant anomaly, not detected by standard or parametric methods</a:t>
            </a:r>
            <a:endParaRPr sz="1568">
              <a:solidFill>
                <a:srgbClr val="FFFFFF"/>
              </a:solidFill>
            </a:endParaRPr>
          </a:p>
          <a:p>
            <a:pPr lvl="0" marL="420052" indent="-420052" defTabSz="44805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352">
                <a:solidFill>
                  <a:srgbClr val="FFFFFF"/>
                </a:solidFill>
              </a:rPr>
              <a:t>Implications significant </a:t>
            </a:r>
            <a:br>
              <a:rPr sz="2352">
                <a:solidFill>
                  <a:srgbClr val="FFFFFF"/>
                </a:solidFill>
              </a:rPr>
            </a:br>
            <a:br>
              <a:rPr sz="2352">
                <a:solidFill>
                  <a:srgbClr val="FFFFFF"/>
                </a:solidFill>
              </a:rPr>
            </a:br>
          </a:p>
        </p:txBody>
      </p:sp>
      <p:pic>
        <p:nvPicPr>
          <p:cNvPr id="131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1460" y="2612151"/>
            <a:ext cx="4496483" cy="35942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32" name="Shape 132"/>
          <p:cNvSpPr/>
          <p:nvPr/>
        </p:nvSpPr>
        <p:spPr>
          <a:xfrm>
            <a:off x="9725491" y="4409264"/>
            <a:ext cx="484635" cy="978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lvl="0">
              <a:defRPr sz="1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3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380880" y="2518647"/>
            <a:ext cx="6096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61.133.87.115 is from China(CN) in region Southern and Eastern Asia</a:t>
            </a:r>
          </a:p>
        </p:txBody>
      </p:sp>
      <p:graphicFrame>
        <p:nvGraphicFramePr>
          <p:cNvPr id="134" name="Table 134"/>
          <p:cNvGraphicFramePr/>
          <p:nvPr/>
        </p:nvGraphicFramePr>
        <p:xfrm>
          <a:off x="443204" y="1763535"/>
          <a:ext cx="8014996" cy="5605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88696"/>
                <a:gridCol w="1193800"/>
                <a:gridCol w="1511300"/>
                <a:gridCol w="685800"/>
                <a:gridCol w="1562100"/>
                <a:gridCol w="736600"/>
                <a:gridCol w="482600"/>
                <a:gridCol w="800100"/>
                <a:gridCol w="253999"/>
              </a:tblGrid>
              <a:tr h="560564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02:21:28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61.133.87.115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35357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Further Analysis</a:t>
            </a:r>
          </a:p>
        </p:txBody>
      </p:sp>
      <p:graphicFrame>
        <p:nvGraphicFramePr>
          <p:cNvPr id="137" name="Table 137"/>
          <p:cNvGraphicFramePr/>
          <p:nvPr/>
        </p:nvGraphicFramePr>
        <p:xfrm>
          <a:off x="177281" y="1815620"/>
          <a:ext cx="8220266" cy="27470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84330"/>
                <a:gridCol w="916992"/>
                <a:gridCol w="1296441"/>
                <a:gridCol w="537543"/>
                <a:gridCol w="1291257"/>
                <a:gridCol w="542727"/>
                <a:gridCol w="916992"/>
                <a:gridCol w="916992"/>
                <a:gridCol w="916992"/>
              </a:tblGrid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 #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Localhost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LocalPort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Remotehost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Remote Port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Protocol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PacketSize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PacketRate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76222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02:17:06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109.68.191.26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43344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02:17:22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109.68.191.26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43344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02:17:22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109.68.191.26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43344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02:21:28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61.133.87.115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UDP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35357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02:33:15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109.68.191.26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43344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  <a:tr h="378531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76227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2013-12-08 02:33:15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109.68.191.26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43344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10.239.25.140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993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TCP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5646" marR="5646" marT="5646" marB="5646" anchor="ctr" anchorCtr="0" horzOverflow="overflow">
                    <a:lnL>
                      <a:solidFill>
                        <a:srgbClr val="DDDDDD"/>
                      </a:solidFill>
                      <a:round/>
                    </a:lnL>
                    <a:lnR>
                      <a:solidFill>
                        <a:srgbClr val="DDDDDD"/>
                      </a:solidFill>
                      <a:round/>
                    </a:lnR>
                    <a:lnT>
                      <a:solidFill>
                        <a:srgbClr val="DDDDDD"/>
                      </a:solidFill>
                      <a:round/>
                    </a:lnT>
                    <a:lnB>
                      <a:solidFill>
                        <a:srgbClr val="DDDDDD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Shape 138"/>
          <p:cNvSpPr/>
          <p:nvPr/>
        </p:nvSpPr>
        <p:spPr>
          <a:xfrm>
            <a:off x="407437" y="4740152"/>
            <a:ext cx="609600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2400">
                <a:solidFill>
                  <a:srgbClr val="FFFFFF"/>
                </a:solidFill>
              </a:rPr>
              <a:t>109.68.191.26 is from Russian Federation(RU) in region Eastern Europe</a:t>
            </a:r>
            <a:br>
              <a:rPr sz="2400">
                <a:solidFill>
                  <a:srgbClr val="FFFFFF"/>
                </a:solidFill>
              </a:rPr>
            </a:br>
          </a:p>
        </p:txBody>
      </p:sp>
      <p:pic>
        <p:nvPicPr>
          <p:cNvPr id="139" name="image10.png"/>
          <p:cNvPicPr/>
          <p:nvPr/>
        </p:nvPicPr>
        <p:blipFill>
          <a:blip r:embed="rId2">
            <a:extLst/>
          </a:blip>
          <a:srcRect l="5756" t="23709" r="7370" b="8146"/>
          <a:stretch>
            <a:fillRect/>
          </a:stretch>
        </p:blipFill>
        <p:spPr>
          <a:xfrm>
            <a:off x="6932646" y="2780722"/>
            <a:ext cx="5133526" cy="3405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Linear Method - Summary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Graphically resource intensive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Requires mathematical knowledge to design model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Hard to model network traffic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Network traffic does not meet assumptions of the model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Even bad models can provide good results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Comparison of Methods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All three models have some value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Very low false positive rate amongst them all in these cases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Standard method has severe limitations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Parametric method tailored to DDOS detection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Linear caught the most anomalies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Network Anomaly Detection	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Detect abnormal activity on the network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Find malfunctioning network hardware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Detect data exfiltration &amp; intrusion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Anomaly detection has many options, growing field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Systems are being geared toward specific type of detection, so may require multiple versions of anomaly detection running in layers to catch all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All methods I tested can be run in real time on live data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459868" y="193140"/>
            <a:ext cx="8313347" cy="497497"/>
          </a:xfrm>
          <a:prstGeom prst="rect">
            <a:avLst/>
          </a:prstGeom>
        </p:spPr>
        <p:txBody>
          <a:bodyPr/>
          <a:lstStyle>
            <a:lvl1pPr algn="ctr" defTabSz="379475">
              <a:defRPr sz="2656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656">
                <a:solidFill>
                  <a:srgbClr val="FFFFFF"/>
                </a:solidFill>
              </a:rPr>
              <a:t>Real-time Analysis</a:t>
            </a:r>
          </a:p>
        </p:txBody>
      </p:sp>
      <p:pic>
        <p:nvPicPr>
          <p:cNvPr id="151" name="image11.png"/>
          <p:cNvPicPr/>
          <p:nvPr/>
        </p:nvPicPr>
        <p:blipFill>
          <a:blip r:embed="rId2">
            <a:extLst/>
          </a:blip>
          <a:srcRect l="101" t="8199" r="6641" b="0"/>
          <a:stretch>
            <a:fillRect/>
          </a:stretch>
        </p:blipFill>
        <p:spPr>
          <a:xfrm>
            <a:off x="1010155" y="714176"/>
            <a:ext cx="9846459" cy="542955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1459868" y="5694629"/>
            <a:ext cx="8501206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endParaRPr sz="1600">
              <a:solidFill>
                <a:srgbClr val="FFFFFF"/>
              </a:solidFill>
            </a:endParaRPr>
          </a:p>
          <a:p>
            <a:pPr lvl="0"/>
            <a:br>
              <a:rPr sz="1600"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Code available for realtime version of linear &amp; stdev models at </a:t>
            </a:r>
            <a:br>
              <a:rPr>
                <a:solidFill>
                  <a:srgbClr val="FFFFFF"/>
                </a:solidFill>
              </a:rPr>
            </a:br>
            <a:r>
              <a:rPr u="sng">
                <a:solidFill>
                  <a:srgbClr val="C573D2"/>
                </a:solidFill>
                <a:uFill>
                  <a:solidFill>
                    <a:srgbClr val="C573D2"/>
                  </a:solidFill>
                </a:uFill>
                <a:hlinkClick r:id="rId3" invalidUrl="" action="" tgtFrame="" tooltip="" history="1" highlightClick="0" endSnd="0"/>
              </a:rPr>
              <a:t>http://github.com/m33pz/anomaly-detection/</a:t>
            </a:r>
            <a:br>
              <a:rPr>
                <a:solidFill>
                  <a:srgbClr val="FFFFFF"/>
                </a:solidFill>
              </a:rPr>
            </a:b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277177" indent="-277177" defTabSz="443484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746">
                <a:solidFill>
                  <a:srgbClr val="FFFFFF"/>
                </a:solidFill>
              </a:rPr>
              <a:t>Chandola, V., Banerjee, A., and Kumar, V. 2009. Anomaly detection: A survey. ACM Comput. Surv. 41, 3, Article 15, 58 pages. July 2009.  http://doi.acm.org/10.1145/1541880.1541882</a:t>
            </a:r>
            <a:endParaRPr sz="1746">
              <a:solidFill>
                <a:srgbClr val="FFFFFF"/>
              </a:solidFill>
            </a:endParaRPr>
          </a:p>
          <a:p>
            <a:pPr lvl="0" marL="277177" indent="-277177" defTabSz="443484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746">
                <a:solidFill>
                  <a:srgbClr val="FFFFFF"/>
                </a:solidFill>
              </a:rPr>
              <a:t>Julian J. Faraway, Linear Models with R. Chapman &amp; Hall/CRC Press; 2005</a:t>
            </a:r>
            <a:endParaRPr sz="1746">
              <a:solidFill>
                <a:srgbClr val="FFFFFF"/>
              </a:solidFill>
            </a:endParaRPr>
          </a:p>
          <a:p>
            <a:pPr lvl="0" marL="277177" indent="-277177" defTabSz="443484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746">
                <a:solidFill>
                  <a:srgbClr val="FFFFFF"/>
                </a:solidFill>
              </a:rPr>
              <a:t>Mai, J., Chuah, C. N., Sridharan, A., Ye, T., &amp; Zang, H. Is sampled data sufficient for anomaly detection?. In Proceedings of the 6th ACM SIGCOMM conference on Internet measurement (pp. 165-176). ACM. October 2006.  http://www.cse.cuhk.edu.hk/~cslui/CSC7221/imc2006_samplinig_enough.pdf</a:t>
            </a:r>
            <a:endParaRPr sz="1746">
              <a:solidFill>
                <a:srgbClr val="FFFFFF"/>
              </a:solidFill>
            </a:endParaRPr>
          </a:p>
          <a:p>
            <a:pPr lvl="0" marL="277177" indent="-277177" defTabSz="443484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746">
                <a:solidFill>
                  <a:srgbClr val="FFFFFF"/>
                </a:solidFill>
              </a:rPr>
              <a:t>Kaleton Internet, Combination of Misuse and Anomaly Network Intrusion Detection Systems.  PacketStormSecurity.net. March 2002. http://dl.packetstormsecurity.net/papers/IDS/kaletonidspaper.pdf</a:t>
            </a:r>
            <a:endParaRPr sz="1746">
              <a:solidFill>
                <a:srgbClr val="FFFFFF"/>
              </a:solidFill>
            </a:endParaRPr>
          </a:p>
          <a:p>
            <a:pPr lvl="0" marL="277177" indent="-277177" defTabSz="443484"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1746">
                <a:solidFill>
                  <a:srgbClr val="FFFFFF"/>
                </a:solidFill>
              </a:rPr>
              <a:t>David M. Nicol, Michael Liljenstam, and Jason Liu. Advanced concepts in large-scale network simulation. In Proceedings of the 37th conference on Winter simulation (WSC '05). Winter Simulation Conference 153-166. 2005. http://dl.acm.org/citation.cfm?id=1162740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Advancing the Field  - My Approach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Compare some current Anomaly Detection methods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Improve upon methodologies to reduce false positives, find more anomalies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Use real world data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Definitions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676448" indent="-676448" defTabSz="42519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Packet - chunked data that is transmitted over the network, reassembled at the destination</a:t>
            </a:r>
            <a:endParaRPr sz="1023">
              <a:solidFill>
                <a:srgbClr val="FFFFFF"/>
              </a:solidFill>
            </a:endParaRPr>
          </a:p>
          <a:p>
            <a:pPr lvl="0" marL="676448" indent="-676448" defTabSz="42519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IP (address) - unique identifier each computer on the network has</a:t>
            </a:r>
            <a:endParaRPr sz="1023">
              <a:solidFill>
                <a:srgbClr val="FFFFFF"/>
              </a:solidFill>
            </a:endParaRPr>
          </a:p>
          <a:p>
            <a:pPr lvl="0" marL="676448" indent="-676448" defTabSz="42519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Port - 1-65535 Numeric that combined with IP finishes the specific routing address for a given packet</a:t>
            </a:r>
            <a:endParaRPr sz="1023">
              <a:solidFill>
                <a:srgbClr val="FFFFFF"/>
              </a:solidFill>
            </a:endParaRPr>
          </a:p>
          <a:p>
            <a:pPr lvl="0" marL="676448" indent="-676448" defTabSz="42519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Packet Size - the size the packet occupies in memory, in bytes</a:t>
            </a:r>
            <a:endParaRPr sz="1023">
              <a:solidFill>
                <a:srgbClr val="FFFFFF"/>
              </a:solidFill>
            </a:endParaRPr>
          </a:p>
          <a:p>
            <a:pPr lvl="0" marL="676448" indent="-676448" defTabSz="425195"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sz="2604">
                <a:solidFill>
                  <a:srgbClr val="FFFFFF"/>
                </a:solidFill>
              </a:rPr>
              <a:t>Packet Density (Rate) - How many packets are being transmitted in a given minute</a:t>
            </a:r>
            <a:endParaRPr sz="1023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EC2 host running iptables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Perl parsing iptables logs into CSV, calculating Packet Rate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Each line in data represents single packet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 to process the data once in CSV format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General Data Info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Approximately 10 days of logs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Log format - 8 variables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date, localhost, localport, remotehost, remoteport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protocol, packet size, and packet rate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226,843 observations ~ 18 megabytes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Planted 4 anomalies ~ 2 in packet size, 2 in packet rate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General Data Analysis</a:t>
            </a:r>
          </a:p>
        </p:txBody>
      </p:sp>
      <p:pic>
        <p:nvPicPr>
          <p:cNvPr id="98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1007" y="2142066"/>
            <a:ext cx="4786220" cy="364913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pic>
        <p:nvPicPr>
          <p:cNvPr id="99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885" y="2142065"/>
            <a:ext cx="4293606" cy="36491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Standard Method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85801" y="2142066"/>
            <a:ext cx="10131426" cy="3649134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Used the mean &amp; standard deviation of packet density to define expected levels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Mean of 10693 packets per minute in packet rate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SD of 7162 packets per minute in packet rate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85801" y="609600"/>
            <a:ext cx="10131426" cy="1456268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Standard Method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685800" y="2110805"/>
            <a:ext cx="5108419" cy="3680396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Red line is mean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Blue lines are one deviation</a:t>
            </a:r>
            <a:endParaRPr sz="2800">
              <a:solidFill>
                <a:srgbClr val="FFFFFF"/>
              </a:solidFill>
            </a:endParaRPr>
          </a:p>
          <a:p>
            <a:pPr lvl="0" marL="444500" indent="-44450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Green lines are two deviations</a:t>
            </a:r>
            <a:br>
              <a:rPr sz="2800">
                <a:solidFill>
                  <a:srgbClr val="FFFFFF"/>
                </a:solidFill>
              </a:rPr>
            </a:br>
            <a:r>
              <a:rPr sz="2800">
                <a:solidFill>
                  <a:srgbClr val="FFFFFF"/>
                </a:solidFill>
              </a:rPr>
              <a:t>or 0 (the minimum)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10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4218" y="2110803"/>
            <a:ext cx="5023009" cy="368039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AC3EC1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AC3E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rgbClr val="AC3EC1"/>
          </a:solidFill>
          <a:prstDash val="solid"/>
          <a:bevel/>
        </a:ln>
        <a:effectLst>
          <a:outerShdw sx="100000" sy="100000" kx="0" ky="0" algn="b" rotWithShape="0" blurRad="508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rgbClr val="AC3E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