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2"/>
  </p:notesMasterIdLst>
  <p:handoutMasterIdLst>
    <p:handoutMasterId r:id="rId113"/>
  </p:handoutMasterIdLst>
  <p:sldIdLst>
    <p:sldId id="257" r:id="rId2"/>
    <p:sldId id="651" r:id="rId3"/>
    <p:sldId id="530" r:id="rId4"/>
    <p:sldId id="478" r:id="rId5"/>
    <p:sldId id="260" r:id="rId6"/>
    <p:sldId id="262" r:id="rId7"/>
    <p:sldId id="263" r:id="rId8"/>
    <p:sldId id="264" r:id="rId9"/>
    <p:sldId id="533" r:id="rId10"/>
    <p:sldId id="532" r:id="rId11"/>
    <p:sldId id="534" r:id="rId12"/>
    <p:sldId id="518" r:id="rId13"/>
    <p:sldId id="507" r:id="rId14"/>
    <p:sldId id="508" r:id="rId15"/>
    <p:sldId id="553" r:id="rId16"/>
    <p:sldId id="568" r:id="rId17"/>
    <p:sldId id="569" r:id="rId18"/>
    <p:sldId id="554" r:id="rId19"/>
    <p:sldId id="570" r:id="rId20"/>
    <p:sldId id="572" r:id="rId21"/>
    <p:sldId id="571" r:id="rId22"/>
    <p:sldId id="573" r:id="rId23"/>
    <p:sldId id="580" r:id="rId24"/>
    <p:sldId id="574" r:id="rId25"/>
    <p:sldId id="575" r:id="rId26"/>
    <p:sldId id="581" r:id="rId27"/>
    <p:sldId id="576" r:id="rId28"/>
    <p:sldId id="577" r:id="rId29"/>
    <p:sldId id="578" r:id="rId30"/>
    <p:sldId id="579" r:id="rId31"/>
    <p:sldId id="552" r:id="rId32"/>
    <p:sldId id="658" r:id="rId33"/>
    <p:sldId id="659" r:id="rId34"/>
    <p:sldId id="660" r:id="rId35"/>
    <p:sldId id="661" r:id="rId36"/>
    <p:sldId id="662" r:id="rId37"/>
    <p:sldId id="663" r:id="rId38"/>
    <p:sldId id="664" r:id="rId39"/>
    <p:sldId id="538" r:id="rId40"/>
    <p:sldId id="674" r:id="rId41"/>
    <p:sldId id="648" r:id="rId42"/>
    <p:sldId id="650" r:id="rId43"/>
    <p:sldId id="672" r:id="rId44"/>
    <p:sldId id="649" r:id="rId45"/>
    <p:sldId id="512" r:id="rId46"/>
    <p:sldId id="500" r:id="rId47"/>
    <p:sldId id="267" r:id="rId48"/>
    <p:sldId id="487" r:id="rId49"/>
    <p:sldId id="547" r:id="rId50"/>
    <p:sldId id="539" r:id="rId51"/>
    <p:sldId id="495" r:id="rId52"/>
    <p:sldId id="524" r:id="rId53"/>
    <p:sldId id="614" r:id="rId54"/>
    <p:sldId id="529" r:id="rId55"/>
    <p:sldId id="523" r:id="rId56"/>
    <p:sldId id="497" r:id="rId57"/>
    <p:sldId id="506" r:id="rId58"/>
    <p:sldId id="559" r:id="rId59"/>
    <p:sldId id="560" r:id="rId60"/>
    <p:sldId id="582" r:id="rId61"/>
    <p:sldId id="561" r:id="rId62"/>
    <p:sldId id="583" r:id="rId63"/>
    <p:sldId id="584" r:id="rId64"/>
    <p:sldId id="562" r:id="rId65"/>
    <p:sldId id="585" r:id="rId66"/>
    <p:sldId id="586" r:id="rId67"/>
    <p:sldId id="563" r:id="rId68"/>
    <p:sldId id="587" r:id="rId69"/>
    <p:sldId id="588" r:id="rId70"/>
    <p:sldId id="564" r:id="rId71"/>
    <p:sldId id="589" r:id="rId72"/>
    <p:sldId id="590" r:id="rId73"/>
    <p:sldId id="565" r:id="rId74"/>
    <p:sldId id="591" r:id="rId75"/>
    <p:sldId id="592" r:id="rId76"/>
    <p:sldId id="566" r:id="rId77"/>
    <p:sldId id="593" r:id="rId78"/>
    <p:sldId id="594" r:id="rId79"/>
    <p:sldId id="567" r:id="rId80"/>
    <p:sldId id="540" r:id="rId81"/>
    <p:sldId id="680" r:id="rId82"/>
    <p:sldId id="520" r:id="rId83"/>
    <p:sldId id="503" r:id="rId84"/>
    <p:sldId id="599" r:id="rId85"/>
    <p:sldId id="667" r:id="rId86"/>
    <p:sldId id="499" r:id="rId87"/>
    <p:sldId id="521" r:id="rId88"/>
    <p:sldId id="504" r:id="rId89"/>
    <p:sldId id="600" r:id="rId90"/>
    <p:sldId id="668" r:id="rId91"/>
    <p:sldId id="519" r:id="rId92"/>
    <p:sldId id="598" r:id="rId93"/>
    <p:sldId id="527" r:id="rId94"/>
    <p:sldId id="528" r:id="rId95"/>
    <p:sldId id="505" r:id="rId96"/>
    <p:sldId id="602" r:id="rId97"/>
    <p:sldId id="653" r:id="rId98"/>
    <p:sldId id="665" r:id="rId99"/>
    <p:sldId id="654" r:id="rId100"/>
    <p:sldId id="655" r:id="rId101"/>
    <p:sldId id="656" r:id="rId102"/>
    <p:sldId id="657" r:id="rId103"/>
    <p:sldId id="536" r:id="rId104"/>
    <p:sldId id="535" r:id="rId105"/>
    <p:sldId id="673" r:id="rId106"/>
    <p:sldId id="675" r:id="rId107"/>
    <p:sldId id="676" r:id="rId108"/>
    <p:sldId id="677" r:id="rId109"/>
    <p:sldId id="678" r:id="rId110"/>
    <p:sldId id="679" r:id="rId11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59" autoAdjust="0"/>
    <p:restoredTop sz="95405" autoAdjust="0"/>
  </p:normalViewPr>
  <p:slideViewPr>
    <p:cSldViewPr>
      <p:cViewPr varScale="1">
        <p:scale>
          <a:sx n="97" d="100"/>
          <a:sy n="97" d="100"/>
        </p:scale>
        <p:origin x="519" y="48"/>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A2251F-4DE9-428E-A704-566BFC55FEF2}" type="slidenum">
              <a:rPr lang="en-US" altLang="en-US" sz="1000" smtClean="0"/>
              <a:pPr/>
              <a:t>5</a:t>
            </a:fld>
            <a:endParaRPr lang="en-US" altLang="en-US" sz="1000"/>
          </a:p>
        </p:txBody>
      </p:sp>
      <p:sp>
        <p:nvSpPr>
          <p:cNvPr id="117763" name="Rectangle 2"/>
          <p:cNvSpPr>
            <a:spLocks noGrp="1" noRot="1" noChangeAspect="1" noChangeArrowheads="1" noTextEdit="1"/>
          </p:cNvSpPr>
          <p:nvPr>
            <p:ph type="sldImg"/>
          </p:nvPr>
        </p:nvSpPr>
        <p:spPr>
          <a:xfrm>
            <a:off x="1150938" y="692150"/>
            <a:ext cx="4556125" cy="3416300"/>
          </a:xfrm>
          <a:ln cap="flat"/>
        </p:spPr>
      </p:sp>
      <p:sp>
        <p:nvSpPr>
          <p:cNvPr id="11776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AE0C60-3B54-4293-A4D4-D216D48D2BCE}" type="slidenum">
              <a:rPr lang="en-US" altLang="en-US" sz="1000" smtClean="0"/>
              <a:pPr/>
              <a:t>109</a:t>
            </a:fld>
            <a:endParaRPr lang="en-US" altLang="en-US" sz="1000"/>
          </a:p>
        </p:txBody>
      </p:sp>
      <p:sp>
        <p:nvSpPr>
          <p:cNvPr id="118787" name="Rectangle 2"/>
          <p:cNvSpPr>
            <a:spLocks noGrp="1" noRot="1" noChangeAspect="1" noChangeArrowheads="1" noTextEdit="1"/>
          </p:cNvSpPr>
          <p:nvPr>
            <p:ph type="sldImg"/>
          </p:nvPr>
        </p:nvSpPr>
        <p:spPr>
          <a:xfrm>
            <a:off x="1150938" y="692150"/>
            <a:ext cx="4556125"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t>Example 12.4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Liang, Introduction to Java Programming and Data Structures, Twelfth Edition, (c) 2020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5.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liveexample.pearsoncmg.com/html/Calculato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0.w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liveexample.pearsoncmg.com/html/AnalyzeNumber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liveexample.pearsoncmg.com/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html/DeckOfCards.html"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dsanimation/24Point.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55.xml.rels><?xml version="1.0" encoding="UTF-8" standalone="yes"?>
<Relationships xmlns="http://schemas.openxmlformats.org/package/2006/relationships"><Relationship Id="rId3" Type="http://schemas.openxmlformats.org/officeDocument/2006/relationships/hyperlink" Target="https://liveexample.pearsoncmg.com/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html/CountLettersInArray.html"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s://liveexample.pearsoncmg.com/html/VarArgsDemo.html" TargetMode="External"/><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1.wmf"/><Relationship Id="rId4" Type="http://schemas.openxmlformats.org/officeDocument/2006/relationships/oleObject" Target="../embeddings/oleObject20.bin"/></Relationships>
</file>

<file path=ppt/slides/_rels/slide8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9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a:p>
        </p:txBody>
      </p:sp>
      <p:sp>
        <p:nvSpPr>
          <p:cNvPr id="3075" name="Rectangle 2"/>
          <p:cNvSpPr>
            <a:spLocks noGrp="1" noChangeArrowheads="1"/>
          </p:cNvSpPr>
          <p:nvPr>
            <p:ph type="title"/>
          </p:nvPr>
        </p:nvSpPr>
        <p:spPr>
          <a:xfrm>
            <a:off x="654050" y="587375"/>
            <a:ext cx="7772400" cy="1143000"/>
          </a:xfrm>
          <a:noFill/>
        </p:spPr>
        <p:txBody>
          <a:bodyPr/>
          <a:lstStyle/>
          <a:p>
            <a:r>
              <a:rPr lang="en-US" altLang="en-US" sz="4000"/>
              <a:t>Chapter 7 Single-Dimensional Arrays</a:t>
            </a: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95A8FB-21F6-41CD-9E65-E4659A8CC6AE}" type="slidenum">
              <a:rPr lang="en-US" altLang="en-US" sz="1400" smtClean="0"/>
              <a:pPr/>
              <a:t>10</a:t>
            </a:fld>
            <a:endParaRPr lang="en-US" altLang="en-US" sz="1400"/>
          </a:p>
        </p:txBody>
      </p:sp>
      <p:sp>
        <p:nvSpPr>
          <p:cNvPr id="12291" name="Rectangle 2"/>
          <p:cNvSpPr>
            <a:spLocks noGrp="1" noChangeArrowheads="1"/>
          </p:cNvSpPr>
          <p:nvPr>
            <p:ph type="title"/>
          </p:nvPr>
        </p:nvSpPr>
        <p:spPr>
          <a:xfrm>
            <a:off x="685800" y="152400"/>
            <a:ext cx="7772400" cy="609600"/>
          </a:xfrm>
          <a:noFill/>
        </p:spPr>
        <p:txBody>
          <a:bodyPr/>
          <a:lstStyle/>
          <a:p>
            <a:r>
              <a:rPr lang="en-US" altLang="en-US"/>
              <a:t>Indexed Variables</a:t>
            </a:r>
          </a:p>
        </p:txBody>
      </p:sp>
      <p:sp>
        <p:nvSpPr>
          <p:cNvPr id="12292"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000">
                <a:cs typeface="Courier New" pitchFamily="49" charset="0"/>
              </a:rPr>
              <a:t>The array elements are accessed through the index. The array indices are </a:t>
            </a:r>
            <a:r>
              <a:rPr lang="en-US" altLang="en-US" sz="3000" i="1">
                <a:cs typeface="Courier New" pitchFamily="49" charset="0"/>
              </a:rPr>
              <a:t>0-based</a:t>
            </a:r>
            <a:r>
              <a:rPr lang="en-US" altLang="en-US" sz="3000">
                <a:cs typeface="Courier New"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altLang="en-US" sz="3000">
              <a:cs typeface="Times New Roman" pitchFamily="18" charset="0"/>
            </a:endParaRPr>
          </a:p>
          <a:p>
            <a:pPr marL="0" indent="0" algn="just">
              <a:buFont typeface="Monotype Sorts" pitchFamily="2" charset="2"/>
              <a:buNone/>
            </a:pPr>
            <a:r>
              <a:rPr lang="en-US" altLang="en-US" sz="3000">
                <a:cs typeface="Courier New" pitchFamily="49" charset="0"/>
              </a:rPr>
              <a:t>Each element in the array is represented using the following syntax, known as an </a:t>
            </a:r>
            <a:r>
              <a:rPr lang="en-US" altLang="en-US" sz="3000" i="1">
                <a:cs typeface="Courier New" pitchFamily="49" charset="0"/>
              </a:rPr>
              <a:t>indexed variable</a:t>
            </a:r>
            <a:r>
              <a:rPr lang="en-US" altLang="en-US" sz="3000">
                <a:cs typeface="Courier New" pitchFamily="49" charset="0"/>
              </a:rPr>
              <a:t>:</a:t>
            </a:r>
          </a:p>
          <a:p>
            <a:pPr marL="0" indent="0" algn="just">
              <a:buFont typeface="Monotype Sorts" pitchFamily="2" charset="2"/>
              <a:buNone/>
            </a:pPr>
            <a:endParaRPr lang="en-US" altLang="en-US" sz="3000">
              <a:cs typeface="Times New Roman" pitchFamily="18" charset="0"/>
            </a:endParaRPr>
          </a:p>
          <a:p>
            <a:pPr lvl="1" algn="just">
              <a:buFontTx/>
              <a:buNone/>
            </a:pPr>
            <a:r>
              <a:rPr lang="en-US" altLang="en-US" sz="2600">
                <a:cs typeface="Courier New" pitchFamily="49" charset="0"/>
              </a:rPr>
              <a:t>arrayRefVar[index];</a:t>
            </a:r>
            <a:endParaRPr lang="en-US" altLang="en-US" sz="2600">
              <a:cs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D6FB74-DBF0-4823-A816-19B990719163}" type="slidenum">
              <a:rPr lang="en-US" altLang="en-US" sz="1400" smtClean="0"/>
              <a:pPr/>
              <a:t>100</a:t>
            </a:fld>
            <a:endParaRPr lang="en-US" altLang="en-US" sz="1400"/>
          </a:p>
        </p:txBody>
      </p:sp>
      <p:sp>
        <p:nvSpPr>
          <p:cNvPr id="445442"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08548"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5444" name="Rectangle 4"/>
          <p:cNvSpPr>
            <a:spLocks noChangeArrowheads="1"/>
          </p:cNvSpPr>
          <p:nvPr/>
        </p:nvSpPr>
        <p:spPr bwMode="auto">
          <a:xfrm>
            <a:off x="385763" y="471488"/>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5"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i+1;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105479" name="Rectangle 6"/>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5480" name="Rectangle 7"/>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8" name="Line 8"/>
          <p:cNvSpPr>
            <a:spLocks noChangeShapeType="1"/>
          </p:cNvSpPr>
          <p:nvPr/>
        </p:nvSpPr>
        <p:spPr bwMode="auto">
          <a:xfrm>
            <a:off x="769938" y="739775"/>
            <a:ext cx="0" cy="28051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4936E2-E3E7-4332-8AAB-6C0EA2CCA69F}" type="slidenum">
              <a:rPr lang="en-US" altLang="en-US" sz="1400" smtClean="0"/>
              <a:pPr/>
              <a:t>101</a:t>
            </a:fld>
            <a:endParaRPr lang="en-US" altLang="en-US" sz="1400"/>
          </a:p>
        </p:txBody>
      </p:sp>
      <p:sp>
        <p:nvSpPr>
          <p:cNvPr id="446466"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09572"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solidFill>
              </a:rPr>
              <a:t>for</a:t>
            </a:r>
            <a:r>
              <a:rPr lang="en-US" dirty="0">
                <a:solidFill>
                  <a:schemeClr val="accent4"/>
                </a:solidFill>
              </a:rPr>
              <a:t> (</a:t>
            </a:r>
            <a:r>
              <a:rPr lang="en-US" b="1"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6468" name="Rectangle 4"/>
          <p:cNvSpPr>
            <a:spLocks noChangeArrowheads="1"/>
          </p:cNvSpPr>
          <p:nvPr/>
        </p:nvSpPr>
        <p:spPr bwMode="auto">
          <a:xfrm>
            <a:off x="347663" y="471488"/>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6469"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446470" name="Line 6"/>
          <p:cNvSpPr>
            <a:spLocks noChangeShapeType="1"/>
          </p:cNvSpPr>
          <p:nvPr/>
        </p:nvSpPr>
        <p:spPr bwMode="auto">
          <a:xfrm>
            <a:off x="615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P spid="44647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32FFF8-964F-47F7-85F8-CD77DAA9D31C}" type="slidenum">
              <a:rPr lang="en-US" altLang="en-US" sz="1400" smtClean="0"/>
              <a:pPr/>
              <a:t>102</a:t>
            </a:fld>
            <a:endParaRPr lang="en-US" altLang="en-US" sz="1400"/>
          </a:p>
        </p:txBody>
      </p:sp>
      <p:sp>
        <p:nvSpPr>
          <p:cNvPr id="447490" name="Rectangle 2"/>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10596" name="Rectangle 3"/>
          <p:cNvSpPr>
            <a:spLocks noChangeArrowheads="1"/>
          </p:cNvSpPr>
          <p:nvPr/>
        </p:nvSpPr>
        <p:spPr bwMode="auto">
          <a:xfrm>
            <a:off x="155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7492" name="Rectangle 4"/>
          <p:cNvSpPr>
            <a:spLocks noChangeArrowheads="1"/>
          </p:cNvSpPr>
          <p:nvPr/>
        </p:nvSpPr>
        <p:spPr bwMode="auto">
          <a:xfrm>
            <a:off x="347663" y="855663"/>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7493" name="Rectangle 5"/>
          <p:cNvSpPr>
            <a:spLocks noChangeArrowheads="1"/>
          </p:cNvSpPr>
          <p:nvPr/>
        </p:nvSpPr>
        <p:spPr bwMode="auto">
          <a:xfrm>
            <a:off x="193675"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p>
          <a:p>
            <a:pPr>
              <a:defRPr/>
            </a:pPr>
            <a:r>
              <a:rPr lang="en-US" dirty="0">
                <a:solidFill>
                  <a:schemeClr val="accent4"/>
                </a:solidFill>
              </a:rPr>
              <a:t>    }</a:t>
            </a:r>
          </a:p>
        </p:txBody>
      </p:sp>
      <p:sp>
        <p:nvSpPr>
          <p:cNvPr id="447494" name="Line 6"/>
          <p:cNvSpPr>
            <a:spLocks noChangeShapeType="1"/>
          </p:cNvSpPr>
          <p:nvPr/>
        </p:nvSpPr>
        <p:spPr bwMode="auto">
          <a:xfrm>
            <a:off x="615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P spid="44749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1B6ED-5ABC-418A-9B80-1BEB58358C42}" type="slidenum">
              <a:rPr lang="en-US" altLang="en-US" sz="1400" smtClean="0"/>
              <a:pPr/>
              <a:t>103</a:t>
            </a:fld>
            <a:endParaRPr lang="en-US" altLang="en-US" sz="1400"/>
          </a:p>
        </p:txBody>
      </p:sp>
      <p:sp>
        <p:nvSpPr>
          <p:cNvPr id="108547" name="Rectangle 2"/>
          <p:cNvSpPr>
            <a:spLocks noGrp="1" noChangeArrowheads="1"/>
          </p:cNvSpPr>
          <p:nvPr>
            <p:ph type="title"/>
          </p:nvPr>
        </p:nvSpPr>
        <p:spPr>
          <a:xfrm>
            <a:off x="609600" y="304800"/>
            <a:ext cx="7772400" cy="457200"/>
          </a:xfrm>
        </p:spPr>
        <p:txBody>
          <a:bodyPr/>
          <a:lstStyle/>
          <a:p>
            <a:r>
              <a:rPr lang="en-US" altLang="en-US"/>
              <a:t>Wrap it in a Method</a:t>
            </a:r>
            <a:endParaRPr lang="en-US" altLang="en-US">
              <a:solidFill>
                <a:schemeClr val="tx1"/>
              </a:solidFill>
              <a:latin typeface="Book Antiqua" pitchFamily="18" charset="0"/>
              <a:hlinkClick r:id="rId2" action="ppaction://program"/>
            </a:endParaRPr>
          </a:p>
        </p:txBody>
      </p:sp>
      <p:sp>
        <p:nvSpPr>
          <p:cNvPr id="111620" name="Rectangle 3"/>
          <p:cNvSpPr>
            <a:spLocks noChangeArrowheads="1"/>
          </p:cNvSpPr>
          <p:nvPr/>
        </p:nvSpPr>
        <p:spPr bwMode="auto">
          <a:xfrm>
            <a:off x="304800"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 The method for sorting the numbers */</a:t>
            </a:r>
            <a:endParaRPr lang="en-US" sz="1600" b="1" dirty="0">
              <a:solidFill>
                <a:schemeClr val="accent4"/>
              </a:solidFill>
              <a:latin typeface="Courier"/>
              <a:cs typeface="Times New Roman" pitchFamily="18" charset="0"/>
            </a:endParaRPr>
          </a:p>
          <a:p>
            <a:pPr>
              <a:defRPr/>
            </a:pPr>
            <a:r>
              <a:rPr lang="en-US" b="1" dirty="0">
                <a:solidFill>
                  <a:schemeClr val="accent4"/>
                </a:solidFill>
              </a:rPr>
              <a:t>   </a:t>
            </a:r>
            <a:r>
              <a:rPr lang="en-US" sz="1600" b="1" dirty="0">
                <a:solidFill>
                  <a:schemeClr val="accent4"/>
                </a:solidFill>
                <a:latin typeface="Courier New" pitchFamily="49" charset="0"/>
                <a:cs typeface="Courier New" pitchFamily="49" charset="0"/>
              </a:rPr>
              <a:t>public static void </a:t>
            </a:r>
            <a:r>
              <a:rPr lang="en-US" sz="1600" b="1" dirty="0" err="1">
                <a:solidFill>
                  <a:schemeClr val="accent4"/>
                </a:solidFill>
                <a:latin typeface="Courier New" pitchFamily="49" charset="0"/>
                <a:cs typeface="Courier New" pitchFamily="49" charset="0"/>
              </a:rPr>
              <a:t>selectionSort</a:t>
            </a:r>
            <a:r>
              <a:rPr lang="en-US" sz="1600" b="1" dirty="0">
                <a:solidFill>
                  <a:schemeClr val="accent4"/>
                </a:solidFill>
                <a:latin typeface="Courier New" pitchFamily="49" charset="0"/>
                <a:cs typeface="Courier New" pitchFamily="49" charset="0"/>
              </a:rPr>
              <a:t>(double[] list) {</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 Find the minimum in the list[i..list.length-1]</a:t>
            </a:r>
          </a:p>
          <a:p>
            <a:pPr>
              <a:defRPr/>
            </a:pPr>
            <a:r>
              <a:rPr lang="en-US" sz="1600" b="1" dirty="0">
                <a:solidFill>
                  <a:schemeClr val="accent4"/>
                </a:solidFill>
                <a:latin typeface="Courier New" pitchFamily="49" charset="0"/>
                <a:cs typeface="Courier New" pitchFamily="49" charset="0"/>
              </a:rPr>
              <a:t>      double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j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+ 1; j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j++) {</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&gt; list[j]) {</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 = list[j];</a:t>
            </a:r>
          </a:p>
          <a:p>
            <a:pPr>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j;</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endParaRPr lang="en-US" sz="1600" b="1" dirty="0">
              <a:solidFill>
                <a:schemeClr val="accent4"/>
              </a:solidFill>
              <a:latin typeface="Courier New" pitchFamily="49" charset="0"/>
              <a:cs typeface="Courier New" pitchFamily="49" charset="0"/>
            </a:endParaRPr>
          </a:p>
          <a:p>
            <a:pPr>
              <a:defRPr/>
            </a:pPr>
            <a:r>
              <a:rPr lang="en-US" sz="1600" b="1" dirty="0">
                <a:solidFill>
                  <a:schemeClr val="accent4"/>
                </a:solidFill>
                <a:latin typeface="Courier New" pitchFamily="49" charset="0"/>
                <a:cs typeface="Courier New" pitchFamily="49" charset="0"/>
              </a:rPr>
              <a:t>      // Swap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with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if (</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currentMinIndex</a:t>
            </a: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a:t>
            </a:r>
            <a:r>
              <a:rPr lang="en-US" sz="1600" b="1" dirty="0" err="1">
                <a:solidFill>
                  <a:schemeClr val="accent4"/>
                </a:solidFill>
                <a:latin typeface="Courier New" pitchFamily="49" charset="0"/>
                <a:cs typeface="Courier New" pitchFamily="49" charset="0"/>
              </a:rPr>
              <a:t>currentMin</a:t>
            </a:r>
            <a:r>
              <a:rPr lang="en-US" sz="1600" b="1" dirty="0">
                <a:solidFill>
                  <a:schemeClr val="accent4"/>
                </a:solidFill>
                <a:latin typeface="Courier New" pitchFamily="49" charset="0"/>
                <a:cs typeface="Courier New" pitchFamily="49" charset="0"/>
              </a:rPr>
              <a:t>;</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a:t>
            </a:r>
          </a:p>
        </p:txBody>
      </p:sp>
      <p:sp>
        <p:nvSpPr>
          <p:cNvPr id="108549" name="Rectangle 5"/>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8550" name="Text Box 7"/>
          <p:cNvSpPr txBox="1">
            <a:spLocks noChangeArrowheads="1"/>
          </p:cNvSpPr>
          <p:nvPr/>
        </p:nvSpPr>
        <p:spPr bwMode="auto">
          <a:xfrm>
            <a:off x="5867400"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5867400" y="4657725"/>
            <a:ext cx="327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chemeClr val="bg2"/>
                </a:solidFill>
              </a:rPr>
              <a:t>Invoke it</a:t>
            </a:r>
          </a:p>
          <a:p>
            <a:pPr>
              <a:spcBef>
                <a:spcPct val="50000"/>
              </a:spcBef>
            </a:pPr>
            <a:r>
              <a:rPr lang="en-US" altLang="en-US">
                <a:solidFill>
                  <a:schemeClr val="bg2"/>
                </a:solidFill>
              </a:rPr>
              <a:t>selectionSort(yourList)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29E99-CEBB-4BCB-9C32-3A81EE76816E}" type="slidenum">
              <a:rPr lang="en-US" altLang="en-US" sz="1400" smtClean="0"/>
              <a:pPr/>
              <a:t>104</a:t>
            </a:fld>
            <a:endParaRPr lang="en-US" altLang="en-US" sz="1400"/>
          </a:p>
        </p:txBody>
      </p:sp>
      <p:sp>
        <p:nvSpPr>
          <p:cNvPr id="109571" name="Rectangle 2"/>
          <p:cNvSpPr>
            <a:spLocks noGrp="1" noChangeArrowheads="1"/>
          </p:cNvSpPr>
          <p:nvPr>
            <p:ph type="title"/>
          </p:nvPr>
        </p:nvSpPr>
        <p:spPr>
          <a:xfrm>
            <a:off x="609600" y="304800"/>
            <a:ext cx="7772400" cy="609600"/>
          </a:xfrm>
        </p:spPr>
        <p:txBody>
          <a:bodyPr/>
          <a:lstStyle/>
          <a:p>
            <a:r>
              <a:rPr lang="en-US" altLang="en-US"/>
              <a:t>The Arrays.sort Method</a:t>
            </a:r>
            <a:endParaRPr lang="en-US" altLang="en-US">
              <a:solidFill>
                <a:schemeClr val="tx1"/>
              </a:solidFill>
              <a:latin typeface="Book Antiqua" pitchFamily="18" charset="0"/>
              <a:hlinkClick r:id="rId2" action="ppaction://program"/>
            </a:endParaRPr>
          </a:p>
        </p:txBody>
      </p:sp>
      <p:sp>
        <p:nvSpPr>
          <p:cNvPr id="109572" name="Rectangle 4"/>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a:cs typeface="Courier New" pitchFamily="49" charset="0"/>
              </a:rPr>
              <a:t>Since sorting is frequently used in programming, Java provides several overloaded sort methods for sorting an array of </a:t>
            </a:r>
            <a:r>
              <a:rPr lang="en-US" altLang="en-US" sz="2200" dirty="0" err="1">
                <a:cs typeface="Courier New" pitchFamily="49" charset="0"/>
              </a:rPr>
              <a:t>int</a:t>
            </a:r>
            <a:r>
              <a:rPr lang="en-US" altLang="en-US" sz="2200" dirty="0">
                <a:cs typeface="Courier New" pitchFamily="49" charset="0"/>
              </a:rPr>
              <a:t>, double, char, short, long, and float in the </a:t>
            </a:r>
            <a:r>
              <a:rPr lang="en-US" altLang="en-US" sz="2200" dirty="0" err="1">
                <a:cs typeface="Courier New" pitchFamily="49" charset="0"/>
              </a:rPr>
              <a:t>java.util.Arrays</a:t>
            </a:r>
            <a:r>
              <a:rPr lang="en-US" altLang="en-US" sz="2200" dirty="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a:cs typeface="Courier New" pitchFamily="49" charset="0"/>
              </a:rPr>
              <a:t>double[] numbers = {6.0, 4.4, 1.9, 2.9, 3.4, 3.5};</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(numbers);</a:t>
            </a:r>
            <a:endParaRPr lang="en-US" altLang="en-US" sz="2200" dirty="0">
              <a:cs typeface="Times New Roman" pitchFamily="18" charset="0"/>
            </a:endParaRPr>
          </a:p>
          <a:p>
            <a:pPr>
              <a:lnSpc>
                <a:spcPct val="90000"/>
              </a:lnSpc>
              <a:buFont typeface="Monotype Sorts"/>
              <a:buNone/>
              <a:defRPr/>
            </a:pPr>
            <a:r>
              <a:rPr lang="en-US" altLang="en-US" sz="2200" dirty="0">
                <a:cs typeface="Courier New" pitchFamily="49" charset="0"/>
              </a:rPr>
              <a:t> </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a:cs typeface="Courier New" pitchFamily="49" charset="0"/>
              </a:rPr>
              <a:t>char[] chars = {'a', 'A', '4', 'F', 'D', 'P'};</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(chars);</a:t>
            </a:r>
          </a:p>
        </p:txBody>
      </p:sp>
      <p:sp>
        <p:nvSpPr>
          <p:cNvPr id="109573" name="Rectangle 4"/>
          <p:cNvSpPr>
            <a:spLocks noChangeArrowheads="1"/>
          </p:cNvSpPr>
          <p:nvPr/>
        </p:nvSpPr>
        <p:spPr bwMode="auto">
          <a:xfrm>
            <a:off x="381000" y="51958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itchFamily="49" charset="0"/>
              </a:rPr>
              <a:t>Java 8 now provides Arrays.parallelSort(list) that utilizes the multicore for fast sorting.</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5649E6-CB96-4548-A0A8-3A3E0BD5B075}" type="slidenum">
              <a:rPr lang="en-US" altLang="en-US" sz="1400" smtClean="0"/>
              <a:pPr/>
              <a:t>105</a:t>
            </a:fld>
            <a:endParaRPr lang="en-US" altLang="en-US" sz="1400"/>
          </a:p>
        </p:txBody>
      </p:sp>
      <p:sp>
        <p:nvSpPr>
          <p:cNvPr id="110595" name="Rectangle 2"/>
          <p:cNvSpPr>
            <a:spLocks noGrp="1" noChangeArrowheads="1"/>
          </p:cNvSpPr>
          <p:nvPr>
            <p:ph type="title"/>
          </p:nvPr>
        </p:nvSpPr>
        <p:spPr>
          <a:xfrm>
            <a:off x="609600" y="304800"/>
            <a:ext cx="7772400" cy="609600"/>
          </a:xfrm>
        </p:spPr>
        <p:txBody>
          <a:bodyPr/>
          <a:lstStyle/>
          <a:p>
            <a:r>
              <a:rPr lang="en-US" altLang="en-US"/>
              <a:t>The Arrays.toString(list) Method</a:t>
            </a:r>
            <a:endParaRPr lang="en-US" altLang="en-US">
              <a:solidFill>
                <a:schemeClr val="tx1"/>
              </a:solidFill>
              <a:latin typeface="Book Antiqua" pitchFamily="18" charset="0"/>
              <a:hlinkClick r:id="rId2" action="ppaction://program"/>
            </a:endParaRPr>
          </a:p>
        </p:txBody>
      </p:sp>
      <p:sp>
        <p:nvSpPr>
          <p:cNvPr id="110596" name="Rectangle 4"/>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Clr>
                <a:schemeClr val="tx2"/>
              </a:buClr>
              <a:buSzPct val="75000"/>
              <a:buFont typeface="Monotype Sorts" pitchFamily="2" charset="2"/>
              <a:buNone/>
            </a:pPr>
            <a:r>
              <a:rPr lang="en-US" altLang="en-US" sz="2200">
                <a:cs typeface="Courier New" pitchFamily="49" charset="0"/>
              </a:rPr>
              <a:t>The Arrays.toString(list) method can be used to return a string representation for the list.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D6BAA5-EE93-43C5-AA1C-97ED27624E69}" type="slidenum">
              <a:rPr lang="en-US" altLang="en-US" sz="1400" smtClean="0"/>
              <a:pPr/>
              <a:t>106</a:t>
            </a:fld>
            <a:endParaRPr lang="en-US" altLang="en-US" sz="1400"/>
          </a:p>
        </p:txBody>
      </p:sp>
      <p:sp>
        <p:nvSpPr>
          <p:cNvPr id="111619" name="Rectangle 2"/>
          <p:cNvSpPr>
            <a:spLocks noGrp="1" noChangeArrowheads="1"/>
          </p:cNvSpPr>
          <p:nvPr>
            <p:ph type="title"/>
          </p:nvPr>
        </p:nvSpPr>
        <p:spPr>
          <a:xfrm>
            <a:off x="609600" y="304800"/>
            <a:ext cx="7772400" cy="1428750"/>
          </a:xfrm>
          <a:noFill/>
        </p:spPr>
        <p:txBody>
          <a:bodyPr/>
          <a:lstStyle/>
          <a:p>
            <a:r>
              <a:rPr lang="en-US" altLang="en-US" sz="4000"/>
              <a:t>Pass Arguments to Invoke the Main Method</a:t>
            </a:r>
          </a:p>
        </p:txBody>
      </p:sp>
      <p:sp>
        <p:nvSpPr>
          <p:cNvPr id="111620" name="Rectangle 4"/>
          <p:cNvSpPr>
            <a:spLocks noGrp="1" noChangeArrowheads="1"/>
          </p:cNvSpPr>
          <p:nvPr>
            <p:ph type="body" idx="1"/>
          </p:nvPr>
        </p:nvSpPr>
        <p:spPr>
          <a:xfrm>
            <a:off x="685800" y="1981200"/>
            <a:ext cx="7772400" cy="3790950"/>
          </a:xfrm>
        </p:spPr>
        <p:txBody>
          <a:bodyPr/>
          <a:lstStyle/>
          <a:p>
            <a:pPr>
              <a:buFont typeface="Monotype Sorts" pitchFamily="2" charset="2"/>
              <a:buNone/>
            </a:pPr>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0390F5-88B0-4820-98FE-10BF7BA60C65}" type="slidenum">
              <a:rPr lang="en-US" altLang="en-US" sz="1400" smtClean="0"/>
              <a:pPr/>
              <a:t>107</a:t>
            </a:fld>
            <a:endParaRPr lang="en-US" altLang="en-US" sz="1400"/>
          </a:p>
        </p:txBody>
      </p:sp>
      <p:sp>
        <p:nvSpPr>
          <p:cNvPr id="112643" name="Rectangle 2"/>
          <p:cNvSpPr>
            <a:spLocks noGrp="1" noChangeArrowheads="1"/>
          </p:cNvSpPr>
          <p:nvPr>
            <p:ph type="title"/>
          </p:nvPr>
        </p:nvSpPr>
        <p:spPr>
          <a:xfrm>
            <a:off x="0" y="381000"/>
            <a:ext cx="9144000" cy="685800"/>
          </a:xfrm>
          <a:noFill/>
        </p:spPr>
        <p:txBody>
          <a:bodyPr/>
          <a:lstStyle/>
          <a:p>
            <a:r>
              <a:rPr lang="en-US" altLang="en-US" sz="4000"/>
              <a:t>Main Method Is Just a Regular Method</a:t>
            </a:r>
          </a:p>
        </p:txBody>
      </p:sp>
      <p:sp>
        <p:nvSpPr>
          <p:cNvPr id="112644" name="Rectangle 6"/>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12645" name="Object 5"/>
          <p:cNvGraphicFramePr>
            <a:graphicFrameLocks noChangeAspect="1"/>
          </p:cNvGraphicFramePr>
          <p:nvPr/>
        </p:nvGraphicFramePr>
        <p:xfrm>
          <a:off x="230188" y="4191000"/>
          <a:ext cx="8910637" cy="1506538"/>
        </p:xfrm>
        <a:graphic>
          <a:graphicData uri="http://schemas.openxmlformats.org/presentationml/2006/ole">
            <mc:AlternateContent xmlns:mc="http://schemas.openxmlformats.org/markup-compatibility/2006">
              <mc:Choice xmlns:v="urn:schemas-microsoft-com:vml" Requires="v">
                <p:oleObj spid="_x0000_s112665" name="Picture" r:id="rId3" imgW="6019800" imgH="1016000" progId="Word.Picture.8">
                  <p:embed/>
                </p:oleObj>
              </mc:Choice>
              <mc:Fallback>
                <p:oleObj name="Picture" r:id="rId3" imgW="6019800" imgH="10160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4191000"/>
                        <a:ext cx="89106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6" name="Rectangle 7"/>
          <p:cNvSpPr>
            <a:spLocks noGrp="1" noChangeArrowheads="1"/>
          </p:cNvSpPr>
          <p:nvPr>
            <p:ph type="body" idx="1"/>
          </p:nvPr>
        </p:nvSpPr>
        <p:spPr>
          <a:xfrm>
            <a:off x="381000" y="1524000"/>
            <a:ext cx="8534400" cy="2209800"/>
          </a:xfrm>
          <a:noFill/>
        </p:spPr>
        <p:txBody>
          <a:bodyPr/>
          <a:lstStyle/>
          <a:p>
            <a:pPr marL="0" indent="0">
              <a:buFont typeface="Monotype Sorts" pitchFamily="2" charset="2"/>
              <a:buNone/>
            </a:pPr>
            <a:r>
              <a:rPr lang="en-US" altLang="en-US"/>
              <a:t>You can call a regular method by passing actual parameters. Can you pass arguments to </a:t>
            </a:r>
            <a:r>
              <a:rPr lang="en-US" altLang="en-US" u="sng"/>
              <a:t>main</a:t>
            </a:r>
            <a:r>
              <a:rPr lang="en-US" altLang="en-US"/>
              <a:t>? Of course, yes. For example, the main method in class </a:t>
            </a:r>
            <a:r>
              <a:rPr lang="en-US" altLang="en-US" u="sng"/>
              <a:t>B</a:t>
            </a:r>
            <a:r>
              <a:rPr lang="en-US" altLang="en-US"/>
              <a:t> is invoked by a method in </a:t>
            </a:r>
            <a:r>
              <a:rPr lang="en-US" altLang="en-US" u="sng"/>
              <a:t>A</a:t>
            </a:r>
            <a:r>
              <a:rPr lang="en-US" altLang="en-US"/>
              <a:t>, as shown below:</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E71091-CA8B-4E02-BFE4-078F011CEDCB}" type="slidenum">
              <a:rPr lang="en-US" altLang="en-US" sz="1400" smtClean="0"/>
              <a:pPr/>
              <a:t>108</a:t>
            </a:fld>
            <a:endParaRPr lang="en-US" altLang="en-US" sz="1400"/>
          </a:p>
        </p:txBody>
      </p:sp>
      <p:sp>
        <p:nvSpPr>
          <p:cNvPr id="113667" name="Rectangle 2"/>
          <p:cNvSpPr>
            <a:spLocks noGrp="1" noChangeArrowheads="1"/>
          </p:cNvSpPr>
          <p:nvPr>
            <p:ph type="title"/>
          </p:nvPr>
        </p:nvSpPr>
        <p:spPr>
          <a:xfrm>
            <a:off x="685800" y="0"/>
            <a:ext cx="7772400" cy="1428750"/>
          </a:xfrm>
          <a:noFill/>
        </p:spPr>
        <p:txBody>
          <a:bodyPr/>
          <a:lstStyle/>
          <a:p>
            <a:r>
              <a:rPr lang="en-US" altLang="en-US"/>
              <a:t>Command-Line Parameters</a:t>
            </a:r>
          </a:p>
        </p:txBody>
      </p:sp>
      <p:sp>
        <p:nvSpPr>
          <p:cNvPr id="113668" name="Rectangle 3"/>
          <p:cNvSpPr>
            <a:spLocks noGrp="1" noChangeArrowheads="1"/>
          </p:cNvSpPr>
          <p:nvPr>
            <p:ph type="body" idx="1"/>
          </p:nvPr>
        </p:nvSpPr>
        <p:spPr>
          <a:xfrm>
            <a:off x="0" y="1657350"/>
            <a:ext cx="9829800" cy="4114800"/>
          </a:xfrm>
          <a:noFill/>
        </p:spPr>
        <p:txBody>
          <a:bodyPr/>
          <a:lstStyle/>
          <a:p>
            <a:pPr>
              <a:buFont typeface="Monotype Sorts" pitchFamily="2" charset="2"/>
              <a:buNone/>
            </a:pPr>
            <a:r>
              <a:rPr lang="en-US" altLang="en-US" sz="2800" b="1">
                <a:latin typeface="Courier New" pitchFamily="49" charset="0"/>
              </a:rPr>
              <a:t>class TestMain {	</a:t>
            </a:r>
          </a:p>
          <a:p>
            <a:pPr>
              <a:buFont typeface="Monotype Sorts" pitchFamily="2" charset="2"/>
              <a:buNone/>
            </a:pPr>
            <a:r>
              <a:rPr lang="en-US" altLang="en-US" sz="2800" b="1">
                <a:latin typeface="Courier New" pitchFamily="49" charset="0"/>
              </a:rPr>
              <a:t>  public static void main(String[] args) { </a:t>
            </a:r>
          </a:p>
          <a:p>
            <a:pPr>
              <a:buFont typeface="Monotype Sorts" pitchFamily="2" charset="2"/>
              <a:buNone/>
            </a:pPr>
            <a:r>
              <a:rPr lang="en-US" altLang="en-US" sz="2800" b="1">
                <a:latin typeface="Courier New" pitchFamily="49" charset="0"/>
              </a:rPr>
              <a:t>  ... </a:t>
            </a:r>
          </a:p>
          <a:p>
            <a:pPr>
              <a:buFont typeface="Monotype Sorts" pitchFamily="2" charset="2"/>
              <a:buNone/>
            </a:pPr>
            <a:r>
              <a:rPr lang="en-US" altLang="en-US" sz="2800" b="1">
                <a:latin typeface="Courier New" pitchFamily="49" charset="0"/>
              </a:rPr>
              <a:t>  }</a:t>
            </a:r>
          </a:p>
          <a:p>
            <a:pPr>
              <a:buFont typeface="Monotype Sorts" pitchFamily="2" charset="2"/>
              <a:buNone/>
            </a:pPr>
            <a:r>
              <a:rPr lang="en-US" altLang="en-US" sz="2800" b="1">
                <a:latin typeface="Courier New" pitchFamily="49" charset="0"/>
              </a:rPr>
              <a:t>}</a:t>
            </a:r>
          </a:p>
          <a:p>
            <a:pPr>
              <a:buFont typeface="Monotype Sorts" pitchFamily="2" charset="2"/>
              <a:buNone/>
            </a:pPr>
            <a:endParaRPr lang="en-US" altLang="en-US" sz="2800" b="1">
              <a:latin typeface="Courier New" pitchFamily="49" charset="0"/>
            </a:endParaRPr>
          </a:p>
          <a:p>
            <a:pPr>
              <a:buFont typeface="Monotype Sorts" pitchFamily="2" charset="2"/>
              <a:buNone/>
            </a:pPr>
            <a:r>
              <a:rPr lang="en-US" altLang="en-US" sz="2800" b="1">
                <a:latin typeface="Courier New" pitchFamily="49" charset="0"/>
              </a:rPr>
              <a:t>java TestMain arg0 arg1 arg2 ... argn</a:t>
            </a:r>
          </a:p>
          <a:p>
            <a:pPr>
              <a:buFont typeface="Monotype Sorts" pitchFamily="2" charset="2"/>
              <a:buNone/>
            </a:pPr>
            <a:endParaRPr lang="en-US" altLang="en-US" sz="2800" b="1"/>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7CA1D-58B5-42B4-A4EF-3E660A8CFFC7}" type="slidenum">
              <a:rPr lang="en-US" altLang="en-US" sz="1400" smtClean="0"/>
              <a:pPr/>
              <a:t>109</a:t>
            </a:fld>
            <a:endParaRPr lang="en-US" altLang="en-US" sz="1400"/>
          </a:p>
        </p:txBody>
      </p:sp>
      <p:sp>
        <p:nvSpPr>
          <p:cNvPr id="114691" name="Rectangle 2"/>
          <p:cNvSpPr>
            <a:spLocks noGrp="1" noChangeArrowheads="1"/>
          </p:cNvSpPr>
          <p:nvPr>
            <p:ph type="title"/>
          </p:nvPr>
        </p:nvSpPr>
        <p:spPr>
          <a:xfrm>
            <a:off x="685800" y="457200"/>
            <a:ext cx="7772400" cy="1143000"/>
          </a:xfrm>
          <a:noFill/>
        </p:spPr>
        <p:txBody>
          <a:bodyPr/>
          <a:lstStyle/>
          <a:p>
            <a:r>
              <a:rPr lang="en-US" altLang="en-US"/>
              <a:t>Processing</a:t>
            </a:r>
            <a:br>
              <a:rPr lang="en-US" altLang="en-US"/>
            </a:br>
            <a:r>
              <a:rPr lang="en-US" altLang="en-US"/>
              <a:t>Command-Line Parameters</a:t>
            </a:r>
            <a:endParaRPr lang="en-US" altLang="en-US" sz="3600"/>
          </a:p>
        </p:txBody>
      </p:sp>
      <p:sp>
        <p:nvSpPr>
          <p:cNvPr id="114692" name="Rectangle 3"/>
          <p:cNvSpPr>
            <a:spLocks noGrp="1" noChangeArrowheads="1"/>
          </p:cNvSpPr>
          <p:nvPr>
            <p:ph type="body" idx="1"/>
          </p:nvPr>
        </p:nvSpPr>
        <p:spPr>
          <a:xfrm>
            <a:off x="838200" y="2057400"/>
            <a:ext cx="7772400" cy="3714750"/>
          </a:xfrm>
          <a:noFill/>
        </p:spPr>
        <p:txBody>
          <a:bodyPr/>
          <a:lstStyle/>
          <a:p>
            <a:pPr marL="0" indent="0">
              <a:buFont typeface="Monotype Sorts" pitchFamily="2" charset="2"/>
              <a:buNone/>
            </a:pPr>
            <a:r>
              <a:rPr lang="en-US" altLang="en-US" sz="3000"/>
              <a:t>In the main method, get the arguments from </a:t>
            </a:r>
            <a:r>
              <a:rPr lang="en-US" altLang="en-US" sz="2800">
                <a:latin typeface="Courier New" pitchFamily="49" charset="0"/>
              </a:rPr>
              <a:t>args[0], args[1], ..., args[n]</a:t>
            </a:r>
            <a:r>
              <a:rPr lang="en-US" altLang="en-US" sz="3000"/>
              <a:t>, which corresponds to </a:t>
            </a:r>
            <a:r>
              <a:rPr lang="en-US" altLang="en-US" sz="2800">
                <a:latin typeface="Courier New" pitchFamily="49" charset="0"/>
              </a:rPr>
              <a:t>arg0, arg1, ..., argn</a:t>
            </a:r>
            <a:r>
              <a:rPr lang="en-US" altLang="en-US" sz="3000"/>
              <a:t> in the command line.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5E71EA-0661-45F5-94CE-C168B85F5C0E}" type="slidenum">
              <a:rPr lang="en-US" altLang="en-US" sz="1400" smtClean="0"/>
              <a:pPr/>
              <a:t>11</a:t>
            </a:fld>
            <a:endParaRPr lang="en-US" altLang="en-US" sz="1400"/>
          </a:p>
        </p:txBody>
      </p:sp>
      <p:sp>
        <p:nvSpPr>
          <p:cNvPr id="13315" name="Rectangle 2"/>
          <p:cNvSpPr>
            <a:spLocks noGrp="1" noChangeArrowheads="1"/>
          </p:cNvSpPr>
          <p:nvPr>
            <p:ph type="title"/>
          </p:nvPr>
        </p:nvSpPr>
        <p:spPr>
          <a:xfrm>
            <a:off x="685800" y="152400"/>
            <a:ext cx="7772400" cy="609600"/>
          </a:xfrm>
          <a:noFill/>
        </p:spPr>
        <p:txBody>
          <a:bodyPr/>
          <a:lstStyle/>
          <a:p>
            <a:r>
              <a:rPr lang="en-US" altLang="en-US"/>
              <a:t>Using Indexed Variables</a:t>
            </a:r>
          </a:p>
        </p:txBody>
      </p:sp>
      <p:sp>
        <p:nvSpPr>
          <p:cNvPr id="13316" name="Rectangle 3"/>
          <p:cNvSpPr>
            <a:spLocks noGrp="1" noChangeArrowheads="1"/>
          </p:cNvSpPr>
          <p:nvPr>
            <p:ph type="body" idx="1"/>
          </p:nvPr>
        </p:nvSpPr>
        <p:spPr>
          <a:xfrm>
            <a:off x="228600" y="914400"/>
            <a:ext cx="8686800" cy="5486400"/>
          </a:xfrm>
          <a:noFill/>
        </p:spPr>
        <p:txBody>
          <a:bodyPr/>
          <a:lstStyle/>
          <a:p>
            <a:pPr marL="0" indent="0" algn="just">
              <a:buFont typeface="Monotype Sorts" pitchFamily="2" charset="2"/>
              <a:buNone/>
            </a:pPr>
            <a:r>
              <a:rPr lang="en-US" altLang="en-US" sz="3400">
                <a:cs typeface="Courier New" pitchFamily="49" charset="0"/>
              </a:rPr>
              <a:t>After an array is created, an indexed variable can be used in the same way as a regular variable. For example, the following code adds the value in myList[0] and myList[1] to myList[2].</a:t>
            </a:r>
          </a:p>
          <a:p>
            <a:pPr marL="0" indent="0" algn="just">
              <a:buFont typeface="Monotype Sorts" pitchFamily="2" charset="2"/>
              <a:buNone/>
            </a:pPr>
            <a:endParaRPr lang="en-US" altLang="en-US" sz="3400">
              <a:cs typeface="Courier New" pitchFamily="49" charset="0"/>
            </a:endParaRPr>
          </a:p>
          <a:p>
            <a:pPr lvl="1" algn="just">
              <a:buFontTx/>
              <a:buNone/>
            </a:pPr>
            <a:r>
              <a:rPr lang="en-US" altLang="en-US" sz="2600">
                <a:latin typeface="Courier New" pitchFamily="49" charset="0"/>
                <a:cs typeface="Courier New" pitchFamily="49" charset="0"/>
              </a:rPr>
              <a:t>myList[2] = myList[0] + myList[1];</a:t>
            </a:r>
            <a:endParaRPr lang="en-US" altLang="en-US" sz="2600">
              <a:cs typeface="Courier New"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98E415-D2A6-4776-9178-45F07AAAEFE7}" type="slidenum">
              <a:rPr lang="en-US" altLang="en-US" sz="1400" smtClean="0"/>
              <a:pPr/>
              <a:t>110</a:t>
            </a:fld>
            <a:endParaRPr lang="en-US" altLang="en-US" sz="1400"/>
          </a:p>
        </p:txBody>
      </p:sp>
      <p:sp>
        <p:nvSpPr>
          <p:cNvPr id="115715" name="Rectangle 2"/>
          <p:cNvSpPr>
            <a:spLocks noGrp="1" noChangeArrowheads="1"/>
          </p:cNvSpPr>
          <p:nvPr>
            <p:ph type="title"/>
          </p:nvPr>
        </p:nvSpPr>
        <p:spPr>
          <a:xfrm>
            <a:off x="685800" y="457200"/>
            <a:ext cx="7772400" cy="1143000"/>
          </a:xfrm>
        </p:spPr>
        <p:txBody>
          <a:bodyPr/>
          <a:lstStyle/>
          <a:p>
            <a:r>
              <a:rPr lang="en-US" altLang="en-US"/>
              <a:t>Problem: </a:t>
            </a:r>
            <a:r>
              <a:rPr lang="en-US" altLang="en-US" sz="4000"/>
              <a:t>Calculator</a:t>
            </a:r>
            <a:endParaRPr lang="en-US" altLang="en-US" u="sng">
              <a:latin typeface="Book Antiqua" pitchFamily="18" charset="0"/>
            </a:endParaRPr>
          </a:p>
        </p:txBody>
      </p:sp>
      <p:sp>
        <p:nvSpPr>
          <p:cNvPr id="115716" name="Rectangle 3"/>
          <p:cNvSpPr>
            <a:spLocks noGrp="1" noChangeArrowheads="1"/>
          </p:cNvSpPr>
          <p:nvPr>
            <p:ph type="body" idx="1"/>
          </p:nvPr>
        </p:nvSpPr>
        <p:spPr>
          <a:xfrm>
            <a:off x="541338" y="1624013"/>
            <a:ext cx="8062912" cy="2265362"/>
          </a:xfrm>
        </p:spPr>
        <p:txBody>
          <a:bodyPr/>
          <a:lstStyle/>
          <a:p>
            <a:r>
              <a:rPr lang="en-US" altLang="en-US" sz="3000"/>
              <a:t>Objective: Write a program that will perform binary operations on integers.  The program receives three parameters: an operator and two integers.</a:t>
            </a:r>
            <a:r>
              <a:rPr lang="en-US" altLang="en-US"/>
              <a:t> </a:t>
            </a:r>
          </a:p>
        </p:txBody>
      </p:sp>
      <p:sp>
        <p:nvSpPr>
          <p:cNvPr id="115718" name="Text Box 6"/>
          <p:cNvSpPr txBox="1">
            <a:spLocks noChangeArrowheads="1"/>
          </p:cNvSpPr>
          <p:nvPr/>
        </p:nvSpPr>
        <p:spPr bwMode="auto">
          <a:xfrm>
            <a:off x="3446463"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19" name="Text Box 8"/>
          <p:cNvSpPr txBox="1">
            <a:spLocks noChangeArrowheads="1"/>
          </p:cNvSpPr>
          <p:nvPr/>
        </p:nvSpPr>
        <p:spPr bwMode="auto">
          <a:xfrm>
            <a:off x="3446463"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21" name="Text Box 10"/>
          <p:cNvSpPr txBox="1">
            <a:spLocks noChangeArrowheads="1"/>
          </p:cNvSpPr>
          <p:nvPr/>
        </p:nvSpPr>
        <p:spPr bwMode="auto">
          <a:xfrm>
            <a:off x="3370263"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15722" name="Text Box 11"/>
          <p:cNvSpPr txBox="1">
            <a:spLocks noChangeArrowheads="1"/>
          </p:cNvSpPr>
          <p:nvPr/>
        </p:nvSpPr>
        <p:spPr bwMode="auto">
          <a:xfrm>
            <a:off x="3370263"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3" name="Rectangle 12">
            <a:hlinkClick r:id="rId2"/>
          </p:cNvPr>
          <p:cNvSpPr>
            <a:spLocks noChangeArrowheads="1"/>
          </p:cNvSpPr>
          <p:nvPr/>
        </p:nvSpPr>
        <p:spPr bwMode="auto">
          <a:xfrm>
            <a:off x="1037455" y="494823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a:t>Calculator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823E6-3C45-45D9-A963-43BB82A3DECC}" type="slidenum">
              <a:rPr lang="en-US" altLang="en-US" sz="1400" smtClean="0"/>
              <a:pPr/>
              <a:t>12</a:t>
            </a:fld>
            <a:endParaRPr lang="en-US" altLang="en-US" sz="1400"/>
          </a:p>
        </p:txBody>
      </p:sp>
      <p:sp>
        <p:nvSpPr>
          <p:cNvPr id="14339" name="Rectangle 2"/>
          <p:cNvSpPr>
            <a:spLocks noGrp="1" noChangeArrowheads="1"/>
          </p:cNvSpPr>
          <p:nvPr>
            <p:ph type="title"/>
          </p:nvPr>
        </p:nvSpPr>
        <p:spPr>
          <a:xfrm>
            <a:off x="685800" y="304800"/>
            <a:ext cx="7772400" cy="666750"/>
          </a:xfrm>
          <a:noFill/>
        </p:spPr>
        <p:txBody>
          <a:bodyPr/>
          <a:lstStyle/>
          <a:p>
            <a:r>
              <a:rPr lang="en-US" altLang="en-US"/>
              <a:t>Array Initializers</a:t>
            </a:r>
          </a:p>
        </p:txBody>
      </p:sp>
      <p:sp>
        <p:nvSpPr>
          <p:cNvPr id="14340" name="Rectangle 3"/>
          <p:cNvSpPr>
            <a:spLocks noGrp="1" noChangeArrowheads="1"/>
          </p:cNvSpPr>
          <p:nvPr>
            <p:ph type="body" idx="1"/>
          </p:nvPr>
        </p:nvSpPr>
        <p:spPr>
          <a:xfrm>
            <a:off x="228600" y="1447800"/>
            <a:ext cx="8915400" cy="4114800"/>
          </a:xfrm>
          <a:noFill/>
        </p:spPr>
        <p:txBody>
          <a:bodyPr/>
          <a:lstStyle/>
          <a:p>
            <a:pPr>
              <a:spcBef>
                <a:spcPct val="100000"/>
              </a:spcBef>
            </a:pPr>
            <a:r>
              <a:rPr lang="en-US" altLang="en-US" sz="3400"/>
              <a:t>Declaring, creating, initializing in one step:</a:t>
            </a:r>
            <a:endParaRPr lang="en-US" altLang="en-US" sz="3600"/>
          </a:p>
          <a:p>
            <a:pPr>
              <a:spcBef>
                <a:spcPct val="50000"/>
              </a:spcBef>
              <a:buFont typeface="Monotype Sorts" pitchFamily="2" charset="2"/>
              <a:buNone/>
            </a:pPr>
            <a:r>
              <a:rPr lang="en-US" altLang="en-US" sz="2800">
                <a:latin typeface="Courier New" pitchFamily="49" charset="0"/>
              </a:rPr>
              <a:t>	</a:t>
            </a:r>
            <a:r>
              <a:rPr lang="en-US" altLang="en-US" sz="2800" b="1">
                <a:latin typeface="Courier New" pitchFamily="49" charset="0"/>
              </a:rPr>
              <a:t>double[] myList = {1.9, 2.9, 3.4, 3.5};</a:t>
            </a:r>
          </a:p>
          <a:p>
            <a:pPr>
              <a:spcBef>
                <a:spcPct val="50000"/>
              </a:spcBef>
              <a:buFont typeface="Monotype Sorts" pitchFamily="2" charset="2"/>
              <a:buNone/>
            </a:pPr>
            <a:r>
              <a:rPr lang="en-US" altLang="en-US" sz="3600"/>
              <a:t>This shorthand syntax must be in one statement.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03BC94-4BFC-4492-A209-7B295F09573F}" type="slidenum">
              <a:rPr lang="en-US" altLang="en-US" sz="1400" smtClean="0"/>
              <a:pPr/>
              <a:t>13</a:t>
            </a:fld>
            <a:endParaRPr lang="en-US" altLang="en-US" sz="1400"/>
          </a:p>
        </p:txBody>
      </p:sp>
      <p:sp>
        <p:nvSpPr>
          <p:cNvPr id="15363" name="Rectangle 2"/>
          <p:cNvSpPr>
            <a:spLocks noGrp="1" noChangeArrowheads="1"/>
          </p:cNvSpPr>
          <p:nvPr>
            <p:ph type="title"/>
          </p:nvPr>
        </p:nvSpPr>
        <p:spPr>
          <a:xfrm>
            <a:off x="685800" y="228600"/>
            <a:ext cx="7772400" cy="990600"/>
          </a:xfrm>
          <a:noFill/>
        </p:spPr>
        <p:txBody>
          <a:bodyPr/>
          <a:lstStyle/>
          <a:p>
            <a:r>
              <a:rPr lang="en-US" altLang="en-US" sz="4000"/>
              <a:t>Declaring, creating, initializing Using the Shorthand Notation</a:t>
            </a:r>
          </a:p>
        </p:txBody>
      </p:sp>
      <p:sp>
        <p:nvSpPr>
          <p:cNvPr id="15364" name="Rectangle 3"/>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a:latin typeface="Courier New" pitchFamily="49" charset="0"/>
              </a:rPr>
              <a:t>double[] myList = {1.9, 2.9, 3.4, 3.5};</a:t>
            </a:r>
          </a:p>
          <a:p>
            <a:pPr marL="0" indent="0">
              <a:spcBef>
                <a:spcPct val="50000"/>
              </a:spcBef>
              <a:buFont typeface="Monotype Sorts" pitchFamily="2" charset="2"/>
              <a:buNone/>
            </a:pPr>
            <a:r>
              <a:rPr lang="en-US" altLang="en-US">
                <a:cs typeface="Times New Roman" pitchFamily="18" charset="0"/>
              </a:rPr>
              <a:t>This shorthand notation is equivalent to the following statements:</a:t>
            </a:r>
          </a:p>
          <a:p>
            <a:pPr marL="0" indent="0">
              <a:spcBef>
                <a:spcPct val="50000"/>
              </a:spcBef>
              <a:buFont typeface="Monotype Sorts" pitchFamily="2" charset="2"/>
              <a:buNone/>
            </a:pPr>
            <a:r>
              <a:rPr lang="en-US" altLang="en-US" sz="2400">
                <a:latin typeface="Courier New" pitchFamily="49" charset="0"/>
              </a:rPr>
              <a:t>double[] myList = new double[4];</a:t>
            </a:r>
          </a:p>
          <a:p>
            <a:pPr marL="0" indent="0">
              <a:spcBef>
                <a:spcPct val="50000"/>
              </a:spcBef>
              <a:buFont typeface="Monotype Sorts" pitchFamily="2" charset="2"/>
              <a:buNone/>
            </a:pPr>
            <a:r>
              <a:rPr lang="en-US" altLang="en-US" sz="2400">
                <a:latin typeface="Courier New" pitchFamily="49" charset="0"/>
              </a:rPr>
              <a:t>myList[0] = 1.9;</a:t>
            </a:r>
          </a:p>
          <a:p>
            <a:pPr marL="0" indent="0">
              <a:spcBef>
                <a:spcPct val="50000"/>
              </a:spcBef>
              <a:buFont typeface="Monotype Sorts" pitchFamily="2" charset="2"/>
              <a:buNone/>
            </a:pPr>
            <a:r>
              <a:rPr lang="en-US" altLang="en-US" sz="2400">
                <a:latin typeface="Courier New" pitchFamily="49" charset="0"/>
              </a:rPr>
              <a:t>myList[1] = 2.9;</a:t>
            </a:r>
          </a:p>
          <a:p>
            <a:pPr marL="0" indent="0">
              <a:spcBef>
                <a:spcPct val="50000"/>
              </a:spcBef>
              <a:buFont typeface="Monotype Sorts" pitchFamily="2" charset="2"/>
              <a:buNone/>
            </a:pPr>
            <a:r>
              <a:rPr lang="en-US" altLang="en-US" sz="2400">
                <a:latin typeface="Courier New" pitchFamily="49" charset="0"/>
              </a:rPr>
              <a:t>myList[2] = 3.4;</a:t>
            </a:r>
          </a:p>
          <a:p>
            <a:pPr marL="0" indent="0">
              <a:spcBef>
                <a:spcPct val="50000"/>
              </a:spcBef>
              <a:buFont typeface="Monotype Sorts" pitchFamily="2" charset="2"/>
              <a:buNone/>
            </a:pPr>
            <a:r>
              <a:rPr lang="en-US" altLang="en-US" sz="2400">
                <a:latin typeface="Courier New" pitchFamily="49" charset="0"/>
              </a:rPr>
              <a:t>myList[3] = 3.5;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640479F-CCA2-43B0-80E4-2FA433CB9224}" type="slidenum">
              <a:rPr lang="en-US" altLang="en-US" sz="1400" smtClean="0"/>
              <a:pPr/>
              <a:t>14</a:t>
            </a:fld>
            <a:endParaRPr lang="en-US" altLang="en-US" sz="1400"/>
          </a:p>
        </p:txBody>
      </p:sp>
      <p:sp>
        <p:nvSpPr>
          <p:cNvPr id="16387" name="Rectangle 2"/>
          <p:cNvSpPr>
            <a:spLocks noGrp="1" noChangeArrowheads="1"/>
          </p:cNvSpPr>
          <p:nvPr>
            <p:ph type="title"/>
          </p:nvPr>
        </p:nvSpPr>
        <p:spPr>
          <a:xfrm>
            <a:off x="685800" y="228600"/>
            <a:ext cx="7772400" cy="990600"/>
          </a:xfrm>
          <a:noFill/>
        </p:spPr>
        <p:txBody>
          <a:bodyPr/>
          <a:lstStyle/>
          <a:p>
            <a:r>
              <a:rPr lang="en-US" altLang="en-US" sz="4800">
                <a:cs typeface="Times New Roman" pitchFamily="18" charset="0"/>
              </a:rPr>
              <a:t>CAUTION</a:t>
            </a:r>
            <a:endParaRPr lang="en-US" altLang="en-US" sz="4000"/>
          </a:p>
        </p:txBody>
      </p:sp>
      <p:sp>
        <p:nvSpPr>
          <p:cNvPr id="16388" name="Rectangle 3"/>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a:t>double[] myList;</a:t>
            </a:r>
          </a:p>
          <a:p>
            <a:pPr lvl="1">
              <a:lnSpc>
                <a:spcPct val="90000"/>
              </a:lnSpc>
              <a:spcBef>
                <a:spcPct val="50000"/>
              </a:spcBef>
              <a:buFontTx/>
              <a:buNone/>
            </a:pPr>
            <a:r>
              <a:rPr lang="en-US" altLang="en-US"/>
              <a:t>myList = {1.9, 2.9, 3.4, 3.5};</a:t>
            </a:r>
            <a:r>
              <a:rPr lang="en-US" altLang="en-US" sz="400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EC5E40-4542-4501-94AD-F7BFCC180452}" type="slidenum">
              <a:rPr lang="en-US" altLang="en-US" sz="1400" smtClean="0"/>
              <a:pPr/>
              <a:t>15</a:t>
            </a:fld>
            <a:endParaRPr lang="en-US" altLang="en-US" sz="1400"/>
          </a:p>
        </p:txBody>
      </p:sp>
      <p:sp>
        <p:nvSpPr>
          <p:cNvPr id="17411"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1508" name="Rectangle 3"/>
          <p:cNvSpPr>
            <a:spLocks noGrp="1" noChangeArrowheads="1"/>
          </p:cNvSpPr>
          <p:nvPr>
            <p:ph type="body" idx="1"/>
          </p:nvPr>
        </p:nvSpPr>
        <p:spPr>
          <a:xfrm>
            <a:off x="231775" y="1970088"/>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31781" name="AutoShape 5"/>
          <p:cNvSpPr>
            <a:spLocks noChangeArrowheads="1"/>
          </p:cNvSpPr>
          <p:nvPr/>
        </p:nvSpPr>
        <p:spPr bwMode="auto">
          <a:xfrm>
            <a:off x="2382838"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array variable values, create an array, and assign its reference to values</a:t>
            </a:r>
          </a:p>
        </p:txBody>
      </p:sp>
      <p:sp>
        <p:nvSpPr>
          <p:cNvPr id="17414" name="Rectangle 6"/>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5" name="Rectangle 8"/>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7416" name="Object 7"/>
          <p:cNvGraphicFramePr>
            <a:graphicFrameLocks noChangeAspect="1"/>
          </p:cNvGraphicFramePr>
          <p:nvPr/>
        </p:nvGraphicFramePr>
        <p:xfrm>
          <a:off x="5838825" y="2046288"/>
          <a:ext cx="1958975" cy="2098675"/>
        </p:xfrm>
        <a:graphic>
          <a:graphicData uri="http://schemas.openxmlformats.org/presentationml/2006/ole">
            <mc:AlternateContent xmlns:mc="http://schemas.openxmlformats.org/markup-compatibility/2006">
              <mc:Choice xmlns:v="urn:schemas-microsoft-com:vml" Requires="v">
                <p:oleObj spid="_x0000_s17437"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7418" name="Line 10"/>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F239DB-5914-4BBC-9A56-9710D6C61BFE}" type="slidenum">
              <a:rPr lang="en-US" altLang="en-US" sz="1400" smtClean="0"/>
              <a:pPr/>
              <a:t>16</a:t>
            </a:fld>
            <a:endParaRPr lang="en-US" altLang="en-US" sz="1400"/>
          </a:p>
        </p:txBody>
      </p:sp>
      <p:sp>
        <p:nvSpPr>
          <p:cNvPr id="18435"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253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49188" name="AutoShape 4"/>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becomes 1</a:t>
            </a:r>
          </a:p>
        </p:txBody>
      </p:sp>
      <p:sp>
        <p:nvSpPr>
          <p:cNvPr id="18438" name="Rectangle 5"/>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8440" name="Object 7"/>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spid="_x0000_s18460"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F44970-0182-49A1-9038-38C62E504E42}" type="slidenum">
              <a:rPr lang="en-US" altLang="en-US" sz="1400" smtClean="0"/>
              <a:pPr/>
              <a:t>17</a:t>
            </a:fld>
            <a:endParaRPr lang="en-US" altLang="en-US" sz="1400"/>
          </a:p>
        </p:txBody>
      </p:sp>
      <p:sp>
        <p:nvSpPr>
          <p:cNvPr id="19459" name="Rectangle 2"/>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355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0212" name="AutoShape 4"/>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5</a:t>
            </a:r>
          </a:p>
        </p:txBody>
      </p:sp>
      <p:sp>
        <p:nvSpPr>
          <p:cNvPr id="19462" name="Rectangle 5"/>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9464" name="Object 7"/>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spid="_x0000_s19484" name="Picture" r:id="rId3" imgW="1600572" imgH="1711756" progId="Word.Picture.8">
                  <p:embed/>
                </p:oleObj>
              </mc:Choice>
              <mc:Fallback>
                <p:oleObj name="Picture" r:id="rId3" imgW="1600572" imgH="171175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0220F5-6D62-43F4-BE4A-E458E414DD4F}" type="slidenum">
              <a:rPr lang="en-US" altLang="en-US" sz="1400" smtClean="0"/>
              <a:pPr/>
              <a:t>18</a:t>
            </a:fld>
            <a:endParaRPr lang="en-US" altLang="en-US" sz="1400"/>
          </a:p>
        </p:txBody>
      </p:sp>
      <p:sp>
        <p:nvSpPr>
          <p:cNvPr id="20483"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458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32804"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value[1] is 1</a:t>
            </a:r>
          </a:p>
          <a:p>
            <a:pPr algn="ctr"/>
            <a:endParaRPr lang="en-US" altLang="en-US" sz="1800"/>
          </a:p>
        </p:txBody>
      </p:sp>
      <p:sp>
        <p:nvSpPr>
          <p:cNvPr id="20486" name="Rectangle 5"/>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0488"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051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0490" name="Rectangle 9"/>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91" name="Line 10"/>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773447-F75D-431F-A7CF-D4C638AB21A3}" type="slidenum">
              <a:rPr lang="en-US" altLang="en-US" sz="1400" smtClean="0"/>
              <a:pPr/>
              <a:t>19</a:t>
            </a:fld>
            <a:endParaRPr lang="en-US" altLang="en-US" sz="1400"/>
          </a:p>
        </p:txBody>
      </p:sp>
      <p:sp>
        <p:nvSpPr>
          <p:cNvPr id="21507" name="Rectangle 2"/>
          <p:cNvSpPr>
            <a:spLocks noGrp="1" noChangeArrowheads="1"/>
          </p:cNvSpPr>
          <p:nvPr>
            <p:ph type="title"/>
          </p:nvPr>
        </p:nvSpPr>
        <p:spPr>
          <a:xfrm>
            <a:off x="685800" y="285750"/>
            <a:ext cx="7772400" cy="569913"/>
          </a:xfrm>
          <a:noFill/>
        </p:spPr>
        <p:txBody>
          <a:bodyPr/>
          <a:lstStyle/>
          <a:p>
            <a:r>
              <a:rPr lang="en-US" altLang="en-US" sz="4000"/>
              <a:t>Trace Program with Arrays</a:t>
            </a:r>
          </a:p>
        </p:txBody>
      </p:sp>
      <p:sp>
        <p:nvSpPr>
          <p:cNvPr id="25604" name="Rectangle 3"/>
          <p:cNvSpPr>
            <a:spLocks noGrp="1" noChangeArrowheads="1"/>
          </p:cNvSpPr>
          <p:nvPr>
            <p:ph type="body" sz="half" idx="1"/>
          </p:nvPr>
        </p:nvSpPr>
        <p:spPr>
          <a:xfrm>
            <a:off x="693738" y="1892300"/>
            <a:ext cx="4462462" cy="3571875"/>
          </a:xfrm>
        </p:spPr>
        <p:txBody>
          <a:bodyPr/>
          <a:lstStyle/>
          <a:p>
            <a:pPr marL="609600" indent="-609600">
              <a:lnSpc>
                <a:spcPct val="90000"/>
              </a:lnSpc>
              <a:buFont typeface="Monotype Sorts" pitchFamily="2" charset="2"/>
              <a:buNone/>
              <a:defRPr/>
            </a:pPr>
            <a:r>
              <a:rPr lang="en-US" sz="2000" dirty="0">
                <a:solidFill>
                  <a:schemeClr val="accent4"/>
                </a:solidFill>
              </a:rPr>
              <a:t>public class Test {</a:t>
            </a:r>
          </a:p>
          <a:p>
            <a:pPr marL="609600" indent="-609600">
              <a:lnSpc>
                <a:spcPct val="9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9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90000"/>
              </a:lnSpc>
              <a:buFont typeface="Monotype Sorts" pitchFamily="2" charset="2"/>
              <a:buNone/>
              <a:defRPr/>
            </a:pP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    values[0] = values[1] + values[4];</a:t>
            </a:r>
          </a:p>
          <a:p>
            <a:pPr marL="609600" indent="-609600">
              <a:lnSpc>
                <a:spcPct val="90000"/>
              </a:lnSpc>
              <a:buFont typeface="Monotype Sorts" pitchFamily="2" charset="2"/>
              <a:buNone/>
              <a:defRPr/>
            </a:pPr>
            <a:r>
              <a:rPr lang="en-US" sz="2000" dirty="0">
                <a:solidFill>
                  <a:schemeClr val="accent4"/>
                </a:solidFill>
              </a:rPr>
              <a:t>  }</a:t>
            </a:r>
          </a:p>
          <a:p>
            <a:pPr marL="609600" indent="-609600">
              <a:lnSpc>
                <a:spcPct val="90000"/>
              </a:lnSpc>
              <a:buFont typeface="Monotype Sorts" pitchFamily="2" charset="2"/>
              <a:buNone/>
              <a:defRPr/>
            </a:pPr>
            <a:r>
              <a:rPr lang="en-US" sz="2000" dirty="0">
                <a:solidFill>
                  <a:schemeClr val="accent4"/>
                </a:solidFill>
              </a:rPr>
              <a:t>}</a:t>
            </a:r>
          </a:p>
        </p:txBody>
      </p:sp>
      <p:sp>
        <p:nvSpPr>
          <p:cNvPr id="351236" name="AutoShape 4"/>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2</a:t>
            </a:r>
          </a:p>
        </p:txBody>
      </p:sp>
      <p:sp>
        <p:nvSpPr>
          <p:cNvPr id="21510" name="Rectangle 5"/>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1513" name="Object 9"/>
          <p:cNvGraphicFramePr>
            <a:graphicFrameLocks noGrp="1"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spid="_x0000_s21532"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63394D-0D1E-402D-96CC-D4E5347DB6FE}" type="slidenum">
              <a:rPr lang="en-US" altLang="en-US" sz="1400" smtClean="0"/>
              <a:pPr/>
              <a:t>2</a:t>
            </a:fld>
            <a:endParaRPr lang="en-US" altLang="en-US" sz="1400"/>
          </a:p>
        </p:txBody>
      </p:sp>
      <p:sp>
        <p:nvSpPr>
          <p:cNvPr id="4099" name="Rectangle 2"/>
          <p:cNvSpPr>
            <a:spLocks noGrp="1" noChangeArrowheads="1"/>
          </p:cNvSpPr>
          <p:nvPr>
            <p:ph type="title"/>
          </p:nvPr>
        </p:nvSpPr>
        <p:spPr>
          <a:xfrm>
            <a:off x="152400" y="228600"/>
            <a:ext cx="8763000" cy="473075"/>
          </a:xfrm>
          <a:noFill/>
        </p:spPr>
        <p:txBody>
          <a:bodyPr/>
          <a:lstStyle/>
          <a:p>
            <a:r>
              <a:rPr lang="en-US" altLang="en-US" sz="4000"/>
              <a:t>Opening Problem</a:t>
            </a:r>
          </a:p>
        </p:txBody>
      </p:sp>
      <p:sp>
        <p:nvSpPr>
          <p:cNvPr id="4100"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a:t>Read one hundred numbers, compute their average, and find out how many numbers are above the average.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5110E9-E133-4321-8880-01DAEF55FDDB}" type="slidenum">
              <a:rPr lang="en-US" altLang="en-US" sz="1400" smtClean="0"/>
              <a:pPr/>
              <a:t>20</a:t>
            </a:fld>
            <a:endParaRPr lang="en-US" altLang="en-US" sz="1400"/>
          </a:p>
        </p:txBody>
      </p:sp>
      <p:sp>
        <p:nvSpPr>
          <p:cNvPr id="22531" name="Rectangle 2"/>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26628" name="Rectangle 3"/>
          <p:cNvSpPr>
            <a:spLocks noGrp="1" noChangeArrowheads="1"/>
          </p:cNvSpPr>
          <p:nvPr>
            <p:ph type="body" sz="half" idx="1"/>
          </p:nvPr>
        </p:nvSpPr>
        <p:spPr>
          <a:xfrm>
            <a:off x="685800" y="1657350"/>
            <a:ext cx="4346575" cy="4114800"/>
          </a:xfrm>
        </p:spPr>
        <p:txBody>
          <a:bodyPr/>
          <a:lstStyle/>
          <a:p>
            <a:pPr marL="609600" indent="-609600">
              <a:lnSpc>
                <a:spcPct val="80000"/>
              </a:lnSpc>
              <a:buFont typeface="Monotype Sorts" pitchFamily="2" charset="2"/>
              <a:buNone/>
              <a:defRPr/>
            </a:pPr>
            <a:r>
              <a:rPr lang="en-US" sz="2400" dirty="0">
                <a:solidFill>
                  <a:schemeClr val="accent4"/>
                </a:solidFill>
              </a:rPr>
              <a:t>public class Test {</a:t>
            </a:r>
          </a:p>
          <a:p>
            <a:pPr marL="609600" indent="-609600">
              <a:lnSpc>
                <a:spcPct val="80000"/>
              </a:lnSpc>
              <a:buFont typeface="Monotype Sorts" pitchFamily="2" charset="2"/>
              <a:buNone/>
              <a:defRPr/>
            </a:pPr>
            <a:r>
              <a:rPr lang="en-US" sz="2400" dirty="0">
                <a:solidFill>
                  <a:schemeClr val="accent4"/>
                </a:solidFill>
              </a:rPr>
              <a:t>  public static void main(String[] </a:t>
            </a:r>
            <a:r>
              <a:rPr lang="en-US" sz="2400" dirty="0" err="1">
                <a:solidFill>
                  <a:schemeClr val="accent4"/>
                </a:solidFill>
              </a:rPr>
              <a:t>args</a:t>
            </a: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a:t>
            </a:r>
            <a:r>
              <a:rPr lang="en-US" sz="2400" dirty="0" err="1">
                <a:solidFill>
                  <a:schemeClr val="accent4"/>
                </a:solidFill>
              </a:rPr>
              <a:t>int</a:t>
            </a:r>
            <a:r>
              <a:rPr lang="en-US" sz="2400" dirty="0">
                <a:solidFill>
                  <a:schemeClr val="accent4"/>
                </a:solidFill>
              </a:rPr>
              <a:t>[] values = new </a:t>
            </a:r>
            <a:r>
              <a:rPr lang="en-US" sz="2400" dirty="0" err="1">
                <a:solidFill>
                  <a:schemeClr val="accent4"/>
                </a:solidFill>
              </a:rPr>
              <a:t>int</a:t>
            </a:r>
            <a:r>
              <a:rPr lang="en-US" sz="2400" dirty="0">
                <a:solidFill>
                  <a:schemeClr val="accent4"/>
                </a:solidFill>
              </a:rPr>
              <a:t>[5];</a:t>
            </a:r>
          </a:p>
          <a:p>
            <a:pPr marL="609600" indent="-609600">
              <a:lnSpc>
                <a:spcPct val="80000"/>
              </a:lnSpc>
              <a:buFont typeface="Monotype Sorts" pitchFamily="2" charset="2"/>
              <a:buNone/>
              <a:defRPr/>
            </a:pPr>
            <a:r>
              <a:rPr lang="en-US" sz="2400" dirty="0">
                <a:solidFill>
                  <a:schemeClr val="accent4"/>
                </a:solidFill>
              </a:rPr>
              <a:t>    for (</a:t>
            </a:r>
            <a:r>
              <a:rPr lang="en-US" sz="2400" dirty="0" err="1">
                <a:solidFill>
                  <a:schemeClr val="accent4"/>
                </a:solidFill>
              </a:rPr>
              <a:t>int</a:t>
            </a:r>
            <a:r>
              <a:rPr lang="en-US" sz="2400" dirty="0">
                <a:solidFill>
                  <a:schemeClr val="accent4"/>
                </a:solidFill>
              </a:rPr>
              <a:t> </a:t>
            </a:r>
            <a:r>
              <a:rPr lang="en-US" sz="2400" dirty="0" err="1">
                <a:solidFill>
                  <a:schemeClr val="accent4"/>
                </a:solidFill>
              </a:rPr>
              <a:t>i</a:t>
            </a:r>
            <a:r>
              <a:rPr lang="en-US" sz="2400" dirty="0">
                <a:solidFill>
                  <a:schemeClr val="accent4"/>
                </a:solidFill>
              </a:rPr>
              <a:t> = 1; </a:t>
            </a:r>
            <a:r>
              <a:rPr lang="en-US" sz="2400" dirty="0" err="1">
                <a:solidFill>
                  <a:schemeClr val="accent4"/>
                </a:solidFill>
              </a:rPr>
              <a:t>i</a:t>
            </a:r>
            <a:r>
              <a:rPr lang="en-US" sz="2400" dirty="0">
                <a:solidFill>
                  <a:schemeClr val="accent4"/>
                </a:solidFill>
              </a:rPr>
              <a:t> &lt; 5; </a:t>
            </a:r>
            <a:r>
              <a:rPr lang="en-US" sz="2400" dirty="0" err="1">
                <a:solidFill>
                  <a:schemeClr val="accent4"/>
                </a:solidFill>
              </a:rPr>
              <a:t>i</a:t>
            </a: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values[</a:t>
            </a:r>
            <a:r>
              <a:rPr lang="en-US" sz="2400" dirty="0" err="1">
                <a:solidFill>
                  <a:schemeClr val="accent4"/>
                </a:solidFill>
              </a:rPr>
              <a:t>i</a:t>
            </a:r>
            <a:r>
              <a:rPr lang="en-US" sz="2400" dirty="0">
                <a:solidFill>
                  <a:schemeClr val="accent4"/>
                </a:solidFill>
              </a:rPr>
              <a:t>] = </a:t>
            </a:r>
            <a:r>
              <a:rPr lang="en-US" sz="2400" dirty="0" err="1">
                <a:solidFill>
                  <a:schemeClr val="accent4"/>
                </a:solidFill>
              </a:rPr>
              <a:t>i</a:t>
            </a:r>
            <a:r>
              <a:rPr lang="en-US" sz="2400" dirty="0">
                <a:solidFill>
                  <a:schemeClr val="accent4"/>
                </a:solidFill>
              </a:rPr>
              <a:t> + values[i-1];</a:t>
            </a:r>
          </a:p>
          <a:p>
            <a:pPr marL="609600" indent="-609600">
              <a:lnSpc>
                <a:spcPct val="80000"/>
              </a:lnSpc>
              <a:buFont typeface="Monotype Sorts" pitchFamily="2" charset="2"/>
              <a:buNone/>
              <a:defRPr/>
            </a:pP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    values[0] = values[1] + values[4];</a:t>
            </a:r>
          </a:p>
          <a:p>
            <a:pPr marL="609600" indent="-609600">
              <a:lnSpc>
                <a:spcPct val="80000"/>
              </a:lnSpc>
              <a:buFont typeface="Monotype Sorts" pitchFamily="2" charset="2"/>
              <a:buNone/>
              <a:defRPr/>
            </a:pPr>
            <a:r>
              <a:rPr lang="en-US" sz="2400" dirty="0">
                <a:solidFill>
                  <a:schemeClr val="accent4"/>
                </a:solidFill>
              </a:rPr>
              <a:t>  }</a:t>
            </a:r>
          </a:p>
          <a:p>
            <a:pPr marL="609600" indent="-609600">
              <a:lnSpc>
                <a:spcPct val="80000"/>
              </a:lnSpc>
              <a:buFont typeface="Monotype Sorts" pitchFamily="2" charset="2"/>
              <a:buNone/>
              <a:defRPr/>
            </a:pPr>
            <a:r>
              <a:rPr lang="en-US" sz="2400" dirty="0">
                <a:solidFill>
                  <a:schemeClr val="accent4"/>
                </a:solidFill>
              </a:rPr>
              <a:t>}</a:t>
            </a:r>
          </a:p>
        </p:txBody>
      </p:sp>
      <p:sp>
        <p:nvSpPr>
          <p:cNvPr id="353284" name="AutoShape 4"/>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is less than 5</a:t>
            </a:r>
          </a:p>
        </p:txBody>
      </p:sp>
      <p:sp>
        <p:nvSpPr>
          <p:cNvPr id="22534" name="Rectangle 5"/>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5" name="Rectangle 6"/>
          <p:cNvSpPr>
            <a:spLocks noChangeArrowheads="1"/>
          </p:cNvSpPr>
          <p:nvPr/>
        </p:nvSpPr>
        <p:spPr bwMode="auto">
          <a:xfrm>
            <a:off x="50165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6"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2537" name="Object 9"/>
          <p:cNvGraphicFramePr>
            <a:graphicFrameLocks noGrp="1"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spid="_x0000_s22556" name="Picture" r:id="rId3" imgW="1601724" imgH="1712976" progId="Word.Picture.8">
                  <p:embed/>
                </p:oleObj>
              </mc:Choice>
              <mc:Fallback>
                <p:oleObj name="Picture" r:id="rId3" imgW="1601724" imgH="17129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B296E4-040B-483C-8FC4-CDCD6FDEEE32}" type="slidenum">
              <a:rPr lang="en-US" altLang="en-US" sz="1400" smtClean="0"/>
              <a:pPr/>
              <a:t>21</a:t>
            </a:fld>
            <a:endParaRPr lang="en-US" altLang="en-US" sz="1400"/>
          </a:p>
        </p:txBody>
      </p:sp>
      <p:sp>
        <p:nvSpPr>
          <p:cNvPr id="23555"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765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2260" name="AutoShape 4"/>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a:t>
            </a:r>
          </a:p>
          <a:p>
            <a:pPr algn="ctr"/>
            <a:r>
              <a:rPr lang="en-US" altLang="en-US" sz="1800"/>
              <a:t>values[2] is 3 (2 + 1)</a:t>
            </a:r>
          </a:p>
        </p:txBody>
      </p:sp>
      <p:sp>
        <p:nvSpPr>
          <p:cNvPr id="23558" name="Rectangle 5"/>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356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3582"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3562" name="Rectangle 9"/>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63" name="Line 10"/>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3A4897-78DB-4115-8E49-C54A2FD27BC6}" type="slidenum">
              <a:rPr lang="en-US" altLang="en-US" sz="1400" smtClean="0"/>
              <a:pPr/>
              <a:t>22</a:t>
            </a:fld>
            <a:endParaRPr lang="en-US" altLang="en-US" sz="1400"/>
          </a:p>
        </p:txBody>
      </p:sp>
      <p:sp>
        <p:nvSpPr>
          <p:cNvPr id="24579"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867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4308" name="AutoShape 4"/>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a:t>
            </a:r>
          </a:p>
        </p:txBody>
      </p:sp>
      <p:sp>
        <p:nvSpPr>
          <p:cNvPr id="24582"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8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4584"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460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3DB96-F719-4D52-BCBE-F8DC2682BA95}" type="slidenum">
              <a:rPr lang="en-US" altLang="en-US" sz="1400" smtClean="0"/>
              <a:pPr/>
              <a:t>23</a:t>
            </a:fld>
            <a:endParaRPr lang="en-US" altLang="en-US" sz="1400"/>
          </a:p>
        </p:txBody>
      </p:sp>
      <p:sp>
        <p:nvSpPr>
          <p:cNvPr id="25603"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9700"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3524" name="AutoShape 4"/>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5.</a:t>
            </a:r>
          </a:p>
        </p:txBody>
      </p:sp>
      <p:sp>
        <p:nvSpPr>
          <p:cNvPr id="25606" name="Rectangle 5"/>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560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5608" name="Object 7"/>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spid="_x0000_s2562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E67BC6-E9F4-40CE-B143-F4E74A6755F3}" type="slidenum">
              <a:rPr lang="en-US" altLang="en-US" sz="1400" smtClean="0"/>
              <a:pPr/>
              <a:t>24</a:t>
            </a:fld>
            <a:endParaRPr lang="en-US" altLang="en-US" sz="1400"/>
          </a:p>
        </p:txBody>
      </p:sp>
      <p:sp>
        <p:nvSpPr>
          <p:cNvPr id="26627"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0724"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5332" name="AutoShape 4"/>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values[3] becomes 6 (3 + 3)</a:t>
            </a:r>
          </a:p>
        </p:txBody>
      </p:sp>
      <p:sp>
        <p:nvSpPr>
          <p:cNvPr id="26630" name="Rectangle 5"/>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2"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6654"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6634" name="Line 9"/>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8E761E-9593-4297-897A-1FFDDB4FC377}" type="slidenum">
              <a:rPr lang="en-US" altLang="en-US" sz="1400" smtClean="0"/>
              <a:pPr/>
              <a:t>25</a:t>
            </a:fld>
            <a:endParaRPr lang="en-US" altLang="en-US" sz="1400"/>
          </a:p>
        </p:txBody>
      </p:sp>
      <p:sp>
        <p:nvSpPr>
          <p:cNvPr id="27651"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174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6356" name="AutoShape 4"/>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a:t>
            </a:r>
          </a:p>
        </p:txBody>
      </p:sp>
      <p:sp>
        <p:nvSpPr>
          <p:cNvPr id="27654" name="Rectangle 5"/>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6"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767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7C648A-5627-44C0-B29D-59E65A9635C6}" type="slidenum">
              <a:rPr lang="en-US" altLang="en-US" sz="1400" smtClean="0"/>
              <a:pPr/>
              <a:t>26</a:t>
            </a:fld>
            <a:endParaRPr lang="en-US" altLang="en-US" sz="1400"/>
          </a:p>
        </p:txBody>
      </p:sp>
      <p:sp>
        <p:nvSpPr>
          <p:cNvPr id="28675"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2772"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4548" name="AutoShape 4"/>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5</a:t>
            </a:r>
          </a:p>
        </p:txBody>
      </p:sp>
      <p:sp>
        <p:nvSpPr>
          <p:cNvPr id="28678" name="Rectangle 5"/>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9"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8680"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8700"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2C48B7-B98B-462A-935E-AA9DD8D10668}" type="slidenum">
              <a:rPr lang="en-US" altLang="en-US" sz="1400" smtClean="0"/>
              <a:pPr/>
              <a:t>27</a:t>
            </a:fld>
            <a:endParaRPr lang="en-US" altLang="en-US" sz="1400"/>
          </a:p>
        </p:txBody>
      </p:sp>
      <p:sp>
        <p:nvSpPr>
          <p:cNvPr id="29699" name="Rectangle 2"/>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3796"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57380" name="AutoShape 4"/>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values[4] becomes 10 (4 + 6)</a:t>
            </a:r>
          </a:p>
        </p:txBody>
      </p:sp>
      <p:sp>
        <p:nvSpPr>
          <p:cNvPr id="29702" name="Rectangle 5"/>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3"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9704" name="Object 7"/>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spid="_x0000_s29726"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9706" name="Line 9"/>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0"/>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9871E2-2A3C-4BD9-A170-7A6429C75FFD}" type="slidenum">
              <a:rPr lang="en-US" altLang="en-US" sz="1400" smtClean="0"/>
              <a:pPr/>
              <a:t>28</a:t>
            </a:fld>
            <a:endParaRPr lang="en-US" altLang="en-US" sz="1400"/>
          </a:p>
        </p:txBody>
      </p:sp>
      <p:sp>
        <p:nvSpPr>
          <p:cNvPr id="30723" name="Rectangle 2"/>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34820" name="Rectangle 3"/>
          <p:cNvSpPr>
            <a:spLocks noGrp="1" noChangeArrowheads="1"/>
          </p:cNvSpPr>
          <p:nvPr>
            <p:ph type="body" sz="half" idx="1"/>
          </p:nvPr>
        </p:nvSpPr>
        <p:spPr>
          <a:xfrm>
            <a:off x="685800" y="1657350"/>
            <a:ext cx="4040188" cy="4114800"/>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values[0] = values[1] + values[4];</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a:t>
            </a:r>
          </a:p>
        </p:txBody>
      </p:sp>
      <p:sp>
        <p:nvSpPr>
          <p:cNvPr id="358404" name="AutoShape 4"/>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5</a:t>
            </a:r>
          </a:p>
        </p:txBody>
      </p:sp>
      <p:sp>
        <p:nvSpPr>
          <p:cNvPr id="30726" name="Rectangle 5"/>
          <p:cNvSpPr>
            <a:spLocks noChangeArrowheads="1"/>
          </p:cNvSpPr>
          <p:nvPr/>
        </p:nvSpPr>
        <p:spPr bwMode="auto">
          <a:xfrm>
            <a:off x="2735263"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7"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0729" name="Object 11"/>
          <p:cNvGraphicFramePr>
            <a:graphicFrameLocks noGrp="1"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spid="_x0000_s30748" name="Picture" r:id="rId3" imgW="1601724" imgH="1712976" progId="Word.Picture.8">
                  <p:embed/>
                </p:oleObj>
              </mc:Choice>
              <mc:Fallback>
                <p:oleObj name="Picture" r:id="rId3" imgW="1601724" imgH="171297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6FE6FF-6768-49B1-B12D-05B25E1DC311}" type="slidenum">
              <a:rPr lang="en-US" altLang="en-US" sz="1400" smtClean="0"/>
              <a:pPr/>
              <a:t>29</a:t>
            </a:fld>
            <a:endParaRPr lang="en-US" altLang="en-US" sz="1400"/>
          </a:p>
        </p:txBody>
      </p:sp>
      <p:sp>
        <p:nvSpPr>
          <p:cNvPr id="31747" name="Rectangle 2"/>
          <p:cNvSpPr>
            <a:spLocks noGrp="1" noChangeArrowheads="1"/>
          </p:cNvSpPr>
          <p:nvPr>
            <p:ph type="title"/>
          </p:nvPr>
        </p:nvSpPr>
        <p:spPr>
          <a:xfrm>
            <a:off x="685800" y="285750"/>
            <a:ext cx="7772400" cy="685800"/>
          </a:xfrm>
          <a:noFill/>
        </p:spPr>
        <p:txBody>
          <a:bodyPr/>
          <a:lstStyle/>
          <a:p>
            <a:r>
              <a:rPr lang="en-US" altLang="en-US" sz="4000"/>
              <a:t>Trace Program with Arrays</a:t>
            </a:r>
          </a:p>
        </p:txBody>
      </p:sp>
      <p:sp>
        <p:nvSpPr>
          <p:cNvPr id="35844" name="Rectangle 3"/>
          <p:cNvSpPr>
            <a:spLocks noGrp="1" noChangeArrowheads="1"/>
          </p:cNvSpPr>
          <p:nvPr>
            <p:ph type="body" sz="half" idx="1"/>
          </p:nvPr>
        </p:nvSpPr>
        <p:spPr>
          <a:xfrm>
            <a:off x="423863" y="2084388"/>
            <a:ext cx="4378325" cy="2651125"/>
          </a:xfrm>
        </p:spPr>
        <p:txBody>
          <a:bodyPr/>
          <a:lstStyle/>
          <a:p>
            <a:pPr marL="609600" indent="-609600">
              <a:lnSpc>
                <a:spcPct val="80000"/>
              </a:lnSpc>
              <a:buFont typeface="Monotype Sorts" pitchFamily="2" charset="2"/>
              <a:buNone/>
              <a:defRPr/>
            </a:pPr>
            <a:r>
              <a:rPr lang="en-US" sz="1800" dirty="0">
                <a:solidFill>
                  <a:schemeClr val="accent4"/>
                </a:solidFill>
              </a:rPr>
              <a:t>public class Test {</a:t>
            </a:r>
          </a:p>
          <a:p>
            <a:pPr marL="609600" indent="-609600">
              <a:lnSpc>
                <a:spcPct val="80000"/>
              </a:lnSpc>
              <a:buFont typeface="Monotype Sorts" pitchFamily="2" charset="2"/>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Font typeface="Monotype Sorts" pitchFamily="2" charset="2"/>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    values[0] = values[1] + values[4];</a:t>
            </a:r>
          </a:p>
          <a:p>
            <a:pPr marL="609600" indent="-609600">
              <a:lnSpc>
                <a:spcPct val="80000"/>
              </a:lnSpc>
              <a:buFont typeface="Monotype Sorts" pitchFamily="2" charset="2"/>
              <a:buNone/>
              <a:defRPr/>
            </a:pPr>
            <a:r>
              <a:rPr lang="en-US" sz="1800" dirty="0">
                <a:solidFill>
                  <a:schemeClr val="accent4"/>
                </a:solidFill>
              </a:rPr>
              <a:t>  }</a:t>
            </a:r>
          </a:p>
          <a:p>
            <a:pPr marL="609600" indent="-609600">
              <a:lnSpc>
                <a:spcPct val="80000"/>
              </a:lnSpc>
              <a:buFont typeface="Monotype Sorts" pitchFamily="2" charset="2"/>
              <a:buNone/>
              <a:defRPr/>
            </a:pPr>
            <a:r>
              <a:rPr lang="en-US" sz="1800" dirty="0">
                <a:solidFill>
                  <a:schemeClr val="accent4"/>
                </a:solidFill>
              </a:rPr>
              <a:t>}</a:t>
            </a:r>
          </a:p>
        </p:txBody>
      </p:sp>
      <p:sp>
        <p:nvSpPr>
          <p:cNvPr id="359428" name="AutoShape 4"/>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&lt; 5 is false. Exit the loop</a:t>
            </a:r>
          </a:p>
        </p:txBody>
      </p:sp>
      <p:sp>
        <p:nvSpPr>
          <p:cNvPr id="31750" name="Rectangle 5"/>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1"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1753" name="Object 12"/>
          <p:cNvGraphicFramePr>
            <a:graphicFrameLocks noGrp="1"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spid="_x0000_s31772" name="Picture" r:id="rId3" imgW="1601724" imgH="1712976" progId="Word.Picture.8">
                  <p:embed/>
                </p:oleObj>
              </mc:Choice>
              <mc:Fallback>
                <p:oleObj name="Picture" r:id="rId3" imgW="1601724" imgH="17129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891A9C-C462-45FA-8C6F-3F407640D747}" type="slidenum">
              <a:rPr lang="en-US" altLang="en-US" sz="1400" smtClean="0"/>
              <a:pPr/>
              <a:t>3</a:t>
            </a:fld>
            <a:endParaRPr lang="en-US" altLang="en-US" sz="1400"/>
          </a:p>
        </p:txBody>
      </p:sp>
      <p:sp>
        <p:nvSpPr>
          <p:cNvPr id="5123" name="Rectangle 2"/>
          <p:cNvSpPr>
            <a:spLocks noGrp="1" noChangeArrowheads="1"/>
          </p:cNvSpPr>
          <p:nvPr>
            <p:ph type="title"/>
          </p:nvPr>
        </p:nvSpPr>
        <p:spPr>
          <a:xfrm>
            <a:off x="685800" y="228600"/>
            <a:ext cx="7772400" cy="473075"/>
          </a:xfrm>
          <a:noFill/>
        </p:spPr>
        <p:txBody>
          <a:bodyPr/>
          <a:lstStyle/>
          <a:p>
            <a:r>
              <a:rPr lang="en-US" altLang="en-US"/>
              <a:t>Objectives</a:t>
            </a:r>
          </a:p>
        </p:txBody>
      </p:sp>
      <p:sp>
        <p:nvSpPr>
          <p:cNvPr id="6148" name="Rectangle 3"/>
          <p:cNvSpPr>
            <a:spLocks noGrp="1" noChangeArrowheads="1"/>
          </p:cNvSpPr>
          <p:nvPr>
            <p:ph type="body" idx="1"/>
          </p:nvPr>
        </p:nvSpPr>
        <p:spPr>
          <a:xfrm>
            <a:off x="0" y="893763"/>
            <a:ext cx="8991600" cy="5545137"/>
          </a:xfrm>
        </p:spPr>
        <p:txBody>
          <a:bodyPr/>
          <a:lstStyle/>
          <a:p>
            <a:pPr>
              <a:buFont typeface="Monotype Sorts"/>
              <a:buChar char="F"/>
              <a:defRPr/>
            </a:pPr>
            <a:r>
              <a:rPr lang="en-US" sz="1750" dirty="0"/>
              <a:t>To describe why arrays are necessary in programming (§7.1).</a:t>
            </a:r>
          </a:p>
          <a:p>
            <a:pPr>
              <a:buFont typeface="Monotype Sorts"/>
              <a:buChar char="F"/>
              <a:defRPr/>
            </a:pPr>
            <a:r>
              <a:rPr lang="en-US" sz="1750" dirty="0"/>
              <a:t>To declare array reference variables and create arrays (§§7.2.1–7.2.2).</a:t>
            </a:r>
          </a:p>
          <a:p>
            <a:pPr>
              <a:buFont typeface="Monotype Sorts"/>
              <a:buChar char="F"/>
              <a:defRPr/>
            </a:pPr>
            <a:r>
              <a:rPr lang="en-US" sz="1750" dirty="0"/>
              <a:t>To obtain array size using </a:t>
            </a:r>
            <a:r>
              <a:rPr lang="en-US" sz="1750" b="1" dirty="0" err="1"/>
              <a:t>arrayRefVar.length</a:t>
            </a:r>
            <a:r>
              <a:rPr lang="en-US" sz="1750" dirty="0"/>
              <a:t> and know default values in an array (§7.2.3).</a:t>
            </a:r>
          </a:p>
          <a:p>
            <a:pPr>
              <a:buFont typeface="Monotype Sorts"/>
              <a:buChar char="F"/>
              <a:defRPr/>
            </a:pPr>
            <a:r>
              <a:rPr lang="en-US" sz="1750" dirty="0"/>
              <a:t>To access array elements using indexes (§7.2.4).</a:t>
            </a:r>
          </a:p>
          <a:p>
            <a:pPr>
              <a:buFont typeface="Monotype Sorts"/>
              <a:buChar char="F"/>
              <a:defRPr/>
            </a:pPr>
            <a:r>
              <a:rPr lang="en-US" sz="1750" dirty="0"/>
              <a:t>To declare, create, and initialize an array using an array initializer (§7.2.5).</a:t>
            </a:r>
          </a:p>
          <a:p>
            <a:pPr>
              <a:buFont typeface="Monotype Sorts"/>
              <a:buChar char="F"/>
              <a:defRPr/>
            </a:pPr>
            <a:r>
              <a:rPr lang="en-US" sz="1750" dirty="0"/>
              <a:t>To program common array operations (displaying arrays, summing all elements, finding the minimum and maximum elements, random shuffling, and shifting elements) (§7.2.6).</a:t>
            </a:r>
          </a:p>
          <a:p>
            <a:pPr>
              <a:buFont typeface="Monotype Sorts"/>
              <a:buChar char="F"/>
              <a:defRPr/>
            </a:pPr>
            <a:r>
              <a:rPr lang="en-US" sz="1750" dirty="0"/>
              <a:t>To simplify programming using the </a:t>
            </a:r>
            <a:r>
              <a:rPr lang="en-US" sz="1750" dirty="0" err="1"/>
              <a:t>foreach</a:t>
            </a:r>
            <a:r>
              <a:rPr lang="en-US" sz="1750" dirty="0"/>
              <a:t> loops (§7.2.7).</a:t>
            </a:r>
          </a:p>
          <a:p>
            <a:pPr>
              <a:buFont typeface="Monotype Sorts"/>
              <a:buChar char="F"/>
              <a:defRPr/>
            </a:pPr>
            <a:r>
              <a:rPr lang="en-US" sz="1750" dirty="0"/>
              <a:t>To apply arrays in application development (</a:t>
            </a:r>
            <a:r>
              <a:rPr lang="en-US" sz="1750" b="1" dirty="0" err="1"/>
              <a:t>AnalyzeNumbers</a:t>
            </a:r>
            <a:r>
              <a:rPr lang="en-US" sz="1750" dirty="0"/>
              <a:t>, </a:t>
            </a:r>
            <a:r>
              <a:rPr lang="en-US" sz="1750" b="1" dirty="0" err="1"/>
              <a:t>DeckOfCards</a:t>
            </a:r>
            <a:r>
              <a:rPr lang="en-US" sz="1750" dirty="0"/>
              <a:t>) (§§7.3–7.4).</a:t>
            </a:r>
          </a:p>
          <a:p>
            <a:pPr>
              <a:buFont typeface="Monotype Sorts"/>
              <a:buChar char="F"/>
              <a:defRPr/>
            </a:pPr>
            <a:r>
              <a:rPr lang="en-US" sz="1750" dirty="0"/>
              <a:t>To copy contents from one array to another (§7.5).</a:t>
            </a:r>
          </a:p>
          <a:p>
            <a:pPr>
              <a:buFont typeface="Monotype Sorts"/>
              <a:buChar char="F"/>
              <a:defRPr/>
            </a:pPr>
            <a:r>
              <a:rPr lang="en-US" sz="1750" dirty="0"/>
              <a:t>To develop and invoke methods with array arguments and return values (§§7.6–7.8).</a:t>
            </a:r>
          </a:p>
          <a:p>
            <a:pPr>
              <a:buFont typeface="Monotype Sorts"/>
              <a:buChar char="F"/>
              <a:defRPr/>
            </a:pPr>
            <a:r>
              <a:rPr lang="en-US" sz="1750" dirty="0"/>
              <a:t>To define a method with a variable-length argument list (§7.9).</a:t>
            </a:r>
          </a:p>
          <a:p>
            <a:pPr>
              <a:buFont typeface="Monotype Sorts"/>
              <a:buChar char="F"/>
              <a:defRPr/>
            </a:pPr>
            <a:r>
              <a:rPr lang="en-US" sz="1750" dirty="0"/>
              <a:t>To search elements using the linear (§7.10.1) or binary (§7.10.2) search algorithm.</a:t>
            </a:r>
          </a:p>
          <a:p>
            <a:pPr>
              <a:buFont typeface="Monotype Sorts"/>
              <a:buChar char="F"/>
              <a:defRPr/>
            </a:pPr>
            <a:r>
              <a:rPr lang="en-US" sz="1750" dirty="0"/>
              <a:t>To sort an array using the selection sort approach (§7.11).</a:t>
            </a:r>
          </a:p>
          <a:p>
            <a:pPr>
              <a:buFont typeface="Monotype Sorts"/>
              <a:buChar char="F"/>
              <a:defRPr/>
            </a:pPr>
            <a:r>
              <a:rPr lang="en-US" sz="1750" dirty="0"/>
              <a:t>To use the methods in the </a:t>
            </a:r>
            <a:r>
              <a:rPr lang="en-US" sz="1750" b="1" dirty="0" err="1"/>
              <a:t>java.util.Arrays</a:t>
            </a:r>
            <a:r>
              <a:rPr lang="en-US" sz="1750" dirty="0"/>
              <a:t> class (§7.12).</a:t>
            </a:r>
          </a:p>
          <a:p>
            <a:pPr>
              <a:buFont typeface="Monotype Sorts"/>
              <a:buChar char="F"/>
              <a:defRPr/>
            </a:pPr>
            <a:r>
              <a:rPr lang="en-US" sz="1750" dirty="0"/>
              <a:t>To pass arguments to the main method from the command line (§7.13).</a:t>
            </a:r>
          </a:p>
          <a:p>
            <a:pPr>
              <a:lnSpc>
                <a:spcPct val="80000"/>
              </a:lnSpc>
              <a:buFont typeface="Monotype Sorts"/>
              <a:buChar char="F"/>
              <a:defRPr/>
            </a:pPr>
            <a:endParaRPr lang="en-US" sz="1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BD7D1C-0E66-4BDF-B28C-41BA913E1698}" type="slidenum">
              <a:rPr lang="en-US" altLang="en-US" sz="1400" smtClean="0"/>
              <a:pPr/>
              <a:t>30</a:t>
            </a:fld>
            <a:endParaRPr lang="en-US" altLang="en-US" sz="1400"/>
          </a:p>
        </p:txBody>
      </p:sp>
      <p:sp>
        <p:nvSpPr>
          <p:cNvPr id="32771" name="Rectangle 2"/>
          <p:cNvSpPr>
            <a:spLocks noGrp="1" noChangeArrowheads="1"/>
          </p:cNvSpPr>
          <p:nvPr>
            <p:ph type="title"/>
          </p:nvPr>
        </p:nvSpPr>
        <p:spPr>
          <a:xfrm>
            <a:off x="1230313" y="228600"/>
            <a:ext cx="7227887" cy="533400"/>
          </a:xfrm>
          <a:noFill/>
        </p:spPr>
        <p:txBody>
          <a:bodyPr/>
          <a:lstStyle/>
          <a:p>
            <a:r>
              <a:rPr lang="en-US" altLang="en-US"/>
              <a:t>Trace Program with Arrays</a:t>
            </a:r>
          </a:p>
        </p:txBody>
      </p:sp>
      <p:sp>
        <p:nvSpPr>
          <p:cNvPr id="36868" name="Rectangle 3"/>
          <p:cNvSpPr>
            <a:spLocks noGrp="1" noChangeArrowheads="1"/>
          </p:cNvSpPr>
          <p:nvPr>
            <p:ph type="body" idx="1"/>
          </p:nvPr>
        </p:nvSpPr>
        <p:spPr>
          <a:xfrm>
            <a:off x="228600" y="1981200"/>
            <a:ext cx="4343400" cy="2819400"/>
          </a:xfrm>
        </p:spPr>
        <p:txBody>
          <a:bodyPr/>
          <a:lstStyle/>
          <a:p>
            <a:pPr marL="609600" indent="-609600">
              <a:lnSpc>
                <a:spcPct val="80000"/>
              </a:lnSpc>
              <a:buFont typeface="Monotype Sorts" pitchFamily="2" charset="2"/>
              <a:buNone/>
              <a:defRPr/>
            </a:pPr>
            <a:r>
              <a:rPr lang="en-US" sz="2000" dirty="0">
                <a:solidFill>
                  <a:schemeClr val="accent4"/>
                </a:solidFill>
              </a:rPr>
              <a:t>public class Test {</a:t>
            </a:r>
          </a:p>
          <a:p>
            <a:pPr marL="609600" indent="-609600">
              <a:lnSpc>
                <a:spcPct val="80000"/>
              </a:lnSpc>
              <a:buFont typeface="Monotype Sorts" pitchFamily="2" charset="2"/>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Font typeface="Monotype Sorts" pitchFamily="2" charset="2"/>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    values[0] = values[1] + values[4];</a:t>
            </a:r>
          </a:p>
          <a:p>
            <a:pPr marL="609600" indent="-609600">
              <a:lnSpc>
                <a:spcPct val="80000"/>
              </a:lnSpc>
              <a:buFont typeface="Monotype Sorts" pitchFamily="2" charset="2"/>
              <a:buNone/>
              <a:defRPr/>
            </a:pPr>
            <a:r>
              <a:rPr lang="en-US" sz="2000" dirty="0">
                <a:solidFill>
                  <a:schemeClr val="accent4"/>
                </a:solidFill>
              </a:rPr>
              <a:t>  }</a:t>
            </a:r>
          </a:p>
          <a:p>
            <a:pPr marL="609600" indent="-609600">
              <a:lnSpc>
                <a:spcPct val="80000"/>
              </a:lnSpc>
              <a:buFont typeface="Monotype Sorts" pitchFamily="2" charset="2"/>
              <a:buNone/>
              <a:defRPr/>
            </a:pPr>
            <a:r>
              <a:rPr lang="en-US" sz="2000" dirty="0">
                <a:solidFill>
                  <a:schemeClr val="accent4"/>
                </a:solidFill>
              </a:rPr>
              <a:t>}</a:t>
            </a:r>
          </a:p>
        </p:txBody>
      </p:sp>
      <p:sp>
        <p:nvSpPr>
          <p:cNvPr id="360452" name="AutoShape 4"/>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values[0] is 11 (1 + 10)</a:t>
            </a:r>
          </a:p>
        </p:txBody>
      </p:sp>
      <p:sp>
        <p:nvSpPr>
          <p:cNvPr id="32774" name="Rectangle 5"/>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5" name="Rectangle 6"/>
          <p:cNvSpPr>
            <a:spLocks noChangeArrowheads="1"/>
          </p:cNvSpPr>
          <p:nvPr/>
        </p:nvSpPr>
        <p:spPr bwMode="auto">
          <a:xfrm>
            <a:off x="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2776" name="Object 7"/>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spid="_x0000_s32798" name="Picture" r:id="rId3" imgW="1601724" imgH="1712976" progId="Word.Picture.8">
                  <p:embed/>
                </p:oleObj>
              </mc:Choice>
              <mc:Fallback>
                <p:oleObj name="Picture" r:id="rId3" imgW="1601724" imgH="171297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32778" name="Line 9"/>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4F430A-3712-46CC-AE5B-849802150E61}" type="slidenum">
              <a:rPr lang="en-US" altLang="en-US" sz="1400" smtClean="0"/>
              <a:pPr/>
              <a:t>31</a:t>
            </a:fld>
            <a:endParaRPr lang="en-US" altLang="en-US" sz="1400"/>
          </a:p>
        </p:txBody>
      </p:sp>
      <p:sp>
        <p:nvSpPr>
          <p:cNvPr id="33795" name="Rectangle 2"/>
          <p:cNvSpPr>
            <a:spLocks noGrp="1" noChangeArrowheads="1"/>
          </p:cNvSpPr>
          <p:nvPr>
            <p:ph type="title"/>
          </p:nvPr>
        </p:nvSpPr>
        <p:spPr>
          <a:xfrm>
            <a:off x="685800" y="228600"/>
            <a:ext cx="7772400" cy="533400"/>
          </a:xfrm>
          <a:noFill/>
        </p:spPr>
        <p:txBody>
          <a:bodyPr/>
          <a:lstStyle/>
          <a:p>
            <a:r>
              <a:rPr lang="en-US" altLang="en-US" sz="4000"/>
              <a:t>Processing Arrays</a:t>
            </a:r>
          </a:p>
        </p:txBody>
      </p:sp>
      <p:sp>
        <p:nvSpPr>
          <p:cNvPr id="33796" name="Rectangle 3"/>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a:t>(</a:t>
            </a:r>
            <a:r>
              <a:rPr lang="en-US" altLang="en-US" sz="2500" i="1"/>
              <a:t>Random shuffling</a:t>
            </a:r>
            <a:r>
              <a:rPr lang="en-US" altLang="en-US" sz="2500"/>
              <a:t>) </a:t>
            </a:r>
          </a:p>
          <a:p>
            <a:pPr marL="609600" indent="-609600">
              <a:lnSpc>
                <a:spcPct val="90000"/>
              </a:lnSpc>
              <a:spcBef>
                <a:spcPct val="50000"/>
              </a:spcBef>
              <a:buFont typeface="Monotype Sorts" pitchFamily="2" charset="2"/>
              <a:buAutoNum type="arabicPeriod"/>
            </a:pPr>
            <a:r>
              <a:rPr lang="en-US" altLang="en-US" sz="2500"/>
              <a:t>(</a:t>
            </a:r>
            <a:r>
              <a:rPr lang="en-US" altLang="en-US" sz="2500" i="1"/>
              <a:t>Shifting elements</a:t>
            </a:r>
            <a:r>
              <a:rPr lang="en-US" altLang="en-US" sz="2500"/>
              <a:t>)</a:t>
            </a:r>
            <a:r>
              <a:rPr lang="en-US" altLang="en-US" sz="240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F2370F-0943-42CD-A1B2-F9A0CCACF63B}" type="slidenum">
              <a:rPr lang="en-US" altLang="en-US" sz="1400" smtClean="0"/>
              <a:pPr/>
              <a:t>32</a:t>
            </a:fld>
            <a:endParaRPr lang="en-US" altLang="en-US" sz="1400"/>
          </a:p>
        </p:txBody>
      </p:sp>
      <p:sp>
        <p:nvSpPr>
          <p:cNvPr id="34819"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Initializing arrays with input values</a:t>
            </a:r>
            <a:endParaRPr lang="en-US" altLang="en-US" sz="4500">
              <a:cs typeface="Times New Roman" pitchFamily="18" charset="0"/>
              <a:hlinkClick r:id="rId2" action="ppaction://program"/>
            </a:endParaRPr>
          </a:p>
        </p:txBody>
      </p:sp>
      <p:sp>
        <p:nvSpPr>
          <p:cNvPr id="38916" name="Rectangle 3"/>
          <p:cNvSpPr>
            <a:spLocks noGrp="1" noChangeArrowheads="1"/>
          </p:cNvSpPr>
          <p:nvPr>
            <p:ph type="body" idx="1"/>
          </p:nvPr>
        </p:nvSpPr>
        <p:spPr>
          <a:xfrm>
            <a:off x="155575" y="1778000"/>
            <a:ext cx="8794750" cy="3263900"/>
          </a:xfrm>
        </p:spPr>
        <p:txBody>
          <a:bodyPr/>
          <a:lstStyle/>
          <a:p>
            <a:pPr marL="609600" indent="-609600">
              <a:lnSpc>
                <a:spcPct val="80000"/>
              </a:lnSpc>
              <a:buFont typeface="Monotype Sorts" pitchFamily="2" charset="2"/>
              <a:buNone/>
              <a:defRPr/>
            </a:pPr>
            <a:r>
              <a:rPr lang="en-US" sz="2800" dirty="0" err="1">
                <a:solidFill>
                  <a:schemeClr val="accent4"/>
                </a:solidFill>
              </a:rPr>
              <a:t>java.util.Scanner</a:t>
            </a:r>
            <a:r>
              <a:rPr lang="en-US" sz="2800" dirty="0">
                <a:solidFill>
                  <a:schemeClr val="accent4"/>
                </a:solidFill>
              </a:rPr>
              <a:t> input = </a:t>
            </a:r>
            <a:r>
              <a:rPr lang="en-US" sz="2800" b="1" dirty="0">
                <a:solidFill>
                  <a:schemeClr val="accent4"/>
                </a:solidFill>
              </a:rPr>
              <a:t>new</a:t>
            </a:r>
            <a:r>
              <a:rPr lang="en-US" sz="2800" dirty="0">
                <a:solidFill>
                  <a:schemeClr val="accent4"/>
                </a:solidFill>
              </a:rPr>
              <a:t> </a:t>
            </a:r>
            <a:r>
              <a:rPr lang="en-US" sz="2800" dirty="0" err="1">
                <a:solidFill>
                  <a:schemeClr val="accent4"/>
                </a:solidFill>
              </a:rPr>
              <a:t>java.util.Scanner</a:t>
            </a:r>
            <a:r>
              <a:rPr lang="en-US" sz="2800" dirty="0">
                <a:solidFill>
                  <a:schemeClr val="accent4"/>
                </a:solidFill>
              </a:rPr>
              <a:t>(System.in);</a:t>
            </a:r>
          </a:p>
          <a:p>
            <a:pPr marL="609600" indent="-609600">
              <a:lnSpc>
                <a:spcPct val="80000"/>
              </a:lnSpc>
              <a:buFont typeface="Monotype Sorts" pitchFamily="2" charset="2"/>
              <a:buNone/>
              <a:defRPr/>
            </a:pPr>
            <a:r>
              <a:rPr lang="en-US" sz="2800" dirty="0" err="1">
                <a:solidFill>
                  <a:schemeClr val="accent4"/>
                </a:solidFill>
              </a:rPr>
              <a:t>System.out.print</a:t>
            </a:r>
            <a:r>
              <a:rPr lang="en-US" sz="2800" dirty="0">
                <a:solidFill>
                  <a:schemeClr val="accent4"/>
                </a:solidFill>
              </a:rPr>
              <a:t>("Enter " + </a:t>
            </a:r>
            <a:r>
              <a:rPr lang="en-US" sz="2800" dirty="0" err="1">
                <a:solidFill>
                  <a:schemeClr val="accent4"/>
                </a:solidFill>
              </a:rPr>
              <a:t>myList.length</a:t>
            </a:r>
            <a:r>
              <a:rPr lang="en-US" sz="2800" dirty="0">
                <a:solidFill>
                  <a:schemeClr val="accent4"/>
                </a:solidFill>
              </a:rPr>
              <a:t> + " values: ");</a:t>
            </a:r>
            <a:endParaRPr lang="en-US" sz="2800" b="1" dirty="0">
              <a:solidFill>
                <a:schemeClr val="accent4"/>
              </a:solidFill>
            </a:endParaRPr>
          </a:p>
          <a:p>
            <a:pPr marL="609600" indent="-609600">
              <a:lnSpc>
                <a:spcPct val="80000"/>
              </a:lnSpc>
              <a:buFont typeface="Monotype Sorts" pitchFamily="2" charset="2"/>
              <a:buNone/>
              <a:defRPr/>
            </a:pPr>
            <a:r>
              <a:rPr lang="en-US" sz="2800" b="1" dirty="0">
                <a:solidFill>
                  <a:schemeClr val="accent4"/>
                </a:solidFill>
              </a:rPr>
              <a:t>for</a:t>
            </a:r>
            <a:r>
              <a:rPr lang="en-US" sz="2800" dirty="0">
                <a:solidFill>
                  <a:schemeClr val="accent4"/>
                </a:solidFill>
              </a:rPr>
              <a:t> (</a:t>
            </a:r>
            <a:r>
              <a:rPr lang="en-US" sz="2800" b="1" dirty="0" err="1">
                <a:solidFill>
                  <a:schemeClr val="accent4"/>
                </a:solidFill>
              </a:rPr>
              <a:t>int</a:t>
            </a:r>
            <a:r>
              <a:rPr lang="en-US" sz="2800" dirty="0">
                <a:solidFill>
                  <a:schemeClr val="accent4"/>
                </a:solidFill>
              </a:rPr>
              <a:t> </a:t>
            </a:r>
            <a:r>
              <a:rPr lang="en-US" sz="2800" dirty="0" err="1">
                <a:solidFill>
                  <a:schemeClr val="accent4"/>
                </a:solidFill>
              </a:rPr>
              <a:t>i</a:t>
            </a:r>
            <a:r>
              <a:rPr lang="en-US" sz="2800" dirty="0">
                <a:solidFill>
                  <a:schemeClr val="accent4"/>
                </a:solidFill>
              </a:rPr>
              <a:t> = 0; </a:t>
            </a:r>
            <a:r>
              <a:rPr lang="en-US" sz="2800" dirty="0" err="1">
                <a:solidFill>
                  <a:schemeClr val="accent4"/>
                </a:solidFill>
              </a:rPr>
              <a:t>i</a:t>
            </a:r>
            <a:r>
              <a:rPr lang="en-US" sz="2800" dirty="0">
                <a:solidFill>
                  <a:schemeClr val="accent4"/>
                </a:solidFill>
              </a:rPr>
              <a:t> &lt; </a:t>
            </a:r>
            <a:r>
              <a:rPr lang="en-US" sz="2800" dirty="0" err="1">
                <a:solidFill>
                  <a:schemeClr val="accent4"/>
                </a:solidFill>
              </a:rPr>
              <a:t>myList.length</a:t>
            </a:r>
            <a:r>
              <a:rPr lang="en-US" sz="2800" dirty="0">
                <a:solidFill>
                  <a:schemeClr val="accent4"/>
                </a:solidFill>
              </a:rPr>
              <a:t>; </a:t>
            </a:r>
            <a:r>
              <a:rPr lang="en-US" sz="2800" dirty="0" err="1">
                <a:solidFill>
                  <a:schemeClr val="accent4"/>
                </a:solidFill>
              </a:rPr>
              <a:t>i</a:t>
            </a:r>
            <a:r>
              <a:rPr lang="en-US" sz="2800" dirty="0">
                <a:solidFill>
                  <a:schemeClr val="accent4"/>
                </a:solidFill>
              </a:rPr>
              <a:t>++) </a:t>
            </a:r>
          </a:p>
          <a:p>
            <a:pPr marL="609600" indent="-609600">
              <a:lnSpc>
                <a:spcPct val="80000"/>
              </a:lnSpc>
              <a:buFont typeface="Monotype Sorts" pitchFamily="2" charset="2"/>
              <a:buNone/>
              <a:defRPr/>
            </a:pPr>
            <a:r>
              <a:rPr lang="en-US" sz="2800" dirty="0">
                <a:solidFill>
                  <a:schemeClr val="accent4"/>
                </a:solidFill>
              </a:rPr>
              <a:t>  </a:t>
            </a:r>
            <a:r>
              <a:rPr lang="en-US" sz="2800" dirty="0" err="1">
                <a:solidFill>
                  <a:schemeClr val="accent4"/>
                </a:solidFill>
              </a:rPr>
              <a:t>myList</a:t>
            </a:r>
            <a:r>
              <a:rPr lang="en-US" sz="2800" dirty="0">
                <a:solidFill>
                  <a:schemeClr val="accent4"/>
                </a:solidFill>
              </a:rPr>
              <a:t>[</a:t>
            </a:r>
            <a:r>
              <a:rPr lang="en-US" sz="2800" dirty="0" err="1">
                <a:solidFill>
                  <a:schemeClr val="accent4"/>
                </a:solidFill>
              </a:rPr>
              <a:t>i</a:t>
            </a:r>
            <a:r>
              <a:rPr lang="en-US" sz="2800" dirty="0">
                <a:solidFill>
                  <a:schemeClr val="accent4"/>
                </a:solidFill>
              </a:rPr>
              <a:t>] = </a:t>
            </a:r>
            <a:r>
              <a:rPr lang="en-US" sz="2800" dirty="0" err="1">
                <a:solidFill>
                  <a:schemeClr val="accent4"/>
                </a:solidFill>
              </a:rPr>
              <a:t>input.nextDouble</a:t>
            </a:r>
            <a:r>
              <a:rPr lang="en-US" sz="2800" dirty="0">
                <a:solidFill>
                  <a:schemeClr val="accent4"/>
                </a:solidFill>
              </a:rPr>
              <a:t>();</a:t>
            </a:r>
          </a:p>
        </p:txBody>
      </p:sp>
      <p:sp>
        <p:nvSpPr>
          <p:cNvPr id="34821"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2"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077D0F-59F6-4BA1-813C-716258DB793A}" type="slidenum">
              <a:rPr lang="en-US" altLang="en-US" sz="1400" smtClean="0"/>
              <a:pPr/>
              <a:t>33</a:t>
            </a:fld>
            <a:endParaRPr lang="en-US" altLang="en-US" sz="1400"/>
          </a:p>
        </p:txBody>
      </p:sp>
      <p:sp>
        <p:nvSpPr>
          <p:cNvPr id="35843" name="Rectangle 2"/>
          <p:cNvSpPr>
            <a:spLocks noGrp="1" noChangeArrowheads="1"/>
          </p:cNvSpPr>
          <p:nvPr>
            <p:ph type="title"/>
          </p:nvPr>
        </p:nvSpPr>
        <p:spPr>
          <a:xfrm>
            <a:off x="309563" y="381000"/>
            <a:ext cx="8564562" cy="782638"/>
          </a:xfrm>
        </p:spPr>
        <p:txBody>
          <a:bodyPr/>
          <a:lstStyle/>
          <a:p>
            <a:r>
              <a:rPr lang="en-US" altLang="en-US" sz="4100">
                <a:cs typeface="Times New Roman" pitchFamily="18" charset="0"/>
              </a:rPr>
              <a:t>Initializing arrays with random values</a:t>
            </a:r>
            <a:endParaRPr lang="en-US" altLang="en-US" sz="4100">
              <a:cs typeface="Times New Roman" pitchFamily="18" charset="0"/>
              <a:hlinkClick r:id="rId2" action="ppaction://program"/>
            </a:endParaRPr>
          </a:p>
        </p:txBody>
      </p:sp>
      <p:sp>
        <p:nvSpPr>
          <p:cNvPr id="39940" name="Rectangle 3"/>
          <p:cNvSpPr>
            <a:spLocks noGrp="1" noChangeArrowheads="1"/>
          </p:cNvSpPr>
          <p:nvPr>
            <p:ph type="body" idx="1"/>
          </p:nvPr>
        </p:nvSpPr>
        <p:spPr>
          <a:xfrm>
            <a:off x="155575" y="1778000"/>
            <a:ext cx="8836025" cy="2073275"/>
          </a:xfrm>
        </p:spPr>
        <p:txBody>
          <a:bodyPr/>
          <a:lstStyle/>
          <a:p>
            <a:pPr marL="609600" indent="-609600">
              <a:lnSpc>
                <a:spcPct val="9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90000"/>
              </a:lnSpc>
              <a:buFont typeface="Monotype Sorts" pitchFamily="2" charset="2"/>
              <a:buNone/>
              <a:defRPr/>
            </a:pPr>
            <a:r>
              <a:rPr lang="en-US" sz="4000" dirty="0">
                <a:solidFill>
                  <a:schemeClr val="accent4"/>
                </a:solidFill>
              </a:rPr>
              <a:t>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a:t>
            </a:r>
            <a:r>
              <a:rPr lang="en-US" sz="4000" dirty="0" err="1">
                <a:solidFill>
                  <a:schemeClr val="accent4"/>
                </a:solidFill>
              </a:rPr>
              <a:t>Math.random</a:t>
            </a:r>
            <a:r>
              <a:rPr lang="en-US" sz="4000" dirty="0">
                <a:solidFill>
                  <a:schemeClr val="accent4"/>
                </a:solidFill>
              </a:rPr>
              <a:t>() * 100;</a:t>
            </a:r>
          </a:p>
          <a:p>
            <a:pPr marL="609600" indent="-609600">
              <a:lnSpc>
                <a:spcPct val="90000"/>
              </a:lnSpc>
              <a:buFont typeface="Monotype Sorts" pitchFamily="2" charset="2"/>
              <a:buNone/>
              <a:defRPr/>
            </a:pPr>
            <a:r>
              <a:rPr lang="en-US" sz="4000" dirty="0">
                <a:solidFill>
                  <a:schemeClr val="accent4"/>
                </a:solidFill>
              </a:rPr>
              <a:t>}</a:t>
            </a:r>
          </a:p>
        </p:txBody>
      </p:sp>
      <p:sp>
        <p:nvSpPr>
          <p:cNvPr id="35845"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6"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B0986B-EDBE-46AA-9DCF-0C736402C7D0}" type="slidenum">
              <a:rPr lang="en-US" altLang="en-US" sz="1400" smtClean="0"/>
              <a:pPr/>
              <a:t>34</a:t>
            </a:fld>
            <a:endParaRPr lang="en-US" altLang="en-US" sz="1400"/>
          </a:p>
        </p:txBody>
      </p:sp>
      <p:sp>
        <p:nvSpPr>
          <p:cNvPr id="36867"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Printing arrays</a:t>
            </a:r>
            <a:endParaRPr lang="en-US" altLang="en-US" sz="4500">
              <a:cs typeface="Times New Roman" pitchFamily="18" charset="0"/>
              <a:hlinkClick r:id="rId2" action="ppaction://program"/>
            </a:endParaRPr>
          </a:p>
        </p:txBody>
      </p:sp>
      <p:sp>
        <p:nvSpPr>
          <p:cNvPr id="40964"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a:t>
            </a:r>
            <a:r>
              <a:rPr lang="en-US" sz="4000" dirty="0" err="1">
                <a:solidFill>
                  <a:schemeClr val="accent4"/>
                </a:solidFill>
              </a:rPr>
              <a:t>System.out.print</a:t>
            </a:r>
            <a:r>
              <a:rPr lang="en-US" sz="4000" dirty="0">
                <a:solidFill>
                  <a:schemeClr val="accent4"/>
                </a:solidFill>
              </a:rPr>
              <a:t>(</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 ");</a:t>
            </a:r>
          </a:p>
          <a:p>
            <a:pPr marL="609600" indent="-609600">
              <a:lnSpc>
                <a:spcPct val="80000"/>
              </a:lnSpc>
              <a:buFont typeface="Monotype Sorts" pitchFamily="2" charset="2"/>
              <a:buNone/>
              <a:defRPr/>
            </a:pPr>
            <a:r>
              <a:rPr lang="en-US" sz="4000" dirty="0">
                <a:solidFill>
                  <a:schemeClr val="accent4"/>
                </a:solidFill>
              </a:rPr>
              <a:t>}</a:t>
            </a:r>
          </a:p>
        </p:txBody>
      </p:sp>
      <p:sp>
        <p:nvSpPr>
          <p:cNvPr id="3686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7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7C4F0E-AB14-4F93-9BCF-030B8FB150FE}" type="slidenum">
              <a:rPr lang="en-US" altLang="en-US" sz="1400" smtClean="0"/>
              <a:pPr/>
              <a:t>35</a:t>
            </a:fld>
            <a:endParaRPr lang="en-US" altLang="en-US" sz="1400"/>
          </a:p>
        </p:txBody>
      </p:sp>
      <p:sp>
        <p:nvSpPr>
          <p:cNvPr id="37891"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Summing all elements</a:t>
            </a:r>
            <a:endParaRPr lang="en-US" altLang="en-US" sz="4500">
              <a:cs typeface="Times New Roman" pitchFamily="18" charset="0"/>
              <a:hlinkClick r:id="rId2" action="ppaction://program"/>
            </a:endParaRPr>
          </a:p>
        </p:txBody>
      </p:sp>
      <p:sp>
        <p:nvSpPr>
          <p:cNvPr id="41988" name="Rectangle 3"/>
          <p:cNvSpPr>
            <a:spLocks noGrp="1" noChangeArrowheads="1"/>
          </p:cNvSpPr>
          <p:nvPr>
            <p:ph type="body" idx="1"/>
          </p:nvPr>
        </p:nvSpPr>
        <p:spPr>
          <a:xfrm>
            <a:off x="155575" y="1778000"/>
            <a:ext cx="8832850" cy="2649538"/>
          </a:xfrm>
        </p:spPr>
        <p:txBody>
          <a:bodyPr/>
          <a:lstStyle/>
          <a:p>
            <a:pPr marL="609600" indent="-609600">
              <a:lnSpc>
                <a:spcPct val="80000"/>
              </a:lnSpc>
              <a:buFont typeface="Monotype Sorts" pitchFamily="2" charset="2"/>
              <a:buNone/>
              <a:defRPr/>
            </a:pPr>
            <a:r>
              <a:rPr lang="en-US" sz="4000" dirty="0">
                <a:solidFill>
                  <a:schemeClr val="accent4"/>
                </a:solidFill>
              </a:rPr>
              <a:t>double total = 0;</a:t>
            </a:r>
          </a:p>
          <a:p>
            <a:pPr marL="609600" indent="-609600">
              <a:lnSpc>
                <a:spcPct val="80000"/>
              </a:lnSpc>
              <a:buFont typeface="Monotype Sorts" pitchFamily="2" charset="2"/>
              <a:buNone/>
              <a:defRPr/>
            </a:pPr>
            <a:r>
              <a:rPr lang="en-US" sz="4000" dirty="0">
                <a:solidFill>
                  <a:schemeClr val="accent4"/>
                </a:solidFill>
              </a:rPr>
              <a:t>for (</a:t>
            </a:r>
            <a:r>
              <a:rPr lang="en-US" sz="4000"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total +=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a:t>
            </a:r>
          </a:p>
          <a:p>
            <a:pPr marL="609600" indent="-609600">
              <a:lnSpc>
                <a:spcPct val="80000"/>
              </a:lnSpc>
              <a:buFont typeface="Monotype Sorts" pitchFamily="2" charset="2"/>
              <a:buNone/>
              <a:defRPr/>
            </a:pPr>
            <a:r>
              <a:rPr lang="en-US" sz="4000" dirty="0">
                <a:solidFill>
                  <a:schemeClr val="accent4"/>
                </a:solidFill>
              </a:rPr>
              <a:t>}</a:t>
            </a:r>
          </a:p>
        </p:txBody>
      </p:sp>
      <p:sp>
        <p:nvSpPr>
          <p:cNvPr id="37893"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4"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62EC23-2464-49D2-BBB3-7CE19D32C1AC}" type="slidenum">
              <a:rPr lang="en-US" altLang="en-US" sz="1400" smtClean="0"/>
              <a:pPr/>
              <a:t>36</a:t>
            </a:fld>
            <a:endParaRPr lang="en-US" altLang="en-US" sz="1400"/>
          </a:p>
        </p:txBody>
      </p:sp>
      <p:sp>
        <p:nvSpPr>
          <p:cNvPr id="38915"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Finding the largest element</a:t>
            </a:r>
            <a:endParaRPr lang="en-US" altLang="en-US" sz="4500">
              <a:cs typeface="Times New Roman" pitchFamily="18" charset="0"/>
              <a:hlinkClick r:id="rId2" action="ppaction://program"/>
            </a:endParaRPr>
          </a:p>
        </p:txBody>
      </p:sp>
      <p:sp>
        <p:nvSpPr>
          <p:cNvPr id="43012" name="Rectangle 3"/>
          <p:cNvSpPr>
            <a:spLocks noGrp="1" noChangeArrowheads="1"/>
          </p:cNvSpPr>
          <p:nvPr>
            <p:ph type="body" idx="1"/>
          </p:nvPr>
        </p:nvSpPr>
        <p:spPr>
          <a:xfrm>
            <a:off x="155575" y="1778000"/>
            <a:ext cx="8718550" cy="3109913"/>
          </a:xfrm>
        </p:spPr>
        <p:txBody>
          <a:bodyPr/>
          <a:lstStyle/>
          <a:p>
            <a:pPr marL="609600" indent="-609600">
              <a:lnSpc>
                <a:spcPct val="80000"/>
              </a:lnSpc>
              <a:buFont typeface="Monotype Sorts" pitchFamily="2" charset="2"/>
              <a:buNone/>
              <a:defRPr/>
            </a:pPr>
            <a:r>
              <a:rPr lang="en-US" sz="3600" b="1" dirty="0">
                <a:solidFill>
                  <a:schemeClr val="accent4"/>
                </a:solidFill>
              </a:rPr>
              <a:t>double</a:t>
            </a:r>
            <a:r>
              <a:rPr lang="en-US" sz="3600" dirty="0">
                <a:solidFill>
                  <a:schemeClr val="accent4"/>
                </a:solidFill>
              </a:rPr>
              <a:t> max = </a:t>
            </a:r>
            <a:r>
              <a:rPr lang="en-US" sz="3600" dirty="0" err="1">
                <a:solidFill>
                  <a:schemeClr val="accent4"/>
                </a:solidFill>
              </a:rPr>
              <a:t>myList</a:t>
            </a:r>
            <a:r>
              <a:rPr lang="en-US" sz="3600" dirty="0">
                <a:solidFill>
                  <a:schemeClr val="accent4"/>
                </a:solidFill>
              </a:rPr>
              <a:t>[0];</a:t>
            </a:r>
            <a:endParaRPr lang="en-US" sz="3600" b="1" dirty="0">
              <a:solidFill>
                <a:schemeClr val="accent4"/>
              </a:solidFill>
            </a:endParaRPr>
          </a:p>
          <a:p>
            <a:pPr marL="609600" indent="-609600">
              <a:lnSpc>
                <a:spcPct val="80000"/>
              </a:lnSpc>
              <a:buFont typeface="Monotype Sorts" pitchFamily="2" charset="2"/>
              <a:buNone/>
              <a:defRPr/>
            </a:pPr>
            <a:r>
              <a:rPr lang="en-US" sz="3600" b="1" dirty="0">
                <a:solidFill>
                  <a:schemeClr val="accent4"/>
                </a:solidFill>
              </a:rPr>
              <a:t>for</a:t>
            </a:r>
            <a:r>
              <a:rPr lang="en-US" sz="3600" dirty="0">
                <a:solidFill>
                  <a:schemeClr val="accent4"/>
                </a:solidFill>
              </a:rPr>
              <a:t> (</a:t>
            </a:r>
            <a:r>
              <a:rPr lang="en-US" sz="3600" b="1" dirty="0" err="1">
                <a:solidFill>
                  <a:schemeClr val="accent4"/>
                </a:solidFill>
              </a:rPr>
              <a:t>int</a:t>
            </a:r>
            <a:r>
              <a:rPr lang="en-US" sz="3600" dirty="0">
                <a:solidFill>
                  <a:schemeClr val="accent4"/>
                </a:solidFill>
              </a:rPr>
              <a:t> </a:t>
            </a:r>
            <a:r>
              <a:rPr lang="en-US" sz="3600" dirty="0" err="1">
                <a:solidFill>
                  <a:schemeClr val="accent4"/>
                </a:solidFill>
              </a:rPr>
              <a:t>i</a:t>
            </a:r>
            <a:r>
              <a:rPr lang="en-US" sz="3600" dirty="0">
                <a:solidFill>
                  <a:schemeClr val="accent4"/>
                </a:solidFill>
              </a:rPr>
              <a:t> = 1; </a:t>
            </a:r>
            <a:r>
              <a:rPr lang="en-US" sz="3600" dirty="0" err="1">
                <a:solidFill>
                  <a:schemeClr val="accent4"/>
                </a:solidFill>
              </a:rPr>
              <a:t>i</a:t>
            </a:r>
            <a:r>
              <a:rPr lang="en-US" sz="3600" dirty="0">
                <a:solidFill>
                  <a:schemeClr val="accent4"/>
                </a:solidFill>
              </a:rPr>
              <a:t> &lt; </a:t>
            </a:r>
            <a:r>
              <a:rPr lang="en-US" sz="3600" dirty="0" err="1">
                <a:solidFill>
                  <a:schemeClr val="accent4"/>
                </a:solidFill>
              </a:rPr>
              <a:t>myList.length</a:t>
            </a:r>
            <a:r>
              <a:rPr lang="en-US" sz="3600" dirty="0">
                <a:solidFill>
                  <a:schemeClr val="accent4"/>
                </a:solidFill>
              </a:rPr>
              <a:t>; </a:t>
            </a:r>
            <a:r>
              <a:rPr lang="en-US" sz="3600" dirty="0" err="1">
                <a:solidFill>
                  <a:schemeClr val="accent4"/>
                </a:solidFill>
              </a:rPr>
              <a:t>i</a:t>
            </a:r>
            <a:r>
              <a:rPr lang="en-US" sz="3600" dirty="0">
                <a:solidFill>
                  <a:schemeClr val="accent4"/>
                </a:solidFill>
              </a:rPr>
              <a:t>++) {</a:t>
            </a:r>
          </a:p>
          <a:p>
            <a:pPr marL="609600" indent="-609600">
              <a:lnSpc>
                <a:spcPct val="80000"/>
              </a:lnSpc>
              <a:buFont typeface="Monotype Sorts" pitchFamily="2" charset="2"/>
              <a:buNone/>
              <a:defRPr/>
            </a:pPr>
            <a:r>
              <a:rPr lang="en-US" sz="3600" dirty="0">
                <a:solidFill>
                  <a:schemeClr val="accent4"/>
                </a:solidFill>
              </a:rPr>
              <a:t>  </a:t>
            </a:r>
            <a:r>
              <a:rPr lang="en-US" sz="3600" b="1" dirty="0">
                <a:solidFill>
                  <a:schemeClr val="accent4"/>
                </a:solidFill>
              </a:rPr>
              <a:t>if</a:t>
            </a:r>
            <a:r>
              <a:rPr lang="en-US" sz="3600" dirty="0">
                <a:solidFill>
                  <a:schemeClr val="accent4"/>
                </a:solidFill>
              </a:rPr>
              <a:t>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 &gt; max) max =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a:t>
            </a:r>
          </a:p>
          <a:p>
            <a:pPr marL="609600" indent="-609600">
              <a:lnSpc>
                <a:spcPct val="80000"/>
              </a:lnSpc>
              <a:buFont typeface="Monotype Sorts" pitchFamily="2" charset="2"/>
              <a:buNone/>
              <a:defRPr/>
            </a:pPr>
            <a:r>
              <a:rPr lang="en-US" sz="3600" dirty="0">
                <a:solidFill>
                  <a:schemeClr val="accent4"/>
                </a:solidFill>
              </a:rPr>
              <a:t>}</a:t>
            </a:r>
          </a:p>
        </p:txBody>
      </p:sp>
      <p:sp>
        <p:nvSpPr>
          <p:cNvPr id="3891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91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D13AD7-5204-4160-BBDF-329D0E305A2A}" type="slidenum">
              <a:rPr lang="en-US" altLang="en-US" sz="1400" smtClean="0"/>
              <a:pPr/>
              <a:t>37</a:t>
            </a:fld>
            <a:endParaRPr lang="en-US" altLang="en-US" sz="1400"/>
          </a:p>
        </p:txBody>
      </p:sp>
      <p:sp>
        <p:nvSpPr>
          <p:cNvPr id="39939"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Random shuffling</a:t>
            </a:r>
            <a:endParaRPr lang="en-US" altLang="en-US" sz="4500">
              <a:cs typeface="Times New Roman" pitchFamily="18" charset="0"/>
              <a:hlinkClick r:id="rId3" action="ppaction://program"/>
            </a:endParaRPr>
          </a:p>
        </p:txBody>
      </p:sp>
      <p:sp>
        <p:nvSpPr>
          <p:cNvPr id="39940"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1" name="Rectangle 5"/>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836168161"/>
              </p:ext>
            </p:extLst>
          </p:nvPr>
        </p:nvGraphicFramePr>
        <p:xfrm>
          <a:off x="78615" y="1611312"/>
          <a:ext cx="8903838" cy="2624193"/>
        </p:xfrm>
        <a:graphic>
          <a:graphicData uri="http://schemas.openxmlformats.org/presentationml/2006/ole">
            <mc:AlternateContent xmlns:mc="http://schemas.openxmlformats.org/markup-compatibility/2006">
              <mc:Choice xmlns:v="urn:schemas-microsoft-com:vml" Requires="v">
                <p:oleObj spid="_x0000_s113679" name="Picture" r:id="rId4" imgW="4610164" imgH="1360151" progId="Word.Picture.8">
                  <p:embed/>
                </p:oleObj>
              </mc:Choice>
              <mc:Fallback>
                <p:oleObj name="Picture" r:id="rId4" imgW="4610164" imgH="1360151"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15" y="1611312"/>
                        <a:ext cx="8903838" cy="2624193"/>
                      </a:xfrm>
                      <a:prstGeom prst="rect">
                        <a:avLst/>
                      </a:prstGeom>
                      <a:noFill/>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CF4B77-9AF2-45A0-8442-B35C1A533C47}" type="slidenum">
              <a:rPr lang="en-US" altLang="en-US" sz="1400" smtClean="0"/>
              <a:pPr/>
              <a:t>38</a:t>
            </a:fld>
            <a:endParaRPr lang="en-US" altLang="en-US" sz="1400"/>
          </a:p>
        </p:txBody>
      </p:sp>
      <p:sp>
        <p:nvSpPr>
          <p:cNvPr id="40963" name="Rectangle 2"/>
          <p:cNvSpPr>
            <a:spLocks noGrp="1" noChangeArrowheads="1"/>
          </p:cNvSpPr>
          <p:nvPr>
            <p:ph type="title"/>
          </p:nvPr>
        </p:nvSpPr>
        <p:spPr>
          <a:xfrm>
            <a:off x="309563" y="381000"/>
            <a:ext cx="8564562" cy="782638"/>
          </a:xfrm>
        </p:spPr>
        <p:txBody>
          <a:bodyPr/>
          <a:lstStyle/>
          <a:p>
            <a:r>
              <a:rPr lang="en-US" altLang="en-US" sz="4500">
                <a:cs typeface="Times New Roman" pitchFamily="18" charset="0"/>
              </a:rPr>
              <a:t>Shifting Elements</a:t>
            </a:r>
            <a:endParaRPr lang="en-US" altLang="en-US" sz="4500">
              <a:cs typeface="Times New Roman" pitchFamily="18" charset="0"/>
              <a:hlinkClick r:id="rId2" action="ppaction://program"/>
            </a:endParaRPr>
          </a:p>
        </p:txBody>
      </p:sp>
      <p:sp>
        <p:nvSpPr>
          <p:cNvPr id="40964" name="Rectangle 3"/>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5" name="Rectangle 4"/>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7" name="Rectangle 8"/>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59F622-EA5C-49CC-A873-1CDB1E53466A}" type="slidenum">
              <a:rPr lang="en-US" altLang="en-US" sz="1400" smtClean="0"/>
              <a:pPr/>
              <a:t>39</a:t>
            </a:fld>
            <a:endParaRPr lang="en-US" altLang="en-US" sz="1400"/>
          </a:p>
        </p:txBody>
      </p:sp>
      <p:sp>
        <p:nvSpPr>
          <p:cNvPr id="41987" name="Rectangle 2"/>
          <p:cNvSpPr>
            <a:spLocks noGrp="1" noChangeArrowheads="1"/>
          </p:cNvSpPr>
          <p:nvPr>
            <p:ph type="title"/>
          </p:nvPr>
        </p:nvSpPr>
        <p:spPr>
          <a:xfrm>
            <a:off x="1219200" y="152400"/>
            <a:ext cx="7239000" cy="609600"/>
          </a:xfrm>
          <a:noFill/>
        </p:spPr>
        <p:txBody>
          <a:bodyPr/>
          <a:lstStyle/>
          <a:p>
            <a:r>
              <a:rPr lang="en-US" altLang="en-US" sz="3200">
                <a:cs typeface="Times New Roman" pitchFamily="18" charset="0"/>
              </a:rPr>
              <a:t>Enhanced </a:t>
            </a:r>
            <a:r>
              <a:rPr lang="en-US" altLang="en-US" sz="3200" u="sng">
                <a:cs typeface="Times New Roman" pitchFamily="18" charset="0"/>
              </a:rPr>
              <a:t>for</a:t>
            </a:r>
            <a:r>
              <a:rPr lang="en-US" altLang="en-US" sz="3200">
                <a:cs typeface="Times New Roman" pitchFamily="18" charset="0"/>
              </a:rPr>
              <a:t> Loop (for-each loop)</a:t>
            </a:r>
          </a:p>
        </p:txBody>
      </p:sp>
      <p:sp>
        <p:nvSpPr>
          <p:cNvPr id="46084" name="Rectangle 3"/>
          <p:cNvSpPr>
            <a:spLocks noGrp="1" noChangeArrowheads="1"/>
          </p:cNvSpPr>
          <p:nvPr>
            <p:ph type="body" idx="1"/>
          </p:nvPr>
        </p:nvSpPr>
        <p:spPr>
          <a:xfrm>
            <a:off x="228600" y="990600"/>
            <a:ext cx="8686800" cy="5410200"/>
          </a:xfrm>
        </p:spPr>
        <p:txBody>
          <a:bodyPr/>
          <a:lstStyle/>
          <a:p>
            <a:pPr marL="0" indent="0">
              <a:spcBef>
                <a:spcPct val="0"/>
              </a:spcBef>
              <a:buClrTx/>
              <a:buSzTx/>
              <a:buFontTx/>
              <a:buNone/>
              <a:defRPr/>
            </a:pPr>
            <a:r>
              <a:rPr lang="en-US" sz="2000" dirty="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a:cs typeface="Times New Roman" pitchFamily="18" charset="0"/>
              </a:rPr>
              <a:t>myList</a:t>
            </a:r>
            <a:r>
              <a:rPr lang="en-US" sz="2000" dirty="0">
                <a:cs typeface="Times New Roman" pitchFamily="18" charset="0"/>
              </a:rPr>
              <a:t>:</a:t>
            </a:r>
          </a:p>
          <a:p>
            <a:pPr marL="0" indent="0">
              <a:spcBef>
                <a:spcPct val="0"/>
              </a:spcBef>
              <a:buClrTx/>
              <a:buSzTx/>
              <a:buFont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(double value: </a:t>
            </a:r>
            <a:r>
              <a:rPr lang="en-US" sz="1800" b="1" dirty="0" err="1">
                <a:solidFill>
                  <a:schemeClr val="accent4"/>
                </a:solidFill>
                <a:latin typeface="Courier New" pitchFamily="49" charset="0"/>
                <a:cs typeface="Courier New" pitchFamily="49" charset="0"/>
              </a:rPr>
              <a:t>myList</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System.out.println</a:t>
            </a:r>
            <a:r>
              <a:rPr lang="en-US" sz="1800" b="1" dirty="0">
                <a:solidFill>
                  <a:schemeClr val="accent4"/>
                </a:solidFill>
                <a:latin typeface="Courier New" pitchFamily="49" charset="0"/>
                <a:cs typeface="Courier New" pitchFamily="49" charset="0"/>
              </a:rPr>
              <a:t>(value);</a:t>
            </a:r>
            <a:endParaRPr lang="en-US" sz="1800" b="1" dirty="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a:cs typeface="Courier New" pitchFamily="49" charset="0"/>
              </a:rPr>
              <a:t> </a:t>
            </a:r>
            <a:endParaRPr lang="en-US" sz="2000" dirty="0">
              <a:cs typeface="Times New Roman" pitchFamily="18" charset="0"/>
            </a:endParaRPr>
          </a:p>
          <a:p>
            <a:pPr marL="0" indent="0">
              <a:spcBef>
                <a:spcPct val="0"/>
              </a:spcBef>
              <a:buClrTx/>
              <a:buSzTx/>
              <a:buFontTx/>
              <a:buNone/>
              <a:defRPr/>
            </a:pPr>
            <a:r>
              <a:rPr lang="en-US" sz="2000" dirty="0">
                <a:cs typeface="Times New Roman" pitchFamily="18" charset="0"/>
              </a:rPr>
              <a:t>In general, the syntax is</a:t>
            </a:r>
          </a:p>
          <a:p>
            <a:pPr marL="0" indent="0">
              <a:spcBef>
                <a:spcPct val="0"/>
              </a:spcBef>
              <a:buClrTx/>
              <a:buSzTx/>
              <a:buFont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a:t>
            </a:r>
            <a:r>
              <a:rPr lang="en-US" sz="1800" b="1" dirty="0" err="1">
                <a:solidFill>
                  <a:schemeClr val="accent4"/>
                </a:solidFill>
                <a:latin typeface="Courier New" pitchFamily="49" charset="0"/>
                <a:cs typeface="Courier New" pitchFamily="49" charset="0"/>
              </a:rPr>
              <a:t>elementType</a:t>
            </a:r>
            <a:r>
              <a:rPr lang="en-US" sz="1800" b="1" dirty="0">
                <a:solidFill>
                  <a:schemeClr val="accent4"/>
                </a:solidFill>
                <a:latin typeface="Courier New" pitchFamily="49" charset="0"/>
                <a:cs typeface="Courier New" pitchFamily="49" charset="0"/>
              </a:rPr>
              <a:t> value: </a:t>
            </a:r>
            <a:r>
              <a:rPr lang="en-US" sz="1800" b="1" dirty="0" err="1">
                <a:solidFill>
                  <a:schemeClr val="accent4"/>
                </a:solidFill>
                <a:latin typeface="Courier New" pitchFamily="49" charset="0"/>
                <a:cs typeface="Courier New" pitchFamily="49" charset="0"/>
              </a:rPr>
              <a:t>arrayRefVar</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 Process the value</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a:t>
            </a:r>
            <a:endParaRPr lang="en-US" sz="1800" b="1" dirty="0">
              <a:solidFill>
                <a:schemeClr val="accent4"/>
              </a:solidFill>
              <a:latin typeface="Courier New" pitchFamily="49" charset="0"/>
              <a:cs typeface="Times New Roman" pitchFamily="18" charset="0"/>
            </a:endParaRPr>
          </a:p>
          <a:p>
            <a:pPr marL="0" indent="0">
              <a:buFont typeface="Monotype Sorts" pitchFamily="2" charset="2"/>
              <a:buNone/>
              <a:defRPr/>
            </a:pPr>
            <a:r>
              <a:rPr lang="en-US" sz="2000" dirty="0">
                <a:cs typeface="Courier New" pitchFamily="49" charset="0"/>
              </a:rPr>
              <a:t> </a:t>
            </a:r>
            <a:endParaRPr lang="en-US" sz="2000" dirty="0">
              <a:cs typeface="Times New Roman" pitchFamily="18" charset="0"/>
            </a:endParaRPr>
          </a:p>
          <a:p>
            <a:pPr marL="0" indent="0">
              <a:buFont typeface="Monotype Sorts" pitchFamily="2" charset="2"/>
              <a:buNone/>
              <a:defRPr/>
            </a:pPr>
            <a:r>
              <a:rPr lang="en-US" sz="2000" dirty="0">
                <a:cs typeface="Courier New" pitchFamily="49" charset="0"/>
              </a:rPr>
              <a:t>You still have to use an index variable if you wish to traverse the array in a different order or change the elements in the array.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1E2220-11F4-4F8D-A464-13796AD70F73}" type="slidenum">
              <a:rPr lang="en-US" altLang="en-US" sz="1400" smtClean="0"/>
              <a:pPr/>
              <a:t>4</a:t>
            </a:fld>
            <a:endParaRPr lang="en-US" altLang="en-US" sz="1400"/>
          </a:p>
        </p:txBody>
      </p:sp>
      <p:sp>
        <p:nvSpPr>
          <p:cNvPr id="6147" name="Rectangle 1026"/>
          <p:cNvSpPr>
            <a:spLocks noGrp="1" noChangeArrowheads="1"/>
          </p:cNvSpPr>
          <p:nvPr>
            <p:ph type="title"/>
          </p:nvPr>
        </p:nvSpPr>
        <p:spPr>
          <a:xfrm>
            <a:off x="693738" y="203200"/>
            <a:ext cx="7772400" cy="652463"/>
          </a:xfrm>
        </p:spPr>
        <p:txBody>
          <a:bodyPr/>
          <a:lstStyle/>
          <a:p>
            <a:r>
              <a:rPr lang="en-US" altLang="en-US" sz="4000"/>
              <a:t>Introducing Arrays</a:t>
            </a:r>
          </a:p>
        </p:txBody>
      </p:sp>
      <p:sp>
        <p:nvSpPr>
          <p:cNvPr id="6148" name="Text Box 1033"/>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968500"/>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0FBE79-C3AE-4C36-AAA2-92AA071C4C0F}" type="slidenum">
              <a:rPr lang="en-US" altLang="en-US" sz="1400" smtClean="0"/>
              <a:pPr/>
              <a:t>40</a:t>
            </a:fld>
            <a:endParaRPr lang="en-US" altLang="en-US" sz="1400"/>
          </a:p>
        </p:txBody>
      </p:sp>
      <p:sp>
        <p:nvSpPr>
          <p:cNvPr id="43011" name="Rectangle 2"/>
          <p:cNvSpPr>
            <a:spLocks noGrp="1" noChangeArrowheads="1"/>
          </p:cNvSpPr>
          <p:nvPr>
            <p:ph type="title"/>
          </p:nvPr>
        </p:nvSpPr>
        <p:spPr>
          <a:xfrm>
            <a:off x="152400" y="228600"/>
            <a:ext cx="8763000" cy="473075"/>
          </a:xfrm>
          <a:noFill/>
        </p:spPr>
        <p:txBody>
          <a:bodyPr/>
          <a:lstStyle/>
          <a:p>
            <a:r>
              <a:rPr lang="en-US" altLang="en-US" sz="4000" dirty="0"/>
              <a:t>Analyze Numbers</a:t>
            </a:r>
          </a:p>
        </p:txBody>
      </p:sp>
      <p:sp>
        <p:nvSpPr>
          <p:cNvPr id="43012" name="Rectangle 3"/>
          <p:cNvSpPr>
            <a:spLocks noGrp="1" noChangeArrowheads="1"/>
          </p:cNvSpPr>
          <p:nvPr>
            <p:ph type="body" idx="1"/>
          </p:nvPr>
        </p:nvSpPr>
        <p:spPr>
          <a:xfrm>
            <a:off x="231775" y="971550"/>
            <a:ext cx="8642350" cy="5106988"/>
          </a:xfrm>
          <a:noFill/>
        </p:spPr>
        <p:txBody>
          <a:bodyPr/>
          <a:lstStyle/>
          <a:p>
            <a:pPr marL="0" indent="0">
              <a:buFont typeface="Monotype Sorts" pitchFamily="2" charset="2"/>
              <a:buNone/>
            </a:pPr>
            <a:r>
              <a:rPr lang="en-US" altLang="en-US" sz="3500"/>
              <a:t>Read one hundred numbers, compute their average, and find out how many numbers are above the average. </a:t>
            </a:r>
          </a:p>
        </p:txBody>
      </p:sp>
      <p:sp>
        <p:nvSpPr>
          <p:cNvPr id="10" name="Rectangle 9">
            <a:hlinkClick r:id="rId2"/>
          </p:cNvPr>
          <p:cNvSpPr>
            <a:spLocks noChangeArrowheads="1"/>
          </p:cNvSpPr>
          <p:nvPr/>
        </p:nvSpPr>
        <p:spPr bwMode="auto">
          <a:xfrm>
            <a:off x="4249719" y="5118820"/>
            <a:ext cx="2067341"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AnalyzeNumbers</a:t>
            </a:r>
            <a:endParaRPr lang="en-US"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A3AF61-91B3-40B8-B014-3F90707B46B4}" type="slidenum">
              <a:rPr lang="en-US" altLang="en-US" sz="1400" smtClean="0"/>
              <a:pPr/>
              <a:t>41</a:t>
            </a:fld>
            <a:endParaRPr lang="en-US" altLang="en-US" sz="1400"/>
          </a:p>
        </p:txBody>
      </p:sp>
      <p:sp>
        <p:nvSpPr>
          <p:cNvPr id="44035" name="Rectangle 2"/>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itchFamily="18" charset="0"/>
              <a:hlinkClick r:id="rId2" action="ppaction://program"/>
            </a:endParaRPr>
          </a:p>
        </p:txBody>
      </p:sp>
      <p:sp>
        <p:nvSpPr>
          <p:cNvPr id="44036" name="Rectangle 3"/>
          <p:cNvSpPr>
            <a:spLocks noGrp="1" noChangeArrowheads="1"/>
          </p:cNvSpPr>
          <p:nvPr>
            <p:ph type="body" idx="1"/>
          </p:nvPr>
        </p:nvSpPr>
        <p:spPr>
          <a:xfrm>
            <a:off x="269875" y="931863"/>
            <a:ext cx="8680450" cy="1882775"/>
          </a:xfrm>
        </p:spPr>
        <p:txBody>
          <a:bodyPr/>
          <a:lstStyle/>
          <a:p>
            <a:pPr marL="0" indent="0">
              <a:buFont typeface="Monotype Sorts" pitchFamily="2" charset="2"/>
              <a:buNone/>
            </a:pPr>
            <a:r>
              <a:rPr lang="en-US" altLang="en-US" sz="2800"/>
              <a:t>The problem is to write a program that picks four cards randomly from a deck of 52 cards. All the cards can be represented using an array named deck, filled with initial values 0 to 51, as follows:</a:t>
            </a:r>
          </a:p>
        </p:txBody>
      </p:sp>
      <p:sp>
        <p:nvSpPr>
          <p:cNvPr id="49159" name="Rectangle 6"/>
          <p:cNvSpPr>
            <a:spLocks noChangeArrowheads="1"/>
          </p:cNvSpPr>
          <p:nvPr/>
        </p:nvSpPr>
        <p:spPr bwMode="auto">
          <a:xfrm>
            <a:off x="654050" y="3352800"/>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deck = new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[52];</a:t>
            </a:r>
          </a:p>
          <a:p>
            <a:pPr marL="742950" lvl="1" indent="-285750">
              <a:spcBef>
                <a:spcPct val="20000"/>
              </a:spcBef>
              <a:buClr>
                <a:schemeClr val="tx1"/>
              </a:buClr>
              <a:defRPr/>
            </a:pPr>
            <a:r>
              <a:rPr lang="en-US" sz="2000" b="1" dirty="0">
                <a:solidFill>
                  <a:schemeClr val="accent4"/>
                </a:solidFill>
                <a:latin typeface="Courier New" pitchFamily="49" charset="0"/>
              </a:rPr>
              <a:t>// Initialize cards</a:t>
            </a:r>
          </a:p>
          <a:p>
            <a:pPr marL="742950" lvl="1" indent="-285750">
              <a:spcBef>
                <a:spcPct val="20000"/>
              </a:spcBef>
              <a:buClr>
                <a:schemeClr val="tx1"/>
              </a:buClr>
              <a:defRPr/>
            </a:pPr>
            <a:r>
              <a:rPr lang="en-US" sz="2000" b="1" dirty="0">
                <a:solidFill>
                  <a:schemeClr val="accent4"/>
                </a:solidFill>
                <a:latin typeface="Courier New" pitchFamily="49" charset="0"/>
              </a:rPr>
              <a:t>for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0;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&lt; </a:t>
            </a:r>
            <a:r>
              <a:rPr lang="en-US" sz="2000" b="1" dirty="0" err="1">
                <a:solidFill>
                  <a:schemeClr val="accent4"/>
                </a:solidFill>
                <a:latin typeface="Courier New" pitchFamily="49" charset="0"/>
              </a:rPr>
              <a:t>deck.length</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a:p>
            <a:pPr marL="742950" lvl="1" indent="-285750">
              <a:spcBef>
                <a:spcPct val="20000"/>
              </a:spcBef>
              <a:buClr>
                <a:schemeClr val="tx1"/>
              </a:buClr>
              <a:defRPr/>
            </a:pPr>
            <a:r>
              <a:rPr lang="en-US" sz="2000" b="1" dirty="0">
                <a:solidFill>
                  <a:schemeClr val="accent4"/>
                </a:solidFill>
                <a:latin typeface="Courier New" pitchFamily="49" charset="0"/>
              </a:rPr>
              <a:t>  deck[</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p:txBody>
      </p:sp>
      <p:sp>
        <p:nvSpPr>
          <p:cNvPr id="10" name="Rectangle 9">
            <a:hlinkClick r:id="rId3"/>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DeckOfCards</a:t>
            </a:r>
            <a:endParaRPr lang="en-US" alt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849B3EA-5441-40C1-8B5B-18BD6FD3955E}" type="slidenum">
              <a:rPr lang="en-US" altLang="en-US" sz="1400" smtClean="0"/>
              <a:pPr/>
              <a:t>42</a:t>
            </a:fld>
            <a:endParaRPr lang="en-US" altLang="en-US" sz="1400"/>
          </a:p>
        </p:txBody>
      </p:sp>
      <p:sp>
        <p:nvSpPr>
          <p:cNvPr id="45059" name="Rectangle 2"/>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itchFamily="18" charset="0"/>
              <a:hlinkClick r:id="rId2" action="ppaction://program"/>
            </a:endParaRPr>
          </a:p>
        </p:txBody>
      </p:sp>
      <p:sp>
        <p:nvSpPr>
          <p:cNvPr id="45060" name="Rectangle 5"/>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061" name="Rectangle 12"/>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50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1006475"/>
            <a:ext cx="9061450"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195404-986A-495A-8626-D209BEF5E01C}" type="slidenum">
              <a:rPr lang="en-US" altLang="en-US" sz="1400" smtClean="0"/>
              <a:pPr/>
              <a:t>43</a:t>
            </a:fld>
            <a:endParaRPr lang="en-US" altLang="en-US" sz="1400"/>
          </a:p>
        </p:txBody>
      </p:sp>
      <p:sp>
        <p:nvSpPr>
          <p:cNvPr id="46083" name="Rectangle 2"/>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itchFamily="18" charset="0"/>
              <a:hlinkClick r:id="rId2" action="ppaction://program"/>
            </a:endParaRPr>
          </a:p>
        </p:txBody>
      </p:sp>
      <p:sp>
        <p:nvSpPr>
          <p:cNvPr id="46084" name="Rectangle 3"/>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8" name="Rectangle 9"/>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9" name="Rectangle 11"/>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609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355725"/>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2" name="Rectangle 11">
            <a:hlinkClick r:id="rId4"/>
          </p:cNvPr>
          <p:cNvSpPr>
            <a:spLocks noChangeArrowheads="1"/>
          </p:cNvSpPr>
          <p:nvPr/>
        </p:nvSpPr>
        <p:spPr bwMode="auto">
          <a:xfrm>
            <a:off x="4960212"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DeckOfCards</a:t>
            </a:r>
            <a:endParaRPr lang="en-US" alt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05CB9A-B14A-479F-B1D0-D21E2CF77488}" type="slidenum">
              <a:rPr lang="en-US" altLang="en-US" sz="1400" smtClean="0"/>
              <a:pPr/>
              <a:t>44</a:t>
            </a:fld>
            <a:endParaRPr lang="en-US" altLang="en-US" sz="1400"/>
          </a:p>
        </p:txBody>
      </p:sp>
      <p:sp>
        <p:nvSpPr>
          <p:cNvPr id="47107" name="Rectangle 2"/>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itchFamily="18" charset="0"/>
              <a:hlinkClick r:id="rId2" action="ppaction://program"/>
            </a:endParaRPr>
          </a:p>
        </p:txBody>
      </p:sp>
      <p:sp>
        <p:nvSpPr>
          <p:cNvPr id="47108" name="Rectangle 3"/>
          <p:cNvSpPr>
            <a:spLocks noGrp="1" noChangeArrowheads="1"/>
          </p:cNvSpPr>
          <p:nvPr>
            <p:ph type="body" idx="1"/>
          </p:nvPr>
        </p:nvSpPr>
        <p:spPr>
          <a:xfrm>
            <a:off x="269875" y="931863"/>
            <a:ext cx="8680450" cy="1920875"/>
          </a:xfrm>
        </p:spPr>
        <p:txBody>
          <a:bodyPr/>
          <a:lstStyle/>
          <a:p>
            <a:pPr marL="0" indent="0">
              <a:buFont typeface="Monotype Sorts" pitchFamily="2" charset="2"/>
              <a:buNone/>
            </a:pPr>
            <a:r>
              <a:rPr lang="en-US" altLang="en-US" sz="2400" dirty="0"/>
              <a:t>This problem builds a foundation for future more interesting and realistic applications:</a:t>
            </a:r>
          </a:p>
          <a:p>
            <a:pPr marL="0" indent="0">
              <a:buFont typeface="Monotype Sorts" pitchFamily="2" charset="2"/>
              <a:buNone/>
            </a:pPr>
            <a:endParaRPr lang="en-US" altLang="en-US" sz="2400" dirty="0"/>
          </a:p>
          <a:p>
            <a:pPr marL="0" indent="0">
              <a:buFont typeface="Monotype Sorts" pitchFamily="2" charset="2"/>
              <a:buNone/>
            </a:pPr>
            <a:r>
              <a:rPr lang="en-US" altLang="en-US" sz="2400" dirty="0"/>
              <a:t>See Exercise 20.15.</a:t>
            </a:r>
          </a:p>
        </p:txBody>
      </p:sp>
      <p:pic>
        <p:nvPicPr>
          <p:cNvPr id="471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45" y="2776115"/>
            <a:ext cx="5146675"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68712" y="1739180"/>
            <a:ext cx="5204647" cy="830997"/>
          </a:xfrm>
          <a:prstGeom prst="rect">
            <a:avLst/>
          </a:prstGeom>
        </p:spPr>
        <p:txBody>
          <a:bodyPr wrap="square">
            <a:spAutoFit/>
          </a:bodyPr>
          <a:lstStyle/>
          <a:p>
            <a:r>
              <a:rPr lang="en-US" dirty="0"/>
              <a:t>https://liveexample.pearsoncmg.com/dsanimation/24Point.html</a:t>
            </a:r>
          </a:p>
        </p:txBody>
      </p:sp>
      <p:sp>
        <p:nvSpPr>
          <p:cNvPr id="9" name="AutoShape 8">
            <a:hlinkClick r:id="rId4" highlightClick="1"/>
          </p:cNvPr>
          <p:cNvSpPr>
            <a:spLocks noChangeArrowheads="1"/>
          </p:cNvSpPr>
          <p:nvPr/>
        </p:nvSpPr>
        <p:spPr bwMode="auto">
          <a:xfrm>
            <a:off x="6799490" y="2353660"/>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E6163-61F9-49E9-A275-654333BB8D10}" type="slidenum">
              <a:rPr lang="en-US" altLang="en-US" sz="1400" smtClean="0"/>
              <a:pPr/>
              <a:t>45</a:t>
            </a:fld>
            <a:endParaRPr lang="en-US" altLang="en-US" sz="1400"/>
          </a:p>
        </p:txBody>
      </p:sp>
      <p:sp>
        <p:nvSpPr>
          <p:cNvPr id="50179" name="Rectangle 2"/>
          <p:cNvSpPr>
            <a:spLocks noGrp="1" noChangeArrowheads="1"/>
          </p:cNvSpPr>
          <p:nvPr>
            <p:ph type="title"/>
          </p:nvPr>
        </p:nvSpPr>
        <p:spPr>
          <a:xfrm>
            <a:off x="609600" y="381000"/>
            <a:ext cx="7772400" cy="533400"/>
          </a:xfrm>
        </p:spPr>
        <p:txBody>
          <a:bodyPr/>
          <a:lstStyle/>
          <a:p>
            <a:r>
              <a:rPr lang="en-US" altLang="en-US" sz="4100"/>
              <a:t>Copying Arrays</a:t>
            </a:r>
            <a:endParaRPr lang="en-US" altLang="en-US" sz="4100">
              <a:solidFill>
                <a:schemeClr val="tx1"/>
              </a:solidFill>
              <a:latin typeface="Book Antiqua" pitchFamily="18" charset="0"/>
              <a:hlinkClick r:id="rId2" action="ppaction://program"/>
            </a:endParaRPr>
          </a:p>
        </p:txBody>
      </p:sp>
      <p:sp>
        <p:nvSpPr>
          <p:cNvPr id="50180" name="Rectangle 3"/>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a:cs typeface="Courier New" pitchFamily="49" charset="0"/>
              </a:rPr>
              <a:t>Often, in a program, you need to duplicate an array or a part of an array. In such cases you could attempt to use the assignment statement (=), as follows:</a:t>
            </a:r>
            <a:endParaRPr lang="en-US" altLang="en-US" sz="2300">
              <a:cs typeface="Times New Roman" pitchFamily="18" charset="0"/>
            </a:endParaRPr>
          </a:p>
          <a:p>
            <a:pPr marL="0" indent="0">
              <a:lnSpc>
                <a:spcPct val="90000"/>
              </a:lnSpc>
              <a:buFont typeface="Monotype Sorts" pitchFamily="2" charset="2"/>
              <a:buNone/>
            </a:pPr>
            <a:r>
              <a:rPr lang="en-US" altLang="en-US" sz="2300">
                <a:cs typeface="Courier New" pitchFamily="49" charset="0"/>
              </a:rPr>
              <a:t> </a:t>
            </a:r>
            <a:endParaRPr lang="en-US" altLang="en-US" sz="2300">
              <a:cs typeface="Times New Roman" pitchFamily="18" charset="0"/>
            </a:endParaRPr>
          </a:p>
          <a:p>
            <a:pPr marL="0" indent="0">
              <a:lnSpc>
                <a:spcPct val="90000"/>
              </a:lnSpc>
              <a:buFont typeface="Monotype Sorts" pitchFamily="2" charset="2"/>
              <a:buNone/>
            </a:pPr>
            <a:r>
              <a:rPr lang="en-US" altLang="en-US" sz="2300">
                <a:cs typeface="Courier New" pitchFamily="49" charset="0"/>
              </a:rPr>
              <a:t>list2 = list1;</a:t>
            </a:r>
            <a:endParaRPr lang="en-US" altLang="en-US" sz="2300">
              <a:cs typeface="Times New Roman" pitchFamily="18" charset="0"/>
            </a:endParaRPr>
          </a:p>
          <a:p>
            <a:pPr marL="0" indent="0">
              <a:lnSpc>
                <a:spcPct val="90000"/>
              </a:lnSpc>
              <a:buFont typeface="Monotype Sorts" pitchFamily="2" charset="2"/>
              <a:buNone/>
            </a:pPr>
            <a:r>
              <a:rPr lang="en-US" altLang="en-US" sz="2300">
                <a:cs typeface="Courier New" pitchFamily="49" charset="0"/>
              </a:rPr>
              <a:t> </a:t>
            </a:r>
            <a:endParaRPr lang="en-US" altLang="en-US" sz="2300">
              <a:cs typeface="Times New Roman" pitchFamily="18" charset="0"/>
            </a:endParaRPr>
          </a:p>
        </p:txBody>
      </p:sp>
      <p:pic>
        <p:nvPicPr>
          <p:cNvPr id="501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85BA22-607A-4E47-AEA0-BFA3D5512827}" type="slidenum">
              <a:rPr lang="en-US" altLang="en-US" sz="1400" smtClean="0"/>
              <a:pPr/>
              <a:t>46</a:t>
            </a:fld>
            <a:endParaRPr lang="en-US" altLang="en-US" sz="1400"/>
          </a:p>
        </p:txBody>
      </p:sp>
      <p:sp>
        <p:nvSpPr>
          <p:cNvPr id="51203" name="Rectangle 2"/>
          <p:cNvSpPr>
            <a:spLocks noGrp="1" noChangeArrowheads="1"/>
          </p:cNvSpPr>
          <p:nvPr>
            <p:ph type="title"/>
          </p:nvPr>
        </p:nvSpPr>
        <p:spPr>
          <a:xfrm>
            <a:off x="685800" y="0"/>
            <a:ext cx="7772400" cy="1428750"/>
          </a:xfrm>
          <a:noFill/>
        </p:spPr>
        <p:txBody>
          <a:bodyPr/>
          <a:lstStyle/>
          <a:p>
            <a:r>
              <a:rPr lang="en-US" altLang="en-US"/>
              <a:t>Copying Arrays</a:t>
            </a:r>
          </a:p>
        </p:txBody>
      </p:sp>
      <p:sp>
        <p:nvSpPr>
          <p:cNvPr id="51204" name="Rectangle 3"/>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a:t>Using a loop:</a:t>
            </a:r>
            <a:endParaRPr lang="en-US" altLang="en-US"/>
          </a:p>
          <a:p>
            <a:pPr>
              <a:spcBef>
                <a:spcPct val="50000"/>
              </a:spcBef>
              <a:buFont typeface="Monotype Sorts" pitchFamily="2" charset="2"/>
              <a:buNone/>
            </a:pPr>
            <a:r>
              <a:rPr lang="en-US" altLang="en-US" sz="2400" b="1">
                <a:latin typeface="Courier New" pitchFamily="49" charset="0"/>
              </a:rPr>
              <a:t>int[] sourceArray = {2, 3, 1, 5, 10};</a:t>
            </a:r>
          </a:p>
          <a:p>
            <a:pPr>
              <a:buFont typeface="Monotype Sorts" pitchFamily="2" charset="2"/>
              <a:buNone/>
            </a:pPr>
            <a:r>
              <a:rPr lang="en-US" altLang="en-US" sz="2400" b="1">
                <a:latin typeface="Courier New" pitchFamily="49" charset="0"/>
              </a:rPr>
              <a:t>int[] targetArray = new int[sourceArray.length];</a:t>
            </a:r>
          </a:p>
          <a:p>
            <a:pPr>
              <a:buFont typeface="Monotype Sorts" pitchFamily="2" charset="2"/>
              <a:buNone/>
            </a:pPr>
            <a:endParaRPr lang="en-US" altLang="en-US" sz="2400" b="1">
              <a:latin typeface="Courier New" pitchFamily="49" charset="0"/>
            </a:endParaRPr>
          </a:p>
          <a:p>
            <a:pPr>
              <a:buFont typeface="Monotype Sorts" pitchFamily="2" charset="2"/>
              <a:buNone/>
            </a:pPr>
            <a:r>
              <a:rPr lang="en-US" altLang="en-US" sz="2400" b="1">
                <a:latin typeface="Courier New" pitchFamily="49" charset="0"/>
              </a:rPr>
              <a:t>for (int i = 0; i &lt; sourceArrays.length; i++)</a:t>
            </a:r>
          </a:p>
          <a:p>
            <a:pPr>
              <a:buFont typeface="Monotype Sorts" pitchFamily="2" charset="2"/>
              <a:buNone/>
            </a:pPr>
            <a:r>
              <a:rPr lang="en-US" altLang="en-US" sz="2400" b="1">
                <a:latin typeface="Courier New" pitchFamily="49" charset="0"/>
              </a:rPr>
              <a:t>   targetArray[i] = sourceArray[i];</a:t>
            </a:r>
          </a:p>
          <a:p>
            <a:pPr algn="just">
              <a:buFont typeface="Monotype Sorts" pitchFamily="2" charset="2"/>
              <a:buNone/>
            </a:pPr>
            <a:endParaRPr lang="en-US" altLang="en-US" sz="28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6CF9AC-A5A4-47FE-A474-340DD0B46389}" type="slidenum">
              <a:rPr lang="en-US" altLang="en-US" sz="1400" smtClean="0"/>
              <a:pPr/>
              <a:t>47</a:t>
            </a:fld>
            <a:endParaRPr lang="en-US" altLang="en-US" sz="1400"/>
          </a:p>
        </p:txBody>
      </p:sp>
      <p:sp>
        <p:nvSpPr>
          <p:cNvPr id="52227" name="Rectangle 2"/>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itchFamily="49" charset="0"/>
              </a:rPr>
              <a:t>arraycopy</a:t>
            </a:r>
            <a:r>
              <a:rPr lang="en-US" altLang="en-US"/>
              <a:t> Utility</a:t>
            </a:r>
          </a:p>
        </p:txBody>
      </p:sp>
      <p:sp>
        <p:nvSpPr>
          <p:cNvPr id="52228" name="Rectangle 3"/>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a:latin typeface="Courier New" pitchFamily="49" charset="0"/>
              </a:rPr>
              <a:t>arraycopy(sourceArray, src_pos, targetArray, tar_pos, length);</a:t>
            </a:r>
            <a:endParaRPr lang="en-US" altLang="en-US" sz="2600" b="1">
              <a:latin typeface="Book Antiqua" pitchFamily="18" charset="0"/>
            </a:endParaRPr>
          </a:p>
          <a:p>
            <a:pPr algn="just">
              <a:buFont typeface="Monotype Sorts" pitchFamily="2" charset="2"/>
              <a:buNone/>
            </a:pPr>
            <a:endParaRPr lang="en-US" altLang="en-US" sz="2400"/>
          </a:p>
          <a:p>
            <a:pPr algn="just">
              <a:spcBef>
                <a:spcPct val="0"/>
              </a:spcBef>
              <a:buFont typeface="Monotype Sorts" pitchFamily="2" charset="2"/>
              <a:buNone/>
            </a:pPr>
            <a:r>
              <a:rPr lang="en-US" altLang="en-US" sz="2800"/>
              <a:t>Example:</a:t>
            </a:r>
            <a:endParaRPr lang="en-US" altLang="en-US" sz="2400"/>
          </a:p>
          <a:p>
            <a:pPr>
              <a:buFont typeface="Monotype Sorts" pitchFamily="2" charset="2"/>
              <a:buNone/>
            </a:pPr>
            <a:r>
              <a:rPr lang="en-US" altLang="en-US" sz="2600" b="1">
                <a:latin typeface="Courier New" pitchFamily="49" charset="0"/>
              </a:rPr>
              <a:t>System.arraycopy(sourceArray, 0, targetArray, 0, sourceArray.length);</a:t>
            </a:r>
            <a:r>
              <a:rPr lang="en-US" altLang="en-US" sz="2400" b="1">
                <a:latin typeface="Courier New" pitchFamily="49"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96D48E-62B4-42C8-8E96-DBF140935BB5}" type="slidenum">
              <a:rPr lang="en-US" altLang="en-US" sz="1400" smtClean="0"/>
              <a:pPr/>
              <a:t>48</a:t>
            </a:fld>
            <a:endParaRPr lang="en-US" altLang="en-US" sz="1400"/>
          </a:p>
        </p:txBody>
      </p:sp>
      <p:sp>
        <p:nvSpPr>
          <p:cNvPr id="53251" name="Rectangle 2"/>
          <p:cNvSpPr>
            <a:spLocks noGrp="1" noChangeArrowheads="1"/>
          </p:cNvSpPr>
          <p:nvPr>
            <p:ph type="title"/>
          </p:nvPr>
        </p:nvSpPr>
        <p:spPr>
          <a:xfrm>
            <a:off x="609600" y="228600"/>
            <a:ext cx="7772400" cy="838200"/>
          </a:xfrm>
        </p:spPr>
        <p:txBody>
          <a:bodyPr/>
          <a:lstStyle/>
          <a:p>
            <a:r>
              <a:rPr lang="en-US" altLang="en-US"/>
              <a:t>Passing Arrays to Methods</a:t>
            </a:r>
            <a:endParaRPr lang="en-US" altLang="en-US">
              <a:solidFill>
                <a:schemeClr val="tx1"/>
              </a:solidFill>
              <a:latin typeface="Book Antiqua" pitchFamily="18" charset="0"/>
              <a:hlinkClick r:id="rId2" action="ppaction://program"/>
            </a:endParaRPr>
          </a:p>
        </p:txBody>
      </p:sp>
      <p:sp>
        <p:nvSpPr>
          <p:cNvPr id="53252" name="Rectangle 3"/>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a:latin typeface="Courier New" pitchFamily="49" charset="0"/>
                <a:cs typeface="Courier New" pitchFamily="49" charset="0"/>
              </a:rPr>
              <a:t>public static void printArray(int[] array)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for (int i = 0; i &lt; array.length; i++)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System.out.print(array[i] + "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  }</a:t>
            </a:r>
            <a:endParaRPr lang="en-US" altLang="en-US" sz="1800" b="1">
              <a:latin typeface="Courier"/>
              <a:cs typeface="Times New Roman" pitchFamily="18" charset="0"/>
            </a:endParaRPr>
          </a:p>
          <a:p>
            <a:pPr marL="0" indent="0">
              <a:lnSpc>
                <a:spcPct val="90000"/>
              </a:lnSpc>
              <a:buFont typeface="Monotype Sorts" pitchFamily="2" charset="2"/>
              <a:buNone/>
            </a:pPr>
            <a:r>
              <a:rPr lang="en-US" altLang="en-US" sz="1800" b="1">
                <a:latin typeface="Courier New" pitchFamily="49" charset="0"/>
                <a:cs typeface="Courier New" pitchFamily="49" charset="0"/>
              </a:rPr>
              <a:t>}</a:t>
            </a:r>
            <a:r>
              <a:rPr lang="en-US" altLang="en-US" sz="1800" b="1"/>
              <a:t> </a:t>
            </a:r>
          </a:p>
        </p:txBody>
      </p:sp>
      <p:sp>
        <p:nvSpPr>
          <p:cNvPr id="53253" name="Rectangle 6"/>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endParaRPr lang="en-US" altLang="en-US" sz="1800" b="1">
              <a:latin typeface="Courier New" pitchFamily="49" charset="0"/>
              <a:cs typeface="Courier New" pitchFamily="49" charset="0"/>
            </a:endParaRP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int[] list = {3, 1, 2, 6, 4, 2};</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printArray(list);</a:t>
            </a:r>
          </a:p>
        </p:txBody>
      </p:sp>
      <p:sp>
        <p:nvSpPr>
          <p:cNvPr id="53254" name="Line 7"/>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Rectangle 11"/>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printArray(new int[]{3, 1, 2, 6, 4, 2});</a:t>
            </a:r>
          </a:p>
        </p:txBody>
      </p:sp>
      <p:sp>
        <p:nvSpPr>
          <p:cNvPr id="53256" name="Line 12"/>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14"/>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5"/>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Rectangle 16"/>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itchFamily="49" charset="0"/>
                <a:cs typeface="Courier New" pitchFamily="49" charset="0"/>
              </a:rPr>
              <a:t>Anonymous array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D4ACDD-F7A6-4403-8253-38349C309124}" type="slidenum">
              <a:rPr lang="en-US" altLang="en-US" sz="1400" smtClean="0"/>
              <a:pPr/>
              <a:t>49</a:t>
            </a:fld>
            <a:endParaRPr lang="en-US" altLang="en-US" sz="1400"/>
          </a:p>
        </p:txBody>
      </p:sp>
      <p:sp>
        <p:nvSpPr>
          <p:cNvPr id="54275" name="Rectangle 2"/>
          <p:cNvSpPr>
            <a:spLocks noGrp="1" noChangeArrowheads="1"/>
          </p:cNvSpPr>
          <p:nvPr>
            <p:ph type="title"/>
          </p:nvPr>
        </p:nvSpPr>
        <p:spPr>
          <a:xfrm>
            <a:off x="228600" y="228600"/>
            <a:ext cx="8915400" cy="762000"/>
          </a:xfrm>
          <a:noFill/>
        </p:spPr>
        <p:txBody>
          <a:bodyPr/>
          <a:lstStyle/>
          <a:p>
            <a:r>
              <a:rPr lang="en-US" altLang="en-US" sz="4800">
                <a:cs typeface="Times New Roman" pitchFamily="18" charset="0"/>
              </a:rPr>
              <a:t>Anonymous Array</a:t>
            </a:r>
            <a:endParaRPr lang="en-US" altLang="en-US" sz="4000"/>
          </a:p>
        </p:txBody>
      </p:sp>
      <p:sp>
        <p:nvSpPr>
          <p:cNvPr id="54276" name="Rectangle 3"/>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a:t>The statement </a:t>
            </a:r>
          </a:p>
          <a:p>
            <a:pPr lvl="2">
              <a:spcBef>
                <a:spcPct val="50000"/>
              </a:spcBef>
              <a:buFont typeface="Monotype Sorts" pitchFamily="2" charset="2"/>
              <a:buNone/>
            </a:pPr>
            <a:r>
              <a:rPr lang="en-US" altLang="en-US" sz="2800"/>
              <a:t>printArray(new int[]{3, 1, 2, 6, 4, 2}); </a:t>
            </a:r>
          </a:p>
          <a:p>
            <a:pPr marL="114300" lvl="1" indent="0">
              <a:spcBef>
                <a:spcPct val="50000"/>
              </a:spcBef>
              <a:buFontTx/>
              <a:buNone/>
            </a:pPr>
            <a:r>
              <a:rPr lang="en-US" altLang="en-US" sz="3200"/>
              <a:t>creates an array using the following syntax: </a:t>
            </a:r>
          </a:p>
          <a:p>
            <a:pPr lvl="2">
              <a:spcBef>
                <a:spcPct val="50000"/>
              </a:spcBef>
              <a:buFont typeface="Monotype Sorts" pitchFamily="2" charset="2"/>
              <a:buNone/>
            </a:pPr>
            <a:r>
              <a:rPr lang="en-US" altLang="en-US" sz="2800"/>
              <a:t>new dataType[]{literal0, literal1, ..., literalk};</a:t>
            </a:r>
          </a:p>
          <a:p>
            <a:pPr marL="114300" lvl="1" indent="0">
              <a:spcBef>
                <a:spcPct val="50000"/>
              </a:spcBef>
              <a:buFontTx/>
              <a:buNone/>
            </a:pPr>
            <a:r>
              <a:rPr lang="en-US" altLang="en-US" sz="3200"/>
              <a:t>There is no explicit reference variable for the array. Such array is called an </a:t>
            </a:r>
            <a:r>
              <a:rPr lang="en-US" altLang="en-US" sz="3200" i="1"/>
              <a:t>anonymous array</a:t>
            </a:r>
            <a:r>
              <a:rPr lang="en-US" altLang="en-US" sz="32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9D7506-55EB-4750-B5A6-9F8D3D6224D2}" type="slidenum">
              <a:rPr lang="en-US" altLang="en-US" sz="1400" smtClean="0"/>
              <a:pPr/>
              <a:t>5</a:t>
            </a:fld>
            <a:endParaRPr lang="en-US" altLang="en-US" sz="1400"/>
          </a:p>
        </p:txBody>
      </p:sp>
      <p:sp>
        <p:nvSpPr>
          <p:cNvPr id="7171" name="Rectangle 2"/>
          <p:cNvSpPr>
            <a:spLocks noGrp="1" noChangeArrowheads="1"/>
          </p:cNvSpPr>
          <p:nvPr>
            <p:ph type="title"/>
          </p:nvPr>
        </p:nvSpPr>
        <p:spPr>
          <a:xfrm>
            <a:off x="685800" y="304800"/>
            <a:ext cx="7772400" cy="838200"/>
          </a:xfrm>
          <a:noFill/>
        </p:spPr>
        <p:txBody>
          <a:bodyPr/>
          <a:lstStyle/>
          <a:p>
            <a:r>
              <a:rPr lang="en-US" altLang="en-US"/>
              <a:t>Declaring Array Variables</a:t>
            </a:r>
          </a:p>
        </p:txBody>
      </p:sp>
      <p:sp>
        <p:nvSpPr>
          <p:cNvPr id="7172" name="Rectangle 3"/>
          <p:cNvSpPr>
            <a:spLocks noGrp="1" noChangeArrowheads="1"/>
          </p:cNvSpPr>
          <p:nvPr>
            <p:ph type="body" idx="1"/>
          </p:nvPr>
        </p:nvSpPr>
        <p:spPr>
          <a:xfrm>
            <a:off x="609600" y="1371600"/>
            <a:ext cx="7696200" cy="4724400"/>
          </a:xfrm>
          <a:noFill/>
        </p:spPr>
        <p:txBody>
          <a:bodyPr/>
          <a:lstStyle/>
          <a:p>
            <a:r>
              <a:rPr lang="en-US" altLang="en-US" sz="2600">
                <a:latin typeface="Courier New" pitchFamily="49" charset="0"/>
              </a:rPr>
              <a:t>datatype[] arrayRefVar;</a:t>
            </a:r>
            <a:endParaRPr lang="en-US" altLang="en-US" sz="2400">
              <a:latin typeface="Courier New" pitchFamily="49" charset="0"/>
            </a:endParaRPr>
          </a:p>
          <a:p>
            <a:pPr>
              <a:spcBef>
                <a:spcPct val="50000"/>
              </a:spcBef>
              <a:buFont typeface="Monotype Sorts" pitchFamily="2" charset="2"/>
              <a:buNone/>
            </a:pPr>
            <a:r>
              <a:rPr lang="en-US" altLang="en-US" sz="2800"/>
              <a:t>	</a:t>
            </a:r>
            <a:r>
              <a:rPr lang="en-US" altLang="en-US" sz="2600"/>
              <a:t>Example: </a:t>
            </a:r>
          </a:p>
          <a:p>
            <a:pPr>
              <a:spcBef>
                <a:spcPct val="50000"/>
              </a:spcBef>
              <a:buFont typeface="Monotype Sorts" pitchFamily="2" charset="2"/>
              <a:buNone/>
            </a:pPr>
            <a:r>
              <a:rPr lang="en-US" altLang="en-US" sz="2600"/>
              <a:t>    </a:t>
            </a:r>
            <a:r>
              <a:rPr lang="en-US" altLang="en-US" sz="2400">
                <a:latin typeface="Courier New" pitchFamily="49" charset="0"/>
              </a:rPr>
              <a:t>double[] myList;</a:t>
            </a:r>
            <a:endParaRPr lang="en-US" altLang="en-US" sz="2400"/>
          </a:p>
          <a:p>
            <a:pPr>
              <a:buFont typeface="Monotype Sorts" pitchFamily="2" charset="2"/>
              <a:buNone/>
            </a:pPr>
            <a:endParaRPr lang="en-US" altLang="en-US" sz="2800">
              <a:latin typeface="Courier New" pitchFamily="49" charset="0"/>
            </a:endParaRPr>
          </a:p>
          <a:p>
            <a:r>
              <a:rPr lang="en-US" altLang="en-US" sz="2600">
                <a:latin typeface="Courier New" pitchFamily="49" charset="0"/>
              </a:rPr>
              <a:t>datatype arrayRefVar[]; </a:t>
            </a:r>
            <a:r>
              <a:rPr lang="en-US" altLang="en-US" sz="2600" u="sng">
                <a:solidFill>
                  <a:srgbClr val="FF6600"/>
                </a:solidFill>
                <a:cs typeface="Courier New" pitchFamily="49" charset="0"/>
              </a:rPr>
              <a:t>// This style is allowed, but not preferred</a:t>
            </a:r>
            <a:endParaRPr lang="en-US" altLang="en-US" sz="2400">
              <a:solidFill>
                <a:srgbClr val="FF6600"/>
              </a:solidFill>
            </a:endParaRPr>
          </a:p>
          <a:p>
            <a:pPr algn="just">
              <a:spcBef>
                <a:spcPct val="50000"/>
              </a:spcBef>
              <a:buFont typeface="Monotype Sorts" pitchFamily="2" charset="2"/>
              <a:buNone/>
            </a:pPr>
            <a:r>
              <a:rPr lang="en-US" altLang="en-US" sz="2800"/>
              <a:t>	</a:t>
            </a:r>
            <a:r>
              <a:rPr lang="en-US" altLang="en-US" sz="2600"/>
              <a:t>Example: </a:t>
            </a:r>
          </a:p>
          <a:p>
            <a:pPr algn="just">
              <a:spcBef>
                <a:spcPct val="50000"/>
              </a:spcBef>
              <a:buFont typeface="Monotype Sorts" pitchFamily="2" charset="2"/>
              <a:buNone/>
            </a:pPr>
            <a:r>
              <a:rPr lang="en-US" altLang="en-US" sz="2600"/>
              <a:t>    </a:t>
            </a:r>
            <a:r>
              <a:rPr lang="en-US" altLang="en-US" sz="2400">
                <a:latin typeface="Courier New" pitchFamily="49" charset="0"/>
              </a:rPr>
              <a:t>double myList[];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498C7E-E887-4A9E-BBCF-0D2B208F6CEB}" type="slidenum">
              <a:rPr lang="en-US" altLang="en-US" sz="1400" smtClean="0"/>
              <a:pPr/>
              <a:t>50</a:t>
            </a:fld>
            <a:endParaRPr lang="en-US" altLang="en-US" sz="1400"/>
          </a:p>
        </p:txBody>
      </p:sp>
      <p:sp>
        <p:nvSpPr>
          <p:cNvPr id="55299" name="Rectangle 2"/>
          <p:cNvSpPr>
            <a:spLocks noGrp="1" noChangeArrowheads="1"/>
          </p:cNvSpPr>
          <p:nvPr>
            <p:ph type="title"/>
          </p:nvPr>
        </p:nvSpPr>
        <p:spPr>
          <a:xfrm>
            <a:off x="609600" y="228600"/>
            <a:ext cx="7772400" cy="838200"/>
          </a:xfrm>
        </p:spPr>
        <p:txBody>
          <a:bodyPr/>
          <a:lstStyle/>
          <a:p>
            <a:r>
              <a:rPr lang="en-US" altLang="en-US"/>
              <a:t>Pass By Value</a:t>
            </a:r>
            <a:endParaRPr lang="en-US" altLang="en-US">
              <a:solidFill>
                <a:schemeClr val="tx1"/>
              </a:solidFill>
              <a:latin typeface="Book Antiqua" pitchFamily="18" charset="0"/>
              <a:hlinkClick r:id="rId2" action="ppaction://program"/>
            </a:endParaRPr>
          </a:p>
        </p:txBody>
      </p:sp>
      <p:sp>
        <p:nvSpPr>
          <p:cNvPr id="55300" name="Rectangle 3"/>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a:cs typeface="Times New Roman" pitchFamily="18" charset="0"/>
              </a:rPr>
              <a:t>Java uses </a:t>
            </a:r>
            <a:r>
              <a:rPr lang="en-US" altLang="en-US" sz="2600" i="1">
                <a:cs typeface="Times New Roman" pitchFamily="18" charset="0"/>
              </a:rPr>
              <a:t>pass by value</a:t>
            </a:r>
            <a:r>
              <a:rPr lang="en-US" altLang="en-US" sz="2600">
                <a:cs typeface="Times New Roman"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a:cs typeface="Times New Roman" pitchFamily="18" charset="0"/>
            </a:endParaRPr>
          </a:p>
          <a:p>
            <a:pPr marL="0" indent="0">
              <a:lnSpc>
                <a:spcPct val="90000"/>
              </a:lnSpc>
            </a:pPr>
            <a:r>
              <a:rPr lang="en-US" altLang="en-US" sz="2600">
                <a:cs typeface="Times New Roman"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a:cs typeface="Times New Roman" pitchFamily="18" charset="0"/>
            </a:endParaRPr>
          </a:p>
          <a:p>
            <a:pPr marL="0" indent="0">
              <a:lnSpc>
                <a:spcPct val="90000"/>
              </a:lnSpc>
            </a:pPr>
            <a:r>
              <a:rPr lang="en-US" altLang="en-US" sz="2600">
                <a:cs typeface="Times New Roman"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EACE92-0937-442B-8CFC-05444B29BA8F}" type="slidenum">
              <a:rPr lang="en-US" altLang="en-US" sz="1400" smtClean="0"/>
              <a:pPr/>
              <a:t>51</a:t>
            </a:fld>
            <a:endParaRPr lang="en-US" altLang="en-US" sz="1400"/>
          </a:p>
        </p:txBody>
      </p:sp>
      <p:sp>
        <p:nvSpPr>
          <p:cNvPr id="56323" name="Rectangle 3"/>
          <p:cNvSpPr>
            <a:spLocks noGrp="1" noChangeArrowheads="1"/>
          </p:cNvSpPr>
          <p:nvPr>
            <p:ph type="body" idx="1"/>
          </p:nvPr>
        </p:nvSpPr>
        <p:spPr>
          <a:xfrm>
            <a:off x="0" y="1143000"/>
            <a:ext cx="9144000" cy="5410200"/>
          </a:xfrm>
          <a:ln>
            <a:solidFill>
              <a:srgbClr val="FFFFFF"/>
            </a:solidFill>
            <a:miter lim="800000"/>
            <a:headEnd/>
            <a:tailEnd/>
          </a:ln>
        </p:spPr>
        <p:txBody>
          <a:bodyPr/>
          <a:lstStyle/>
          <a:p>
            <a:pPr>
              <a:buFont typeface="Monotype Sorts" pitchFamily="2" charset="2"/>
              <a:buNone/>
            </a:pPr>
            <a:r>
              <a:rPr lang="en-US" altLang="en-US" sz="1800" b="1">
                <a:solidFill>
                  <a:srgbClr val="002060"/>
                </a:solidFill>
                <a:latin typeface="Courier New" pitchFamily="49" charset="0"/>
                <a:cs typeface="Times New Roman" pitchFamily="18" charset="0"/>
              </a:rPr>
              <a:t>public class Test {</a:t>
            </a:r>
          </a:p>
          <a:p>
            <a:pPr>
              <a:buFont typeface="Monotype Sorts" pitchFamily="2" charset="2"/>
              <a:buNone/>
            </a:pPr>
            <a:r>
              <a:rPr lang="en-US" altLang="en-US" sz="1800" b="1">
                <a:solidFill>
                  <a:srgbClr val="002060"/>
                </a:solidFill>
                <a:latin typeface="Courier New" pitchFamily="49" charset="0"/>
                <a:cs typeface="Times New Roman" pitchFamily="18" charset="0"/>
              </a:rPr>
              <a:t>  public static void main(String[] args) {</a:t>
            </a:r>
          </a:p>
          <a:p>
            <a:pPr>
              <a:buFont typeface="Monotype Sorts" pitchFamily="2" charset="2"/>
              <a:buNone/>
            </a:pPr>
            <a:r>
              <a:rPr lang="en-US" altLang="en-US" sz="1800" b="1">
                <a:solidFill>
                  <a:srgbClr val="002060"/>
                </a:solidFill>
                <a:latin typeface="Courier New" pitchFamily="49" charset="0"/>
                <a:cs typeface="Times New Roman" pitchFamily="18" charset="0"/>
              </a:rPr>
              <a:t>    int x = 1; // x represents an int value</a:t>
            </a:r>
          </a:p>
          <a:p>
            <a:pPr>
              <a:buFont typeface="Monotype Sorts" pitchFamily="2" charset="2"/>
              <a:buNone/>
            </a:pPr>
            <a:r>
              <a:rPr lang="en-US" altLang="en-US" sz="1800" b="1">
                <a:solidFill>
                  <a:srgbClr val="002060"/>
                </a:solidFill>
                <a:latin typeface="Courier New" pitchFamily="49" charset="0"/>
                <a:cs typeface="Times New Roman" pitchFamily="18" charset="0"/>
              </a:rPr>
              <a:t>    int[] y = new int[10]; // y represents an array of int values</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m(x, y); // Invoke m with arguments x and y</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System.out.println("x is " + x);</a:t>
            </a:r>
          </a:p>
          <a:p>
            <a:pPr>
              <a:buFont typeface="Monotype Sorts" pitchFamily="2" charset="2"/>
              <a:buNone/>
            </a:pPr>
            <a:r>
              <a:rPr lang="en-US" altLang="en-US" sz="1800" b="1">
                <a:solidFill>
                  <a:srgbClr val="002060"/>
                </a:solidFill>
                <a:latin typeface="Courier New" pitchFamily="49" charset="0"/>
                <a:cs typeface="Times New Roman" pitchFamily="18" charset="0"/>
              </a:rPr>
              <a:t>    System.out.println("y[0] is " + y[0]);</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public static void m(int number, int[] numbers) {</a:t>
            </a:r>
          </a:p>
          <a:p>
            <a:pPr>
              <a:buFont typeface="Monotype Sorts" pitchFamily="2" charset="2"/>
              <a:buNone/>
            </a:pPr>
            <a:r>
              <a:rPr lang="en-US" altLang="en-US" sz="1800" b="1">
                <a:solidFill>
                  <a:srgbClr val="002060"/>
                </a:solidFill>
                <a:latin typeface="Courier New" pitchFamily="49" charset="0"/>
                <a:cs typeface="Times New Roman" pitchFamily="18" charset="0"/>
              </a:rPr>
              <a:t>    number = 1001; // Assign a new value to number</a:t>
            </a:r>
          </a:p>
          <a:p>
            <a:pPr>
              <a:buFont typeface="Monotype Sorts" pitchFamily="2" charset="2"/>
              <a:buNone/>
            </a:pPr>
            <a:r>
              <a:rPr lang="en-US" altLang="en-US" sz="1800" b="1">
                <a:solidFill>
                  <a:srgbClr val="002060"/>
                </a:solidFill>
                <a:latin typeface="Courier New" pitchFamily="49" charset="0"/>
                <a:cs typeface="Times New Roman" pitchFamily="18" charset="0"/>
              </a:rPr>
              <a:t>    numbers[0] = 5555; // Assign a new value to numbers[0]</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a:t>
            </a:r>
          </a:p>
        </p:txBody>
      </p:sp>
      <p:sp>
        <p:nvSpPr>
          <p:cNvPr id="56324" name="Rectangle 7"/>
          <p:cNvSpPr>
            <a:spLocks noGrp="1" noChangeArrowheads="1"/>
          </p:cNvSpPr>
          <p:nvPr>
            <p:ph type="title"/>
          </p:nvPr>
        </p:nvSpPr>
        <p:spPr>
          <a:xfrm>
            <a:off x="609600" y="152400"/>
            <a:ext cx="7772400" cy="533400"/>
          </a:xfrm>
          <a:noFill/>
        </p:spPr>
        <p:txBody>
          <a:bodyPr/>
          <a:lstStyle/>
          <a:p>
            <a:r>
              <a:rPr lang="en-US" altLang="en-US"/>
              <a:t>Simple Example</a:t>
            </a:r>
            <a:endParaRPr lang="en-US" altLang="en-US">
              <a:solidFill>
                <a:schemeClr val="tx1"/>
              </a:solidFill>
              <a:latin typeface="Book Antiqua" pitchFamily="18" charset="0"/>
              <a:hlinkClick r:id="rId2" action="ppaction://program"/>
            </a:endParaRPr>
          </a:p>
        </p:txBody>
      </p:sp>
      <p:sp>
        <p:nvSpPr>
          <p:cNvPr id="56325" name="Line 8"/>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9"/>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934E81-8194-480D-97CC-2F1880195C2B}" type="slidenum">
              <a:rPr lang="en-US" altLang="en-US" sz="1400" smtClean="0"/>
              <a:pPr/>
              <a:t>52</a:t>
            </a:fld>
            <a:endParaRPr lang="en-US" altLang="en-US" sz="1400"/>
          </a:p>
        </p:txBody>
      </p:sp>
      <p:sp>
        <p:nvSpPr>
          <p:cNvPr id="57347" name="Rectangle 3"/>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itchFamily="18" charset="0"/>
              <a:hlinkClick r:id="rId2" action="ppaction://program"/>
            </a:endParaRPr>
          </a:p>
        </p:txBody>
      </p:sp>
      <p:sp>
        <p:nvSpPr>
          <p:cNvPr id="57348" name="Rectangle 6"/>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49" name="Rectangle 8"/>
          <p:cNvSpPr>
            <a:spLocks noGrp="1" noChangeArrowheads="1"/>
          </p:cNvSpPr>
          <p:nvPr>
            <p:ph type="body" idx="1"/>
          </p:nvPr>
        </p:nvSpPr>
        <p:spPr>
          <a:xfrm>
            <a:off x="87313" y="4273550"/>
            <a:ext cx="8832850" cy="1963738"/>
          </a:xfrm>
          <a:noFill/>
        </p:spPr>
        <p:txBody>
          <a:bodyPr/>
          <a:lstStyle/>
          <a:p>
            <a:pPr marL="0" indent="0">
              <a:buFont typeface="Monotype Sorts" pitchFamily="2" charset="2"/>
              <a:buNone/>
            </a:pPr>
            <a:r>
              <a:rPr lang="en-US" altLang="en-US" sz="300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7350" name="Rectangle 10"/>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573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5850"/>
            <a:ext cx="8988425" cy="289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890588"/>
            <a:ext cx="8939212"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8371"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95E587-25E4-4D8E-92BC-F682AFDB19FE}" type="slidenum">
              <a:rPr lang="en-US" altLang="en-US" sz="1400" smtClean="0"/>
              <a:pPr/>
              <a:t>53</a:t>
            </a:fld>
            <a:endParaRPr lang="en-US" altLang="en-US" sz="1400"/>
          </a:p>
        </p:txBody>
      </p:sp>
      <p:sp>
        <p:nvSpPr>
          <p:cNvPr id="58372" name="Rectangle 2"/>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itchFamily="18" charset="0"/>
              <a:hlinkClick r:id="rId3" action="ppaction://program"/>
            </a:endParaRPr>
          </a:p>
        </p:txBody>
      </p:sp>
      <p:sp>
        <p:nvSpPr>
          <p:cNvPr id="58373"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4"/>
          <p:cNvSpPr>
            <a:spLocks noGrp="1" noChangeArrowheads="1"/>
          </p:cNvSpPr>
          <p:nvPr>
            <p:ph type="body" idx="1"/>
          </p:nvPr>
        </p:nvSpPr>
        <p:spPr>
          <a:xfrm>
            <a:off x="231775" y="4427538"/>
            <a:ext cx="8607425" cy="1997075"/>
          </a:xfrm>
          <a:noFill/>
        </p:spPr>
        <p:txBody>
          <a:bodyPr/>
          <a:lstStyle/>
          <a:p>
            <a:pPr marL="0" indent="0">
              <a:buFont typeface="Monotype Sorts" pitchFamily="2" charset="2"/>
              <a:buNone/>
            </a:pPr>
            <a:r>
              <a:rPr lang="en-US" altLang="en-US" sz="300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8375" name="Rectangle 5"/>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8E16E3-5427-4E82-A18C-5848ECB06C11}" type="slidenum">
              <a:rPr lang="en-US" altLang="en-US" sz="1400" smtClean="0"/>
              <a:pPr/>
              <a:t>54</a:t>
            </a:fld>
            <a:endParaRPr lang="en-US" altLang="en-US" sz="1400"/>
          </a:p>
        </p:txBody>
      </p:sp>
      <p:sp>
        <p:nvSpPr>
          <p:cNvPr id="59395" name="Rectangle 2"/>
          <p:cNvSpPr>
            <a:spLocks noGrp="1" noChangeArrowheads="1"/>
          </p:cNvSpPr>
          <p:nvPr>
            <p:ph type="title"/>
          </p:nvPr>
        </p:nvSpPr>
        <p:spPr>
          <a:xfrm>
            <a:off x="609600" y="152400"/>
            <a:ext cx="7772400" cy="533400"/>
          </a:xfrm>
          <a:noFill/>
        </p:spPr>
        <p:txBody>
          <a:bodyPr/>
          <a:lstStyle/>
          <a:p>
            <a:r>
              <a:rPr lang="en-US" altLang="en-US"/>
              <a:t>Heap</a:t>
            </a:r>
            <a:endParaRPr lang="en-US" altLang="en-US">
              <a:solidFill>
                <a:schemeClr val="tx1"/>
              </a:solidFill>
              <a:latin typeface="Book Antiqua" pitchFamily="18" charset="0"/>
              <a:hlinkClick r:id="rId3" action="ppaction://program"/>
            </a:endParaRPr>
          </a:p>
        </p:txBody>
      </p:sp>
      <p:sp>
        <p:nvSpPr>
          <p:cNvPr id="59396" name="Rectangle 3"/>
          <p:cNvSpPr>
            <a:spLocks noChangeArrowheads="1"/>
          </p:cNvSpPr>
          <p:nvPr/>
        </p:nvSpPr>
        <p:spPr bwMode="auto">
          <a:xfrm>
            <a:off x="25146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59397" name="Object 4"/>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spid="_x0000_s59417" name="Picture" r:id="rId4" imgW="4113276" imgH="1373886" progId="Word.Picture.8">
                  <p:embed/>
                </p:oleObj>
              </mc:Choice>
              <mc:Fallback>
                <p:oleObj name="Picture" r:id="rId4" imgW="4113276" imgH="1373886"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5"/>
          <p:cNvSpPr>
            <a:spLocks noGrp="1" noChangeArrowheads="1"/>
          </p:cNvSpPr>
          <p:nvPr>
            <p:ph type="body" idx="1"/>
          </p:nvPr>
        </p:nvSpPr>
        <p:spPr>
          <a:xfrm>
            <a:off x="381000" y="4081463"/>
            <a:ext cx="8382000" cy="2074862"/>
          </a:xfrm>
          <a:noFill/>
        </p:spPr>
        <p:txBody>
          <a:bodyPr/>
          <a:lstStyle/>
          <a:p>
            <a:pPr marL="0" indent="0">
              <a:buFont typeface="Monotype Sorts" pitchFamily="2" charset="2"/>
              <a:buNone/>
            </a:pPr>
            <a:r>
              <a:rPr lang="en-US" altLang="en-US" sz="3000">
                <a:cs typeface="Times New Roman" pitchFamily="18" charset="0"/>
              </a:rPr>
              <a:t>The JVM stores the array in an area of memory, called </a:t>
            </a:r>
            <a:r>
              <a:rPr lang="en-US" altLang="en-US" sz="3000" i="1">
                <a:cs typeface="Times New Roman" pitchFamily="18" charset="0"/>
              </a:rPr>
              <a:t>heap</a:t>
            </a:r>
            <a:r>
              <a:rPr lang="en-US" altLang="en-US" sz="3000">
                <a:cs typeface="Times New Roman" pitchFamily="18" charset="0"/>
              </a:rPr>
              <a:t>, which is used for dynamic memory allocation where blocks of memory are allocated and freed in an arbitrary order.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5CB26C-6B8A-40DA-99EA-46B06C76BE1A}" type="slidenum">
              <a:rPr lang="en-US" altLang="en-US" sz="1400" smtClean="0"/>
              <a:pPr/>
              <a:t>55</a:t>
            </a:fld>
            <a:endParaRPr lang="en-US" altLang="en-US" sz="1400"/>
          </a:p>
        </p:txBody>
      </p:sp>
      <p:sp>
        <p:nvSpPr>
          <p:cNvPr id="60419" name="Rectangle 2"/>
          <p:cNvSpPr>
            <a:spLocks noGrp="1" noChangeArrowheads="1"/>
          </p:cNvSpPr>
          <p:nvPr>
            <p:ph type="title"/>
          </p:nvPr>
        </p:nvSpPr>
        <p:spPr>
          <a:xfrm>
            <a:off x="609600" y="381000"/>
            <a:ext cx="7772400" cy="1371600"/>
          </a:xfrm>
        </p:spPr>
        <p:txBody>
          <a:bodyPr/>
          <a:lstStyle/>
          <a:p>
            <a:r>
              <a:rPr lang="en-US" altLang="en-US"/>
              <a:t>Passing Arrays as Arguments</a:t>
            </a:r>
            <a:endParaRPr lang="en-US" altLang="en-US">
              <a:solidFill>
                <a:schemeClr val="tx1"/>
              </a:solidFill>
              <a:latin typeface="Book Antiqua" pitchFamily="18" charset="0"/>
              <a:hlinkClick r:id="rId2" action="ppaction://program"/>
            </a:endParaRPr>
          </a:p>
        </p:txBody>
      </p:sp>
      <p:sp>
        <p:nvSpPr>
          <p:cNvPr id="60420" name="Rectangle 3"/>
          <p:cNvSpPr>
            <a:spLocks noGrp="1" noChangeArrowheads="1"/>
          </p:cNvSpPr>
          <p:nvPr>
            <p:ph type="body" idx="1"/>
          </p:nvPr>
        </p:nvSpPr>
        <p:spPr>
          <a:xfrm>
            <a:off x="685800" y="2286000"/>
            <a:ext cx="7772400" cy="1981200"/>
          </a:xfrm>
        </p:spPr>
        <p:txBody>
          <a:bodyPr/>
          <a:lstStyle/>
          <a:p>
            <a:r>
              <a:rPr lang="en-US" altLang="en-US" sz="3500"/>
              <a:t>Objective: Demonstrate differences of passing primitive data type variables and array variables.</a:t>
            </a:r>
          </a:p>
        </p:txBody>
      </p:sp>
      <p:sp>
        <p:nvSpPr>
          <p:cNvPr id="9" name="Rectangle 8">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TestPassArray</a:t>
            </a:r>
            <a:endParaRPr lang="en-US"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243566-5EFC-4F83-8F53-595BD133B37B}" type="slidenum">
              <a:rPr lang="en-US" altLang="en-US" sz="1400" smtClean="0"/>
              <a:pPr/>
              <a:t>56</a:t>
            </a:fld>
            <a:endParaRPr lang="en-US" altLang="en-US" sz="1400"/>
          </a:p>
        </p:txBody>
      </p:sp>
      <p:sp>
        <p:nvSpPr>
          <p:cNvPr id="61443" name="Rectangle 2"/>
          <p:cNvSpPr>
            <a:spLocks noGrp="1" noChangeArrowheads="1"/>
          </p:cNvSpPr>
          <p:nvPr>
            <p:ph type="title"/>
          </p:nvPr>
        </p:nvSpPr>
        <p:spPr>
          <a:xfrm>
            <a:off x="609600" y="228600"/>
            <a:ext cx="7772400" cy="838200"/>
          </a:xfrm>
        </p:spPr>
        <p:txBody>
          <a:bodyPr/>
          <a:lstStyle/>
          <a:p>
            <a:r>
              <a:rPr lang="en-US" altLang="en-US"/>
              <a:t>Example, cont.</a:t>
            </a:r>
            <a:endParaRPr lang="en-US" altLang="en-US">
              <a:solidFill>
                <a:schemeClr val="tx1"/>
              </a:solidFill>
              <a:latin typeface="Book Antiqua" pitchFamily="18" charset="0"/>
              <a:hlinkClick r:id="rId3" action="ppaction://program"/>
            </a:endParaRPr>
          </a:p>
        </p:txBody>
      </p:sp>
      <p:sp>
        <p:nvSpPr>
          <p:cNvPr id="61444" name="Rectangle 8"/>
          <p:cNvSpPr>
            <a:spLocks noChangeArrowheads="1"/>
          </p:cNvSpPr>
          <p:nvPr/>
        </p:nvSpPr>
        <p:spPr bwMode="auto">
          <a:xfrm>
            <a:off x="2484438"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45" name="Rectangle 10"/>
          <p:cNvSpPr>
            <a:spLocks noChangeArrowheads="1"/>
          </p:cNvSpPr>
          <p:nvPr/>
        </p:nvSpPr>
        <p:spPr bwMode="auto">
          <a:xfrm>
            <a:off x="2427288"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61446" name="Object 9"/>
          <p:cNvGraphicFramePr>
            <a:graphicFrameLocks noChangeAspect="1"/>
          </p:cNvGraphicFramePr>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spid="_x0000_s61465" name="Picture" r:id="rId4" imgW="4287012" imgH="1943100" progId="Word.Picture.8">
                  <p:embed/>
                </p:oleObj>
              </mc:Choice>
              <mc:Fallback>
                <p:oleObj name="Picture" r:id="rId4" imgW="4287012" imgH="19431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764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AD0909-BF94-417C-A1A4-AE7E7A4EF18A}" type="slidenum">
              <a:rPr lang="en-US" altLang="en-US" sz="1400" smtClean="0"/>
              <a:pPr/>
              <a:t>57</a:t>
            </a:fld>
            <a:endParaRPr lang="en-US" altLang="en-US" sz="1400"/>
          </a:p>
        </p:txBody>
      </p:sp>
      <p:sp>
        <p:nvSpPr>
          <p:cNvPr id="62467" name="Rectangle 2"/>
          <p:cNvSpPr>
            <a:spLocks noGrp="1" noChangeArrowheads="1"/>
          </p:cNvSpPr>
          <p:nvPr>
            <p:ph type="title"/>
          </p:nvPr>
        </p:nvSpPr>
        <p:spPr>
          <a:xfrm>
            <a:off x="609600" y="304800"/>
            <a:ext cx="7772400" cy="533400"/>
          </a:xfrm>
        </p:spPr>
        <p:txBody>
          <a:bodyPr/>
          <a:lstStyle/>
          <a:p>
            <a:r>
              <a:rPr lang="en-US" altLang="en-US" sz="4000"/>
              <a:t>Returning an Array from a Method</a:t>
            </a:r>
            <a:endParaRPr lang="en-US" altLang="en-US" sz="3700">
              <a:solidFill>
                <a:schemeClr val="tx1"/>
              </a:solidFill>
              <a:latin typeface="Book Antiqua" pitchFamily="18" charset="0"/>
              <a:hlinkClick r:id="rId2" action="ppaction://program"/>
            </a:endParaRPr>
          </a:p>
        </p:txBody>
      </p:sp>
      <p:sp>
        <p:nvSpPr>
          <p:cNvPr id="62468" name="Rectangle 6"/>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r>
              <a:rPr lang="en-US" altLang="en-US" sz="2100" b="1">
                <a:latin typeface="Courier New" pitchFamily="49" charset="0"/>
                <a:cs typeface="Courier New" pitchFamily="49" charset="0"/>
              </a:rPr>
              <a:t>public static int[] reverse(int[] list)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int[] result = new int[list.length];</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for (int i = 0, j = result.length - 1;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i &lt; list.length; i++, j--)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result[j] = list[i];</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  return result;</a:t>
            </a:r>
            <a:endParaRPr lang="en-US" altLang="en-US" sz="2100" b="1">
              <a:latin typeface="Courier"/>
              <a:cs typeface="Times New Roman" pitchFamily="18" charset="0"/>
            </a:endParaRPr>
          </a:p>
          <a:p>
            <a:pPr>
              <a:buClr>
                <a:schemeClr val="tx2"/>
              </a:buClr>
              <a:buSzPct val="75000"/>
              <a:buFont typeface="Monotype Sorts" pitchFamily="2" charset="2"/>
              <a:buNone/>
            </a:pPr>
            <a:r>
              <a:rPr lang="en-US" altLang="en-US" sz="2100" b="1">
                <a:latin typeface="Courier New" pitchFamily="49" charset="0"/>
                <a:cs typeface="Courier New" pitchFamily="49" charset="0"/>
              </a:rPr>
              <a:t>}</a:t>
            </a:r>
          </a:p>
        </p:txBody>
      </p:sp>
      <p:sp>
        <p:nvSpPr>
          <p:cNvPr id="62469" name="Rectangle 8"/>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0" name="Rectangle 9"/>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a:latin typeface="Courier New" pitchFamily="49" charset="0"/>
                <a:cs typeface="Courier New" pitchFamily="49" charset="0"/>
              </a:rPr>
              <a:t>int[] list1 = {1, 2, 3, 4, 5, 6};</a:t>
            </a:r>
            <a:endParaRPr lang="en-US" altLang="en-US" sz="1800" b="1">
              <a:latin typeface="Courier"/>
              <a:cs typeface="Times New Roman" pitchFamily="18" charset="0"/>
            </a:endParaRPr>
          </a:p>
          <a:p>
            <a:pPr>
              <a:lnSpc>
                <a:spcPct val="90000"/>
              </a:lnSpc>
              <a:buFont typeface="Monotype Sorts" pitchFamily="2" charset="2"/>
              <a:buNone/>
            </a:pPr>
            <a:r>
              <a:rPr lang="en-US" altLang="en-US" sz="1800" b="1">
                <a:latin typeface="Courier New" pitchFamily="49" charset="0"/>
                <a:cs typeface="Courier New" pitchFamily="49" charset="0"/>
              </a:rPr>
              <a:t>int[] list2 = reverse(list1);</a:t>
            </a:r>
            <a:endParaRPr lang="en-US" altLang="en-US" sz="1800" b="1"/>
          </a:p>
        </p:txBody>
      </p:sp>
      <p:sp>
        <p:nvSpPr>
          <p:cNvPr id="62471" name="Line 10"/>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11"/>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Text Box 12"/>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2474" name="Rectangle 13"/>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5" name="Rectangle 14"/>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6" name="Line 15"/>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6"/>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7"/>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8"/>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Text Box 19"/>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2481" name="Text Box 20"/>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2482" name="Line 22"/>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3"/>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A4FD31-698F-4E85-B0CD-2D72C7519560}" type="slidenum">
              <a:rPr lang="en-US" altLang="en-US" sz="1400" smtClean="0"/>
              <a:pPr/>
              <a:t>58</a:t>
            </a:fld>
            <a:endParaRPr lang="en-US" altLang="en-US" sz="1400"/>
          </a:p>
        </p:txBody>
      </p:sp>
      <p:sp>
        <p:nvSpPr>
          <p:cNvPr id="63491" name="Rectangle 2"/>
          <p:cNvSpPr>
            <a:spLocks noGrp="1" noChangeArrowheads="1"/>
          </p:cNvSpPr>
          <p:nvPr>
            <p:ph type="title"/>
          </p:nvPr>
        </p:nvSpPr>
        <p:spPr>
          <a:xfrm>
            <a:off x="609600" y="304800"/>
            <a:ext cx="7772400" cy="533400"/>
          </a:xfrm>
        </p:spPr>
        <p:txBody>
          <a:bodyPr/>
          <a:lstStyle/>
          <a:p>
            <a:r>
              <a:rPr lang="en-US" altLang="en-US" sz="4000"/>
              <a:t>Trace the reverse Method</a:t>
            </a:r>
            <a:endParaRPr lang="en-US" altLang="en-US" sz="3700">
              <a:solidFill>
                <a:schemeClr val="tx1"/>
              </a:solidFill>
              <a:latin typeface="Book Antiqua" pitchFamily="18" charset="0"/>
              <a:hlinkClick r:id="rId2" action="ppaction://program"/>
            </a:endParaRPr>
          </a:p>
        </p:txBody>
      </p:sp>
      <p:sp>
        <p:nvSpPr>
          <p:cNvPr id="6656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349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b="1">
                <a:latin typeface="Courier New" pitchFamily="49" charset="0"/>
                <a:cs typeface="Courier New" pitchFamily="49" charset="0"/>
              </a:rPr>
              <a:t>int[] list1 = {1, 2, 3, 4, 5, 6};</a:t>
            </a:r>
            <a:endParaRPr lang="en-US" altLang="en-US" sz="1800" b="1">
              <a:latin typeface="Courier"/>
              <a:cs typeface="Times New Roman" pitchFamily="18" charset="0"/>
            </a:endParaRPr>
          </a:p>
          <a:p>
            <a:pPr>
              <a:lnSpc>
                <a:spcPct val="90000"/>
              </a:lnSpc>
              <a:buFont typeface="Monotype Sorts" pitchFamily="2" charset="2"/>
              <a:buNone/>
            </a:pPr>
            <a:r>
              <a:rPr lang="en-US" altLang="en-US" sz="1800" b="1">
                <a:latin typeface="Courier New" pitchFamily="49" charset="0"/>
                <a:cs typeface="Courier New" pitchFamily="49" charset="0"/>
              </a:rPr>
              <a:t>int[] list2 = reverse(list1);</a:t>
            </a:r>
            <a:endParaRPr lang="en-US" altLang="en-US" sz="1800" b="1"/>
          </a:p>
        </p:txBody>
      </p:sp>
      <p:sp>
        <p:nvSpPr>
          <p:cNvPr id="63495" name="Text Box 8"/>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3496" name="Rectangle 9"/>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7" name="Line 11"/>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Text Box 15"/>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3499" name="Text Box 16"/>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3500" name="Rectangle 19"/>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3501" name="Line 21"/>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22"/>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23"/>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24"/>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Rectangle 25"/>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3506" name="Rectangle 26"/>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3507" name="Rectangle 27"/>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3508" name="Rectangle 28"/>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3509" name="Rectangle 29"/>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3510" name="Rectangle 30"/>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11" name="Line 31"/>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2" name="Rectangle 32"/>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3" name="Line 33"/>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Line 34"/>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5" name="Line 35"/>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Line 36"/>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Rectangle 37"/>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8" name="Rectangle 38"/>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9" name="Rectangle 39"/>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0" name="Rectangle 40"/>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1" name="Rectangle 41"/>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2" name="AutoShape 42"/>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result and create array</a:t>
            </a:r>
          </a:p>
        </p:txBody>
      </p:sp>
      <p:sp>
        <p:nvSpPr>
          <p:cNvPr id="63523" name="Rectangle 43"/>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24" name="Line 44"/>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EBEC8D-E9BA-4B07-B55A-EA297D7B3442}" type="slidenum">
              <a:rPr lang="en-US" altLang="en-US" sz="1400" smtClean="0"/>
              <a:pPr/>
              <a:t>59</a:t>
            </a:fld>
            <a:endParaRPr lang="en-US" altLang="en-US" sz="1400"/>
          </a:p>
        </p:txBody>
      </p:sp>
      <p:sp>
        <p:nvSpPr>
          <p:cNvPr id="6451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758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451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451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452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2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452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452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452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453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453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453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453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453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3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3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6" name="AutoShape 33"/>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a:t>
            </a:r>
          </a:p>
        </p:txBody>
      </p:sp>
      <p:sp>
        <p:nvSpPr>
          <p:cNvPr id="64547" name="Rectangle 34"/>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48"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805148-7970-49D3-8218-F32D0BF696ED}" type="slidenum">
              <a:rPr lang="en-US" altLang="en-US" sz="1400" smtClean="0"/>
              <a:pPr/>
              <a:t>6</a:t>
            </a:fld>
            <a:endParaRPr lang="en-US" altLang="en-US" sz="1400"/>
          </a:p>
        </p:txBody>
      </p:sp>
      <p:sp>
        <p:nvSpPr>
          <p:cNvPr id="8195" name="Rectangle 2"/>
          <p:cNvSpPr>
            <a:spLocks noGrp="1" noChangeArrowheads="1"/>
          </p:cNvSpPr>
          <p:nvPr>
            <p:ph type="title"/>
          </p:nvPr>
        </p:nvSpPr>
        <p:spPr>
          <a:xfrm>
            <a:off x="685800" y="228600"/>
            <a:ext cx="7772400" cy="990600"/>
          </a:xfrm>
          <a:noFill/>
        </p:spPr>
        <p:txBody>
          <a:bodyPr/>
          <a:lstStyle/>
          <a:p>
            <a:r>
              <a:rPr lang="en-US" altLang="en-US"/>
              <a:t>Creating Arrays</a:t>
            </a:r>
          </a:p>
        </p:txBody>
      </p:sp>
      <p:sp>
        <p:nvSpPr>
          <p:cNvPr id="8196" name="Rectangle 3"/>
          <p:cNvSpPr>
            <a:spLocks noGrp="1" noChangeArrowheads="1"/>
          </p:cNvSpPr>
          <p:nvPr>
            <p:ph type="body" idx="1"/>
          </p:nvPr>
        </p:nvSpPr>
        <p:spPr>
          <a:xfrm>
            <a:off x="152400" y="1371600"/>
            <a:ext cx="8839200" cy="4114800"/>
          </a:xfrm>
          <a:noFill/>
        </p:spPr>
        <p:txBody>
          <a:bodyPr/>
          <a:lstStyle/>
          <a:p>
            <a:pPr>
              <a:buFont typeface="Monotype Sorts" pitchFamily="2" charset="2"/>
              <a:buNone/>
            </a:pPr>
            <a:r>
              <a:rPr lang="en-US" altLang="en-US" sz="2800">
                <a:latin typeface="Courier New" pitchFamily="49" charset="0"/>
              </a:rPr>
              <a:t>arrayRefVar = new datatype[arraySize];</a:t>
            </a:r>
            <a:endParaRPr lang="en-US" altLang="en-US"/>
          </a:p>
          <a:p>
            <a:pPr>
              <a:buFont typeface="Monotype Sorts" pitchFamily="2" charset="2"/>
              <a:buNone/>
            </a:pPr>
            <a:endParaRPr lang="en-US" altLang="en-US"/>
          </a:p>
          <a:p>
            <a:pPr>
              <a:buFont typeface="Monotype Sorts" pitchFamily="2" charset="2"/>
              <a:buNone/>
            </a:pPr>
            <a:r>
              <a:rPr lang="en-US" altLang="en-US" sz="2800"/>
              <a:t>Example:</a:t>
            </a:r>
            <a:endParaRPr lang="en-US" altLang="en-US"/>
          </a:p>
          <a:p>
            <a:pPr>
              <a:buFont typeface="Monotype Sorts" pitchFamily="2" charset="2"/>
              <a:buNone/>
            </a:pPr>
            <a:r>
              <a:rPr lang="en-US" altLang="en-US" sz="2600">
                <a:latin typeface="Courier New" pitchFamily="49" charset="0"/>
              </a:rPr>
              <a:t>myList = new double[10];</a:t>
            </a:r>
            <a:endParaRPr lang="en-US" altLang="en-US"/>
          </a:p>
          <a:p>
            <a:pPr>
              <a:buFont typeface="Monotype Sorts" pitchFamily="2" charset="2"/>
              <a:buNone/>
            </a:pPr>
            <a:endParaRPr lang="en-US" altLang="en-US"/>
          </a:p>
          <a:p>
            <a:pPr>
              <a:buFont typeface="Monotype Sorts" pitchFamily="2" charset="2"/>
              <a:buNone/>
            </a:pPr>
            <a:r>
              <a:rPr lang="en-US" altLang="en-US" sz="2600">
                <a:latin typeface="Courier New" pitchFamily="49" charset="0"/>
              </a:rPr>
              <a:t>myList[0]</a:t>
            </a:r>
            <a:r>
              <a:rPr lang="en-US" altLang="en-US"/>
              <a:t> references the first element in the array.</a:t>
            </a:r>
          </a:p>
          <a:p>
            <a:pPr>
              <a:buFont typeface="Monotype Sorts" pitchFamily="2" charset="2"/>
              <a:buNone/>
            </a:pPr>
            <a:r>
              <a:rPr lang="en-US" altLang="en-US" sz="2600">
                <a:latin typeface="Courier New" pitchFamily="49" charset="0"/>
              </a:rPr>
              <a:t>myList[9]</a:t>
            </a:r>
            <a:r>
              <a:rPr lang="en-US" altLang="en-US"/>
              <a:t> references the last element in the array.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9FBE0F-5DAF-46BE-86A6-65F3E624BD38}" type="slidenum">
              <a:rPr lang="en-US" altLang="en-US" sz="1400" smtClean="0"/>
              <a:pPr/>
              <a:t>60</a:t>
            </a:fld>
            <a:endParaRPr lang="en-US" altLang="en-US" sz="1400"/>
          </a:p>
        </p:txBody>
      </p:sp>
      <p:sp>
        <p:nvSpPr>
          <p:cNvPr id="6553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861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554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554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554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4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554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554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554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555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555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555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555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555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5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70" name="AutoShape 33"/>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is less than 6</a:t>
            </a:r>
          </a:p>
        </p:txBody>
      </p:sp>
      <p:sp>
        <p:nvSpPr>
          <p:cNvPr id="6557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72" name="Line 35"/>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57902F-9136-4DD7-90E7-DA79126CDB67}" type="slidenum">
              <a:rPr lang="en-US" altLang="en-US" sz="1400" smtClean="0"/>
              <a:pPr/>
              <a:t>61</a:t>
            </a:fld>
            <a:endParaRPr lang="en-US" altLang="en-US" sz="1400"/>
          </a:p>
        </p:txBody>
      </p:sp>
      <p:sp>
        <p:nvSpPr>
          <p:cNvPr id="6656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6963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656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656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656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6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657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657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7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657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657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658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658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658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8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8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9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 </a:t>
            </a:r>
          </a:p>
          <a:p>
            <a:pPr algn="ctr"/>
            <a:r>
              <a:rPr lang="en-US" altLang="en-US" sz="1800"/>
              <a:t>Assign list[0] to result[5]</a:t>
            </a:r>
          </a:p>
        </p:txBody>
      </p:sp>
      <p:sp>
        <p:nvSpPr>
          <p:cNvPr id="6659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96" name="Line 35"/>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8271C-66A5-4168-A15A-8FA3D3C0385A}" type="slidenum">
              <a:rPr lang="en-US" altLang="en-US" sz="1400" smtClean="0"/>
              <a:pPr/>
              <a:t>62</a:t>
            </a:fld>
            <a:endParaRPr lang="en-US" altLang="en-US" sz="1400"/>
          </a:p>
        </p:txBody>
      </p:sp>
      <p:sp>
        <p:nvSpPr>
          <p:cNvPr id="6758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066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758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759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759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759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759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59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760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760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760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760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760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0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0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618" name="AutoShape 33"/>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1 and j becomes 4 </a:t>
            </a:r>
          </a:p>
        </p:txBody>
      </p:sp>
      <p:sp>
        <p:nvSpPr>
          <p:cNvPr id="67619" name="Rectangle 34"/>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2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758107-7575-4556-A5D3-6994109E69E4}" type="slidenum">
              <a:rPr lang="en-US" altLang="en-US" sz="1400" smtClean="0"/>
              <a:pPr/>
              <a:t>63</a:t>
            </a:fld>
            <a:endParaRPr lang="en-US" altLang="en-US" sz="1400"/>
          </a:p>
        </p:txBody>
      </p:sp>
      <p:sp>
        <p:nvSpPr>
          <p:cNvPr id="6861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168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861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861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861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861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862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2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862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862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862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862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863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3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42" name="AutoShape 33"/>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6</a:t>
            </a:r>
          </a:p>
        </p:txBody>
      </p:sp>
      <p:sp>
        <p:nvSpPr>
          <p:cNvPr id="68643" name="Rectangle 34"/>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4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58FD27-F0E9-4E45-9DD6-073BF6E63916}" type="slidenum">
              <a:rPr lang="en-US" altLang="en-US" sz="1400" smtClean="0"/>
              <a:pPr/>
              <a:t>64</a:t>
            </a:fld>
            <a:endParaRPr lang="en-US" altLang="en-US" sz="1400"/>
          </a:p>
        </p:txBody>
      </p:sp>
      <p:sp>
        <p:nvSpPr>
          <p:cNvPr id="6963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270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6963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963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964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4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964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964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4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5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965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965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965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965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5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5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6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66"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1 and j = 4 </a:t>
            </a:r>
          </a:p>
          <a:p>
            <a:pPr algn="ctr"/>
            <a:r>
              <a:rPr lang="en-US" altLang="en-US" sz="1800"/>
              <a:t>Assign list[1] to result[4]</a:t>
            </a:r>
          </a:p>
        </p:txBody>
      </p:sp>
      <p:sp>
        <p:nvSpPr>
          <p:cNvPr id="69667"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68" name="Line 35"/>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0A8588-C390-4D29-969A-A304BE029333}" type="slidenum">
              <a:rPr lang="en-US" altLang="en-US" sz="1400" smtClean="0"/>
              <a:pPr/>
              <a:t>65</a:t>
            </a:fld>
            <a:endParaRPr lang="en-US" altLang="en-US" sz="1400"/>
          </a:p>
        </p:txBody>
      </p:sp>
      <p:sp>
        <p:nvSpPr>
          <p:cNvPr id="7065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373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066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066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066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066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066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6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7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067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067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067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067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7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8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90" name="AutoShape 33"/>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2 and j becomes 3</a:t>
            </a:r>
          </a:p>
        </p:txBody>
      </p:sp>
      <p:sp>
        <p:nvSpPr>
          <p:cNvPr id="70691"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9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0FA14-D979-48E3-B211-EE183CB9917C}" type="slidenum">
              <a:rPr lang="en-US" altLang="en-US" sz="1400" smtClean="0"/>
              <a:pPr/>
              <a:t>66</a:t>
            </a:fld>
            <a:endParaRPr lang="en-US" altLang="en-US" sz="1400"/>
          </a:p>
        </p:txBody>
      </p:sp>
      <p:sp>
        <p:nvSpPr>
          <p:cNvPr id="7168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475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168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5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168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168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169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169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69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69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169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170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170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170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0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71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714" name="AutoShape 33"/>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(=2) is still less than 6</a:t>
            </a:r>
          </a:p>
        </p:txBody>
      </p:sp>
      <p:sp>
        <p:nvSpPr>
          <p:cNvPr id="71715"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1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0F0E91-B7A8-4A2B-8CA3-F02FD1CA3C9A}" type="slidenum">
              <a:rPr lang="en-US" altLang="en-US" sz="1400" smtClean="0"/>
              <a:pPr/>
              <a:t>67</a:t>
            </a:fld>
            <a:endParaRPr lang="en-US" altLang="en-US" sz="1400"/>
          </a:p>
        </p:txBody>
      </p:sp>
      <p:sp>
        <p:nvSpPr>
          <p:cNvPr id="7270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578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270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271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271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271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271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1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2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2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272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272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272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2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2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3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3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38"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and j = 3 </a:t>
            </a:r>
          </a:p>
          <a:p>
            <a:pPr algn="ctr"/>
            <a:r>
              <a:rPr lang="en-US" altLang="en-US" sz="1800"/>
              <a:t>Assign list[i] to result[j]</a:t>
            </a:r>
          </a:p>
        </p:txBody>
      </p:sp>
      <p:sp>
        <p:nvSpPr>
          <p:cNvPr id="72739"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40" name="Line 35"/>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760D89-A1A9-456D-A6C5-6A281CF99CF4}" type="slidenum">
              <a:rPr lang="en-US" altLang="en-US" sz="1400" smtClean="0"/>
              <a:pPr/>
              <a:t>68</a:t>
            </a:fld>
            <a:endParaRPr lang="en-US" altLang="en-US" sz="1400"/>
          </a:p>
        </p:txBody>
      </p:sp>
      <p:sp>
        <p:nvSpPr>
          <p:cNvPr id="7373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680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373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373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373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373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374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4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4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4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374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374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375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5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6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6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62" name="AutoShape 33"/>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 and j becomes 2</a:t>
            </a:r>
          </a:p>
        </p:txBody>
      </p:sp>
      <p:sp>
        <p:nvSpPr>
          <p:cNvPr id="73763"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6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9DF006-9432-4CAE-AE7D-0384A2673037}" type="slidenum">
              <a:rPr lang="en-US" altLang="en-US" sz="1400" smtClean="0"/>
              <a:pPr/>
              <a:t>69</a:t>
            </a:fld>
            <a:endParaRPr lang="en-US" altLang="en-US" sz="1400"/>
          </a:p>
        </p:txBody>
      </p:sp>
      <p:sp>
        <p:nvSpPr>
          <p:cNvPr id="7475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782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475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475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476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6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476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476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6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7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7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477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477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477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7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7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8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8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86" name="AutoShape 33"/>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6</a:t>
            </a:r>
          </a:p>
        </p:txBody>
      </p:sp>
      <p:sp>
        <p:nvSpPr>
          <p:cNvPr id="74787"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8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C08DFC-8EB5-4AA0-9CAB-F7316064F6DD}" type="slidenum">
              <a:rPr lang="en-US" altLang="en-US" sz="1400" smtClean="0"/>
              <a:pPr/>
              <a:t>7</a:t>
            </a:fld>
            <a:endParaRPr lang="en-US" altLang="en-US" sz="1400"/>
          </a:p>
        </p:txBody>
      </p:sp>
      <p:sp>
        <p:nvSpPr>
          <p:cNvPr id="9219" name="Rectangle 2"/>
          <p:cNvSpPr>
            <a:spLocks noGrp="1" noChangeArrowheads="1"/>
          </p:cNvSpPr>
          <p:nvPr>
            <p:ph type="title"/>
          </p:nvPr>
        </p:nvSpPr>
        <p:spPr>
          <a:xfrm>
            <a:off x="685800" y="457200"/>
            <a:ext cx="7772400" cy="1219200"/>
          </a:xfrm>
          <a:noFill/>
        </p:spPr>
        <p:txBody>
          <a:bodyPr/>
          <a:lstStyle/>
          <a:p>
            <a:r>
              <a:rPr lang="en-US" altLang="en-US"/>
              <a:t>Declaring and Creating</a:t>
            </a:r>
            <a:br>
              <a:rPr lang="en-US" altLang="en-US"/>
            </a:br>
            <a:r>
              <a:rPr lang="en-US" altLang="en-US"/>
              <a:t>in One Step</a:t>
            </a:r>
            <a:endParaRPr lang="en-US" altLang="en-US" sz="4000"/>
          </a:p>
        </p:txBody>
      </p:sp>
      <p:sp>
        <p:nvSpPr>
          <p:cNvPr id="13316" name="Rectangle 3"/>
          <p:cNvSpPr>
            <a:spLocks noGrp="1" noChangeArrowheads="1"/>
          </p:cNvSpPr>
          <p:nvPr>
            <p:ph type="body" idx="1"/>
          </p:nvPr>
        </p:nvSpPr>
        <p:spPr>
          <a:xfrm>
            <a:off x="685800" y="2057400"/>
            <a:ext cx="7315200" cy="4114800"/>
          </a:xfrm>
        </p:spPr>
        <p:txBody>
          <a:bodyPr/>
          <a:lstStyle/>
          <a:p>
            <a:pPr>
              <a:defRPr/>
            </a:pP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 </a:t>
            </a:r>
            <a:r>
              <a:rPr lang="en-US" sz="2800" dirty="0" err="1">
                <a:solidFill>
                  <a:schemeClr val="accent4"/>
                </a:solidFill>
                <a:latin typeface="Courier New" pitchFamily="49" charset="0"/>
              </a:rPr>
              <a:t>arrayRefVar</a:t>
            </a:r>
            <a:r>
              <a:rPr lang="en-US" sz="2800" dirty="0">
                <a:solidFill>
                  <a:schemeClr val="accent4"/>
                </a:solidFill>
                <a:latin typeface="Courier New" pitchFamily="49" charset="0"/>
              </a:rPr>
              <a:t> = new</a:t>
            </a:r>
          </a:p>
          <a:p>
            <a:pPr>
              <a:buFont typeface="Monotype Sorts" pitchFamily="2" charset="2"/>
              <a:buNone/>
              <a:defRPr/>
            </a:pPr>
            <a:r>
              <a:rPr lang="en-US" sz="2800" dirty="0">
                <a:solidFill>
                  <a:schemeClr val="accent4"/>
                </a:solidFill>
                <a:latin typeface="Courier New" pitchFamily="49" charset="0"/>
              </a:rPr>
              <a:t>    </a:t>
            </a: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a:t>
            </a:r>
            <a:r>
              <a:rPr lang="en-US" sz="2800" dirty="0" err="1">
                <a:solidFill>
                  <a:schemeClr val="accent4"/>
                </a:solidFill>
                <a:latin typeface="Courier New" pitchFamily="49" charset="0"/>
              </a:rPr>
              <a:t>arraySize</a:t>
            </a:r>
            <a:r>
              <a:rPr lang="en-US" sz="2800" dirty="0">
                <a:solidFill>
                  <a:schemeClr val="accent4"/>
                </a:solidFill>
                <a:latin typeface="Courier New" pitchFamily="49" charset="0"/>
              </a:rPr>
              <a:t>];</a:t>
            </a:r>
            <a:endParaRPr lang="en-US" sz="2600" dirty="0">
              <a:solidFill>
                <a:schemeClr val="accent4"/>
              </a:solidFill>
              <a:latin typeface="Courier New" pitchFamily="49" charset="0"/>
            </a:endParaRPr>
          </a:p>
          <a:p>
            <a:pPr>
              <a:spcBef>
                <a:spcPct val="75000"/>
              </a:spcBef>
              <a:buFont typeface="Monotype Sorts" pitchFamily="2" charset="2"/>
              <a:buNone/>
              <a:defRPr/>
            </a:pPr>
            <a:r>
              <a:rPr lang="en-US" sz="2600" dirty="0">
                <a:solidFill>
                  <a:schemeClr val="accent4"/>
                </a:solidFill>
                <a:latin typeface="Courier New" pitchFamily="49" charset="0"/>
              </a:rPr>
              <a:t> 	</a:t>
            </a:r>
            <a:r>
              <a:rPr lang="en-US" sz="2400" dirty="0">
                <a:solidFill>
                  <a:schemeClr val="accent4"/>
                </a:solidFill>
                <a:latin typeface="Courier New" pitchFamily="49" charset="0"/>
              </a:rPr>
              <a:t>double[] </a:t>
            </a:r>
            <a:r>
              <a:rPr lang="en-US" sz="2400" dirty="0" err="1">
                <a:solidFill>
                  <a:schemeClr val="accent4"/>
                </a:solidFill>
                <a:latin typeface="Courier New" pitchFamily="49" charset="0"/>
              </a:rPr>
              <a:t>myList</a:t>
            </a:r>
            <a:r>
              <a:rPr lang="en-US" sz="2400" dirty="0">
                <a:solidFill>
                  <a:schemeClr val="accent4"/>
                </a:solidFill>
                <a:latin typeface="Courier New" pitchFamily="49" charset="0"/>
              </a:rPr>
              <a:t> = new double[10];</a:t>
            </a:r>
            <a:endParaRPr lang="en-US" sz="2600" dirty="0">
              <a:solidFill>
                <a:schemeClr val="accent4"/>
              </a:solidFill>
              <a:latin typeface="Courier New" pitchFamily="49" charset="0"/>
            </a:endParaRPr>
          </a:p>
          <a:p>
            <a:pPr>
              <a:spcBef>
                <a:spcPct val="150000"/>
              </a:spcBef>
              <a:defRPr/>
            </a:pP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 </a:t>
            </a:r>
            <a:r>
              <a:rPr lang="en-US" sz="2800" dirty="0" err="1">
                <a:solidFill>
                  <a:schemeClr val="accent4"/>
                </a:solidFill>
                <a:latin typeface="Courier New" pitchFamily="49" charset="0"/>
              </a:rPr>
              <a:t>arrayRefVar</a:t>
            </a:r>
            <a:r>
              <a:rPr lang="en-US" sz="2800" dirty="0">
                <a:solidFill>
                  <a:schemeClr val="accent4"/>
                </a:solidFill>
                <a:latin typeface="Courier New" pitchFamily="49" charset="0"/>
              </a:rPr>
              <a:t>[] = new</a:t>
            </a:r>
            <a:br>
              <a:rPr lang="en-US" sz="2800" dirty="0">
                <a:solidFill>
                  <a:schemeClr val="accent4"/>
                </a:solidFill>
                <a:latin typeface="Courier New" pitchFamily="49" charset="0"/>
              </a:rPr>
            </a:br>
            <a:r>
              <a:rPr lang="en-US" sz="2800" dirty="0">
                <a:solidFill>
                  <a:schemeClr val="accent4"/>
                </a:solidFill>
                <a:latin typeface="Courier New" pitchFamily="49" charset="0"/>
              </a:rPr>
              <a:t>  </a:t>
            </a: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a:t>
            </a:r>
            <a:r>
              <a:rPr lang="en-US" sz="2800" dirty="0" err="1">
                <a:solidFill>
                  <a:schemeClr val="accent4"/>
                </a:solidFill>
                <a:latin typeface="Courier New" pitchFamily="49" charset="0"/>
              </a:rPr>
              <a:t>arraySize</a:t>
            </a:r>
            <a:r>
              <a:rPr lang="en-US" sz="2800" dirty="0">
                <a:solidFill>
                  <a:schemeClr val="accent4"/>
                </a:solidFill>
                <a:latin typeface="Courier New" pitchFamily="49" charset="0"/>
              </a:rPr>
              <a:t>];</a:t>
            </a:r>
            <a:endParaRPr lang="en-US" sz="2600" dirty="0">
              <a:solidFill>
                <a:schemeClr val="accent4"/>
              </a:solidFill>
              <a:latin typeface="Courier New" pitchFamily="49" charset="0"/>
            </a:endParaRPr>
          </a:p>
          <a:p>
            <a:pPr>
              <a:spcBef>
                <a:spcPct val="75000"/>
              </a:spcBef>
              <a:buFont typeface="Monotype Sorts" pitchFamily="2" charset="2"/>
              <a:buNone/>
              <a:defRPr/>
            </a:pPr>
            <a:r>
              <a:rPr lang="en-US" sz="2600" dirty="0">
                <a:solidFill>
                  <a:schemeClr val="accent4"/>
                </a:solidFill>
                <a:latin typeface="Courier New" pitchFamily="49" charset="0"/>
              </a:rPr>
              <a:t>	</a:t>
            </a:r>
            <a:r>
              <a:rPr lang="en-US" sz="2400" dirty="0">
                <a:solidFill>
                  <a:schemeClr val="accent4"/>
                </a:solidFill>
                <a:latin typeface="Courier New" pitchFamily="49" charset="0"/>
              </a:rPr>
              <a:t>double </a:t>
            </a:r>
            <a:r>
              <a:rPr lang="en-US" sz="2400" dirty="0" err="1">
                <a:solidFill>
                  <a:schemeClr val="accent4"/>
                </a:solidFill>
                <a:latin typeface="Courier New" pitchFamily="49" charset="0"/>
              </a:rPr>
              <a:t>myList</a:t>
            </a:r>
            <a:r>
              <a:rPr lang="en-US" sz="2400" dirty="0">
                <a:solidFill>
                  <a:schemeClr val="accent4"/>
                </a:solidFill>
                <a:latin typeface="Courier New" pitchFamily="49" charset="0"/>
              </a:rPr>
              <a:t>[] = new double[10];</a:t>
            </a:r>
            <a:endParaRPr lang="en-US" sz="2600" dirty="0">
              <a:solidFill>
                <a:schemeClr val="accent4"/>
              </a:solidFill>
              <a:latin typeface="Courier New"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11B2E9-62C3-4F43-BED1-CC8EEF533D84}" type="slidenum">
              <a:rPr lang="en-US" altLang="en-US" sz="1400" smtClean="0"/>
              <a:pPr/>
              <a:t>70</a:t>
            </a:fld>
            <a:endParaRPr lang="en-US" altLang="en-US" sz="1400"/>
          </a:p>
        </p:txBody>
      </p:sp>
      <p:sp>
        <p:nvSpPr>
          <p:cNvPr id="7577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885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578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578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578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578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578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78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79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79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79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579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579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9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80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80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80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810"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3 and j = 2 </a:t>
            </a:r>
          </a:p>
          <a:p>
            <a:pPr algn="ctr"/>
            <a:r>
              <a:rPr lang="en-US" altLang="en-US" sz="1800"/>
              <a:t>Assign list[i] to result[j]</a:t>
            </a:r>
          </a:p>
        </p:txBody>
      </p:sp>
      <p:sp>
        <p:nvSpPr>
          <p:cNvPr id="75811"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812" name="Line 35"/>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0FD124-48BB-4EE2-9B4C-62F97250A11F}" type="slidenum">
              <a:rPr lang="en-US" altLang="en-US" sz="1400" smtClean="0"/>
              <a:pPr/>
              <a:t>71</a:t>
            </a:fld>
            <a:endParaRPr lang="en-US" altLang="en-US" sz="1400"/>
          </a:p>
        </p:txBody>
      </p:sp>
      <p:sp>
        <p:nvSpPr>
          <p:cNvPr id="7680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7987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680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7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680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680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681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681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1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1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1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2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682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682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2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2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3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3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3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3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34"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 and j becomes 1</a:t>
            </a:r>
          </a:p>
        </p:txBody>
      </p:sp>
      <p:sp>
        <p:nvSpPr>
          <p:cNvPr id="76835"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36"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A8B19B-E0C7-4808-B3CB-9314CF956E57}" type="slidenum">
              <a:rPr lang="en-US" altLang="en-US" sz="1400" smtClean="0"/>
              <a:pPr/>
              <a:t>72</a:t>
            </a:fld>
            <a:endParaRPr lang="en-US" altLang="en-US" sz="1400"/>
          </a:p>
        </p:txBody>
      </p:sp>
      <p:sp>
        <p:nvSpPr>
          <p:cNvPr id="7782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090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782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783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783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783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783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3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4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4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4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784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784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4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4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5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5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5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5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58" name="AutoShape 33"/>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6</a:t>
            </a:r>
          </a:p>
        </p:txBody>
      </p:sp>
      <p:sp>
        <p:nvSpPr>
          <p:cNvPr id="77859"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6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05F7B1-D0D5-4E90-B776-38C2B55FFE47}" type="slidenum">
              <a:rPr lang="en-US" altLang="en-US" sz="1400" smtClean="0"/>
              <a:pPr/>
              <a:t>73</a:t>
            </a:fld>
            <a:endParaRPr lang="en-US" altLang="en-US" sz="1400"/>
          </a:p>
        </p:txBody>
      </p:sp>
      <p:sp>
        <p:nvSpPr>
          <p:cNvPr id="7885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192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885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885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885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885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886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6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6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6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6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6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887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7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887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7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7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8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8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82"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4 and j = 1 </a:t>
            </a:r>
          </a:p>
          <a:p>
            <a:pPr algn="ctr"/>
            <a:r>
              <a:rPr lang="en-US" altLang="en-US" sz="1800"/>
              <a:t>Assign list[i] to result[j]</a:t>
            </a:r>
          </a:p>
        </p:txBody>
      </p:sp>
      <p:sp>
        <p:nvSpPr>
          <p:cNvPr id="78883"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84" name="Line 35"/>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D1F852-196C-49F8-90C2-2A74EFFFE1BD}" type="slidenum">
              <a:rPr lang="en-US" altLang="en-US" sz="1400" smtClean="0"/>
              <a:pPr/>
              <a:t>74</a:t>
            </a:fld>
            <a:endParaRPr lang="en-US" altLang="en-US" sz="1400"/>
          </a:p>
        </p:txBody>
      </p:sp>
      <p:sp>
        <p:nvSpPr>
          <p:cNvPr id="7987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294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7987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987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988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8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9883"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988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88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89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89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89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89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989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9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989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90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90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90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90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906" name="AutoShape 33"/>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5 and j becomes 0</a:t>
            </a:r>
          </a:p>
        </p:txBody>
      </p:sp>
      <p:sp>
        <p:nvSpPr>
          <p:cNvPr id="79907"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908"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516A66-46BE-4539-94FE-364F53F2BF01}" type="slidenum">
              <a:rPr lang="en-US" altLang="en-US" sz="1400" smtClean="0"/>
              <a:pPr/>
              <a:t>75</a:t>
            </a:fld>
            <a:endParaRPr lang="en-US" altLang="en-US" sz="1400"/>
          </a:p>
        </p:txBody>
      </p:sp>
      <p:sp>
        <p:nvSpPr>
          <p:cNvPr id="80899"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3972"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0901"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4"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0903"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0904"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5"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0907"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0908"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09"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14"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15"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16"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17"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0918"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19"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80921"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26"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27"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28"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29"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30" name="AutoShape 33"/>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(=5) is still less than 6</a:t>
            </a:r>
          </a:p>
        </p:txBody>
      </p:sp>
      <p:sp>
        <p:nvSpPr>
          <p:cNvPr id="80931" name="Rectangle 34"/>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32"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0337AB-0378-44E1-922C-906CA32C20A6}" type="slidenum">
              <a:rPr lang="en-US" altLang="en-US" sz="1400" smtClean="0"/>
              <a:pPr/>
              <a:t>76</a:t>
            </a:fld>
            <a:endParaRPr lang="en-US" altLang="en-US" sz="1400"/>
          </a:p>
        </p:txBody>
      </p:sp>
      <p:sp>
        <p:nvSpPr>
          <p:cNvPr id="81923"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4996"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1925"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998"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1927"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1928"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9"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1931"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1932"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33"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38"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39"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40"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41"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2"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43"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5"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50"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51"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52"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53"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54" name="AutoShape 33"/>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and j = 0 </a:t>
            </a:r>
          </a:p>
          <a:p>
            <a:pPr algn="ctr"/>
            <a:r>
              <a:rPr lang="en-US" altLang="en-US" sz="1800"/>
              <a:t>Assign list[i] to result[j]</a:t>
            </a:r>
          </a:p>
        </p:txBody>
      </p:sp>
      <p:sp>
        <p:nvSpPr>
          <p:cNvPr id="81955" name="Rectangle 34"/>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56" name="Line 35"/>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4B3A05-FA29-4FBE-B3C9-FBFA971419FE}" type="slidenum">
              <a:rPr lang="en-US" altLang="en-US" sz="1400" smtClean="0"/>
              <a:pPr/>
              <a:t>77</a:t>
            </a:fld>
            <a:endParaRPr lang="en-US" altLang="en-US" sz="1400"/>
          </a:p>
        </p:txBody>
      </p:sp>
      <p:sp>
        <p:nvSpPr>
          <p:cNvPr id="82947"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6020"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2949"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6022"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2951"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2952"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3"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2955"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2956"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57"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62"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63"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64"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65"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6"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67"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9"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74"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75"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76"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77"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78" name="AutoShape 33"/>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6 and j becomes -1</a:t>
            </a:r>
          </a:p>
        </p:txBody>
      </p:sp>
      <p:sp>
        <p:nvSpPr>
          <p:cNvPr id="82979" name="Rectangle 34"/>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80"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D515E8-D1DF-4954-ABDB-FDBAAD718B9D}" type="slidenum">
              <a:rPr lang="en-US" altLang="en-US" sz="1400" smtClean="0"/>
              <a:pPr/>
              <a:t>78</a:t>
            </a:fld>
            <a:endParaRPr lang="en-US" altLang="en-US" sz="1400"/>
          </a:p>
        </p:txBody>
      </p:sp>
      <p:sp>
        <p:nvSpPr>
          <p:cNvPr id="83971"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7044"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3973"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3975"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3976"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7"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p:cNvSpPr txBox="1">
            <a:spLocks noChangeArrowheads="1"/>
          </p:cNvSpPr>
          <p:nvPr/>
        </p:nvSpPr>
        <p:spPr bwMode="auto">
          <a:xfrm>
            <a:off x="2468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3979" name="Text Box 10"/>
          <p:cNvSpPr txBox="1">
            <a:spLocks noChangeArrowheads="1"/>
          </p:cNvSpPr>
          <p:nvPr/>
        </p:nvSpPr>
        <p:spPr bwMode="auto">
          <a:xfrm>
            <a:off x="2239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3980"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3981"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3986"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3987"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88"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89"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0"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91"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3"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98"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99"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4000"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4001"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4002" name="AutoShape 33"/>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(=6) &lt; 6 is false. So exit the loop.</a:t>
            </a:r>
          </a:p>
        </p:txBody>
      </p:sp>
      <p:sp>
        <p:nvSpPr>
          <p:cNvPr id="84003" name="Rectangle 34"/>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004" name="Rectangle 3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A96859-7181-4C37-9AD6-4DBC75DF50BA}" type="slidenum">
              <a:rPr lang="en-US" altLang="en-US" sz="1400" smtClean="0"/>
              <a:pPr/>
              <a:t>79</a:t>
            </a:fld>
            <a:endParaRPr lang="en-US" altLang="en-US" sz="1400"/>
          </a:p>
        </p:txBody>
      </p:sp>
      <p:sp>
        <p:nvSpPr>
          <p:cNvPr id="84995" name="Rectangle 2"/>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itchFamily="18" charset="0"/>
              <a:hlinkClick r:id="rId2" action="ppaction://program"/>
            </a:endParaRPr>
          </a:p>
        </p:txBody>
      </p:sp>
      <p:sp>
        <p:nvSpPr>
          <p:cNvPr id="88068" name="Rectangle 3"/>
          <p:cNvSpPr>
            <a:spLocks noChangeArrowheads="1"/>
          </p:cNvSpPr>
          <p:nvPr/>
        </p:nvSpPr>
        <p:spPr bwMode="auto">
          <a:xfrm>
            <a:off x="501650" y="2008188"/>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public static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reverse(</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list)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result = new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j = </a:t>
            </a:r>
            <a:r>
              <a:rPr lang="en-US" sz="1600" b="1" dirty="0" err="1">
                <a:solidFill>
                  <a:schemeClr val="accent4"/>
                </a:solidFill>
                <a:latin typeface="Courier New" pitchFamily="49" charset="0"/>
                <a:cs typeface="Courier New" pitchFamily="49" charset="0"/>
              </a:rPr>
              <a:t>result.length</a:t>
            </a:r>
            <a:r>
              <a:rPr lang="en-US" sz="1600" b="1" dirty="0">
                <a:solidFill>
                  <a:schemeClr val="accent4"/>
                </a:solidFill>
                <a:latin typeface="Courier New" pitchFamily="49" charset="0"/>
                <a:cs typeface="Courier New" pitchFamily="49" charset="0"/>
              </a:rPr>
              <a:t> - 1;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j--)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result[j]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  return result;</a:t>
            </a:r>
            <a:endParaRPr lang="en-US" sz="1600" b="1"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solidFill>
                <a:latin typeface="Courier New" pitchFamily="49" charset="0"/>
                <a:cs typeface="Courier New" pitchFamily="49" charset="0"/>
              </a:rPr>
              <a:t>}</a:t>
            </a:r>
          </a:p>
        </p:txBody>
      </p:sp>
      <p:sp>
        <p:nvSpPr>
          <p:cNvPr id="84997" name="Rectangle 4"/>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8070" name="Rectangle 5"/>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4999" name="Text Box 6"/>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5000" name="Rectangle 7"/>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01" name="Line 8"/>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p:cNvSpPr txBox="1">
            <a:spLocks noChangeArrowheads="1"/>
          </p:cNvSpPr>
          <p:nvPr/>
        </p:nvSpPr>
        <p:spPr bwMode="auto">
          <a:xfrm>
            <a:off x="2468563" y="496411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list</a:t>
            </a:r>
          </a:p>
        </p:txBody>
      </p:sp>
      <p:sp>
        <p:nvSpPr>
          <p:cNvPr id="85003" name="Text Box 10"/>
          <p:cNvSpPr txBox="1">
            <a:spLocks noChangeArrowheads="1"/>
          </p:cNvSpPr>
          <p:nvPr/>
        </p:nvSpPr>
        <p:spPr bwMode="auto">
          <a:xfrm>
            <a:off x="1652588" y="5848350"/>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result</a:t>
            </a:r>
          </a:p>
        </p:txBody>
      </p:sp>
      <p:sp>
        <p:nvSpPr>
          <p:cNvPr id="85004" name="Rectangle 11"/>
          <p:cNvSpPr>
            <a:spLocks noChangeArrowheads="1"/>
          </p:cNvSpPr>
          <p:nvPr/>
        </p:nvSpPr>
        <p:spPr bwMode="auto">
          <a:xfrm>
            <a:off x="3611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05" name="Line 12"/>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p:cNvSpPr>
            <a:spLocks noChangeArrowheads="1"/>
          </p:cNvSpPr>
          <p:nvPr/>
        </p:nvSpPr>
        <p:spPr bwMode="auto">
          <a:xfrm>
            <a:off x="399573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10" name="Rectangle 17"/>
          <p:cNvSpPr>
            <a:spLocks noChangeArrowheads="1"/>
          </p:cNvSpPr>
          <p:nvPr/>
        </p:nvSpPr>
        <p:spPr bwMode="auto">
          <a:xfrm>
            <a:off x="437991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11" name="Rectangle 18"/>
          <p:cNvSpPr>
            <a:spLocks noChangeArrowheads="1"/>
          </p:cNvSpPr>
          <p:nvPr/>
        </p:nvSpPr>
        <p:spPr bwMode="auto">
          <a:xfrm>
            <a:off x="4802188"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12" name="Rectangle 19"/>
          <p:cNvSpPr>
            <a:spLocks noChangeArrowheads="1"/>
          </p:cNvSpPr>
          <p:nvPr/>
        </p:nvSpPr>
        <p:spPr bwMode="auto">
          <a:xfrm>
            <a:off x="5262563"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13" name="Rectangle 20"/>
          <p:cNvSpPr>
            <a:spLocks noChangeArrowheads="1"/>
          </p:cNvSpPr>
          <p:nvPr/>
        </p:nvSpPr>
        <p:spPr bwMode="auto">
          <a:xfrm>
            <a:off x="5724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4" name="Rectangle 21"/>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15" name="Line 22"/>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p:cNvSpPr>
            <a:spLocks noChangeArrowheads="1"/>
          </p:cNvSpPr>
          <p:nvPr/>
        </p:nvSpPr>
        <p:spPr bwMode="auto">
          <a:xfrm>
            <a:off x="3611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7" name="Line 24"/>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p:cNvSpPr>
            <a:spLocks noChangeArrowheads="1"/>
          </p:cNvSpPr>
          <p:nvPr/>
        </p:nvSpPr>
        <p:spPr bwMode="auto">
          <a:xfrm>
            <a:off x="399573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22" name="Rectangle 29"/>
          <p:cNvSpPr>
            <a:spLocks noChangeArrowheads="1"/>
          </p:cNvSpPr>
          <p:nvPr/>
        </p:nvSpPr>
        <p:spPr bwMode="auto">
          <a:xfrm>
            <a:off x="437991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23" name="Rectangle 30"/>
          <p:cNvSpPr>
            <a:spLocks noChangeArrowheads="1"/>
          </p:cNvSpPr>
          <p:nvPr/>
        </p:nvSpPr>
        <p:spPr bwMode="auto">
          <a:xfrm>
            <a:off x="4802188"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24" name="Rectangle 31"/>
          <p:cNvSpPr>
            <a:spLocks noChangeArrowheads="1"/>
          </p:cNvSpPr>
          <p:nvPr/>
        </p:nvSpPr>
        <p:spPr bwMode="auto">
          <a:xfrm>
            <a:off x="5262563"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25" name="Rectangle 32"/>
          <p:cNvSpPr>
            <a:spLocks noChangeArrowheads="1"/>
          </p:cNvSpPr>
          <p:nvPr/>
        </p:nvSpPr>
        <p:spPr bwMode="auto">
          <a:xfrm>
            <a:off x="5724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26" name="AutoShape 33"/>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Return result</a:t>
            </a:r>
          </a:p>
        </p:txBody>
      </p:sp>
      <p:sp>
        <p:nvSpPr>
          <p:cNvPr id="85027" name="Rectangle 36"/>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28" name="Text Box 37"/>
          <p:cNvSpPr txBox="1">
            <a:spLocks noChangeArrowheads="1"/>
          </p:cNvSpPr>
          <p:nvPr/>
        </p:nvSpPr>
        <p:spPr bwMode="auto">
          <a:xfrm>
            <a:off x="693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list2</a:t>
            </a:r>
          </a:p>
        </p:txBody>
      </p:sp>
      <p:sp>
        <p:nvSpPr>
          <p:cNvPr id="85029" name="Rectangle 40"/>
          <p:cNvSpPr>
            <a:spLocks noChangeArrowheads="1"/>
          </p:cNvSpPr>
          <p:nvPr/>
        </p:nvSpPr>
        <p:spPr bwMode="auto">
          <a:xfrm>
            <a:off x="1346200" y="5426075"/>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0" name="Rectangle 41"/>
          <p:cNvSpPr>
            <a:spLocks noChangeArrowheads="1"/>
          </p:cNvSpPr>
          <p:nvPr/>
        </p:nvSpPr>
        <p:spPr bwMode="auto">
          <a:xfrm>
            <a:off x="2382838" y="5926138"/>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1" name="Line 42"/>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3"/>
          <p:cNvSpPr>
            <a:spLocks noChangeArrowheads="1"/>
          </p:cNvSpPr>
          <p:nvPr/>
        </p:nvSpPr>
        <p:spPr bwMode="auto">
          <a:xfrm>
            <a:off x="2921000" y="5041900"/>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3" name="Line 44"/>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5035" name="Line 38"/>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6B87C7-C685-46D4-B7CE-4FAD2F376461}" type="slidenum">
              <a:rPr lang="en-US" altLang="en-US" sz="1400" smtClean="0"/>
              <a:pPr/>
              <a:t>8</a:t>
            </a:fld>
            <a:endParaRPr lang="en-US" altLang="en-US"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en-US"/>
              <a:t>The Length of an Array</a:t>
            </a:r>
          </a:p>
        </p:txBody>
      </p:sp>
      <p:sp>
        <p:nvSpPr>
          <p:cNvPr id="10244" name="Rectangle 3"/>
          <p:cNvSpPr>
            <a:spLocks noGrp="1" noChangeArrowheads="1"/>
          </p:cNvSpPr>
          <p:nvPr>
            <p:ph type="body" idx="1"/>
          </p:nvPr>
        </p:nvSpPr>
        <p:spPr>
          <a:xfrm>
            <a:off x="228600" y="1447800"/>
            <a:ext cx="8686800" cy="4114800"/>
          </a:xfrm>
          <a:noFill/>
        </p:spPr>
        <p:txBody>
          <a:bodyPr/>
          <a:lstStyle/>
          <a:p>
            <a:pPr marL="0" indent="0" algn="just">
              <a:buFont typeface="Monotype Sorts" pitchFamily="2" charset="2"/>
              <a:buNone/>
            </a:pPr>
            <a:r>
              <a:rPr lang="en-US" altLang="en-US" sz="3000"/>
              <a:t>Once an array is created, its size is fixed. It cannot be changed. You can find its size using</a:t>
            </a:r>
          </a:p>
          <a:p>
            <a:pPr marL="0" indent="0" algn="just">
              <a:buFont typeface="Monotype Sorts" pitchFamily="2" charset="2"/>
              <a:buNone/>
            </a:pPr>
            <a:endParaRPr lang="en-US" altLang="en-US"/>
          </a:p>
          <a:p>
            <a:pPr lvl="2" algn="just">
              <a:buFont typeface="Monotype Sorts" pitchFamily="2" charset="2"/>
              <a:buNone/>
            </a:pPr>
            <a:r>
              <a:rPr lang="en-US" altLang="en-US"/>
              <a:t>arrayRefVar.length</a:t>
            </a:r>
          </a:p>
          <a:p>
            <a:pPr lvl="2" algn="just">
              <a:buFont typeface="Monotype Sorts" pitchFamily="2" charset="2"/>
              <a:buNone/>
            </a:pPr>
            <a:endParaRPr lang="en-US" altLang="en-US"/>
          </a:p>
          <a:p>
            <a:pPr marL="0" indent="0" algn="just">
              <a:buFont typeface="Monotype Sorts" pitchFamily="2" charset="2"/>
              <a:buNone/>
            </a:pPr>
            <a:r>
              <a:rPr lang="en-US" altLang="en-US"/>
              <a:t>For example,</a:t>
            </a:r>
          </a:p>
          <a:p>
            <a:pPr marL="0" indent="0" algn="just">
              <a:buFont typeface="Monotype Sorts" pitchFamily="2" charset="2"/>
              <a:buNone/>
            </a:pPr>
            <a:endParaRPr lang="en-US" altLang="en-US"/>
          </a:p>
          <a:p>
            <a:pPr lvl="2" algn="just">
              <a:buFont typeface="Monotype Sorts" pitchFamily="2" charset="2"/>
              <a:buNone/>
            </a:pPr>
            <a:r>
              <a:rPr lang="en-US" altLang="en-US"/>
              <a:t>myList.length returns 10</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1A36C1-12E7-4F11-9335-ED5E85B09CA8}" type="slidenum">
              <a:rPr lang="en-US" altLang="en-US" sz="1400" smtClean="0"/>
              <a:pPr/>
              <a:t>80</a:t>
            </a:fld>
            <a:endParaRPr lang="en-US" altLang="en-US" sz="1400"/>
          </a:p>
        </p:txBody>
      </p:sp>
      <p:sp>
        <p:nvSpPr>
          <p:cNvPr id="86019" name="Rectangle 2"/>
          <p:cNvSpPr>
            <a:spLocks noGrp="1" noChangeArrowheads="1"/>
          </p:cNvSpPr>
          <p:nvPr>
            <p:ph type="title"/>
          </p:nvPr>
        </p:nvSpPr>
        <p:spPr>
          <a:xfrm>
            <a:off x="609600" y="381000"/>
            <a:ext cx="7772400" cy="1143000"/>
          </a:xfrm>
        </p:spPr>
        <p:txBody>
          <a:bodyPr/>
          <a:lstStyle/>
          <a:p>
            <a:r>
              <a:rPr lang="en-US" altLang="en-US" sz="4000"/>
              <a:t>Problem: </a:t>
            </a:r>
            <a:r>
              <a:rPr lang="en-US" altLang="en-US" sz="3700"/>
              <a:t>Counting Occurrence of Each Letter</a:t>
            </a:r>
            <a:endParaRPr lang="en-US" altLang="en-US" sz="3700">
              <a:solidFill>
                <a:schemeClr val="tx1"/>
              </a:solidFill>
              <a:latin typeface="Book Antiqua" pitchFamily="18" charset="0"/>
              <a:hlinkClick r:id="rId2" action="ppaction://program"/>
            </a:endParaRPr>
          </a:p>
        </p:txBody>
      </p:sp>
      <p:sp>
        <p:nvSpPr>
          <p:cNvPr id="86020" name="Rectangle 3"/>
          <p:cNvSpPr>
            <a:spLocks noGrp="1" noChangeArrowheads="1"/>
          </p:cNvSpPr>
          <p:nvPr>
            <p:ph type="body" idx="1"/>
          </p:nvPr>
        </p:nvSpPr>
        <p:spPr>
          <a:xfrm>
            <a:off x="333375" y="1514475"/>
            <a:ext cx="8418513" cy="1416050"/>
          </a:xfrm>
        </p:spPr>
        <p:txBody>
          <a:bodyPr/>
          <a:lstStyle/>
          <a:p>
            <a:r>
              <a:rPr lang="en-US" altLang="en-US" sz="2300">
                <a:cs typeface="Times New Roman" pitchFamily="18" charset="0"/>
              </a:rPr>
              <a:t>Generate 100 lowercase letters randomly and assign to an array of characters.</a:t>
            </a:r>
          </a:p>
          <a:p>
            <a:r>
              <a:rPr lang="en-US" altLang="en-US" sz="2300">
                <a:cs typeface="Times New Roman" pitchFamily="18" charset="0"/>
              </a:rPr>
              <a:t>Count the occurrence of each letter in the array.</a:t>
            </a:r>
            <a:r>
              <a:rPr lang="en-US" altLang="en-US" sz="2300"/>
              <a:t> </a:t>
            </a:r>
          </a:p>
        </p:txBody>
      </p:sp>
      <p:sp>
        <p:nvSpPr>
          <p:cNvPr id="86023" name="Rectangle 6"/>
          <p:cNvSpPr>
            <a:spLocks noChangeArrowheads="1"/>
          </p:cNvSpPr>
          <p:nvPr/>
        </p:nvSpPr>
        <p:spPr bwMode="auto">
          <a:xfrm>
            <a:off x="533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endParaRPr lang="en-US" altLang="en-US" sz="2700">
              <a:cs typeface="Times New Roman" pitchFamily="18" charset="0"/>
            </a:endParaRPr>
          </a:p>
        </p:txBody>
      </p:sp>
      <p:sp>
        <p:nvSpPr>
          <p:cNvPr id="86024" name="Rectangle 7"/>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8602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40050"/>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1" name="Rectangle 10">
            <a:hlinkClick r:id="rId4"/>
          </p:cNvPr>
          <p:cNvSpPr>
            <a:spLocks noChangeArrowheads="1"/>
          </p:cNvSpPr>
          <p:nvPr/>
        </p:nvSpPr>
        <p:spPr bwMode="auto">
          <a:xfrm>
            <a:off x="4802430" y="5746748"/>
            <a:ext cx="239794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CountLettersInArray</a:t>
            </a:r>
            <a:endParaRPr lang="en-US" altLang="en-US" sz="2000" dirty="0"/>
          </a:p>
          <a:p>
            <a:pPr algn="ctr">
              <a:spcBef>
                <a:spcPct val="0"/>
              </a:spcBef>
              <a:buClrTx/>
              <a:buSzTx/>
              <a:buFontTx/>
              <a:buNone/>
            </a:pPr>
            <a:endParaRPr lang="en-US" alt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81</a:t>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dirty="0"/>
              <a:t>Variable-Length Arguments</a:t>
            </a:r>
            <a:endParaRPr lang="en-US" altLang="en-US" u="sng" dirty="0">
              <a:latin typeface="Book Antiqua" pitchFamily="18" charset="0"/>
              <a:hlinkClick r:id="rId2"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dirty="0"/>
              <a:t>You can pass a variable number of arguments of the same type to a method.</a:t>
            </a:r>
          </a:p>
        </p:txBody>
      </p:sp>
      <p:sp>
        <p:nvSpPr>
          <p:cNvPr id="10" name="Rectangle 9">
            <a:hlinkClick r:id="rId3"/>
          </p:cNvPr>
          <p:cNvSpPr>
            <a:spLocks noChangeArrowheads="1"/>
          </p:cNvSpPr>
          <p:nvPr/>
        </p:nvSpPr>
        <p:spPr bwMode="auto">
          <a:xfrm>
            <a:off x="5203315"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VarArgsDemo</a:t>
            </a:r>
            <a:endParaRPr lang="en-US" altLang="en-US" sz="2000" dirty="0"/>
          </a:p>
        </p:txBody>
      </p:sp>
    </p:spTree>
    <p:extLst>
      <p:ext uri="{BB962C8B-B14F-4D97-AF65-F5344CB8AC3E}">
        <p14:creationId xmlns:p14="http://schemas.microsoft.com/office/powerpoint/2010/main" val="30670688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smtClean="0"/>
              <a:pPr/>
              <a:t>82</a:t>
            </a:fld>
            <a:endParaRPr lang="en-US" altLang="en-US" sz="1400"/>
          </a:p>
        </p:txBody>
      </p:sp>
      <p:sp>
        <p:nvSpPr>
          <p:cNvPr id="87043" name="Rectangle 2"/>
          <p:cNvSpPr>
            <a:spLocks noGrp="1" noChangeArrowheads="1"/>
          </p:cNvSpPr>
          <p:nvPr>
            <p:ph type="title"/>
          </p:nvPr>
        </p:nvSpPr>
        <p:spPr>
          <a:xfrm>
            <a:off x="762000" y="152400"/>
            <a:ext cx="7772400" cy="838200"/>
          </a:xfrm>
        </p:spPr>
        <p:txBody>
          <a:bodyPr/>
          <a:lstStyle/>
          <a:p>
            <a:r>
              <a:rPr lang="en-US" altLang="en-US"/>
              <a:t>Searching Arrays</a:t>
            </a:r>
            <a:endParaRPr lang="en-US" altLang="en-US" u="sng">
              <a:latin typeface="Book Antiqua" pitchFamily="18" charset="0"/>
              <a:hlinkClick r:id="rId3" action="ppaction://program"/>
            </a:endParaRPr>
          </a:p>
        </p:txBody>
      </p:sp>
      <p:sp>
        <p:nvSpPr>
          <p:cNvPr id="87044" name="Rectangle 6"/>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7045" name="Object 5"/>
          <p:cNvGraphicFramePr>
            <a:graphicFrameLocks noChangeAspect="1"/>
          </p:cNvGraphicFramePr>
          <p:nvPr/>
        </p:nvGraphicFramePr>
        <p:xfrm>
          <a:off x="0" y="4043363"/>
          <a:ext cx="9290050" cy="2379662"/>
        </p:xfrm>
        <a:graphic>
          <a:graphicData uri="http://schemas.openxmlformats.org/presentationml/2006/ole">
            <mc:AlternateContent xmlns:mc="http://schemas.openxmlformats.org/markup-compatibility/2006">
              <mc:Choice xmlns:v="urn:schemas-microsoft-com:vml" Requires="v">
                <p:oleObj spid="_x0000_s87065" name="Picture" r:id="rId4" imgW="4800600" imgH="1219200" progId="Word.Picture.8">
                  <p:embed/>
                </p:oleObj>
              </mc:Choice>
              <mc:Fallback>
                <p:oleObj name="Picture" r:id="rId4" imgW="4800600" imgH="12192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52400" y="1066800"/>
            <a:ext cx="8839200" cy="2971800"/>
          </a:xfrm>
          <a:noFill/>
        </p:spPr>
        <p:txBody>
          <a:bodyPr/>
          <a:lstStyle/>
          <a:p>
            <a:pPr marL="0" indent="0">
              <a:lnSpc>
                <a:spcPct val="90000"/>
              </a:lnSpc>
              <a:buFont typeface="Monotype Sorts" pitchFamily="2" charset="2"/>
              <a:buNone/>
            </a:pPr>
            <a:r>
              <a:rPr lang="en-US" altLang="en-US" sz="280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a:t>linear search</a:t>
            </a:r>
            <a:r>
              <a:rPr lang="en-US" altLang="en-US" sz="2800"/>
              <a:t> and </a:t>
            </a:r>
            <a:r>
              <a:rPr lang="en-US" altLang="en-US" sz="2800" i="1"/>
              <a:t>binary search</a:t>
            </a:r>
            <a:r>
              <a:rPr lang="en-US" altLang="en-US" sz="280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19E037-1C68-4EDB-88DA-D7BCCD86B9B9}" type="slidenum">
              <a:rPr lang="en-US" altLang="en-US" sz="1400" smtClean="0"/>
              <a:pPr/>
              <a:t>83</a:t>
            </a:fld>
            <a:endParaRPr lang="en-US" altLang="en-US" sz="1400"/>
          </a:p>
        </p:txBody>
      </p:sp>
      <p:sp>
        <p:nvSpPr>
          <p:cNvPr id="88067" name="Rectangle 2"/>
          <p:cNvSpPr>
            <a:spLocks noGrp="1" noChangeArrowheads="1"/>
          </p:cNvSpPr>
          <p:nvPr>
            <p:ph type="title"/>
          </p:nvPr>
        </p:nvSpPr>
        <p:spPr>
          <a:xfrm>
            <a:off x="685800" y="457200"/>
            <a:ext cx="7772400" cy="838200"/>
          </a:xfrm>
        </p:spPr>
        <p:txBody>
          <a:bodyPr/>
          <a:lstStyle/>
          <a:p>
            <a:r>
              <a:rPr lang="en-US" altLang="en-US"/>
              <a:t>Linear Search</a:t>
            </a:r>
            <a:endParaRPr lang="en-US" altLang="en-US" u="sng">
              <a:latin typeface="Book Antiqua" pitchFamily="18" charset="0"/>
              <a:hlinkClick r:id="rId2" action="ppaction://program"/>
            </a:endParaRPr>
          </a:p>
        </p:txBody>
      </p:sp>
      <p:sp>
        <p:nvSpPr>
          <p:cNvPr id="88068"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itchFamily="18" charset="0"/>
              </a:rPr>
              <a:t>The linear search approach compares the key element, </a:t>
            </a:r>
            <a:r>
              <a:rPr lang="en-US" altLang="en-US" u="sng">
                <a:cs typeface="Times New Roman" pitchFamily="18" charset="0"/>
              </a:rPr>
              <a:t>key</a:t>
            </a:r>
            <a:r>
              <a:rPr lang="en-US" altLang="en-US">
                <a:cs typeface="Times New Roman" pitchFamily="18" charset="0"/>
              </a:rPr>
              <a:t>, </a:t>
            </a:r>
            <a:r>
              <a:rPr lang="en-US" altLang="en-US" i="1">
                <a:cs typeface="Times New Roman" pitchFamily="18" charset="0"/>
              </a:rPr>
              <a:t>sequentially</a:t>
            </a:r>
            <a:r>
              <a:rPr lang="en-US" altLang="en-US">
                <a:cs typeface="Times New Roman" pitchFamily="18" charset="0"/>
              </a:rPr>
              <a:t> with each element in the array </a:t>
            </a:r>
            <a:r>
              <a:rPr lang="en-US" altLang="en-US" u="sng">
                <a:cs typeface="Times New Roman" pitchFamily="18" charset="0"/>
              </a:rPr>
              <a:t>list</a:t>
            </a:r>
            <a:r>
              <a:rPr lang="en-US" altLang="en-US">
                <a:cs typeface="Times New Roman"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a:cs typeface="Times New Roman" pitchFamily="18" charset="0"/>
              </a:rPr>
              <a:t>-1</a:t>
            </a:r>
            <a:r>
              <a:rPr lang="en-US" altLang="en-US">
                <a:cs typeface="Times New Roman" pitchFamily="18" charset="0"/>
              </a:rPr>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7"/>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070EFF-BCF2-4B70-97D7-F41FCDB515FD}" type="slidenum">
              <a:rPr lang="en-US" altLang="en-US" sz="1400" smtClean="0"/>
              <a:pPr/>
              <a:t>84</a:t>
            </a:fld>
            <a:endParaRPr lang="en-US" altLang="en-US" sz="1400"/>
          </a:p>
        </p:txBody>
      </p:sp>
      <p:sp>
        <p:nvSpPr>
          <p:cNvPr id="89091" name="Rectangle 2"/>
          <p:cNvSpPr>
            <a:spLocks noGrp="1" noChangeArrowheads="1"/>
          </p:cNvSpPr>
          <p:nvPr>
            <p:ph type="title" sz="quarter"/>
          </p:nvPr>
        </p:nvSpPr>
        <p:spPr>
          <a:xfrm>
            <a:off x="685800" y="285750"/>
            <a:ext cx="7772400" cy="685800"/>
          </a:xfrm>
        </p:spPr>
        <p:txBody>
          <a:bodyPr/>
          <a:lstStyle/>
          <a:p>
            <a:r>
              <a:rPr lang="en-US" altLang="en-US" sz="4000"/>
              <a:t>Linear Search Animation</a:t>
            </a:r>
          </a:p>
        </p:txBody>
      </p:sp>
      <p:graphicFrame>
        <p:nvGraphicFramePr>
          <p:cNvPr id="385027" name="Group 3"/>
          <p:cNvGraphicFramePr>
            <a:graphicFrameLocks noGrp="1"/>
          </p:cNvGraphicFramePr>
          <p:nvPr/>
        </p:nvGraphicFramePr>
        <p:xfrm>
          <a:off x="1884363" y="1662113"/>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p:cNvSpPr>
            <a:spLocks noChangeArrowheads="1"/>
          </p:cNvSpPr>
          <p:nvPr/>
        </p:nvSpPr>
        <p:spPr bwMode="auto">
          <a:xfrm>
            <a:off x="817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8" name="Rectangle 124"/>
          <p:cNvSpPr>
            <a:spLocks noChangeArrowheads="1"/>
          </p:cNvSpPr>
          <p:nvPr/>
        </p:nvSpPr>
        <p:spPr bwMode="auto">
          <a:xfrm>
            <a:off x="817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9" name="Rectangle 125"/>
          <p:cNvSpPr>
            <a:spLocks noChangeArrowheads="1"/>
          </p:cNvSpPr>
          <p:nvPr/>
        </p:nvSpPr>
        <p:spPr bwMode="auto">
          <a:xfrm>
            <a:off x="817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0" name="Rectangle 126"/>
          <p:cNvSpPr>
            <a:spLocks noChangeArrowheads="1"/>
          </p:cNvSpPr>
          <p:nvPr/>
        </p:nvSpPr>
        <p:spPr bwMode="auto">
          <a:xfrm>
            <a:off x="817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1" name="Rectangle 127"/>
          <p:cNvSpPr>
            <a:spLocks noChangeArrowheads="1"/>
          </p:cNvSpPr>
          <p:nvPr/>
        </p:nvSpPr>
        <p:spPr bwMode="auto">
          <a:xfrm>
            <a:off x="817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2" name="Rectangle 128"/>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89218" name="Rectangle 13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9219" name="Text Box 131"/>
          <p:cNvSpPr txBox="1">
            <a:spLocks noChangeArrowheads="1"/>
          </p:cNvSpPr>
          <p:nvPr/>
        </p:nvSpPr>
        <p:spPr bwMode="auto">
          <a:xfrm>
            <a:off x="693738"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89220" name="Text Box 132"/>
          <p:cNvSpPr txBox="1">
            <a:spLocks noChangeArrowheads="1"/>
          </p:cNvSpPr>
          <p:nvPr/>
        </p:nvSpPr>
        <p:spPr bwMode="auto">
          <a:xfrm>
            <a:off x="2268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842FE5-EC37-4180-9909-4FF42D8B49A2}" type="slidenum">
              <a:rPr lang="en-US" altLang="en-US" sz="1400" smtClean="0"/>
              <a:pPr/>
              <a:t>85</a:t>
            </a:fld>
            <a:endParaRPr lang="en-US" altLang="en-US" sz="1400"/>
          </a:p>
        </p:txBody>
      </p:sp>
      <p:sp>
        <p:nvSpPr>
          <p:cNvPr id="9011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6" name="Rectangle 3"/>
          <p:cNvSpPr>
            <a:spLocks noGrp="1" noChangeArrowheads="1"/>
          </p:cNvSpPr>
          <p:nvPr>
            <p:ph type="body" idx="1"/>
          </p:nvPr>
        </p:nvSpPr>
        <p:spPr>
          <a:xfrm>
            <a:off x="270640" y="1431940"/>
            <a:ext cx="8529638" cy="863600"/>
          </a:xfrm>
          <a:noFill/>
        </p:spPr>
        <p:txBody>
          <a:bodyPr/>
          <a:lstStyle/>
          <a:p>
            <a:pPr marL="0" indent="0">
              <a:lnSpc>
                <a:spcPct val="90000"/>
              </a:lnSpc>
              <a:buNone/>
            </a:pPr>
            <a:r>
              <a:rPr lang="en-US" altLang="en-US" sz="2800" dirty="0"/>
              <a:t>https://liveexample.pearsoncmg.com/dsanimation/LinearSearcheBook.html</a:t>
            </a:r>
          </a:p>
        </p:txBody>
      </p:sp>
      <p:sp>
        <p:nvSpPr>
          <p:cNvPr id="90117" name="Rectangle 4"/>
          <p:cNvSpPr>
            <a:spLocks noGrp="1" noChangeArrowheads="1"/>
          </p:cNvSpPr>
          <p:nvPr>
            <p:ph type="title"/>
          </p:nvPr>
        </p:nvSpPr>
        <p:spPr>
          <a:xfrm>
            <a:off x="228600" y="228600"/>
            <a:ext cx="8299450" cy="396875"/>
          </a:xfrm>
          <a:noFill/>
        </p:spPr>
        <p:txBody>
          <a:bodyPr/>
          <a:lstStyle/>
          <a:p>
            <a:r>
              <a:rPr lang="en-US" altLang="en-US" sz="3200"/>
              <a:t>Linear Search Animation</a:t>
            </a:r>
            <a:endParaRPr lang="en-US" altLang="en-US" sz="3200">
              <a:solidFill>
                <a:schemeClr val="tx1"/>
              </a:solidFill>
              <a:latin typeface="Book Antiqua" pitchFamily="18" charset="0"/>
              <a:hlinkClick r:id="rId2" action="ppaction://program"/>
            </a:endParaRPr>
          </a:p>
        </p:txBody>
      </p:sp>
      <p:sp>
        <p:nvSpPr>
          <p:cNvPr id="90118"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9"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20"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97786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BF0081-EB2E-4AD4-A2C9-A65850E6F0D6}" type="slidenum">
              <a:rPr lang="en-US" altLang="en-US" sz="1400" smtClean="0"/>
              <a:pPr/>
              <a:t>86</a:t>
            </a:fld>
            <a:endParaRPr lang="en-US" altLang="en-US" sz="1400"/>
          </a:p>
        </p:txBody>
      </p:sp>
      <p:sp>
        <p:nvSpPr>
          <p:cNvPr id="91139" name="Rectangle 2"/>
          <p:cNvSpPr>
            <a:spLocks noGrp="1" noChangeArrowheads="1"/>
          </p:cNvSpPr>
          <p:nvPr>
            <p:ph type="title"/>
          </p:nvPr>
        </p:nvSpPr>
        <p:spPr>
          <a:xfrm>
            <a:off x="685800" y="304800"/>
            <a:ext cx="7772400" cy="609600"/>
          </a:xfrm>
        </p:spPr>
        <p:txBody>
          <a:bodyPr/>
          <a:lstStyle/>
          <a:p>
            <a:r>
              <a:rPr lang="en-US" altLang="en-US"/>
              <a:t>From Idea to Solution</a:t>
            </a:r>
            <a:endParaRPr lang="en-US" altLang="en-US" u="sng">
              <a:latin typeface="Book Antiqua" pitchFamily="18" charset="0"/>
              <a:hlinkClick r:id="rId2" action="ppaction://program"/>
            </a:endParaRPr>
          </a:p>
        </p:txBody>
      </p:sp>
      <p:sp>
        <p:nvSpPr>
          <p:cNvPr id="94212" name="Rectangle 3"/>
          <p:cNvSpPr>
            <a:spLocks noGrp="1" noChangeArrowheads="1"/>
          </p:cNvSpPr>
          <p:nvPr>
            <p:ph type="body" idx="1"/>
          </p:nvPr>
        </p:nvSpPr>
        <p:spPr>
          <a:xfrm>
            <a:off x="228600" y="1143000"/>
            <a:ext cx="8534400" cy="2590800"/>
          </a:xfrm>
        </p:spPr>
        <p:txBody>
          <a:bodyPr/>
          <a:lstStyle/>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The method for finding a key in the list */</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public static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key) {</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for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0;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&lt; </a:t>
            </a:r>
            <a:r>
              <a:rPr lang="en-US" sz="2000" b="1" dirty="0" err="1">
                <a:solidFill>
                  <a:schemeClr val="accent4"/>
                </a:solidFill>
                <a:latin typeface="Courier New" pitchFamily="49" charset="0"/>
                <a:cs typeface="Courier New" pitchFamily="49" charset="0"/>
              </a:rPr>
              <a:t>list.length</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if (key == list[</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return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  return -1;</a:t>
            </a:r>
            <a:endParaRPr lang="en-US" sz="2000" b="1" dirty="0">
              <a:solidFill>
                <a:schemeClr val="accent4"/>
              </a:solidFill>
              <a:latin typeface="Courier"/>
              <a:cs typeface="Times New Roman" pitchFamily="18" charset="0"/>
            </a:endParaRPr>
          </a:p>
          <a:p>
            <a:pPr marL="0" indent="0">
              <a:buFont typeface="Monotype Sorts" pitchFamily="2" charset="2"/>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endParaRPr>
          </a:p>
        </p:txBody>
      </p:sp>
      <p:sp>
        <p:nvSpPr>
          <p:cNvPr id="94213" name="Rectangle 7"/>
          <p:cNvSpPr>
            <a:spLocks noChangeArrowheads="1"/>
          </p:cNvSpPr>
          <p:nvPr/>
        </p:nvSpPr>
        <p:spPr bwMode="auto">
          <a:xfrm>
            <a:off x="228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 {1, 4, 4, 2, 5, -3, 6, 2};</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j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-4); // returns -1</a:t>
            </a:r>
            <a:endParaRPr lang="en-US" sz="2000" b="1"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 =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(list, -3); // returns 5</a:t>
            </a:r>
          </a:p>
        </p:txBody>
      </p:sp>
      <p:sp>
        <p:nvSpPr>
          <p:cNvPr id="91142" name="Rectangle 8"/>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Trace the method</a:t>
            </a:r>
          </a:p>
        </p:txBody>
      </p:sp>
      <p:sp>
        <p:nvSpPr>
          <p:cNvPr id="91143" name="Rectangle 9"/>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1BE7CC-BA5F-4870-9006-E9931839E41A}" type="slidenum">
              <a:rPr lang="en-US" altLang="en-US" sz="1400" smtClean="0"/>
              <a:pPr/>
              <a:t>87</a:t>
            </a:fld>
            <a:endParaRPr lang="en-US" altLang="en-US" sz="1400"/>
          </a:p>
        </p:txBody>
      </p:sp>
      <p:sp>
        <p:nvSpPr>
          <p:cNvPr id="92163" name="Rectangle 2"/>
          <p:cNvSpPr>
            <a:spLocks noGrp="1" noChangeArrowheads="1"/>
          </p:cNvSpPr>
          <p:nvPr>
            <p:ph type="title"/>
          </p:nvPr>
        </p:nvSpPr>
        <p:spPr>
          <a:xfrm>
            <a:off x="685800" y="457200"/>
            <a:ext cx="7772400" cy="838200"/>
          </a:xfrm>
        </p:spPr>
        <p:txBody>
          <a:bodyPr/>
          <a:lstStyle/>
          <a:p>
            <a:r>
              <a:rPr lang="en-US" altLang="en-US"/>
              <a:t>Binary Search</a:t>
            </a:r>
            <a:endParaRPr lang="en-US" altLang="en-US" u="sng">
              <a:latin typeface="Book Antiqua" pitchFamily="18" charset="0"/>
              <a:hlinkClick r:id="rId2" action="ppaction://program"/>
            </a:endParaRPr>
          </a:p>
        </p:txBody>
      </p:sp>
      <p:sp>
        <p:nvSpPr>
          <p:cNvPr id="92164" name="Rectangle 3"/>
          <p:cNvSpPr>
            <a:spLocks noGrp="1" noChangeArrowheads="1"/>
          </p:cNvSpPr>
          <p:nvPr>
            <p:ph type="body" idx="1"/>
          </p:nvPr>
        </p:nvSpPr>
        <p:spPr>
          <a:xfrm>
            <a:off x="685800" y="1447800"/>
            <a:ext cx="7924800" cy="4648200"/>
          </a:xfrm>
        </p:spPr>
        <p:txBody>
          <a:bodyPr/>
          <a:lstStyle/>
          <a:p>
            <a:pPr marL="0" indent="0">
              <a:buFont typeface="Monotype Sorts" pitchFamily="2" charset="2"/>
              <a:buNone/>
            </a:pPr>
            <a:r>
              <a:rPr lang="en-US" altLang="en-US">
                <a:cs typeface="Times New Roman" pitchFamily="18" charset="0"/>
              </a:rPr>
              <a:t>For binary search to work, the elements in the array must already be ordered. Without loss of generality, assume that the array is in ascending order. </a:t>
            </a:r>
          </a:p>
          <a:p>
            <a:pPr marL="292100" lvl="1" indent="165100">
              <a:buFontTx/>
              <a:buNone/>
            </a:pPr>
            <a:r>
              <a:rPr lang="en-US" altLang="en-US">
                <a:cs typeface="Times New Roman" pitchFamily="18" charset="0"/>
              </a:rPr>
              <a:t>e.g., 2 4 7 10 11 45 50 59 60 66 69 70 79</a:t>
            </a:r>
          </a:p>
          <a:p>
            <a:pPr marL="0" indent="0">
              <a:buFont typeface="Monotype Sorts" pitchFamily="2" charset="2"/>
              <a:buNone/>
            </a:pPr>
            <a:r>
              <a:rPr lang="en-US" altLang="en-US">
                <a:cs typeface="Times New Roman" pitchFamily="18" charset="0"/>
              </a:rPr>
              <a:t>The binary search first compares the key with the element in the middle of the array.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DB32B0-877B-4B55-BF75-6041D186CECF}" type="slidenum">
              <a:rPr lang="en-US" altLang="en-US" sz="1400" smtClean="0"/>
              <a:pPr/>
              <a:t>88</a:t>
            </a:fld>
            <a:endParaRPr lang="en-US" altLang="en-US" sz="1400"/>
          </a:p>
        </p:txBody>
      </p:sp>
      <p:sp>
        <p:nvSpPr>
          <p:cNvPr id="93187" name="Rectangle 2"/>
          <p:cNvSpPr>
            <a:spLocks noGrp="1" noChangeArrowheads="1"/>
          </p:cNvSpPr>
          <p:nvPr>
            <p:ph type="title"/>
          </p:nvPr>
        </p:nvSpPr>
        <p:spPr>
          <a:xfrm>
            <a:off x="685800" y="457200"/>
            <a:ext cx="7772400" cy="838200"/>
          </a:xfrm>
        </p:spPr>
        <p:txBody>
          <a:bodyPr/>
          <a:lstStyle/>
          <a:p>
            <a:r>
              <a:rPr lang="en-US" altLang="en-US"/>
              <a:t>Binary Search, cont.</a:t>
            </a:r>
            <a:endParaRPr lang="en-US" altLang="en-US" u="sng">
              <a:latin typeface="Book Antiqua" pitchFamily="18" charset="0"/>
              <a:hlinkClick r:id="rId2" action="ppaction://program"/>
            </a:endParaRPr>
          </a:p>
        </p:txBody>
      </p:sp>
      <p:sp>
        <p:nvSpPr>
          <p:cNvPr id="93188" name="Rectangle 3"/>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a:cs typeface="Times New Roman" pitchFamily="18" charset="0"/>
              </a:rPr>
              <a:t>If the key is less than the middle element, you only need to search the key in the first half of the array.</a:t>
            </a:r>
          </a:p>
          <a:p>
            <a:pPr marL="512763" indent="-512763">
              <a:lnSpc>
                <a:spcPct val="90000"/>
              </a:lnSpc>
            </a:pPr>
            <a:r>
              <a:rPr lang="en-US" altLang="en-US">
                <a:cs typeface="Times New Roman" pitchFamily="18" charset="0"/>
              </a:rPr>
              <a:t>If the key is equal to the middle element, the search ends with a match.</a:t>
            </a:r>
          </a:p>
          <a:p>
            <a:pPr marL="512763" indent="-512763">
              <a:lnSpc>
                <a:spcPct val="90000"/>
              </a:lnSpc>
            </a:pPr>
            <a:r>
              <a:rPr lang="en-US" altLang="en-US">
                <a:cs typeface="Times New Roman" pitchFamily="18" charset="0"/>
              </a:rPr>
              <a:t>If the key is greater than the middle element, you only need to search the key in the second half of the array.</a:t>
            </a:r>
            <a:endParaRPr lang="en-US" altLang="en-US"/>
          </a:p>
        </p:txBody>
      </p:sp>
      <p:sp>
        <p:nvSpPr>
          <p:cNvPr id="93189" name="Rectangle 4"/>
          <p:cNvSpPr>
            <a:spLocks noChangeArrowheads="1"/>
          </p:cNvSpPr>
          <p:nvPr/>
        </p:nvSpPr>
        <p:spPr bwMode="auto">
          <a:xfrm>
            <a:off x="693738"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Consider the following three cases: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14DAF-9F01-478C-961A-0B5A95E6BC0E}" type="slidenum">
              <a:rPr lang="en-US" altLang="en-US" sz="1400" smtClean="0"/>
              <a:pPr/>
              <a:t>89</a:t>
            </a:fld>
            <a:endParaRPr lang="en-US" altLang="en-US" sz="1400"/>
          </a:p>
        </p:txBody>
      </p:sp>
      <p:sp>
        <p:nvSpPr>
          <p:cNvPr id="94211" name="Rectangle 2"/>
          <p:cNvSpPr>
            <a:spLocks noGrp="1" noChangeArrowheads="1"/>
          </p:cNvSpPr>
          <p:nvPr>
            <p:ph type="title"/>
          </p:nvPr>
        </p:nvSpPr>
        <p:spPr/>
        <p:txBody>
          <a:bodyPr/>
          <a:lstStyle/>
          <a:p>
            <a:r>
              <a:rPr lang="en-US" altLang="en-US"/>
              <a:t>Binary Search</a:t>
            </a:r>
          </a:p>
        </p:txBody>
      </p:sp>
      <p:graphicFrame>
        <p:nvGraphicFramePr>
          <p:cNvPr id="386051" name="Group 3"/>
          <p:cNvGraphicFramePr>
            <a:graphicFrameLocks noGrp="1"/>
          </p:cNvGraphicFramePr>
          <p:nvPr/>
        </p:nvGraphicFramePr>
        <p:xfrm>
          <a:off x="2590800" y="3216275"/>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2" name="Rectangle 64"/>
          <p:cNvSpPr>
            <a:spLocks noChangeArrowheads="1"/>
          </p:cNvSpPr>
          <p:nvPr/>
        </p:nvSpPr>
        <p:spPr bwMode="auto">
          <a:xfrm>
            <a:off x="1524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3" name="Rectangle 65"/>
          <p:cNvSpPr>
            <a:spLocks noChangeArrowheads="1"/>
          </p:cNvSpPr>
          <p:nvPr/>
        </p:nvSpPr>
        <p:spPr bwMode="auto">
          <a:xfrm>
            <a:off x="1524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94275" name="Text Box 68"/>
          <p:cNvSpPr txBox="1">
            <a:spLocks noChangeArrowheads="1"/>
          </p:cNvSpPr>
          <p:nvPr/>
        </p:nvSpPr>
        <p:spPr bwMode="auto">
          <a:xfrm>
            <a:off x="1422400"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94276" name="Text Box 69"/>
          <p:cNvSpPr txBox="1">
            <a:spLocks noChangeArrowheads="1"/>
          </p:cNvSpPr>
          <p:nvPr/>
        </p:nvSpPr>
        <p:spPr bwMode="auto">
          <a:xfrm>
            <a:off x="2997200"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94277" name="Rectangle 71"/>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5464A0-0501-4A64-9B4C-8FD786B77485}" type="slidenum">
              <a:rPr lang="en-US" altLang="en-US" sz="1400" smtClean="0"/>
              <a:pPr/>
              <a:t>9</a:t>
            </a:fld>
            <a:endParaRPr lang="en-US" altLang="en-US" sz="1400"/>
          </a:p>
        </p:txBody>
      </p:sp>
      <p:sp>
        <p:nvSpPr>
          <p:cNvPr id="11267" name="Rectangle 2"/>
          <p:cNvSpPr>
            <a:spLocks noGrp="1" noChangeArrowheads="1"/>
          </p:cNvSpPr>
          <p:nvPr>
            <p:ph type="title"/>
          </p:nvPr>
        </p:nvSpPr>
        <p:spPr>
          <a:xfrm>
            <a:off x="685800" y="152400"/>
            <a:ext cx="7772400" cy="590550"/>
          </a:xfrm>
          <a:noFill/>
        </p:spPr>
        <p:txBody>
          <a:bodyPr/>
          <a:lstStyle/>
          <a:p>
            <a:r>
              <a:rPr lang="en-US" altLang="en-US"/>
              <a:t>Default Values</a:t>
            </a:r>
          </a:p>
        </p:txBody>
      </p:sp>
      <p:sp>
        <p:nvSpPr>
          <p:cNvPr id="11268" name="Rectangle 3"/>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a:cs typeface="Courier New" pitchFamily="49" charset="0"/>
              </a:rPr>
              <a:t>When an array is created, its elements are assigned the default value of </a:t>
            </a:r>
          </a:p>
          <a:p>
            <a:pPr marL="0" indent="0" algn="just">
              <a:buFont typeface="Monotype Sorts" pitchFamily="2" charset="2"/>
              <a:buNone/>
            </a:pPr>
            <a:endParaRPr lang="en-US" altLang="en-US" sz="3400">
              <a:cs typeface="Courier New" pitchFamily="49" charset="0"/>
            </a:endParaRPr>
          </a:p>
          <a:p>
            <a:pPr lvl="1" algn="just">
              <a:buFontTx/>
              <a:buNone/>
            </a:pPr>
            <a:r>
              <a:rPr lang="en-US" altLang="en-US" sz="3000" u="sng">
                <a:cs typeface="Courier New" pitchFamily="49" charset="0"/>
              </a:rPr>
              <a:t>0</a:t>
            </a:r>
            <a:r>
              <a:rPr lang="en-US" altLang="en-US" sz="3000">
                <a:cs typeface="Courier New" pitchFamily="49" charset="0"/>
              </a:rPr>
              <a:t> for the numeric primitive data types, </a:t>
            </a:r>
          </a:p>
          <a:p>
            <a:pPr lvl="1" algn="just">
              <a:buFontTx/>
              <a:buNone/>
            </a:pPr>
            <a:r>
              <a:rPr lang="en-US" altLang="en-US" sz="3000" u="sng">
                <a:cs typeface="Courier New" pitchFamily="49" charset="0"/>
              </a:rPr>
              <a:t>'\u0000'</a:t>
            </a:r>
            <a:r>
              <a:rPr lang="en-US" altLang="en-US" sz="3000">
                <a:cs typeface="Courier New" pitchFamily="49" charset="0"/>
              </a:rPr>
              <a:t> for </a:t>
            </a:r>
            <a:r>
              <a:rPr lang="en-US" altLang="en-US" sz="3000" u="sng">
                <a:cs typeface="Courier New" pitchFamily="49" charset="0"/>
              </a:rPr>
              <a:t>char</a:t>
            </a:r>
            <a:r>
              <a:rPr lang="en-US" altLang="en-US" sz="3000">
                <a:cs typeface="Courier New" pitchFamily="49" charset="0"/>
              </a:rPr>
              <a:t> types, and </a:t>
            </a:r>
          </a:p>
          <a:p>
            <a:pPr lvl="1" algn="just">
              <a:buFontTx/>
              <a:buNone/>
            </a:pPr>
            <a:r>
              <a:rPr lang="en-US" altLang="en-US" sz="3000" u="sng">
                <a:cs typeface="Courier New" pitchFamily="49" charset="0"/>
              </a:rPr>
              <a:t>false</a:t>
            </a:r>
            <a:r>
              <a:rPr lang="en-US" altLang="en-US" sz="3000">
                <a:cs typeface="Courier New" pitchFamily="49" charset="0"/>
              </a:rPr>
              <a:t> for </a:t>
            </a:r>
            <a:r>
              <a:rPr lang="en-US" altLang="en-US" sz="3000" u="sng">
                <a:cs typeface="Courier New" pitchFamily="49" charset="0"/>
              </a:rPr>
              <a:t>boolean</a:t>
            </a:r>
            <a:r>
              <a:rPr lang="en-US" altLang="en-US" sz="3000">
                <a:cs typeface="Courier New" pitchFamily="49" charset="0"/>
              </a:rPr>
              <a:t> types. </a:t>
            </a:r>
            <a:endParaRPr lang="en-US" altLang="en-US" sz="32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2E4FD-3357-4E08-B2D3-EC2854E19E44}" type="slidenum">
              <a:rPr lang="en-US" altLang="en-US" sz="1400" smtClean="0"/>
              <a:pPr/>
              <a:t>90</a:t>
            </a:fld>
            <a:endParaRPr lang="en-US" altLang="en-US" sz="1400"/>
          </a:p>
        </p:txBody>
      </p:sp>
      <p:sp>
        <p:nvSpPr>
          <p:cNvPr id="95235"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5236"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https://liveexample.pearsoncmg.com/dsanimation/BinarySearcheBook.html</a:t>
            </a:r>
          </a:p>
        </p:txBody>
      </p:sp>
      <p:sp>
        <p:nvSpPr>
          <p:cNvPr id="95237" name="Rectangle 4"/>
          <p:cNvSpPr>
            <a:spLocks noGrp="1" noChangeArrowheads="1"/>
          </p:cNvSpPr>
          <p:nvPr>
            <p:ph type="title"/>
          </p:nvPr>
        </p:nvSpPr>
        <p:spPr>
          <a:xfrm>
            <a:off x="228600" y="228600"/>
            <a:ext cx="8299450" cy="396875"/>
          </a:xfrm>
          <a:noFill/>
        </p:spPr>
        <p:txBody>
          <a:bodyPr/>
          <a:lstStyle/>
          <a:p>
            <a:r>
              <a:rPr lang="en-US" altLang="en-US" sz="3200"/>
              <a:t>Binary Search Animation</a:t>
            </a:r>
            <a:endParaRPr lang="en-US" altLang="en-US" sz="3200">
              <a:solidFill>
                <a:schemeClr val="tx1"/>
              </a:solidFill>
              <a:latin typeface="Book Antiqua" pitchFamily="18" charset="0"/>
              <a:hlinkClick r:id="rId2" action="ppaction://program"/>
            </a:endParaRPr>
          </a:p>
        </p:txBody>
      </p:sp>
      <p:sp>
        <p:nvSpPr>
          <p:cNvPr id="95238"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 name="AutoShape 19">
            <a:hlinkClick r:id="rId3" highlightClick="1"/>
          </p:cNvPr>
          <p:cNvSpPr>
            <a:spLocks noChangeArrowheads="1"/>
          </p:cNvSpPr>
          <p:nvPr/>
        </p:nvSpPr>
        <p:spPr bwMode="auto">
          <a:xfrm>
            <a:off x="2843775" y="152991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2D7A79-428B-436A-B773-FEC04EDC81FB}" type="slidenum">
              <a:rPr lang="en-US" altLang="en-US" sz="1400" smtClean="0"/>
              <a:pPr/>
              <a:t>91</a:t>
            </a:fld>
            <a:endParaRPr lang="en-US" altLang="en-US" sz="1400"/>
          </a:p>
        </p:txBody>
      </p:sp>
      <p:sp>
        <p:nvSpPr>
          <p:cNvPr id="96259" name="Rectangle 2"/>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itchFamily="18" charset="0"/>
              <a:hlinkClick r:id="rId2" action="ppaction://program"/>
            </a:endParaRPr>
          </a:p>
        </p:txBody>
      </p:sp>
      <p:sp>
        <p:nvSpPr>
          <p:cNvPr id="96260" name="Rectangle 6"/>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6261" name="Rectangle 8"/>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962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201738"/>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CDE3BE-E91A-4AB4-B04F-DF93D05A7830}" type="slidenum">
              <a:rPr lang="en-US" altLang="en-US" sz="1400" smtClean="0"/>
              <a:pPr/>
              <a:t>92</a:t>
            </a:fld>
            <a:endParaRPr lang="en-US" altLang="en-US" sz="1400"/>
          </a:p>
        </p:txBody>
      </p:sp>
      <p:sp>
        <p:nvSpPr>
          <p:cNvPr id="97283" name="Rectangle 2"/>
          <p:cNvSpPr>
            <a:spLocks noGrp="1" noChangeArrowheads="1"/>
          </p:cNvSpPr>
          <p:nvPr>
            <p:ph type="title"/>
          </p:nvPr>
        </p:nvSpPr>
        <p:spPr>
          <a:xfrm>
            <a:off x="731838" y="87313"/>
            <a:ext cx="7772400" cy="422275"/>
          </a:xfrm>
        </p:spPr>
        <p:txBody>
          <a:bodyPr/>
          <a:lstStyle/>
          <a:p>
            <a:r>
              <a:rPr lang="en-US" altLang="en-US"/>
              <a:t>Binary Search, cont.</a:t>
            </a:r>
            <a:endParaRPr lang="en-US" altLang="en-US" u="sng">
              <a:latin typeface="Book Antiqua" pitchFamily="18" charset="0"/>
              <a:hlinkClick r:id="rId3" action="ppaction://program"/>
            </a:endParaRPr>
          </a:p>
        </p:txBody>
      </p:sp>
      <p:sp>
        <p:nvSpPr>
          <p:cNvPr id="97284" name="Rectangle 3"/>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7285" name="Rectangle 4"/>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97286" name="Object 5"/>
          <p:cNvGraphicFramePr>
            <a:graphicFrameLocks noChangeAspect="1"/>
          </p:cNvGraphicFramePr>
          <p:nvPr/>
        </p:nvGraphicFramePr>
        <p:xfrm>
          <a:off x="-382588" y="509588"/>
          <a:ext cx="9380538" cy="6130925"/>
        </p:xfrm>
        <a:graphic>
          <a:graphicData uri="http://schemas.openxmlformats.org/presentationml/2006/ole">
            <mc:AlternateContent xmlns:mc="http://schemas.openxmlformats.org/markup-compatibility/2006">
              <mc:Choice xmlns:v="urn:schemas-microsoft-com:vml" Requires="v">
                <p:oleObj spid="_x0000_s97305" name="Picture" r:id="rId4" imgW="4282440" imgH="2796540" progId="Word.Picture.8">
                  <p:embed/>
                </p:oleObj>
              </mc:Choice>
              <mc:Fallback>
                <p:oleObj name="Picture" r:id="rId4" imgW="4282440" imgH="27965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509588"/>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C0E605-7BE0-42B5-A979-511F0A385F5D}" type="slidenum">
              <a:rPr lang="en-US" altLang="en-US" sz="1400" smtClean="0"/>
              <a:pPr/>
              <a:t>93</a:t>
            </a:fld>
            <a:endParaRPr lang="en-US" altLang="en-US" sz="1400"/>
          </a:p>
        </p:txBody>
      </p:sp>
      <p:sp>
        <p:nvSpPr>
          <p:cNvPr id="98307" name="Rectangle 2"/>
          <p:cNvSpPr>
            <a:spLocks noGrp="1" noChangeArrowheads="1"/>
          </p:cNvSpPr>
          <p:nvPr>
            <p:ph type="title"/>
          </p:nvPr>
        </p:nvSpPr>
        <p:spPr>
          <a:xfrm>
            <a:off x="685800" y="152400"/>
            <a:ext cx="7772400" cy="533400"/>
          </a:xfrm>
        </p:spPr>
        <p:txBody>
          <a:bodyPr/>
          <a:lstStyle/>
          <a:p>
            <a:r>
              <a:rPr lang="en-US" altLang="en-US"/>
              <a:t>Binary Search, cont.</a:t>
            </a:r>
            <a:endParaRPr lang="en-US" altLang="en-US" u="sng">
              <a:latin typeface="Book Antiqua" pitchFamily="18" charset="0"/>
              <a:hlinkClick r:id="rId2" action="ppaction://program"/>
            </a:endParaRPr>
          </a:p>
        </p:txBody>
      </p:sp>
      <p:sp>
        <p:nvSpPr>
          <p:cNvPr id="98308" name="Rectangle 3"/>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a:cs typeface="Times New Roman" pitchFamily="18" charset="0"/>
              </a:rPr>
              <a:t>The binarySearch method returns the index of the element in the list that matches the search key if it is contained in the list. Otherwise, it returns </a:t>
            </a:r>
          </a:p>
          <a:p>
            <a:pPr marL="0" indent="0">
              <a:buFont typeface="Monotype Sorts" pitchFamily="2" charset="2"/>
              <a:buNone/>
            </a:pPr>
            <a:endParaRPr lang="en-US" altLang="en-US">
              <a:cs typeface="Times New Roman" pitchFamily="18" charset="0"/>
            </a:endParaRPr>
          </a:p>
          <a:p>
            <a:pPr marL="0" indent="0">
              <a:buFont typeface="Monotype Sorts" pitchFamily="2" charset="2"/>
              <a:buNone/>
            </a:pPr>
            <a:r>
              <a:rPr lang="en-US" altLang="en-US">
                <a:cs typeface="Times New Roman" pitchFamily="18" charset="0"/>
              </a:rPr>
              <a:t> -insertion point - 1. </a:t>
            </a:r>
          </a:p>
          <a:p>
            <a:pPr marL="0" indent="0">
              <a:buFont typeface="Monotype Sorts" pitchFamily="2" charset="2"/>
              <a:buNone/>
            </a:pPr>
            <a:endParaRPr lang="en-US" altLang="en-US">
              <a:cs typeface="Times New Roman" pitchFamily="18" charset="0"/>
            </a:endParaRPr>
          </a:p>
          <a:p>
            <a:pPr marL="0" indent="0">
              <a:buFont typeface="Monotype Sorts" pitchFamily="2" charset="2"/>
              <a:buNone/>
            </a:pPr>
            <a:r>
              <a:rPr lang="en-US" altLang="en-US">
                <a:cs typeface="Times New Roman" pitchFamily="18" charset="0"/>
              </a:rPr>
              <a:t>The insertion point is the point at which the key would be inserted into the list.</a:t>
            </a:r>
            <a:r>
              <a:rPr lang="en-US" altLang="en-US" sz="4000">
                <a:cs typeface="Times New Roman" pitchFamily="18" charset="0"/>
              </a:rPr>
              <a:t> </a:t>
            </a:r>
          </a:p>
          <a:p>
            <a:pPr marL="0" indent="0">
              <a:buFont typeface="Monotype Sorts" pitchFamily="2" charset="2"/>
              <a:buNone/>
            </a:pPr>
            <a:endParaRPr lang="en-US" altLang="en-US" sz="4000">
              <a:cs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EEA90B-15CB-4775-93E8-41625507C281}" type="slidenum">
              <a:rPr lang="en-US" altLang="en-US" sz="1400" smtClean="0"/>
              <a:pPr/>
              <a:t>94</a:t>
            </a:fld>
            <a:endParaRPr lang="en-US" altLang="en-US" sz="1400"/>
          </a:p>
        </p:txBody>
      </p:sp>
      <p:sp>
        <p:nvSpPr>
          <p:cNvPr id="99331" name="Rectangle 2"/>
          <p:cNvSpPr>
            <a:spLocks noGrp="1" noChangeArrowheads="1"/>
          </p:cNvSpPr>
          <p:nvPr>
            <p:ph type="title"/>
          </p:nvPr>
        </p:nvSpPr>
        <p:spPr>
          <a:xfrm>
            <a:off x="685800" y="152400"/>
            <a:ext cx="7772400" cy="533400"/>
          </a:xfrm>
        </p:spPr>
        <p:txBody>
          <a:bodyPr/>
          <a:lstStyle/>
          <a:p>
            <a:r>
              <a:rPr lang="en-US" altLang="en-US"/>
              <a:t>From Idea to Soluton</a:t>
            </a:r>
            <a:endParaRPr lang="en-US" altLang="en-US" u="sng">
              <a:latin typeface="Book Antiqua" pitchFamily="18" charset="0"/>
              <a:hlinkClick r:id="rId2" action="ppaction://program"/>
            </a:endParaRPr>
          </a:p>
        </p:txBody>
      </p:sp>
      <p:sp>
        <p:nvSpPr>
          <p:cNvPr id="102404" name="Rectangle 3"/>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Use binary search to find the key in the list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public static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binarySearch</a:t>
            </a:r>
            <a:r>
              <a:rPr lang="en-US" sz="1800" b="1" dirty="0">
                <a:solidFill>
                  <a:schemeClr val="accent4"/>
                </a:solidFill>
                <a:latin typeface="Courier New" pitchFamily="49" charset="0"/>
                <a:cs typeface="Courier New" pitchFamily="49" charset="0"/>
              </a:rPr>
              <a:t>(</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key)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low = 0;</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high = </a:t>
            </a:r>
            <a:r>
              <a:rPr lang="en-US" sz="1800" b="1" dirty="0" err="1">
                <a:solidFill>
                  <a:schemeClr val="accent4"/>
                </a:solidFill>
                <a:latin typeface="Courier New" pitchFamily="49" charset="0"/>
                <a:cs typeface="Courier New" pitchFamily="49" charset="0"/>
              </a:rPr>
              <a:t>list.length</a:t>
            </a:r>
            <a:r>
              <a:rPr lang="en-US" sz="1800" b="1" dirty="0">
                <a:solidFill>
                  <a:schemeClr val="accent4"/>
                </a:solidFill>
                <a:latin typeface="Courier New" pitchFamily="49" charset="0"/>
                <a:cs typeface="Courier New" pitchFamily="49" charset="0"/>
              </a:rPr>
              <a:t>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while (high &gt;= low)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mid = (low + high) / 2;</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if (key &lt; list[mid])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high = mid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else if (key == list[mid])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return mid;</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else</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low = mid + 1;</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  return -1 - low;</a:t>
            </a:r>
            <a:endParaRPr lang="en-US" sz="1800" b="1" dirty="0">
              <a:solidFill>
                <a:schemeClr val="accent4"/>
              </a:solidFill>
              <a:latin typeface="Courier"/>
              <a:cs typeface="Times New Roman" pitchFamily="18" charset="0"/>
            </a:endParaRPr>
          </a:p>
          <a:p>
            <a:pPr marL="0" indent="0">
              <a:lnSpc>
                <a:spcPct val="90000"/>
              </a:lnSpc>
              <a:buFont typeface="Monotype Sorts" pitchFamily="2" charset="2"/>
              <a:buNone/>
              <a:defRPr/>
            </a:pPr>
            <a:r>
              <a:rPr lang="en-US" sz="1800" b="1" dirty="0">
                <a:solidFill>
                  <a:schemeClr val="accent4"/>
                </a:solidFill>
                <a:latin typeface="Courier New" pitchFamily="49" charset="0"/>
                <a:cs typeface="Courier New" pitchFamily="49" charset="0"/>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191DA9-3E76-4F5D-B4F7-AD9F1E79668B}" type="slidenum">
              <a:rPr lang="en-US" altLang="en-US" sz="1400" smtClean="0"/>
              <a:pPr/>
              <a:t>95</a:t>
            </a:fld>
            <a:endParaRPr lang="en-US" altLang="en-US" sz="1400"/>
          </a:p>
        </p:txBody>
      </p:sp>
      <p:sp>
        <p:nvSpPr>
          <p:cNvPr id="100355" name="Rectangle 2"/>
          <p:cNvSpPr>
            <a:spLocks noGrp="1" noChangeArrowheads="1"/>
          </p:cNvSpPr>
          <p:nvPr>
            <p:ph type="title"/>
          </p:nvPr>
        </p:nvSpPr>
        <p:spPr>
          <a:xfrm>
            <a:off x="685800" y="304800"/>
            <a:ext cx="7772400" cy="609600"/>
          </a:xfrm>
        </p:spPr>
        <p:txBody>
          <a:bodyPr/>
          <a:lstStyle/>
          <a:p>
            <a:r>
              <a:rPr lang="en-US" altLang="en-US"/>
              <a:t>The Arrays.binarySearch Method</a:t>
            </a:r>
            <a:endParaRPr lang="en-US" altLang="en-US" u="sng">
              <a:latin typeface="Book Antiqua" pitchFamily="18" charset="0"/>
              <a:hlinkClick r:id="rId2" action="ppaction://program"/>
            </a:endParaRPr>
          </a:p>
        </p:txBody>
      </p:sp>
      <p:sp>
        <p:nvSpPr>
          <p:cNvPr id="100356" name="Rectangle 3"/>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dirty="0">
                <a:cs typeface="Courier New" pitchFamily="49" charset="0"/>
              </a:rPr>
              <a:t>Since binary search is frequently used in programming, Java provides several overloaded </a:t>
            </a:r>
            <a:r>
              <a:rPr lang="en-US" altLang="en-US" sz="2000" dirty="0" err="1">
                <a:cs typeface="Courier New" pitchFamily="49" charset="0"/>
              </a:rPr>
              <a:t>binarySearch</a:t>
            </a:r>
            <a:r>
              <a:rPr lang="en-US" altLang="en-US" sz="2000" dirty="0">
                <a:cs typeface="Courier New" pitchFamily="49" charset="0"/>
              </a:rPr>
              <a:t> methods for searching a key in an array of </a:t>
            </a:r>
            <a:r>
              <a:rPr lang="en-US" altLang="en-US" sz="2000" dirty="0" err="1">
                <a:cs typeface="Courier New" pitchFamily="49" charset="0"/>
              </a:rPr>
              <a:t>int</a:t>
            </a:r>
            <a:r>
              <a:rPr lang="en-US" altLang="en-US" sz="2000" dirty="0">
                <a:cs typeface="Courier New" pitchFamily="49" charset="0"/>
              </a:rPr>
              <a:t>, double, char, short, long, and float in the </a:t>
            </a:r>
            <a:r>
              <a:rPr lang="en-US" altLang="en-US" sz="2000" dirty="0" err="1">
                <a:cs typeface="Courier New" pitchFamily="49" charset="0"/>
              </a:rPr>
              <a:t>java.util.Arrays</a:t>
            </a:r>
            <a:r>
              <a:rPr lang="en-US" altLang="en-US" sz="2000" dirty="0">
                <a:cs typeface="Courier New" pitchFamily="49" charset="0"/>
              </a:rPr>
              <a:t> class. For example, the following code searches the keys in an array of numbers and an array of characters.</a:t>
            </a:r>
          </a:p>
          <a:p>
            <a:pPr marL="0" indent="0">
              <a:lnSpc>
                <a:spcPct val="90000"/>
              </a:lnSpc>
              <a:buFont typeface="Monotype Sorts" pitchFamily="2" charset="2"/>
              <a:buNone/>
            </a:pPr>
            <a:endParaRPr lang="en-US" altLang="en-US" sz="2000" dirty="0">
              <a:cs typeface="Times New Roman" pitchFamily="18" charset="0"/>
            </a:endParaRPr>
          </a:p>
          <a:p>
            <a:pPr lvl="1">
              <a:lnSpc>
                <a:spcPct val="90000"/>
              </a:lnSpc>
              <a:buFontTx/>
              <a:buNone/>
            </a:pPr>
            <a:r>
              <a:rPr lang="en-US" altLang="en-US" sz="1800" dirty="0" err="1">
                <a:cs typeface="Courier New" pitchFamily="49" charset="0"/>
              </a:rPr>
              <a:t>int</a:t>
            </a:r>
            <a:r>
              <a:rPr lang="en-US" altLang="en-US" sz="1800" dirty="0">
                <a:cs typeface="Courier New" pitchFamily="49" charset="0"/>
              </a:rPr>
              <a:t>[] list = {2, 4, 7, 10, 11, 45, 50, 59, 60, 66, 69, 70, 79};</a:t>
            </a:r>
            <a:endParaRPr lang="en-US" altLang="en-US" sz="1800" dirty="0">
              <a:cs typeface="Times New Roman" pitchFamily="18" charset="0"/>
            </a:endParaRPr>
          </a:p>
          <a:p>
            <a:pPr lvl="1">
              <a:lnSpc>
                <a:spcPct val="90000"/>
              </a:lnSpc>
              <a:buFontTx/>
              <a:buNone/>
            </a:pPr>
            <a:r>
              <a:rPr lang="en-US" altLang="en-US" sz="1800" dirty="0" err="1">
                <a:cs typeface="Courier New" pitchFamily="49" charset="0"/>
              </a:rPr>
              <a:t>System.out.println</a:t>
            </a:r>
            <a:r>
              <a:rPr lang="en-US" altLang="en-US" sz="1800" dirty="0">
                <a:cs typeface="Courier New" pitchFamily="49" charset="0"/>
              </a:rPr>
              <a:t>("Index is " +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r>
              <a:rPr lang="en-US" altLang="en-US" sz="1800" dirty="0" err="1">
                <a:cs typeface="Courier New" pitchFamily="49" charset="0"/>
              </a:rPr>
              <a:t>java.util.Arrays.binarySearch</a:t>
            </a:r>
            <a:r>
              <a:rPr lang="en-US" altLang="en-US" sz="1800" dirty="0">
                <a:cs typeface="Courier New" pitchFamily="49" charset="0"/>
              </a:rPr>
              <a:t>(list, 11));</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char[] chars = {'a', 'c', 'g', 'x', 'y', 'z'};</a:t>
            </a:r>
            <a:endParaRPr lang="en-US" altLang="en-US" sz="1800" dirty="0">
              <a:cs typeface="Times New Roman" pitchFamily="18" charset="0"/>
            </a:endParaRPr>
          </a:p>
          <a:p>
            <a:pPr lvl="1">
              <a:lnSpc>
                <a:spcPct val="90000"/>
              </a:lnSpc>
              <a:buFontTx/>
              <a:buNone/>
            </a:pPr>
            <a:r>
              <a:rPr lang="en-US" altLang="en-US" sz="1800" dirty="0" err="1">
                <a:cs typeface="Courier New" pitchFamily="49" charset="0"/>
              </a:rPr>
              <a:t>System.out.println</a:t>
            </a:r>
            <a:r>
              <a:rPr lang="en-US" altLang="en-US" sz="1800" dirty="0">
                <a:cs typeface="Courier New" pitchFamily="49" charset="0"/>
              </a:rPr>
              <a:t>("Index is " +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r>
              <a:rPr lang="en-US" altLang="en-US" sz="1800" dirty="0" err="1">
                <a:cs typeface="Courier New" pitchFamily="49" charset="0"/>
              </a:rPr>
              <a:t>java.util.Arrays.binarySearch</a:t>
            </a:r>
            <a:r>
              <a:rPr lang="en-US" altLang="en-US" sz="1800" dirty="0">
                <a:cs typeface="Courier New" pitchFamily="49" charset="0"/>
              </a:rPr>
              <a:t>(chars, 't'));</a:t>
            </a:r>
            <a:endParaRPr lang="en-US" altLang="en-US" sz="1800" dirty="0">
              <a:cs typeface="Times New Roman" pitchFamily="18" charset="0"/>
            </a:endParaRPr>
          </a:p>
          <a:p>
            <a:pPr marL="0" indent="0">
              <a:lnSpc>
                <a:spcPct val="90000"/>
              </a:lnSpc>
              <a:buFont typeface="Monotype Sorts" pitchFamily="2" charset="2"/>
              <a:buNone/>
            </a:pPr>
            <a:r>
              <a:rPr lang="en-US" altLang="en-US" sz="2000" dirty="0">
                <a:cs typeface="Courier New" pitchFamily="49" charset="0"/>
              </a:rPr>
              <a:t> </a:t>
            </a:r>
            <a:endParaRPr lang="en-US" altLang="en-US" sz="2000" dirty="0">
              <a:cs typeface="Times New Roman" pitchFamily="18" charset="0"/>
            </a:endParaRPr>
          </a:p>
          <a:p>
            <a:pPr marL="0" indent="0">
              <a:lnSpc>
                <a:spcPct val="90000"/>
              </a:lnSpc>
              <a:buFont typeface="Monotype Sorts" pitchFamily="2" charset="2"/>
              <a:buNone/>
            </a:pPr>
            <a:r>
              <a:rPr lang="en-US" altLang="en-US" sz="2000" dirty="0">
                <a:cs typeface="Courier New" pitchFamily="49" charset="0"/>
              </a:rPr>
              <a:t>For the </a:t>
            </a:r>
            <a:r>
              <a:rPr lang="en-US" altLang="en-US" sz="2000" dirty="0" err="1">
                <a:cs typeface="Courier New" pitchFamily="49" charset="0"/>
              </a:rPr>
              <a:t>binarySearch</a:t>
            </a:r>
            <a:r>
              <a:rPr lang="en-US" altLang="en-US" sz="2000" dirty="0">
                <a:cs typeface="Courier New" pitchFamily="49" charset="0"/>
              </a:rPr>
              <a:t> method to work, the array must be pre-sorted in increasing order. </a:t>
            </a:r>
          </a:p>
        </p:txBody>
      </p:sp>
      <p:sp>
        <p:nvSpPr>
          <p:cNvPr id="100357" name="Line 7"/>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Rectangle 8"/>
          <p:cNvSpPr>
            <a:spLocks noChangeArrowheads="1"/>
          </p:cNvSpPr>
          <p:nvPr/>
        </p:nvSpPr>
        <p:spPr bwMode="auto">
          <a:xfrm>
            <a:off x="5486400"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a:t>
            </a:r>
          </a:p>
        </p:txBody>
      </p:sp>
      <p:sp>
        <p:nvSpPr>
          <p:cNvPr id="100359" name="Rectangle 9"/>
          <p:cNvSpPr>
            <a:spLocks noChangeArrowheads="1"/>
          </p:cNvSpPr>
          <p:nvPr/>
        </p:nvSpPr>
        <p:spPr bwMode="auto">
          <a:xfrm>
            <a:off x="5410200"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 (insertion point is 3, so return is -3-1)</a:t>
            </a:r>
          </a:p>
        </p:txBody>
      </p:sp>
      <p:sp>
        <p:nvSpPr>
          <p:cNvPr id="100360" name="Line 10"/>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4121D-B318-4128-B745-22CC140335FF}" type="slidenum">
              <a:rPr lang="en-US" altLang="en-US" sz="1400" smtClean="0"/>
              <a:pPr/>
              <a:t>96</a:t>
            </a:fld>
            <a:endParaRPr lang="en-US" altLang="en-US" sz="1400"/>
          </a:p>
        </p:txBody>
      </p:sp>
      <p:sp>
        <p:nvSpPr>
          <p:cNvPr id="101379" name="Rectangle 2"/>
          <p:cNvSpPr>
            <a:spLocks noGrp="1" noChangeArrowheads="1"/>
          </p:cNvSpPr>
          <p:nvPr>
            <p:ph type="title"/>
          </p:nvPr>
        </p:nvSpPr>
        <p:spPr>
          <a:xfrm>
            <a:off x="762000" y="152400"/>
            <a:ext cx="7772400" cy="838200"/>
          </a:xfrm>
        </p:spPr>
        <p:txBody>
          <a:bodyPr/>
          <a:lstStyle/>
          <a:p>
            <a:r>
              <a:rPr lang="en-US" altLang="en-US"/>
              <a:t>Sorting Arrays</a:t>
            </a:r>
            <a:endParaRPr lang="en-US" altLang="en-US" u="sng">
              <a:latin typeface="Book Antiqua" pitchFamily="18" charset="0"/>
              <a:hlinkClick r:id="rId2" action="ppaction://program"/>
            </a:endParaRPr>
          </a:p>
        </p:txBody>
      </p:sp>
      <p:sp>
        <p:nvSpPr>
          <p:cNvPr id="101380" name="Rectangle 3"/>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1381" name="Rectangle 5"/>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a:t>Sorting, like searching, is also a common task in computer programming. Many different algorithms have been developed for sorting. This section introduces a simple, intuitive sorting algorithms: </a:t>
            </a:r>
            <a:r>
              <a:rPr lang="en-US" altLang="en-US" i="1"/>
              <a:t>selection sort</a:t>
            </a:r>
            <a:r>
              <a:rPr lang="en-US" altLang="en-US"/>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smtClean="0"/>
              <a:pPr/>
              <a:t>97</a:t>
            </a:fld>
            <a:endParaRPr lang="en-US" altLang="en-US" sz="1400"/>
          </a:p>
        </p:txBody>
      </p:sp>
      <p:sp>
        <p:nvSpPr>
          <p:cNvPr id="102403" name="Rectangle 2"/>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228600" y="228600"/>
            <a:ext cx="8299450" cy="396875"/>
          </a:xfrm>
          <a:noFill/>
        </p:spPr>
        <p:txBody>
          <a:bodyPr/>
          <a:lstStyle/>
          <a:p>
            <a:r>
              <a:rPr lang="en-US" altLang="en-US" sz="3200"/>
              <a:t>Selection Sort</a:t>
            </a:r>
            <a:endParaRPr lang="en-US" altLang="en-US" sz="3200">
              <a:solidFill>
                <a:schemeClr val="tx1"/>
              </a:solidFill>
              <a:latin typeface="Book Antiqua" pitchFamily="18" charset="0"/>
              <a:hlinkClick r:id="rId2" action="ppaction://program"/>
            </a:endParaRPr>
          </a:p>
        </p:txBody>
      </p:sp>
      <p:sp>
        <p:nvSpPr>
          <p:cNvPr id="102405"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a:cs typeface="Times New Roman" pitchFamily="18" charset="0"/>
              </a:rPr>
              <a:t>Selection sort finds the smallest number in the list and places it first. It then finds the smallest number remaining and places it second, and so on until the list contains only a single number. </a:t>
            </a:r>
            <a:endParaRPr lang="en-US" altLang="en-US" sz="20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E6C950-779A-4621-84FB-1A145EBB9ADA}" type="slidenum">
              <a:rPr lang="en-US" altLang="en-US" sz="1400" smtClean="0"/>
              <a:pPr/>
              <a:t>98</a:t>
            </a:fld>
            <a:endParaRPr lang="en-US" altLang="en-US" sz="1400"/>
          </a:p>
        </p:txBody>
      </p:sp>
      <p:sp>
        <p:nvSpPr>
          <p:cNvPr id="103427" name="Rectangle 2"/>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28" name="Rectangle 3"/>
          <p:cNvSpPr>
            <a:spLocks noGrp="1" noChangeArrowheads="1"/>
          </p:cNvSpPr>
          <p:nvPr>
            <p:ph type="body" idx="1"/>
          </p:nvPr>
        </p:nvSpPr>
        <p:spPr>
          <a:xfrm>
            <a:off x="231775" y="931863"/>
            <a:ext cx="8529638" cy="863600"/>
          </a:xfrm>
          <a:noFill/>
        </p:spPr>
        <p:txBody>
          <a:bodyPr/>
          <a:lstStyle/>
          <a:p>
            <a:pPr marL="0" indent="0">
              <a:lnSpc>
                <a:spcPct val="90000"/>
              </a:lnSpc>
              <a:buNone/>
            </a:pPr>
            <a:r>
              <a:rPr lang="en-US" altLang="en-US" sz="2800" dirty="0"/>
              <a:t>https://liveexample.pearsoncmg.com/dsanimation/SelectionSortNew.html</a:t>
            </a:r>
          </a:p>
        </p:txBody>
      </p:sp>
      <p:sp>
        <p:nvSpPr>
          <p:cNvPr id="103429" name="Rectangle 4"/>
          <p:cNvSpPr>
            <a:spLocks noGrp="1" noChangeArrowheads="1"/>
          </p:cNvSpPr>
          <p:nvPr>
            <p:ph type="title"/>
          </p:nvPr>
        </p:nvSpPr>
        <p:spPr>
          <a:xfrm>
            <a:off x="228600" y="228600"/>
            <a:ext cx="8299450" cy="396875"/>
          </a:xfrm>
          <a:noFill/>
        </p:spPr>
        <p:txBody>
          <a:bodyPr/>
          <a:lstStyle/>
          <a:p>
            <a:r>
              <a:rPr lang="en-US" altLang="en-US" sz="3200"/>
              <a:t>Selection Sort Animation</a:t>
            </a:r>
            <a:endParaRPr lang="en-US" altLang="en-US" sz="3200">
              <a:solidFill>
                <a:schemeClr val="tx1"/>
              </a:solidFill>
              <a:latin typeface="Book Antiqua" pitchFamily="18" charset="0"/>
              <a:hlinkClick r:id="rId2" action="ppaction://program"/>
            </a:endParaRPr>
          </a:p>
        </p:txBody>
      </p:sp>
      <p:sp>
        <p:nvSpPr>
          <p:cNvPr id="103430" name="Rectangle 5"/>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1" name="Rectangle 6"/>
          <p:cNvSpPr>
            <a:spLocks noChangeArrowheads="1"/>
          </p:cNvSpPr>
          <p:nvPr/>
        </p:nvSpPr>
        <p:spPr bwMode="auto">
          <a:xfrm>
            <a:off x="0" y="150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3"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2882180" y="165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7F6618-C7C6-4E8F-855F-CF0D64D55FD9}" type="slidenum">
              <a:rPr lang="en-US" altLang="en-US" sz="1400" smtClean="0"/>
              <a:pPr/>
              <a:t>99</a:t>
            </a:fld>
            <a:endParaRPr lang="en-US" altLang="en-US" sz="1400"/>
          </a:p>
        </p:txBody>
      </p:sp>
      <p:sp>
        <p:nvSpPr>
          <p:cNvPr id="104451" name="Rectangle 2"/>
          <p:cNvSpPr>
            <a:spLocks noGrp="1" noChangeArrowheads="1"/>
          </p:cNvSpPr>
          <p:nvPr>
            <p:ph type="title"/>
          </p:nvPr>
        </p:nvSpPr>
        <p:spPr>
          <a:xfrm>
            <a:off x="615950" y="125413"/>
            <a:ext cx="7726363" cy="474662"/>
          </a:xfrm>
        </p:spPr>
        <p:txBody>
          <a:bodyPr/>
          <a:lstStyle/>
          <a:p>
            <a:r>
              <a:rPr lang="en-US" altLang="en-US"/>
              <a:t>From Idea to Solution</a:t>
            </a:r>
            <a:endParaRPr lang="en-US" altLang="en-US">
              <a:solidFill>
                <a:schemeClr val="tx1"/>
              </a:solidFill>
              <a:latin typeface="Book Antiqua" pitchFamily="18" charset="0"/>
              <a:hlinkClick r:id="rId2" action="ppaction://program"/>
            </a:endParaRPr>
          </a:p>
        </p:txBody>
      </p:sp>
      <p:sp>
        <p:nvSpPr>
          <p:cNvPr id="107524" name="Rectangle 3"/>
          <p:cNvSpPr>
            <a:spLocks noChangeArrowheads="1"/>
          </p:cNvSpPr>
          <p:nvPr/>
        </p:nvSpPr>
        <p:spPr bwMode="auto">
          <a:xfrm>
            <a:off x="0" y="701675"/>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solidFill>
                <a:latin typeface="Courier New" pitchFamily="49" charset="0"/>
                <a:cs typeface="Courier New" pitchFamily="49" charset="0"/>
              </a:rPr>
              <a:t>for (</a:t>
            </a:r>
            <a:r>
              <a:rPr lang="en-US" sz="1600" b="1" dirty="0" err="1">
                <a:solidFill>
                  <a:schemeClr val="accent4"/>
                </a:solidFill>
                <a:latin typeface="Courier New" pitchFamily="49" charset="0"/>
                <a:cs typeface="Courier New" pitchFamily="49" charset="0"/>
              </a:rPr>
              <a:t>int</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 0;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&lt; </a:t>
            </a:r>
            <a:r>
              <a:rPr lang="en-US" sz="1600" b="1" dirty="0" err="1">
                <a:solidFill>
                  <a:schemeClr val="accent4"/>
                </a:solidFill>
                <a:latin typeface="Courier New" pitchFamily="49" charset="0"/>
                <a:cs typeface="Courier New" pitchFamily="49" charset="0"/>
              </a:rPr>
              <a:t>list.length</a:t>
            </a:r>
            <a:r>
              <a:rPr lang="en-US" sz="1600" b="1" dirty="0">
                <a:solidFill>
                  <a:schemeClr val="accent4"/>
                </a:solidFill>
                <a:latin typeface="Courier New" pitchFamily="49" charset="0"/>
                <a:cs typeface="Courier New" pitchFamily="49" charset="0"/>
              </a:rPr>
              <a:t>; </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a:t>
            </a:r>
          </a:p>
          <a:p>
            <a:pPr>
              <a:defRPr/>
            </a:pPr>
            <a:r>
              <a:rPr lang="en-US" sz="1600" b="1" dirty="0">
                <a:solidFill>
                  <a:schemeClr val="accent4"/>
                </a:solidFill>
                <a:latin typeface="Courier New" pitchFamily="49" charset="0"/>
                <a:cs typeface="Courier New" pitchFamily="49" charset="0"/>
              </a:rPr>
              <a:t>  select the smallest element in list[i..listSize-1];</a:t>
            </a:r>
          </a:p>
          <a:p>
            <a:pPr>
              <a:defRPr/>
            </a:pPr>
            <a:r>
              <a:rPr lang="en-US" sz="1600" b="1" dirty="0">
                <a:solidFill>
                  <a:schemeClr val="accent4"/>
                </a:solidFill>
                <a:latin typeface="Courier New" pitchFamily="49" charset="0"/>
                <a:cs typeface="Courier New" pitchFamily="49" charset="0"/>
              </a:rPr>
              <a:t>  swap the smallest with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if necessary;</a:t>
            </a:r>
          </a:p>
          <a:p>
            <a:pPr>
              <a:defRPr/>
            </a:pPr>
            <a:r>
              <a:rPr lang="en-US" sz="1600" b="1" dirty="0">
                <a:solidFill>
                  <a:schemeClr val="accent4"/>
                </a:solidFill>
                <a:latin typeface="Courier New" pitchFamily="49" charset="0"/>
                <a:cs typeface="Courier New" pitchFamily="49" charset="0"/>
              </a:rPr>
              <a:t>  // list[</a:t>
            </a:r>
            <a:r>
              <a:rPr lang="en-US" sz="1600" b="1" dirty="0" err="1">
                <a:solidFill>
                  <a:schemeClr val="accent4"/>
                </a:solidFill>
                <a:latin typeface="Courier New" pitchFamily="49" charset="0"/>
                <a:cs typeface="Courier New" pitchFamily="49" charset="0"/>
              </a:rPr>
              <a:t>i</a:t>
            </a:r>
            <a:r>
              <a:rPr lang="en-US" sz="1600" b="1" dirty="0">
                <a:solidFill>
                  <a:schemeClr val="accent4"/>
                </a:solidFill>
                <a:latin typeface="Courier New" pitchFamily="49" charset="0"/>
                <a:cs typeface="Courier New" pitchFamily="49" charset="0"/>
              </a:rPr>
              <a:t>] is in its correct position. </a:t>
            </a:r>
          </a:p>
          <a:p>
            <a:pPr>
              <a:defRPr/>
            </a:pPr>
            <a:r>
              <a:rPr lang="en-US" sz="1600" b="1" dirty="0">
                <a:solidFill>
                  <a:schemeClr val="accent4"/>
                </a:solidFill>
                <a:latin typeface="Courier New" pitchFamily="49" charset="0"/>
                <a:cs typeface="Courier New" pitchFamily="49" charset="0"/>
              </a:rPr>
              <a:t>  // The next iteration apply on list[i+1..listSize-1]</a:t>
            </a:r>
          </a:p>
          <a:p>
            <a:pPr>
              <a:defRPr/>
            </a:pPr>
            <a:r>
              <a:rPr lang="en-US" sz="1600" b="1" dirty="0">
                <a:solidFill>
                  <a:schemeClr val="accent4"/>
                </a:solidFill>
                <a:latin typeface="Courier New" pitchFamily="49" charset="0"/>
                <a:cs typeface="Courier New" pitchFamily="49" charset="0"/>
              </a:rPr>
              <a:t>}</a:t>
            </a:r>
          </a:p>
        </p:txBody>
      </p:sp>
      <p:sp>
        <p:nvSpPr>
          <p:cNvPr id="107525" name="Rectangle 4"/>
          <p:cNvSpPr>
            <a:spLocks noChangeArrowheads="1"/>
          </p:cNvSpPr>
          <p:nvPr/>
        </p:nvSpPr>
        <p:spPr bwMode="auto">
          <a:xfrm>
            <a:off x="654050" y="273843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list[0] list[1] list[2] list[3] ...               list[10]</a:t>
            </a:r>
            <a:endParaRPr lang="en-US" sz="1700" b="1"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endParaRPr lang="en-US" sz="1700" b="1" dirty="0">
              <a:solidFill>
                <a:schemeClr val="bg2"/>
              </a:solidFill>
              <a:latin typeface="Courier New" pitchFamily="49" charset="0"/>
              <a:cs typeface="Courier New" pitchFamily="49" charset="0"/>
            </a:endParaRPr>
          </a:p>
        </p:txBody>
      </p:sp>
      <p:sp>
        <p:nvSpPr>
          <p:cNvPr id="104454" name="Rectangle 5"/>
          <p:cNvSpPr>
            <a:spLocks noChangeArrowheads="1"/>
          </p:cNvSpPr>
          <p:nvPr/>
        </p:nvSpPr>
        <p:spPr bwMode="auto">
          <a:xfrm>
            <a:off x="654050" y="32369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list[1] list[2] list[3] ...               list[10]</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p:txBody>
      </p:sp>
      <p:sp>
        <p:nvSpPr>
          <p:cNvPr id="104455" name="Rectangle 6"/>
          <p:cNvSpPr>
            <a:spLocks noChangeArrowheads="1"/>
          </p:cNvSpPr>
          <p:nvPr/>
        </p:nvSpPr>
        <p:spPr bwMode="auto">
          <a:xfrm>
            <a:off x="654050" y="373697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list[2] list[3] ...               list[10]</a:t>
            </a:r>
          </a:p>
          <a:p>
            <a:pPr>
              <a:lnSpc>
                <a:spcPct val="90000"/>
              </a:lnSpc>
              <a:buFont typeface="Monotype Sorts"/>
              <a:buNone/>
              <a:defRPr/>
            </a:pPr>
            <a:endParaRPr lang="en-US" altLang="en-US" sz="1700" b="1" dirty="0">
              <a:solidFill>
                <a:schemeClr val="bg2"/>
              </a:solidFill>
              <a:latin typeface="Courier New" pitchFamily="49" charset="0"/>
              <a:cs typeface="Courier New" pitchFamily="49" charset="0"/>
            </a:endParaRPr>
          </a:p>
        </p:txBody>
      </p:sp>
      <p:sp>
        <p:nvSpPr>
          <p:cNvPr id="104456" name="Rectangle 7"/>
          <p:cNvSpPr>
            <a:spLocks noChangeArrowheads="1"/>
          </p:cNvSpPr>
          <p:nvPr/>
        </p:nvSpPr>
        <p:spPr bwMode="auto">
          <a:xfrm>
            <a:off x="654050" y="4235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 list[2]</a:t>
            </a:r>
            <a:r>
              <a:rPr lang="en-US" altLang="en-US" sz="1700" b="1" dirty="0">
                <a:solidFill>
                  <a:schemeClr val="bg2"/>
                </a:solidFill>
                <a:latin typeface="Courier New" pitchFamily="49" charset="0"/>
                <a:cs typeface="Courier New" pitchFamily="49" charset="0"/>
              </a:rPr>
              <a:t> </a:t>
            </a:r>
            <a:r>
              <a:rPr lang="en-US" altLang="en-US" sz="1700" b="1" dirty="0">
                <a:solidFill>
                  <a:schemeClr val="accent4"/>
                </a:solidFill>
                <a:latin typeface="Courier New" pitchFamily="49" charset="0"/>
                <a:cs typeface="Courier New" pitchFamily="49" charset="0"/>
              </a:rPr>
              <a:t>list[3] ...               list[10]</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p:txBody>
      </p:sp>
      <p:sp>
        <p:nvSpPr>
          <p:cNvPr id="104457" name="Rectangle 8"/>
          <p:cNvSpPr>
            <a:spLocks noChangeArrowheads="1"/>
          </p:cNvSpPr>
          <p:nvPr/>
        </p:nvSpPr>
        <p:spPr bwMode="auto">
          <a:xfrm>
            <a:off x="654050" y="4773613"/>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rgbClr val="FF6600"/>
                </a:solidFill>
                <a:latin typeface="Courier New" pitchFamily="49" charset="0"/>
                <a:cs typeface="Courier New" pitchFamily="49" charset="0"/>
              </a:rPr>
              <a:t>list[0] list[1] list[2] list[3]</a:t>
            </a:r>
            <a:r>
              <a:rPr lang="en-US" altLang="en-US" sz="1700" b="1" dirty="0">
                <a:solidFill>
                  <a:schemeClr val="bg2"/>
                </a:solidFill>
                <a:latin typeface="Courier New" pitchFamily="49" charset="0"/>
                <a:cs typeface="Courier New" pitchFamily="49" charset="0"/>
              </a:rPr>
              <a:t> ...               </a:t>
            </a:r>
            <a:r>
              <a:rPr lang="en-US" altLang="en-US" sz="1700" b="1" dirty="0">
                <a:solidFill>
                  <a:schemeClr val="accent4"/>
                </a:solidFill>
                <a:latin typeface="Courier New" pitchFamily="49" charset="0"/>
                <a:cs typeface="Courier New" pitchFamily="49" charset="0"/>
              </a:rPr>
              <a:t>list[10]</a:t>
            </a:r>
          </a:p>
          <a:p>
            <a:pPr>
              <a:lnSpc>
                <a:spcPct val="90000"/>
              </a:lnSpc>
              <a:buFont typeface="Monotype Sorts"/>
              <a:buNone/>
              <a:defRPr/>
            </a:pPr>
            <a:endParaRPr lang="en-US" altLang="en-US" sz="1700" b="1" dirty="0">
              <a:solidFill>
                <a:schemeClr val="bg2"/>
              </a:solidFill>
              <a:latin typeface="Courier New" pitchFamily="49" charset="0"/>
              <a:cs typeface="Courier New" pitchFamily="49" charset="0"/>
            </a:endParaRPr>
          </a:p>
        </p:txBody>
      </p:sp>
      <p:sp>
        <p:nvSpPr>
          <p:cNvPr id="104458" name="Rectangle 9"/>
          <p:cNvSpPr>
            <a:spLocks noChangeArrowheads="1"/>
          </p:cNvSpPr>
          <p:nvPr/>
        </p:nvSpPr>
        <p:spPr bwMode="auto">
          <a:xfrm>
            <a:off x="654050" y="5272088"/>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itchFamily="49" charset="0"/>
                <a:cs typeface="Courier New" pitchFamily="49" charset="0"/>
              </a:rPr>
              <a:t>                                ...               </a:t>
            </a:r>
          </a:p>
        </p:txBody>
      </p:sp>
      <p:sp>
        <p:nvSpPr>
          <p:cNvPr id="104459" name="Rectangle 10"/>
          <p:cNvSpPr>
            <a:spLocks noChangeArrowheads="1"/>
          </p:cNvSpPr>
          <p:nvPr/>
        </p:nvSpPr>
        <p:spPr bwMode="auto">
          <a:xfrm>
            <a:off x="654050" y="588645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b="1">
                <a:solidFill>
                  <a:srgbClr val="FF6600"/>
                </a:solidFill>
                <a:latin typeface="Courier New" pitchFamily="49" charset="0"/>
                <a:cs typeface="Courier New" pitchFamily="49" charset="0"/>
              </a:rPr>
              <a:t>list[0] list[1] list[2] list[3] ...               list[10]</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66492</TotalTime>
  <Words>7025</Words>
  <Application>Microsoft Office PowerPoint</Application>
  <PresentationFormat>On-screen Show (4:3)</PresentationFormat>
  <Paragraphs>1469</Paragraphs>
  <Slides>110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19" baseType="lpstr">
      <vt:lpstr>Courier</vt:lpstr>
      <vt:lpstr>Monotype Sorts</vt:lpstr>
      <vt:lpstr>Arial</vt:lpstr>
      <vt:lpstr>Book Antiqua</vt:lpstr>
      <vt:lpstr>Courier New</vt:lpstr>
      <vt:lpstr>Forte</vt:lpstr>
      <vt:lpstr>Times New Roman</vt:lpstr>
      <vt:lpstr>International</vt:lpstr>
      <vt:lpstr>Picture</vt:lpstr>
      <vt:lpstr>Chapter 7 Single-Dimensional Arrays</vt:lpstr>
      <vt:lpstr>Opening Problem</vt:lpstr>
      <vt:lpstr>Objectives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Analyze Numbers</vt:lpstr>
      <vt:lpstr>Problem: Deck of Cards</vt:lpstr>
      <vt:lpstr>Problem: Deck of Cards, cont.</vt:lpstr>
      <vt:lpstr>Problem: Deck of Cards, cont.</vt:lpstr>
      <vt:lpstr>Problem: Deck of Cards</vt:lpstr>
      <vt:lpstr>Copying Arrays</vt:lpstr>
      <vt:lpstr>Copying Arrays</vt:lpstr>
      <vt:lpstr>The arraycopy Utility</vt:lpstr>
      <vt:lpstr>Passing Arrays to Methods</vt:lpstr>
      <vt:lpstr>Anonymous Array</vt:lpstr>
      <vt:lpstr>Pass By Value</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Variable-Length Arguments</vt:lpstr>
      <vt:lpstr>Searching Arrays</vt:lpstr>
      <vt:lpstr>Linear Search</vt:lpstr>
      <vt:lpstr>Linear Search Animation</vt:lpstr>
      <vt:lpstr>Linear Search Animation</vt:lpstr>
      <vt:lpstr>From Idea to Solution</vt:lpstr>
      <vt:lpstr>Binary Search</vt:lpstr>
      <vt:lpstr>Binary Search, cont.</vt:lpstr>
      <vt:lpstr>Binary Search</vt:lpstr>
      <vt:lpstr>Binary Search Animation</vt:lpstr>
      <vt:lpstr>Binary Search, cont.</vt:lpstr>
      <vt:lpstr>Binary Search, cont.</vt:lpstr>
      <vt:lpstr>Binary Search, cont.</vt:lpstr>
      <vt:lpstr>From Idea to Soluton</vt:lpstr>
      <vt:lpstr>The Arrays.binarySearch Method</vt:lpstr>
      <vt:lpstr>Sorting Arrays</vt:lpstr>
      <vt:lpstr>Selection Sort</vt:lpstr>
      <vt:lpstr>Selection Sort Animation</vt:lpstr>
      <vt:lpstr>From Idea to Solution</vt:lpstr>
      <vt:lpstr>Expand</vt:lpstr>
      <vt:lpstr>Expand</vt:lpstr>
      <vt:lpstr>Expand</vt:lpstr>
      <vt:lpstr>Wrap it in a Method</vt:lpstr>
      <vt:lpstr>The Arrays.sort Method</vt:lpstr>
      <vt:lpstr>The Arrays.toString(list) Method</vt:lpstr>
      <vt:lpstr>Pass Arguments to Invoke the Main Method</vt:lpstr>
      <vt:lpstr>Main Method Is Just a Regular Method</vt:lpstr>
      <vt:lpstr>Command-Line Parameters</vt:lpstr>
      <vt:lpstr>Processing Command-Line Parameters</vt:lpstr>
      <vt:lpstr>Problem: Calculator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Y. Daniel Liang</cp:lastModifiedBy>
  <cp:revision>341</cp:revision>
  <dcterms:created xsi:type="dcterms:W3CDTF">1995-06-10T17:31:50Z</dcterms:created>
  <dcterms:modified xsi:type="dcterms:W3CDTF">2020-06-22T14:07:36Z</dcterms:modified>
</cp:coreProperties>
</file>