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Old Standard TT" pitchFamily="2" charset="77"/>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0"/>
  </p:normalViewPr>
  <p:slideViewPr>
    <p:cSldViewPr snapToGrid="0">
      <p:cViewPr varScale="1">
        <p:scale>
          <a:sx n="148" d="100"/>
          <a:sy n="148" d="100"/>
        </p:scale>
        <p:origin x="600" y="1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e09551410_0_562: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Google Shape;157;g3e09551410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e09551410_0_565: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Google Shape;163;g3e09551410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e09551410_0_94: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Google Shape;169;g3e0955141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e09551410_0_27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Google Shape;175;g3e09551410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e09551410_0_573: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Google Shape;181;g3e09551410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e09551410_0_589: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Google Shape;187;g3e09551410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e09551410_0_274: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Google Shape;193;g3e09551410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e09551410_0_166: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Google Shape;108;g3e09551410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e09551410_0_106: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Google Shape;114;g3e0955141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e09551410_0_11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Google Shape;120;g3e0955141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e09551410_0_17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Google Shape;126;g3e09551410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e09551410_0_16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Google Shape;132;g3e09551410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e09551410_0_22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Google Shape;138;g3e09551410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e09551410_0_550: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Google Shape;144;g3e09551410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e09551410_0_91: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Google Shape;151;g3e0955141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4" name="Google Shape;8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21"/>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 name="Google Shape;88;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9" name="Google Shape;8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90" name="Google Shape;9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93" name="Google Shape;9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6" name="Google Shape;96;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a:solidFill>
                  <a:schemeClr val="accent1"/>
                </a:solidFill>
              </a:defRPr>
            </a:lvl4pPr>
            <a:lvl5pPr marL="2286000" lvl="4" indent="-317500" rtl="0">
              <a:spcBef>
                <a:spcPts val="1600"/>
              </a:spcBef>
              <a:spcAft>
                <a:spcPts val="0"/>
              </a:spcAft>
              <a:buClr>
                <a:schemeClr val="accent1"/>
              </a:buClr>
              <a:buSzPts val="1400"/>
              <a:buChar char="○"/>
              <a:defRPr>
                <a:solidFill>
                  <a:schemeClr val="accent1"/>
                </a:solidFill>
              </a:defRPr>
            </a:lvl5pPr>
            <a:lvl6pPr marL="2743200" lvl="5" indent="-317500" rtl="0">
              <a:spcBef>
                <a:spcPts val="1600"/>
              </a:spcBef>
              <a:spcAft>
                <a:spcPts val="0"/>
              </a:spcAft>
              <a:buClr>
                <a:schemeClr val="accent1"/>
              </a:buClr>
              <a:buSzPts val="1400"/>
              <a:buChar char="■"/>
              <a:defRPr>
                <a:solidFill>
                  <a:schemeClr val="accent1"/>
                </a:solidFill>
              </a:defRPr>
            </a:lvl6pPr>
            <a:lvl7pPr marL="3200400" lvl="6" indent="-317500" rtl="0">
              <a:spcBef>
                <a:spcPts val="1600"/>
              </a:spcBef>
              <a:spcAft>
                <a:spcPts val="0"/>
              </a:spcAft>
              <a:buClr>
                <a:schemeClr val="accent1"/>
              </a:buClr>
              <a:buSzPts val="1400"/>
              <a:buChar char="●"/>
              <a:defRPr>
                <a:solidFill>
                  <a:schemeClr val="accent1"/>
                </a:solidFill>
              </a:defRPr>
            </a:lvl7pPr>
            <a:lvl8pPr marL="3657600" lvl="7" indent="-317500" rtl="0">
              <a:spcBef>
                <a:spcPts val="1600"/>
              </a:spcBef>
              <a:spcAft>
                <a:spcPts val="0"/>
              </a:spcAft>
              <a:buClr>
                <a:schemeClr val="accent1"/>
              </a:buClr>
              <a:buSzPts val="1400"/>
              <a:buChar char="○"/>
              <a:defRPr>
                <a:solidFill>
                  <a:schemeClr val="accent1"/>
                </a:solidFill>
              </a:defRPr>
            </a:lvl8pPr>
            <a:lvl9pPr marL="4114800" lvl="8" indent="-317500" rtl="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7" name="Google Shape;5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58" name="Google Shape;5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apps.who.int/iris/bitstream/handle/10665/43846/9789241563567_eng.pdf;jsessionid=C7546DB521514F825C0F19193899613A?sequence=1"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ww.npr.org/sections/health-shots/2018/05/18/612445385/what-does-trumps-proposal-to-cut-planned-parenthood-funds-mean"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hyperlink" Target="http://www.mentalhealthamerica.net/conditions/depression-women" TargetMode="External"/><Relationship Id="rId4" Type="http://schemas.openxmlformats.org/officeDocument/2006/relationships/hyperlink" Target="https://www.istandwithpp.org/take-action/truth-about-community-health-centers-and-planned-parenthoo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03"/>
        <p:cNvGrpSpPr/>
        <p:nvPr/>
      </p:nvGrpSpPr>
      <p:grpSpPr>
        <a:xfrm>
          <a:off x="0" y="0"/>
          <a:ext cx="0" cy="0"/>
          <a:chOff x="0" y="0"/>
          <a:chExt cx="0" cy="0"/>
        </a:xfrm>
      </p:grpSpPr>
      <p:sp>
        <p:nvSpPr>
          <p:cNvPr id="104" name="Google Shape;104;p25"/>
          <p:cNvSpPr txBox="1">
            <a:spLocks noGrp="1"/>
          </p:cNvSpPr>
          <p:nvPr>
            <p:ph type="ctrTitle"/>
          </p:nvPr>
        </p:nvSpPr>
        <p:spPr>
          <a:xfrm>
            <a:off x="233800" y="1810350"/>
            <a:ext cx="8825700" cy="152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solidFill>
                  <a:srgbClr val="434343"/>
                </a:solidFill>
              </a:rPr>
              <a:t>Intro to Data Science - Midterm 8/8</a:t>
            </a:r>
            <a:endParaRPr>
              <a:solidFill>
                <a:srgbClr val="434343"/>
              </a:solidFill>
            </a:endParaRPr>
          </a:p>
        </p:txBody>
      </p:sp>
      <p:sp>
        <p:nvSpPr>
          <p:cNvPr id="105" name="Google Shape;105;p2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434343"/>
                </a:solidFill>
              </a:rPr>
              <a:t>Madeleine Clark</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224050" y="445025"/>
            <a:ext cx="86895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000" b="1">
                <a:solidFill>
                  <a:srgbClr val="434343"/>
                </a:solidFill>
              </a:rPr>
              <a:t>State-by-state rates of depression:</a:t>
            </a:r>
            <a:endParaRPr sz="4000" b="1">
              <a:solidFill>
                <a:srgbClr val="434343"/>
              </a:solidFill>
              <a:latin typeface="Old Standard TT"/>
              <a:ea typeface="Old Standard TT"/>
              <a:cs typeface="Old Standard TT"/>
              <a:sym typeface="Old Standard TT"/>
            </a:endParaRPr>
          </a:p>
        </p:txBody>
      </p:sp>
      <p:pic>
        <p:nvPicPr>
          <p:cNvPr id="160" name="Google Shape;160;p34"/>
          <p:cNvPicPr preferRelativeResize="0"/>
          <p:nvPr/>
        </p:nvPicPr>
        <p:blipFill>
          <a:blip r:embed="rId3">
            <a:alphaModFix/>
          </a:blip>
          <a:stretch>
            <a:fillRect/>
          </a:stretch>
        </p:blipFill>
        <p:spPr>
          <a:xfrm>
            <a:off x="370150" y="1218825"/>
            <a:ext cx="4402799" cy="351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64"/>
        <p:cNvGrpSpPr/>
        <p:nvPr/>
      </p:nvGrpSpPr>
      <p:grpSpPr>
        <a:xfrm>
          <a:off x="0" y="0"/>
          <a:ext cx="0" cy="0"/>
          <a:chOff x="0" y="0"/>
          <a:chExt cx="0" cy="0"/>
        </a:xfrm>
      </p:grpSpPr>
      <p:sp>
        <p:nvSpPr>
          <p:cNvPr id="165" name="Google Shape;165;p35"/>
          <p:cNvSpPr txBox="1">
            <a:spLocks noGrp="1"/>
          </p:cNvSpPr>
          <p:nvPr>
            <p:ph type="title"/>
          </p:nvPr>
        </p:nvSpPr>
        <p:spPr>
          <a:xfrm>
            <a:off x="224050" y="445025"/>
            <a:ext cx="86895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000" b="1">
                <a:solidFill>
                  <a:srgbClr val="434343"/>
                </a:solidFill>
              </a:rPr>
              <a:t>Concentration of care:</a:t>
            </a:r>
            <a:endParaRPr sz="4000" b="1">
              <a:solidFill>
                <a:srgbClr val="434343"/>
              </a:solidFill>
              <a:latin typeface="Old Standard TT"/>
              <a:ea typeface="Old Standard TT"/>
              <a:cs typeface="Old Standard TT"/>
              <a:sym typeface="Old Standard TT"/>
            </a:endParaRPr>
          </a:p>
        </p:txBody>
      </p:sp>
      <p:pic>
        <p:nvPicPr>
          <p:cNvPr id="166" name="Google Shape;166;p35"/>
          <p:cNvPicPr preferRelativeResize="0"/>
          <p:nvPr/>
        </p:nvPicPr>
        <p:blipFill>
          <a:blip r:embed="rId3">
            <a:alphaModFix/>
          </a:blip>
          <a:stretch>
            <a:fillRect/>
          </a:stretch>
        </p:blipFill>
        <p:spPr>
          <a:xfrm>
            <a:off x="224050" y="1140900"/>
            <a:ext cx="6602319"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70"/>
        <p:cNvGrpSpPr/>
        <p:nvPr/>
      </p:nvGrpSpPr>
      <p:grpSpPr>
        <a:xfrm>
          <a:off x="0" y="0"/>
          <a:ext cx="0" cy="0"/>
          <a:chOff x="0" y="0"/>
          <a:chExt cx="0" cy="0"/>
        </a:xfrm>
      </p:grpSpPr>
      <p:sp>
        <p:nvSpPr>
          <p:cNvPr id="171" name="Google Shape;171;p36"/>
          <p:cNvSpPr txBox="1">
            <a:spLocks noGrp="1"/>
          </p:cNvSpPr>
          <p:nvPr>
            <p:ph type="title"/>
          </p:nvPr>
        </p:nvSpPr>
        <p:spPr>
          <a:xfrm>
            <a:off x="224050" y="445025"/>
            <a:ext cx="86895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000" b="1">
                <a:solidFill>
                  <a:srgbClr val="434343"/>
                </a:solidFill>
              </a:rPr>
              <a:t>Provision of care per capita:</a:t>
            </a:r>
            <a:endParaRPr sz="4000" b="1">
              <a:solidFill>
                <a:srgbClr val="434343"/>
              </a:solidFill>
              <a:latin typeface="Old Standard TT"/>
              <a:ea typeface="Old Standard TT"/>
              <a:cs typeface="Old Standard TT"/>
              <a:sym typeface="Old Standard TT"/>
            </a:endParaRPr>
          </a:p>
        </p:txBody>
      </p:sp>
      <p:pic>
        <p:nvPicPr>
          <p:cNvPr id="172" name="Google Shape;172;p36"/>
          <p:cNvPicPr preferRelativeResize="0"/>
          <p:nvPr/>
        </p:nvPicPr>
        <p:blipFill>
          <a:blip r:embed="rId3">
            <a:alphaModFix/>
          </a:blip>
          <a:stretch>
            <a:fillRect/>
          </a:stretch>
        </p:blipFill>
        <p:spPr>
          <a:xfrm>
            <a:off x="152400" y="1170125"/>
            <a:ext cx="6882174" cy="3651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76"/>
        <p:cNvGrpSpPr/>
        <p:nvPr/>
      </p:nvGrpSpPr>
      <p:grpSpPr>
        <a:xfrm>
          <a:off x="0" y="0"/>
          <a:ext cx="0" cy="0"/>
          <a:chOff x="0" y="0"/>
          <a:chExt cx="0" cy="0"/>
        </a:xfrm>
      </p:grpSpPr>
      <p:sp>
        <p:nvSpPr>
          <p:cNvPr id="177" name="Google Shape;177;p37"/>
          <p:cNvSpPr txBox="1">
            <a:spLocks noGrp="1"/>
          </p:cNvSpPr>
          <p:nvPr>
            <p:ph type="title"/>
          </p:nvPr>
        </p:nvSpPr>
        <p:spPr>
          <a:xfrm>
            <a:off x="224050" y="445025"/>
            <a:ext cx="86895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000" b="1">
                <a:solidFill>
                  <a:srgbClr val="434343"/>
                </a:solidFill>
              </a:rPr>
              <a:t>Concentration of depression:</a:t>
            </a:r>
            <a:endParaRPr sz="4000" b="1">
              <a:solidFill>
                <a:srgbClr val="434343"/>
              </a:solidFill>
              <a:latin typeface="Old Standard TT"/>
              <a:ea typeface="Old Standard TT"/>
              <a:cs typeface="Old Standard TT"/>
              <a:sym typeface="Old Standard TT"/>
            </a:endParaRPr>
          </a:p>
        </p:txBody>
      </p:sp>
      <p:pic>
        <p:nvPicPr>
          <p:cNvPr id="178" name="Google Shape;178;p37"/>
          <p:cNvPicPr preferRelativeResize="0"/>
          <p:nvPr/>
        </p:nvPicPr>
        <p:blipFill rotWithShape="1">
          <a:blip r:embed="rId3">
            <a:alphaModFix/>
          </a:blip>
          <a:srcRect l="2439"/>
          <a:stretch/>
        </p:blipFill>
        <p:spPr>
          <a:xfrm>
            <a:off x="282500" y="1160400"/>
            <a:ext cx="6750624" cy="368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82"/>
        <p:cNvGrpSpPr/>
        <p:nvPr/>
      </p:nvGrpSpPr>
      <p:grpSpPr>
        <a:xfrm>
          <a:off x="0" y="0"/>
          <a:ext cx="0" cy="0"/>
          <a:chOff x="0" y="0"/>
          <a:chExt cx="0" cy="0"/>
        </a:xfrm>
      </p:grpSpPr>
      <p:sp>
        <p:nvSpPr>
          <p:cNvPr id="183" name="Google Shape;183;p38"/>
          <p:cNvSpPr txBox="1">
            <a:spLocks noGrp="1"/>
          </p:cNvSpPr>
          <p:nvPr>
            <p:ph type="title"/>
          </p:nvPr>
        </p:nvSpPr>
        <p:spPr>
          <a:xfrm>
            <a:off x="224050" y="445025"/>
            <a:ext cx="86895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000" b="1">
                <a:solidFill>
                  <a:srgbClr val="434343"/>
                </a:solidFill>
              </a:rPr>
              <a:t>Regression analysis: </a:t>
            </a:r>
            <a:endParaRPr sz="4000" b="1">
              <a:solidFill>
                <a:srgbClr val="434343"/>
              </a:solidFill>
              <a:latin typeface="Old Standard TT"/>
              <a:ea typeface="Old Standard TT"/>
              <a:cs typeface="Old Standard TT"/>
              <a:sym typeface="Old Standard TT"/>
            </a:endParaRPr>
          </a:p>
        </p:txBody>
      </p:sp>
      <p:pic>
        <p:nvPicPr>
          <p:cNvPr id="184" name="Google Shape;184;p38"/>
          <p:cNvPicPr preferRelativeResize="0"/>
          <p:nvPr/>
        </p:nvPicPr>
        <p:blipFill>
          <a:blip r:embed="rId3">
            <a:alphaModFix/>
          </a:blip>
          <a:stretch>
            <a:fillRect/>
          </a:stretch>
        </p:blipFill>
        <p:spPr>
          <a:xfrm>
            <a:off x="152400" y="1168150"/>
            <a:ext cx="3939025" cy="376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88"/>
        <p:cNvGrpSpPr/>
        <p:nvPr/>
      </p:nvGrpSpPr>
      <p:grpSpPr>
        <a:xfrm>
          <a:off x="0" y="0"/>
          <a:ext cx="0" cy="0"/>
          <a:chOff x="0" y="0"/>
          <a:chExt cx="0" cy="0"/>
        </a:xfrm>
      </p:grpSpPr>
      <p:sp>
        <p:nvSpPr>
          <p:cNvPr id="189" name="Google Shape;189;p39"/>
          <p:cNvSpPr txBox="1">
            <a:spLocks noGrp="1"/>
          </p:cNvSpPr>
          <p:nvPr>
            <p:ph type="title"/>
          </p:nvPr>
        </p:nvSpPr>
        <p:spPr>
          <a:xfrm>
            <a:off x="224050" y="445025"/>
            <a:ext cx="86895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4000" b="1">
                <a:solidFill>
                  <a:srgbClr val="434343"/>
                </a:solidFill>
              </a:rPr>
              <a:t>Comparison bar:</a:t>
            </a:r>
            <a:endParaRPr sz="4000" b="1">
              <a:solidFill>
                <a:srgbClr val="434343"/>
              </a:solidFill>
            </a:endParaRPr>
          </a:p>
          <a:p>
            <a:pPr marL="0" lvl="0" indent="0" rtl="0">
              <a:spcBef>
                <a:spcPts val="0"/>
              </a:spcBef>
              <a:spcAft>
                <a:spcPts val="0"/>
              </a:spcAft>
              <a:buNone/>
            </a:pPr>
            <a:endParaRPr sz="4000" b="1">
              <a:solidFill>
                <a:srgbClr val="434343"/>
              </a:solidFill>
            </a:endParaRPr>
          </a:p>
        </p:txBody>
      </p:sp>
      <p:pic>
        <p:nvPicPr>
          <p:cNvPr id="190" name="Google Shape;190;p39"/>
          <p:cNvPicPr preferRelativeResize="0"/>
          <p:nvPr/>
        </p:nvPicPr>
        <p:blipFill>
          <a:blip r:embed="rId3">
            <a:alphaModFix/>
          </a:blip>
          <a:stretch>
            <a:fillRect/>
          </a:stretch>
        </p:blipFill>
        <p:spPr>
          <a:xfrm>
            <a:off x="152400" y="1170125"/>
            <a:ext cx="7320364"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94"/>
        <p:cNvGrpSpPr/>
        <p:nvPr/>
      </p:nvGrpSpPr>
      <p:grpSpPr>
        <a:xfrm>
          <a:off x="0" y="0"/>
          <a:ext cx="0" cy="0"/>
          <a:chOff x="0" y="0"/>
          <a:chExt cx="0" cy="0"/>
        </a:xfrm>
      </p:grpSpPr>
      <p:sp>
        <p:nvSpPr>
          <p:cNvPr id="195" name="Google Shape;195;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sz="4800" b="1">
                <a:solidFill>
                  <a:srgbClr val="434343"/>
                </a:solidFill>
              </a:rPr>
              <a:t>Summary:</a:t>
            </a:r>
            <a:endParaRPr sz="4800" b="1">
              <a:solidFill>
                <a:srgbClr val="434343"/>
              </a:solidFill>
            </a:endParaRPr>
          </a:p>
        </p:txBody>
      </p:sp>
      <p:sp>
        <p:nvSpPr>
          <p:cNvPr id="196" name="Google Shape;196;p40"/>
          <p:cNvSpPr txBox="1">
            <a:spLocks noGrp="1"/>
          </p:cNvSpPr>
          <p:nvPr>
            <p:ph type="body" idx="1"/>
          </p:nvPr>
        </p:nvSpPr>
        <p:spPr>
          <a:xfrm>
            <a:off x="311700" y="1356775"/>
            <a:ext cx="3999900" cy="33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u="sng">
                <a:solidFill>
                  <a:srgbClr val="434343"/>
                </a:solidFill>
              </a:rPr>
              <a:t>Takeaways</a:t>
            </a:r>
            <a:endParaRPr sz="2400" b="1" u="sng">
              <a:solidFill>
                <a:srgbClr val="434343"/>
              </a:solidFill>
            </a:endParaRPr>
          </a:p>
          <a:p>
            <a:pPr marL="457200" lvl="0" indent="-381000" rtl="0">
              <a:spcBef>
                <a:spcPts val="1600"/>
              </a:spcBef>
              <a:spcAft>
                <a:spcPts val="0"/>
              </a:spcAft>
              <a:buClr>
                <a:srgbClr val="434343"/>
              </a:buClr>
              <a:buSzPts val="2400"/>
              <a:buChar char="●"/>
            </a:pPr>
            <a:r>
              <a:rPr lang="en" sz="2400">
                <a:solidFill>
                  <a:srgbClr val="434343"/>
                </a:solidFill>
              </a:rPr>
              <a:t>Scraping, charting, and data manipulation (with python)</a:t>
            </a:r>
            <a:endParaRPr sz="2400">
              <a:solidFill>
                <a:srgbClr val="434343"/>
              </a:solidFill>
            </a:endParaRPr>
          </a:p>
          <a:p>
            <a:pPr marL="457200" lvl="0" indent="-381000">
              <a:spcBef>
                <a:spcPts val="0"/>
              </a:spcBef>
              <a:spcAft>
                <a:spcPts val="0"/>
              </a:spcAft>
              <a:buClr>
                <a:srgbClr val="434343"/>
              </a:buClr>
              <a:buSzPts val="2400"/>
              <a:buChar char="●"/>
            </a:pPr>
            <a:r>
              <a:rPr lang="en" sz="2400">
                <a:solidFill>
                  <a:srgbClr val="434343"/>
                </a:solidFill>
              </a:rPr>
              <a:t>Combining multiple data sets </a:t>
            </a:r>
            <a:endParaRPr sz="2400">
              <a:solidFill>
                <a:srgbClr val="434343"/>
              </a:solidFill>
            </a:endParaRPr>
          </a:p>
        </p:txBody>
      </p:sp>
      <p:sp>
        <p:nvSpPr>
          <p:cNvPr id="197" name="Google Shape;197;p40"/>
          <p:cNvSpPr txBox="1">
            <a:spLocks noGrp="1"/>
          </p:cNvSpPr>
          <p:nvPr>
            <p:ph type="body" idx="2"/>
          </p:nvPr>
        </p:nvSpPr>
        <p:spPr>
          <a:xfrm>
            <a:off x="4832400" y="1356775"/>
            <a:ext cx="3999900" cy="33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u="sng">
                <a:solidFill>
                  <a:srgbClr val="434343"/>
                </a:solidFill>
              </a:rPr>
              <a:t>Future Improvements</a:t>
            </a:r>
            <a:endParaRPr sz="2400" b="1" u="sng">
              <a:solidFill>
                <a:srgbClr val="434343"/>
              </a:solidFill>
            </a:endParaRPr>
          </a:p>
          <a:p>
            <a:pPr marL="457200" lvl="0" indent="-381000" rtl="0">
              <a:spcBef>
                <a:spcPts val="1600"/>
              </a:spcBef>
              <a:spcAft>
                <a:spcPts val="0"/>
              </a:spcAft>
              <a:buClr>
                <a:srgbClr val="434343"/>
              </a:buClr>
              <a:buSzPts val="2400"/>
              <a:buChar char="●"/>
            </a:pPr>
            <a:r>
              <a:rPr lang="en" sz="2400">
                <a:solidFill>
                  <a:srgbClr val="434343"/>
                </a:solidFill>
              </a:rPr>
              <a:t>Graph formatting</a:t>
            </a:r>
            <a:endParaRPr sz="2400">
              <a:solidFill>
                <a:srgbClr val="434343"/>
              </a:solidFill>
            </a:endParaRPr>
          </a:p>
          <a:p>
            <a:pPr marL="457200" lvl="0" indent="-381000" rtl="0">
              <a:spcBef>
                <a:spcPts val="0"/>
              </a:spcBef>
              <a:spcAft>
                <a:spcPts val="0"/>
              </a:spcAft>
              <a:buClr>
                <a:srgbClr val="434343"/>
              </a:buClr>
              <a:buSzPts val="2400"/>
              <a:buChar char="●"/>
            </a:pPr>
            <a:r>
              <a:rPr lang="en" sz="2400">
                <a:solidFill>
                  <a:srgbClr val="434343"/>
                </a:solidFill>
              </a:rPr>
              <a:t>Better regression analysis</a:t>
            </a:r>
            <a:endParaRPr sz="2400">
              <a:solidFill>
                <a:srgbClr val="434343"/>
              </a:solidFill>
            </a:endParaRPr>
          </a:p>
          <a:p>
            <a:pPr marL="457200" lvl="0" indent="-381000">
              <a:spcBef>
                <a:spcPts val="0"/>
              </a:spcBef>
              <a:spcAft>
                <a:spcPts val="0"/>
              </a:spcAft>
              <a:buClr>
                <a:srgbClr val="434343"/>
              </a:buClr>
              <a:buSzPts val="2400"/>
              <a:buChar char="●"/>
            </a:pPr>
            <a:r>
              <a:rPr lang="en" sz="2400">
                <a:solidFill>
                  <a:srgbClr val="434343"/>
                </a:solidFill>
              </a:rPr>
              <a:t>Different variables, multivariate analysis</a:t>
            </a:r>
            <a:endParaRPr sz="24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09"/>
        <p:cNvGrpSpPr/>
        <p:nvPr/>
      </p:nvGrpSpPr>
      <p:grpSpPr>
        <a:xfrm>
          <a:off x="0" y="0"/>
          <a:ext cx="0" cy="0"/>
          <a:chOff x="0" y="0"/>
          <a:chExt cx="0" cy="0"/>
        </a:xfrm>
      </p:grpSpPr>
      <p:sp>
        <p:nvSpPr>
          <p:cNvPr id="110" name="Google Shape;110;p26"/>
          <p:cNvSpPr txBox="1">
            <a:spLocks noGrp="1"/>
          </p:cNvSpPr>
          <p:nvPr>
            <p:ph type="body" idx="1"/>
          </p:nvPr>
        </p:nvSpPr>
        <p:spPr>
          <a:xfrm>
            <a:off x="311700" y="1668400"/>
            <a:ext cx="8520600" cy="33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434343"/>
                </a:solidFill>
              </a:rPr>
              <a:t>Assessing the potential impact of accessible care and reproductive rights on women’s mental health</a:t>
            </a:r>
            <a:endParaRPr sz="3000">
              <a:solidFill>
                <a:srgbClr val="434343"/>
              </a:solidFill>
            </a:endParaRPr>
          </a:p>
          <a:p>
            <a:pPr marL="0" lvl="0" indent="0" rtl="0">
              <a:spcBef>
                <a:spcPts val="1600"/>
              </a:spcBef>
              <a:spcAft>
                <a:spcPts val="0"/>
              </a:spcAft>
              <a:buNone/>
            </a:pPr>
            <a:endParaRPr sz="3000">
              <a:solidFill>
                <a:srgbClr val="434343"/>
              </a:solidFill>
            </a:endParaRPr>
          </a:p>
          <a:p>
            <a:pPr marL="0" lvl="0" indent="0" rtl="0">
              <a:lnSpc>
                <a:spcPct val="100000"/>
              </a:lnSpc>
              <a:spcBef>
                <a:spcPts val="1600"/>
              </a:spcBef>
              <a:spcAft>
                <a:spcPts val="0"/>
              </a:spcAft>
              <a:buNone/>
            </a:pPr>
            <a:endParaRPr sz="3000">
              <a:solidFill>
                <a:srgbClr val="434343"/>
              </a:solidFill>
            </a:endParaRPr>
          </a:p>
          <a:p>
            <a:pPr marL="0" lvl="0" indent="0" rtl="0">
              <a:spcBef>
                <a:spcPts val="0"/>
              </a:spcBef>
              <a:spcAft>
                <a:spcPts val="1600"/>
              </a:spcAft>
              <a:buNone/>
            </a:pPr>
            <a:endParaRPr sz="3000">
              <a:solidFill>
                <a:srgbClr val="434343"/>
              </a:solidFill>
            </a:endParaRPr>
          </a:p>
        </p:txBody>
      </p:sp>
      <p:sp>
        <p:nvSpPr>
          <p:cNvPr id="111" name="Google Shape;11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800" b="1">
                <a:solidFill>
                  <a:srgbClr val="434343"/>
                </a:solidFill>
              </a:rPr>
              <a:t>Concept:</a:t>
            </a:r>
            <a:endParaRPr sz="4800" b="1">
              <a:solidFill>
                <a:srgbClr val="434343"/>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15"/>
        <p:cNvGrpSpPr/>
        <p:nvPr/>
      </p:nvGrpSpPr>
      <p:grpSpPr>
        <a:xfrm>
          <a:off x="0" y="0"/>
          <a:ext cx="0" cy="0"/>
          <a:chOff x="0" y="0"/>
          <a:chExt cx="0" cy="0"/>
        </a:xfrm>
      </p:grpSpPr>
      <p:sp>
        <p:nvSpPr>
          <p:cNvPr id="116" name="Google Shape;116;p27"/>
          <p:cNvSpPr txBox="1">
            <a:spLocks noGrp="1"/>
          </p:cNvSpPr>
          <p:nvPr>
            <p:ph type="body" idx="1"/>
          </p:nvPr>
        </p:nvSpPr>
        <p:spPr>
          <a:xfrm>
            <a:off x="311700" y="1843750"/>
            <a:ext cx="8520600" cy="33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434343"/>
                </a:solidFill>
              </a:rPr>
              <a:t>Can we isolate a correlation between access to women’s health and reproductive care and the prevalence of mental health issues in women?</a:t>
            </a:r>
            <a:endParaRPr sz="3000">
              <a:solidFill>
                <a:srgbClr val="434343"/>
              </a:solidFill>
            </a:endParaRPr>
          </a:p>
          <a:p>
            <a:pPr marL="0" lvl="0" indent="0" rtl="0">
              <a:spcBef>
                <a:spcPts val="1600"/>
              </a:spcBef>
              <a:spcAft>
                <a:spcPts val="0"/>
              </a:spcAft>
              <a:buNone/>
            </a:pPr>
            <a:endParaRPr sz="3000">
              <a:solidFill>
                <a:srgbClr val="434343"/>
              </a:solidFill>
            </a:endParaRPr>
          </a:p>
          <a:p>
            <a:pPr marL="0" lvl="0" indent="0" rtl="0">
              <a:lnSpc>
                <a:spcPct val="100000"/>
              </a:lnSpc>
              <a:spcBef>
                <a:spcPts val="1600"/>
              </a:spcBef>
              <a:spcAft>
                <a:spcPts val="0"/>
              </a:spcAft>
              <a:buNone/>
            </a:pPr>
            <a:endParaRPr sz="3000">
              <a:solidFill>
                <a:srgbClr val="434343"/>
              </a:solidFill>
            </a:endParaRPr>
          </a:p>
          <a:p>
            <a:pPr marL="0" lvl="0" indent="0" rtl="0">
              <a:spcBef>
                <a:spcPts val="0"/>
              </a:spcBef>
              <a:spcAft>
                <a:spcPts val="1600"/>
              </a:spcAft>
              <a:buNone/>
            </a:pPr>
            <a:endParaRPr sz="3000">
              <a:solidFill>
                <a:srgbClr val="434343"/>
              </a:solidFill>
            </a:endParaRPr>
          </a:p>
        </p:txBody>
      </p:sp>
      <p:sp>
        <p:nvSpPr>
          <p:cNvPr id="117" name="Google Shape;11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800" b="1">
                <a:solidFill>
                  <a:srgbClr val="434343"/>
                </a:solidFill>
              </a:rPr>
              <a:t>Broad scope:</a:t>
            </a:r>
            <a:endParaRPr sz="4800" b="1">
              <a:solidFill>
                <a:srgbClr val="434343"/>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21"/>
        <p:cNvGrpSpPr/>
        <p:nvPr/>
      </p:nvGrpSpPr>
      <p:grpSpPr>
        <a:xfrm>
          <a:off x="0" y="0"/>
          <a:ext cx="0" cy="0"/>
          <a:chOff x="0" y="0"/>
          <a:chExt cx="0" cy="0"/>
        </a:xfrm>
      </p:grpSpPr>
      <p:sp>
        <p:nvSpPr>
          <p:cNvPr id="122" name="Google Shape;122;p28"/>
          <p:cNvSpPr txBox="1">
            <a:spLocks noGrp="1"/>
          </p:cNvSpPr>
          <p:nvPr>
            <p:ph type="body" idx="1"/>
          </p:nvPr>
        </p:nvSpPr>
        <p:spPr>
          <a:xfrm>
            <a:off x="311700" y="8212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2400">
                <a:solidFill>
                  <a:srgbClr val="000000"/>
                </a:solidFill>
                <a:latin typeface="Old Standard TT"/>
                <a:ea typeface="Old Standard TT"/>
                <a:cs typeface="Old Standard TT"/>
                <a:sym typeface="Old Standard TT"/>
              </a:rPr>
              <a:t>“Mental health problems may develop as a consequence of reproductive health problems or events. These include lack of choice in reproductive decisions, unintended pregnancy, unsafe abortion, sexually transmissible infections including HIV, infertility and pregnancy complications such as miscarriage, stillbirth, premature birth or fistula. </a:t>
            </a:r>
            <a:r>
              <a:rPr lang="en" sz="2400" i="1">
                <a:solidFill>
                  <a:srgbClr val="000000"/>
                </a:solidFill>
                <a:latin typeface="Old Standard TT"/>
                <a:ea typeface="Old Standard TT"/>
                <a:cs typeface="Old Standard TT"/>
                <a:sym typeface="Old Standard TT"/>
              </a:rPr>
              <a:t>Mental health is closely interwoven with physical health.</a:t>
            </a:r>
            <a:r>
              <a:rPr lang="en" sz="2400">
                <a:solidFill>
                  <a:srgbClr val="000000"/>
                </a:solidFill>
                <a:latin typeface="Old Standard TT"/>
                <a:ea typeface="Old Standard TT"/>
                <a:cs typeface="Old Standard TT"/>
                <a:sym typeface="Old Standard TT"/>
              </a:rPr>
              <a:t>”</a:t>
            </a:r>
            <a:endParaRPr sz="2400">
              <a:solidFill>
                <a:srgbClr val="000000"/>
              </a:solidFill>
              <a:latin typeface="Old Standard TT"/>
              <a:ea typeface="Old Standard TT"/>
              <a:cs typeface="Old Standard TT"/>
              <a:sym typeface="Old Standard TT"/>
            </a:endParaRPr>
          </a:p>
        </p:txBody>
      </p:sp>
      <p:sp>
        <p:nvSpPr>
          <p:cNvPr id="123" name="Google Shape;123;p28"/>
          <p:cNvSpPr txBox="1">
            <a:spLocks noGrp="1"/>
          </p:cNvSpPr>
          <p:nvPr>
            <p:ph type="title"/>
          </p:nvPr>
        </p:nvSpPr>
        <p:spPr>
          <a:xfrm>
            <a:off x="311700" y="44351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u="sng">
                <a:solidFill>
                  <a:srgbClr val="0000FF"/>
                </a:solidFill>
                <a:latin typeface="Old Standard TT"/>
                <a:ea typeface="Old Standard TT"/>
                <a:cs typeface="Old Standard TT"/>
                <a:sym typeface="Old Standard TT"/>
                <a:hlinkClick r:id="rId3"/>
              </a:rPr>
              <a:t>Source: 2009 WHO report</a:t>
            </a:r>
            <a:endParaRPr sz="1200">
              <a:solidFill>
                <a:srgbClr val="0000FF"/>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27"/>
        <p:cNvGrpSpPr/>
        <p:nvPr/>
      </p:nvGrpSpPr>
      <p:grpSpPr>
        <a:xfrm>
          <a:off x="0" y="0"/>
          <a:ext cx="0" cy="0"/>
          <a:chOff x="0" y="0"/>
          <a:chExt cx="0" cy="0"/>
        </a:xfrm>
      </p:grpSpPr>
      <p:sp>
        <p:nvSpPr>
          <p:cNvPr id="128" name="Google Shape;128;p29"/>
          <p:cNvSpPr txBox="1">
            <a:spLocks noGrp="1"/>
          </p:cNvSpPr>
          <p:nvPr>
            <p:ph type="title"/>
          </p:nvPr>
        </p:nvSpPr>
        <p:spPr>
          <a:xfrm>
            <a:off x="311700" y="3670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800" b="1">
                <a:solidFill>
                  <a:srgbClr val="434343"/>
                </a:solidFill>
                <a:latin typeface="Old Standard TT"/>
                <a:ea typeface="Old Standard TT"/>
                <a:cs typeface="Old Standard TT"/>
                <a:sym typeface="Old Standard TT"/>
              </a:rPr>
              <a:t>Impetus for study:</a:t>
            </a:r>
            <a:endParaRPr sz="4800" b="1">
              <a:solidFill>
                <a:srgbClr val="434343"/>
              </a:solidFill>
              <a:latin typeface="Old Standard TT"/>
              <a:ea typeface="Old Standard TT"/>
              <a:cs typeface="Old Standard TT"/>
              <a:sym typeface="Old Standard TT"/>
            </a:endParaRPr>
          </a:p>
        </p:txBody>
      </p:sp>
      <p:sp>
        <p:nvSpPr>
          <p:cNvPr id="129" name="Google Shape;129;p29"/>
          <p:cNvSpPr txBox="1">
            <a:spLocks noGrp="1"/>
          </p:cNvSpPr>
          <p:nvPr>
            <p:ph type="body" idx="1"/>
          </p:nvPr>
        </p:nvSpPr>
        <p:spPr>
          <a:xfrm>
            <a:off x="311700" y="1444725"/>
            <a:ext cx="8520600" cy="3416400"/>
          </a:xfrm>
          <a:prstGeom prst="rect">
            <a:avLst/>
          </a:prstGeom>
        </p:spPr>
        <p:txBody>
          <a:bodyPr spcFirstLastPara="1" wrap="square" lIns="91425" tIns="91425" rIns="91425" bIns="91425" anchor="t" anchorCtr="0">
            <a:noAutofit/>
          </a:bodyPr>
          <a:lstStyle/>
          <a:p>
            <a:pPr marL="457200" lvl="0" indent="-292100" rtl="0">
              <a:spcBef>
                <a:spcPts val="0"/>
              </a:spcBef>
              <a:spcAft>
                <a:spcPts val="0"/>
              </a:spcAft>
              <a:buClr>
                <a:srgbClr val="434343"/>
              </a:buClr>
              <a:buSzPts val="1000"/>
              <a:buFont typeface="Old Standard TT"/>
              <a:buChar char="●"/>
            </a:pPr>
            <a:r>
              <a:rPr lang="en" sz="2400">
                <a:solidFill>
                  <a:srgbClr val="434343"/>
                </a:solidFill>
                <a:latin typeface="Old Standard TT"/>
                <a:ea typeface="Old Standard TT"/>
                <a:cs typeface="Old Standard TT"/>
                <a:sym typeface="Old Standard TT"/>
              </a:rPr>
              <a:t>There is increasing political support for removing PP from Title X, effectively “defunding” the program (</a:t>
            </a:r>
            <a:r>
              <a:rPr lang="en" sz="2400" u="sng">
                <a:solidFill>
                  <a:srgbClr val="434343"/>
                </a:solidFill>
                <a:latin typeface="Old Standard TT"/>
                <a:ea typeface="Old Standard TT"/>
                <a:cs typeface="Old Standard TT"/>
                <a:sym typeface="Old Standard TT"/>
                <a:hlinkClick r:id="rId3"/>
              </a:rPr>
              <a:t>source</a:t>
            </a:r>
            <a:r>
              <a:rPr lang="en" sz="2400">
                <a:solidFill>
                  <a:srgbClr val="434343"/>
                </a:solidFill>
                <a:latin typeface="Old Standard TT"/>
                <a:ea typeface="Old Standard TT"/>
                <a:cs typeface="Old Standard TT"/>
                <a:sym typeface="Old Standard TT"/>
              </a:rPr>
              <a:t>)</a:t>
            </a:r>
            <a:endParaRPr sz="2400">
              <a:solidFill>
                <a:srgbClr val="434343"/>
              </a:solidFill>
              <a:latin typeface="Old Standard TT"/>
              <a:ea typeface="Old Standard TT"/>
              <a:cs typeface="Old Standard TT"/>
              <a:sym typeface="Old Standard TT"/>
            </a:endParaRPr>
          </a:p>
          <a:p>
            <a:pPr marL="457200" lvl="0" indent="-292100" rtl="0">
              <a:spcBef>
                <a:spcPts val="1000"/>
              </a:spcBef>
              <a:spcAft>
                <a:spcPts val="0"/>
              </a:spcAft>
              <a:buClr>
                <a:srgbClr val="434343"/>
              </a:buClr>
              <a:buSzPts val="1000"/>
              <a:buFont typeface="Old Standard TT"/>
              <a:buChar char="●"/>
            </a:pPr>
            <a:r>
              <a:rPr lang="en" sz="2400">
                <a:solidFill>
                  <a:srgbClr val="434343"/>
                </a:solidFill>
                <a:latin typeface="Old Standard TT"/>
                <a:ea typeface="Old Standard TT"/>
                <a:cs typeface="Old Standard TT"/>
                <a:sym typeface="Old Standard TT"/>
              </a:rPr>
              <a:t>Without PP, there aren’t enough providers to meet the current need (</a:t>
            </a:r>
            <a:r>
              <a:rPr lang="en" sz="2400" u="sng">
                <a:solidFill>
                  <a:srgbClr val="434343"/>
                </a:solidFill>
                <a:latin typeface="Old Standard TT"/>
                <a:ea typeface="Old Standard TT"/>
                <a:cs typeface="Old Standard TT"/>
                <a:sym typeface="Old Standard TT"/>
                <a:hlinkClick r:id="rId4"/>
              </a:rPr>
              <a:t>source</a:t>
            </a:r>
            <a:r>
              <a:rPr lang="en" sz="2400">
                <a:solidFill>
                  <a:srgbClr val="434343"/>
                </a:solidFill>
                <a:latin typeface="Old Standard TT"/>
                <a:ea typeface="Old Standard TT"/>
                <a:cs typeface="Old Standard TT"/>
                <a:sym typeface="Old Standard TT"/>
              </a:rPr>
              <a:t>)</a:t>
            </a:r>
            <a:endParaRPr sz="2400">
              <a:solidFill>
                <a:srgbClr val="434343"/>
              </a:solidFill>
              <a:latin typeface="Old Standard TT"/>
              <a:ea typeface="Old Standard TT"/>
              <a:cs typeface="Old Standard TT"/>
              <a:sym typeface="Old Standard TT"/>
            </a:endParaRPr>
          </a:p>
          <a:p>
            <a:pPr marL="457200" lvl="0" indent="-292100" rtl="0">
              <a:spcBef>
                <a:spcPts val="1000"/>
              </a:spcBef>
              <a:spcAft>
                <a:spcPts val="1000"/>
              </a:spcAft>
              <a:buClr>
                <a:srgbClr val="434343"/>
              </a:buClr>
              <a:buSzPts val="1000"/>
              <a:buFont typeface="Old Standard TT"/>
              <a:buChar char="●"/>
            </a:pPr>
            <a:r>
              <a:rPr lang="en" sz="2400">
                <a:solidFill>
                  <a:srgbClr val="434343"/>
                </a:solidFill>
                <a:latin typeface="Old Standard TT"/>
                <a:ea typeface="Old Standard TT"/>
                <a:cs typeface="Old Standard TT"/>
                <a:sym typeface="Old Standard TT"/>
              </a:rPr>
              <a:t>Depression rates are alarmingly high among reproductive-aged women, and pinpointing contributing variables can help us begin to address them (</a:t>
            </a:r>
            <a:r>
              <a:rPr lang="en" sz="2400" u="sng">
                <a:solidFill>
                  <a:srgbClr val="434343"/>
                </a:solidFill>
                <a:latin typeface="Old Standard TT"/>
                <a:ea typeface="Old Standard TT"/>
                <a:cs typeface="Old Standard TT"/>
                <a:sym typeface="Old Standard TT"/>
                <a:hlinkClick r:id="rId5"/>
              </a:rPr>
              <a:t>source</a:t>
            </a:r>
            <a:r>
              <a:rPr lang="en" sz="2400">
                <a:solidFill>
                  <a:srgbClr val="434343"/>
                </a:solidFill>
                <a:latin typeface="Old Standard TT"/>
                <a:ea typeface="Old Standard TT"/>
                <a:cs typeface="Old Standard TT"/>
                <a:sym typeface="Old Standard TT"/>
              </a:rPr>
              <a:t>)</a:t>
            </a:r>
            <a:endParaRPr sz="2400">
              <a:solidFill>
                <a:srgbClr val="434343"/>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33"/>
        <p:cNvGrpSpPr/>
        <p:nvPr/>
      </p:nvGrpSpPr>
      <p:grpSpPr>
        <a:xfrm>
          <a:off x="0" y="0"/>
          <a:ext cx="0" cy="0"/>
          <a:chOff x="0" y="0"/>
          <a:chExt cx="0" cy="0"/>
        </a:xfrm>
      </p:grpSpPr>
      <p:sp>
        <p:nvSpPr>
          <p:cNvPr id="134" name="Google Shape;134;p30"/>
          <p:cNvSpPr txBox="1">
            <a:spLocks noGrp="1"/>
          </p:cNvSpPr>
          <p:nvPr>
            <p:ph type="body" idx="1"/>
          </p:nvPr>
        </p:nvSpPr>
        <p:spPr>
          <a:xfrm>
            <a:off x="311700" y="1824275"/>
            <a:ext cx="8520600" cy="339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434343"/>
                </a:solidFill>
              </a:rPr>
              <a:t>Is the relative provision and accessibility of care correlated with lower rates of depressive episodes in women? </a:t>
            </a:r>
            <a:endParaRPr sz="3000">
              <a:solidFill>
                <a:srgbClr val="434343"/>
              </a:solidFill>
            </a:endParaRPr>
          </a:p>
          <a:p>
            <a:pPr marL="0" lvl="0" indent="0" rtl="0">
              <a:spcBef>
                <a:spcPts val="1600"/>
              </a:spcBef>
              <a:spcAft>
                <a:spcPts val="0"/>
              </a:spcAft>
              <a:buNone/>
            </a:pPr>
            <a:endParaRPr sz="3000">
              <a:solidFill>
                <a:srgbClr val="434343"/>
              </a:solidFill>
            </a:endParaRPr>
          </a:p>
          <a:p>
            <a:pPr marL="0" lvl="0" indent="0" rtl="0">
              <a:lnSpc>
                <a:spcPct val="100000"/>
              </a:lnSpc>
              <a:spcBef>
                <a:spcPts val="1600"/>
              </a:spcBef>
              <a:spcAft>
                <a:spcPts val="0"/>
              </a:spcAft>
              <a:buNone/>
            </a:pPr>
            <a:endParaRPr sz="3000">
              <a:solidFill>
                <a:srgbClr val="434343"/>
              </a:solidFill>
            </a:endParaRPr>
          </a:p>
          <a:p>
            <a:pPr marL="0" lvl="0" indent="0" rtl="0">
              <a:spcBef>
                <a:spcPts val="0"/>
              </a:spcBef>
              <a:spcAft>
                <a:spcPts val="1600"/>
              </a:spcAft>
              <a:buNone/>
            </a:pPr>
            <a:endParaRPr sz="3000">
              <a:solidFill>
                <a:srgbClr val="434343"/>
              </a:solidFill>
            </a:endParaRPr>
          </a:p>
        </p:txBody>
      </p:sp>
      <p:sp>
        <p:nvSpPr>
          <p:cNvPr id="135" name="Google Shape;135;p30"/>
          <p:cNvSpPr txBox="1">
            <a:spLocks noGrp="1"/>
          </p:cNvSpPr>
          <p:nvPr>
            <p:ph type="title"/>
          </p:nvPr>
        </p:nvSpPr>
        <p:spPr>
          <a:xfrm>
            <a:off x="311700" y="6009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800" b="1">
                <a:solidFill>
                  <a:srgbClr val="434343"/>
                </a:solidFill>
              </a:rPr>
              <a:t>Narrow scope</a:t>
            </a:r>
            <a:r>
              <a:rPr lang="en" sz="4800" b="1">
                <a:solidFill>
                  <a:srgbClr val="434343"/>
                </a:solidFill>
                <a:latin typeface="Old Standard TT"/>
                <a:ea typeface="Old Standard TT"/>
                <a:cs typeface="Old Standard TT"/>
                <a:sym typeface="Old Standard TT"/>
              </a:rPr>
              <a:t>:</a:t>
            </a:r>
            <a:endParaRPr sz="4800" b="1">
              <a:solidFill>
                <a:srgbClr val="434343"/>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39"/>
        <p:cNvGrpSpPr/>
        <p:nvPr/>
      </p:nvGrpSpPr>
      <p:grpSpPr>
        <a:xfrm>
          <a:off x="0" y="0"/>
          <a:ext cx="0" cy="0"/>
          <a:chOff x="0" y="0"/>
          <a:chExt cx="0" cy="0"/>
        </a:xfrm>
      </p:grpSpPr>
      <p:sp>
        <p:nvSpPr>
          <p:cNvPr id="140" name="Google Shape;14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800" b="1">
                <a:solidFill>
                  <a:srgbClr val="434343"/>
                </a:solidFill>
                <a:latin typeface="Old Standard TT"/>
                <a:ea typeface="Old Standard TT"/>
                <a:cs typeface="Old Standard TT"/>
                <a:sym typeface="Old Standard TT"/>
              </a:rPr>
              <a:t>Assumptions:</a:t>
            </a:r>
            <a:endParaRPr sz="4800" b="1">
              <a:solidFill>
                <a:srgbClr val="434343"/>
              </a:solidFill>
              <a:latin typeface="Old Standard TT"/>
              <a:ea typeface="Old Standard TT"/>
              <a:cs typeface="Old Standard TT"/>
              <a:sym typeface="Old Standard TT"/>
            </a:endParaRPr>
          </a:p>
        </p:txBody>
      </p:sp>
      <p:sp>
        <p:nvSpPr>
          <p:cNvPr id="141" name="Google Shape;141;p31"/>
          <p:cNvSpPr txBox="1">
            <a:spLocks noGrp="1"/>
          </p:cNvSpPr>
          <p:nvPr>
            <p:ph type="body" idx="1"/>
          </p:nvPr>
        </p:nvSpPr>
        <p:spPr>
          <a:xfrm>
            <a:off x="311700" y="1522650"/>
            <a:ext cx="8520600" cy="3416400"/>
          </a:xfrm>
          <a:prstGeom prst="rect">
            <a:avLst/>
          </a:prstGeom>
        </p:spPr>
        <p:txBody>
          <a:bodyPr spcFirstLastPara="1" wrap="square" lIns="91425" tIns="91425" rIns="91425" bIns="91425" anchor="t" anchorCtr="0">
            <a:noAutofit/>
          </a:bodyPr>
          <a:lstStyle/>
          <a:p>
            <a:pPr marL="457200" lvl="0" indent="-292100" rtl="0">
              <a:spcBef>
                <a:spcPts val="0"/>
              </a:spcBef>
              <a:spcAft>
                <a:spcPts val="0"/>
              </a:spcAft>
              <a:buClr>
                <a:srgbClr val="434343"/>
              </a:buClr>
              <a:buSzPts val="1000"/>
              <a:buFont typeface="Old Standard TT"/>
              <a:buChar char="●"/>
            </a:pPr>
            <a:r>
              <a:rPr lang="en" sz="2400">
                <a:solidFill>
                  <a:srgbClr val="434343"/>
                </a:solidFill>
                <a:latin typeface="Old Standard TT"/>
                <a:ea typeface="Old Standard TT"/>
                <a:cs typeface="Old Standard TT"/>
                <a:sym typeface="Old Standard TT"/>
              </a:rPr>
              <a:t>Prevalence of one or more major depressive episodes in the last year indicates a negative impact on mental health</a:t>
            </a:r>
            <a:endParaRPr sz="2400">
              <a:solidFill>
                <a:srgbClr val="434343"/>
              </a:solidFill>
              <a:latin typeface="Old Standard TT"/>
              <a:ea typeface="Old Standard TT"/>
              <a:cs typeface="Old Standard TT"/>
              <a:sym typeface="Old Standard TT"/>
            </a:endParaRPr>
          </a:p>
          <a:p>
            <a:pPr marL="457200" lvl="0" indent="-292100" rtl="0">
              <a:spcBef>
                <a:spcPts val="1000"/>
              </a:spcBef>
              <a:spcAft>
                <a:spcPts val="0"/>
              </a:spcAft>
              <a:buClr>
                <a:srgbClr val="434343"/>
              </a:buClr>
              <a:buSzPts val="1000"/>
              <a:buFont typeface="Old Standard TT"/>
              <a:buChar char="●"/>
            </a:pPr>
            <a:r>
              <a:rPr lang="en" sz="2400">
                <a:solidFill>
                  <a:srgbClr val="434343"/>
                </a:solidFill>
                <a:latin typeface="Old Standard TT"/>
                <a:ea typeface="Old Standard TT"/>
                <a:cs typeface="Old Standard TT"/>
                <a:sym typeface="Old Standard TT"/>
              </a:rPr>
              <a:t>Number of PP sites reflects relative ease of access to their services</a:t>
            </a:r>
            <a:endParaRPr sz="3000">
              <a:solidFill>
                <a:srgbClr val="434343"/>
              </a:solidFill>
              <a:latin typeface="Old Standard TT"/>
              <a:ea typeface="Old Standard TT"/>
              <a:cs typeface="Old Standard TT"/>
              <a:sym typeface="Old Standard TT"/>
            </a:endParaRPr>
          </a:p>
          <a:p>
            <a:pPr marL="457200" lvl="0" indent="-292100" rtl="0">
              <a:spcBef>
                <a:spcPts val="1000"/>
              </a:spcBef>
              <a:spcAft>
                <a:spcPts val="1000"/>
              </a:spcAft>
              <a:buClr>
                <a:srgbClr val="434343"/>
              </a:buClr>
              <a:buSzPts val="1000"/>
              <a:buFont typeface="Old Standard TT"/>
              <a:buChar char="●"/>
            </a:pPr>
            <a:r>
              <a:rPr lang="en" sz="2400">
                <a:solidFill>
                  <a:srgbClr val="434343"/>
                </a:solidFill>
                <a:latin typeface="Old Standard TT"/>
                <a:ea typeface="Old Standard TT"/>
                <a:cs typeface="Old Standard TT"/>
                <a:sym typeface="Old Standard TT"/>
              </a:rPr>
              <a:t>All PP centers provide roughly equal levels of care</a:t>
            </a:r>
            <a:endParaRPr sz="2400">
              <a:solidFill>
                <a:srgbClr val="434343"/>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45"/>
        <p:cNvGrpSpPr/>
        <p:nvPr/>
      </p:nvGrpSpPr>
      <p:grpSpPr>
        <a:xfrm>
          <a:off x="0" y="0"/>
          <a:ext cx="0" cy="0"/>
          <a:chOff x="0" y="0"/>
          <a:chExt cx="0" cy="0"/>
        </a:xfrm>
      </p:grpSpPr>
      <p:sp>
        <p:nvSpPr>
          <p:cNvPr id="146" name="Google Shape;146;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434343"/>
                </a:solidFill>
              </a:rPr>
              <a:t>Methods:</a:t>
            </a:r>
            <a:endParaRPr sz="4800" b="1">
              <a:solidFill>
                <a:srgbClr val="434343"/>
              </a:solidFill>
            </a:endParaRPr>
          </a:p>
        </p:txBody>
      </p:sp>
      <p:sp>
        <p:nvSpPr>
          <p:cNvPr id="147" name="Google Shape;147;p32"/>
          <p:cNvSpPr txBox="1">
            <a:spLocks noGrp="1"/>
          </p:cNvSpPr>
          <p:nvPr>
            <p:ph type="body" idx="1"/>
          </p:nvPr>
        </p:nvSpPr>
        <p:spPr>
          <a:xfrm>
            <a:off x="311700" y="1327525"/>
            <a:ext cx="3999900" cy="3397200"/>
          </a:xfrm>
          <a:prstGeom prst="rect">
            <a:avLst/>
          </a:prstGeom>
        </p:spPr>
        <p:txBody>
          <a:bodyPr spcFirstLastPara="1" wrap="square" lIns="91425" tIns="91425" rIns="91425" bIns="91425" anchor="t" anchorCtr="0">
            <a:noAutofit/>
          </a:bodyPr>
          <a:lstStyle/>
          <a:p>
            <a:pPr marL="0" lvl="0" indent="0" algn="ctr" rtl="0">
              <a:spcBef>
                <a:spcPts val="1000"/>
              </a:spcBef>
              <a:spcAft>
                <a:spcPts val="0"/>
              </a:spcAft>
              <a:buNone/>
            </a:pPr>
            <a:r>
              <a:rPr lang="en" sz="2400" b="1" u="sng">
                <a:solidFill>
                  <a:srgbClr val="434343"/>
                </a:solidFill>
              </a:rPr>
              <a:t>Data Collection</a:t>
            </a:r>
            <a:endParaRPr sz="2400" b="1" u="sng">
              <a:solidFill>
                <a:srgbClr val="434343"/>
              </a:solidFill>
            </a:endParaRPr>
          </a:p>
          <a:p>
            <a:pPr marL="457200" lvl="0" indent="-381000" rtl="0">
              <a:spcBef>
                <a:spcPts val="1600"/>
              </a:spcBef>
              <a:spcAft>
                <a:spcPts val="0"/>
              </a:spcAft>
              <a:buClr>
                <a:srgbClr val="434343"/>
              </a:buClr>
              <a:buSzPts val="2400"/>
              <a:buChar char="●"/>
            </a:pPr>
            <a:r>
              <a:rPr lang="en" sz="2400">
                <a:solidFill>
                  <a:srgbClr val="434343"/>
                </a:solidFill>
              </a:rPr>
              <a:t>URL Scraping</a:t>
            </a:r>
            <a:endParaRPr sz="2400">
              <a:solidFill>
                <a:srgbClr val="434343"/>
              </a:solidFill>
            </a:endParaRPr>
          </a:p>
          <a:p>
            <a:pPr marL="457200" lvl="0" indent="-381000" rtl="0">
              <a:spcBef>
                <a:spcPts val="1600"/>
              </a:spcBef>
              <a:spcAft>
                <a:spcPts val="1600"/>
              </a:spcAft>
              <a:buClr>
                <a:srgbClr val="434343"/>
              </a:buClr>
              <a:buSzPts val="2400"/>
              <a:buChar char="●"/>
            </a:pPr>
            <a:r>
              <a:rPr lang="en" sz="2400">
                <a:solidFill>
                  <a:srgbClr val="434343"/>
                </a:solidFill>
              </a:rPr>
              <a:t>Pandas read_csv </a:t>
            </a:r>
            <a:endParaRPr sz="2400">
              <a:solidFill>
                <a:srgbClr val="434343"/>
              </a:solidFill>
            </a:endParaRPr>
          </a:p>
        </p:txBody>
      </p:sp>
      <p:sp>
        <p:nvSpPr>
          <p:cNvPr id="148" name="Google Shape;148;p32"/>
          <p:cNvSpPr txBox="1">
            <a:spLocks noGrp="1"/>
          </p:cNvSpPr>
          <p:nvPr>
            <p:ph type="body" idx="2"/>
          </p:nvPr>
        </p:nvSpPr>
        <p:spPr>
          <a:xfrm>
            <a:off x="4832400" y="1327525"/>
            <a:ext cx="3999900" cy="3397200"/>
          </a:xfrm>
          <a:prstGeom prst="rect">
            <a:avLst/>
          </a:prstGeom>
        </p:spPr>
        <p:txBody>
          <a:bodyPr spcFirstLastPara="1" wrap="square" lIns="91425" tIns="91425" rIns="91425" bIns="91425" anchor="t" anchorCtr="0">
            <a:noAutofit/>
          </a:bodyPr>
          <a:lstStyle/>
          <a:p>
            <a:pPr marL="0" lvl="0" indent="0" algn="ctr" rtl="0">
              <a:spcBef>
                <a:spcPts val="1000"/>
              </a:spcBef>
              <a:spcAft>
                <a:spcPts val="0"/>
              </a:spcAft>
              <a:buNone/>
            </a:pPr>
            <a:r>
              <a:rPr lang="en" sz="2400" b="1" u="sng">
                <a:solidFill>
                  <a:srgbClr val="434343"/>
                </a:solidFill>
              </a:rPr>
              <a:t>Packages and Libraries</a:t>
            </a:r>
            <a:endParaRPr sz="2400" b="1" u="sng">
              <a:solidFill>
                <a:srgbClr val="434343"/>
              </a:solidFill>
            </a:endParaRPr>
          </a:p>
          <a:p>
            <a:pPr marL="457200" lvl="0" indent="-381000" rtl="0">
              <a:spcBef>
                <a:spcPts val="1600"/>
              </a:spcBef>
              <a:spcAft>
                <a:spcPts val="0"/>
              </a:spcAft>
              <a:buClr>
                <a:srgbClr val="434343"/>
              </a:buClr>
              <a:buSzPts val="2400"/>
              <a:buChar char="●"/>
            </a:pPr>
            <a:r>
              <a:rPr lang="en" sz="2400">
                <a:solidFill>
                  <a:srgbClr val="434343"/>
                </a:solidFill>
              </a:rPr>
              <a:t>Pandas</a:t>
            </a:r>
            <a:endParaRPr sz="2400">
              <a:solidFill>
                <a:srgbClr val="434343"/>
              </a:solidFill>
            </a:endParaRPr>
          </a:p>
          <a:p>
            <a:pPr marL="457200" lvl="0" indent="-381000" rtl="0">
              <a:spcBef>
                <a:spcPts val="1600"/>
              </a:spcBef>
              <a:spcAft>
                <a:spcPts val="0"/>
              </a:spcAft>
              <a:buClr>
                <a:srgbClr val="434343"/>
              </a:buClr>
              <a:buSzPts val="2400"/>
              <a:buChar char="●"/>
            </a:pPr>
            <a:r>
              <a:rPr lang="en" sz="2400">
                <a:solidFill>
                  <a:srgbClr val="434343"/>
                </a:solidFill>
              </a:rPr>
              <a:t>Matplotlib</a:t>
            </a:r>
            <a:endParaRPr sz="2400">
              <a:solidFill>
                <a:srgbClr val="434343"/>
              </a:solidFill>
            </a:endParaRPr>
          </a:p>
          <a:p>
            <a:pPr marL="457200" lvl="0" indent="-381000" rtl="0">
              <a:spcBef>
                <a:spcPts val="1600"/>
              </a:spcBef>
              <a:spcAft>
                <a:spcPts val="0"/>
              </a:spcAft>
              <a:buClr>
                <a:srgbClr val="434343"/>
              </a:buClr>
              <a:buSzPts val="2400"/>
              <a:buChar char="●"/>
            </a:pPr>
            <a:r>
              <a:rPr lang="en" sz="2400">
                <a:solidFill>
                  <a:srgbClr val="434343"/>
                </a:solidFill>
              </a:rPr>
              <a:t>Seaborn</a:t>
            </a:r>
            <a:endParaRPr sz="2400">
              <a:solidFill>
                <a:srgbClr val="434343"/>
              </a:solidFill>
            </a:endParaRPr>
          </a:p>
          <a:p>
            <a:pPr marL="0" lvl="0" indent="0" rtl="0">
              <a:spcBef>
                <a:spcPts val="1600"/>
              </a:spcBef>
              <a:spcAft>
                <a:spcPts val="1600"/>
              </a:spcAft>
              <a:buNone/>
            </a:pPr>
            <a:endParaRPr sz="24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152"/>
        <p:cNvGrpSpPr/>
        <p:nvPr/>
      </p:nvGrpSpPr>
      <p:grpSpPr>
        <a:xfrm>
          <a:off x="0" y="0"/>
          <a:ext cx="0" cy="0"/>
          <a:chOff x="0" y="0"/>
          <a:chExt cx="0" cy="0"/>
        </a:xfrm>
      </p:grpSpPr>
      <p:sp>
        <p:nvSpPr>
          <p:cNvPr id="153" name="Google Shape;153;p33"/>
          <p:cNvSpPr txBox="1">
            <a:spLocks noGrp="1"/>
          </p:cNvSpPr>
          <p:nvPr>
            <p:ph type="title"/>
          </p:nvPr>
        </p:nvSpPr>
        <p:spPr>
          <a:xfrm>
            <a:off x="224050" y="445025"/>
            <a:ext cx="86895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4000" b="1">
                <a:solidFill>
                  <a:srgbClr val="434343"/>
                </a:solidFill>
              </a:rPr>
              <a:t>State-by-state provision of care:</a:t>
            </a:r>
            <a:endParaRPr sz="4000" b="1">
              <a:solidFill>
                <a:srgbClr val="434343"/>
              </a:solidFill>
              <a:latin typeface="Old Standard TT"/>
              <a:ea typeface="Old Standard TT"/>
              <a:cs typeface="Old Standard TT"/>
              <a:sym typeface="Old Standard TT"/>
            </a:endParaRPr>
          </a:p>
        </p:txBody>
      </p:sp>
      <p:pic>
        <p:nvPicPr>
          <p:cNvPr id="154" name="Google Shape;154;p33"/>
          <p:cNvPicPr preferRelativeResize="0"/>
          <p:nvPr/>
        </p:nvPicPr>
        <p:blipFill>
          <a:blip r:embed="rId3">
            <a:alphaModFix/>
          </a:blip>
          <a:stretch>
            <a:fillRect/>
          </a:stretch>
        </p:blipFill>
        <p:spPr>
          <a:xfrm>
            <a:off x="403838" y="1315100"/>
            <a:ext cx="4011124" cy="3305824"/>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Words>
  <Application>Microsoft Macintosh PowerPoint</Application>
  <PresentationFormat>On-screen Show (16:9)</PresentationFormat>
  <Paragraphs>44</Paragraphs>
  <Slides>16</Slides>
  <Notes>16</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16</vt:i4>
      </vt:variant>
    </vt:vector>
  </HeadingPairs>
  <TitlesOfParts>
    <vt:vector size="19" baseType="lpstr">
      <vt:lpstr>Old Standard TT</vt:lpstr>
      <vt:lpstr>Paperback</vt:lpstr>
      <vt:lpstr>Simple Dark</vt:lpstr>
      <vt:lpstr>Intro to Data Science - Midterm 8/8</vt:lpstr>
      <vt:lpstr>Concept:</vt:lpstr>
      <vt:lpstr>Broad scope:</vt:lpstr>
      <vt:lpstr>Source: 2009 WHO report</vt:lpstr>
      <vt:lpstr>Impetus for study:</vt:lpstr>
      <vt:lpstr>Narrow scope:</vt:lpstr>
      <vt:lpstr>Assumptions:</vt:lpstr>
      <vt:lpstr>Methods:</vt:lpstr>
      <vt:lpstr>State-by-state provision of care:</vt:lpstr>
      <vt:lpstr>State-by-state rates of depression:</vt:lpstr>
      <vt:lpstr>Concentration of care:</vt:lpstr>
      <vt:lpstr>Provision of care per capita:</vt:lpstr>
      <vt:lpstr>Concentration of depression:</vt:lpstr>
      <vt:lpstr>Regression analysis: </vt:lpstr>
      <vt:lpstr>Comparison bar: </vt:lpstr>
      <vt:lpstr>Summary:</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Science - Midterm 8/8</dc:title>
  <cp:lastModifiedBy>Microsoft Office User</cp:lastModifiedBy>
  <cp:revision>1</cp:revision>
  <dcterms:modified xsi:type="dcterms:W3CDTF">2018-08-08T22:37:42Z</dcterms:modified>
</cp:coreProperties>
</file>