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EC329-3033-41B7-BA90-73E4AAA1263B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C6DE1-46BA-4961-9DE0-A1A7ED728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6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5443-8167-4683-B5AD-6A479CA36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17DDA-0F84-4772-B6C4-661A0982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61D2-12BA-4DED-8CE0-3B9ED767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BCD3-599A-4CB3-AE9D-699DE9BF3C62}" type="datetime1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2370-BF8F-42FF-BC8D-823117AB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FEF3-A9F2-411E-AEB8-EEE5BE0A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651E-F12B-4372-8C09-E2F9628B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80B15-0B56-407E-BC33-5C5840CC3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3CB4B-C32C-4466-9BA3-B5EDA49B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AFFA-3280-456C-8296-E022DFD2BE4A}" type="datetime1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BC3E-FA55-4DAA-B03C-F2A8175C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5CAD-5CB3-4560-9150-67A88BA2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7D65E-CB31-48BC-919B-F941FE02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C0374-7265-4EFB-9E7E-03E2619E4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51B6-F369-4438-BE0C-72081438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9541-67A4-4E59-858B-F165DCA39009}" type="datetime1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42FF-0741-4E34-A167-3113C87C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97869-1D3D-43CD-8100-2DB30EB8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0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4E90-E9F1-44E8-84E1-AAAD489E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D901-3D84-4148-9DD5-0729093C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40FB-3FF4-4B26-B83B-A2FA3CD4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F5A4-3B39-4A57-A7FA-2A9209F4709C}" type="datetime1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41B6-56FB-4D27-87F2-7340DB50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49682-E60E-4918-BEE2-1D502ADD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3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7A77-00A6-43E0-B6AA-E3983E68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68A25-1F7A-40E5-B087-6F5DB1E9D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66A-68CA-4151-BA61-656D536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33A7-0332-4760-BDD3-778FE5D722F3}" type="datetime1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F564-5B81-4E79-BFE0-05A80336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B6C5B-DEDC-4045-979E-FFB39FAF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5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5176-260B-4462-8613-57BF13F8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D6A7-7FDF-4E1C-AB20-DC72DC5B1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56492-BB37-4D8C-9378-C788845B1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274B1-E80A-438B-9C2F-5223FC50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87D2-5FCE-4F7D-977C-B8EEBCBE1352}" type="datetime1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14FE9-EDCB-4960-A1F4-EE2EF402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1509B-0812-4375-8A97-C3D50BAD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4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BABC-B82C-453A-8F6C-067F0D2B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09C5C-80B7-4849-A5BB-20BAABFB4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0EAE-C405-471E-A6C1-20C30990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E8D1-7487-4E72-977F-CF9F9F7A7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C9ADE-5F80-4271-AFF4-15C17E5A6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75B31-25A4-459E-A4B6-27C01659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5640-E8B5-4B9A-8F35-53D29471A7CA}" type="datetime1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F3A8B-E190-44C7-9F99-0500CE2D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8B4CB-E09B-4DEC-AC7E-9DE98710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9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B3E7-E873-4521-9833-C164D103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C3F3C-92BB-496D-9D80-9241F980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74F6-D84C-44C8-BFF3-7C2C3AAD6F7A}" type="datetime1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4522E-CAFE-43A2-8F2E-41858300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D8E4A-8FAA-4C2A-822C-9872D1A8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73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6A028-4790-4357-B8EE-C88FEFC0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993D-0371-41E6-A70E-0C6EE195F148}" type="datetime1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B6BC1-2660-422D-92FE-1C5BDEE2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82C7D-7518-405B-927D-CA27BE1C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6A07-7CF7-4C1E-96DC-169006F8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AEA8-0EF5-42DD-83DF-003A899D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35E90-43A9-416C-91AA-51B53ABA6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92068-C00E-4582-8FB1-986E1E11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7FF4-753A-4551-B5F5-9415509DC307}" type="datetime1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772E4-D7EB-44E2-B690-91517C0B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52496-059E-462A-AFE1-8BA7206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1807-C062-4837-81AA-308B4F9C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8814-CB67-4A9E-96CD-CE71818B1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DDAEC-DC05-458F-8C34-95FC1D8E3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1428F-3C91-46C6-AC7F-29CE5E18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5076-8EBB-48CD-A651-380D9700EFFE}" type="datetime1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CA9FF-BCA5-4C16-BD56-66EE0494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Analiza rezultatelor școlare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CAA67-2C2D-4B94-A2D7-D94A7626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9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1179E-4DAE-4581-B844-3FDDD8A7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55AED-1152-4193-9006-9F8FE1A9D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09EF-926B-4101-A26A-A40E4B12E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AB94-F869-45B9-A388-51EA7633BFBC}" type="datetime1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BB0B-9253-45D1-8386-FBA59DF19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Analiza rezultatelor școlare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9041-1F36-4210-A8F9-7EA146729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4DB0-E7FB-4A77-ABD1-E9DF382C0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5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2FE8-AC13-41B7-A433-2673D57FE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Legile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Newton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86837-FB02-47AE-A2A1-DB0E2DA13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Semestrul </a:t>
            </a:r>
            <a:r>
              <a:rPr lang="en-US" dirty="0"/>
              <a:t>I</a:t>
            </a:r>
            <a:r>
              <a:rPr lang="ro-RO" dirty="0"/>
              <a:t>I</a:t>
            </a:r>
          </a:p>
          <a:p>
            <a:r>
              <a:rPr lang="ro-RO" dirty="0"/>
              <a:t>Prezentare realizată de </a:t>
            </a:r>
            <a:r>
              <a:rPr lang="en-US" dirty="0" err="1"/>
              <a:t>Pleant</a:t>
            </a:r>
            <a:r>
              <a:rPr lang="ro-RO" dirty="0"/>
              <a:t>ă Mihai-Alexandru/ grupa</a:t>
            </a:r>
            <a:r>
              <a:rPr lang="en-US" dirty="0"/>
              <a:t> 313 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1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84148-7DB6-460B-983B-42708928E184}"/>
              </a:ext>
            </a:extLst>
          </p:cNvPr>
          <p:cNvSpPr txBox="1"/>
          <p:nvPr/>
        </p:nvSpPr>
        <p:spPr>
          <a:xfrm>
            <a:off x="2438400" y="829733"/>
            <a:ext cx="65701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Introducere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48C81-4FD5-4DF7-A858-B36B098A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2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B6E2F-C1F8-80DE-4380-F24628903887}"/>
              </a:ext>
            </a:extLst>
          </p:cNvPr>
          <p:cNvSpPr txBox="1"/>
          <p:nvPr/>
        </p:nvSpPr>
        <p:spPr>
          <a:xfrm>
            <a:off x="3048778" y="2413338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Legile lui Newton (sau principiile fundamentale ale mecanicii) sunt trei legi ale fizicii care dau o relație directă între forțele care acționează asupra unui corp și mișcarea acelui corp. Ele au fost enunțate de Sir Isaac Newton (bazat și pe studiile lui Galilei) în lucrarea sa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Philosophiae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Naturalis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Principia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(1687). Aceste legi formează baza mecanicii clasice.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27BBF9-DABC-8812-B81D-4FBAE08E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523" y="6398359"/>
            <a:ext cx="125588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3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84148-7DB6-460B-983B-42708928E184}"/>
              </a:ext>
            </a:extLst>
          </p:cNvPr>
          <p:cNvSpPr txBox="1"/>
          <p:nvPr/>
        </p:nvSpPr>
        <p:spPr>
          <a:xfrm>
            <a:off x="2438400" y="829733"/>
            <a:ext cx="65701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Principiul I al mecanicii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48C81-4FD5-4DF7-A858-B36B098A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3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B6E2F-C1F8-80DE-4380-F24628903887}"/>
              </a:ext>
            </a:extLst>
          </p:cNvPr>
          <p:cNvSpPr txBox="1"/>
          <p:nvPr/>
        </p:nvSpPr>
        <p:spPr>
          <a:xfrm>
            <a:off x="643095" y="1507254"/>
            <a:ext cx="10932605" cy="452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Principiul I al mecanicii sau principiul inerției a fost formulat pentru prima dată de Galilei și este cunoscut sub forma: „Orice corp își menține starea de repaus sau de mișcare rectilinie uniformă atât timp cât asupra sa nu acționează alte forțe sau suma forțelor care acționează asupra sa este nulă.”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Deoarece mișcarea este caracterizată în raport cu un sistem de referință ales arbitrar, mișcarea are caracter relativ. În acest sens, Galilei a formulat principiul relativității mișcării mecanice. Să considerăm un călător aflat într-un vehicul care se deplasează rectiliniu și uniform. Călătorul se poate găsi într-una din stările: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•în repaus, în raport cu sistemul de referință legat de vehicul;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•în mișcare rectilinie uniformă cu o viteză egală cu cea a vehiculului față de un sistem de referință legat de Pământ;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•în mișcare accelerată, în raport cu un sistem de referință legat de Soare, deoarece Pământul este în mișcare accelerată față de Soare.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Toate sistemele de referință ce se mișcă rectiliniu uniform se numesc sisteme de referință inerțiale. În aceste sisteme de referință este valabil principiul inerției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2BAD9-575D-B795-D61C-D0C16DA9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523" y="6441064"/>
            <a:ext cx="125588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8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84148-7DB6-460B-983B-42708928E184}"/>
              </a:ext>
            </a:extLst>
          </p:cNvPr>
          <p:cNvSpPr txBox="1"/>
          <p:nvPr/>
        </p:nvSpPr>
        <p:spPr>
          <a:xfrm>
            <a:off x="2438400" y="829733"/>
            <a:ext cx="65701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Principiul al II-lea al mecanicii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48C81-4FD5-4DF7-A858-B36B098A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4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B6E2F-C1F8-80DE-4380-F24628903887}"/>
              </a:ext>
            </a:extLst>
          </p:cNvPr>
          <p:cNvSpPr txBox="1"/>
          <p:nvPr/>
        </p:nvSpPr>
        <p:spPr>
          <a:xfrm>
            <a:off x="1306286" y="1782148"/>
            <a:ext cx="9526555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Principiul al II-lea al mecanicii: Newton a descoperit faptul că o forță care acționează asupra unui corp îi imprimă acestuia o accelerație, proporțională cu forța și invers proporțională cu masa corpului: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E052C46-C73C-4DCC-30D0-847726B8D0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8699205"/>
                  </p:ext>
                </p:extLst>
              </p:nvPr>
            </p:nvGraphicFramePr>
            <p:xfrm>
              <a:off x="3215639" y="3572891"/>
              <a:ext cx="5928361" cy="12078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45557">
                      <a:extLst>
                        <a:ext uri="{9D8B030D-6E8A-4147-A177-3AD203B41FA5}">
                          <a16:colId xmlns:a16="http://schemas.microsoft.com/office/drawing/2014/main" val="3104684771"/>
                        </a:ext>
                      </a:extLst>
                    </a:gridCol>
                    <a:gridCol w="582804">
                      <a:extLst>
                        <a:ext uri="{9D8B030D-6E8A-4147-A177-3AD203B41FA5}">
                          <a16:colId xmlns:a16="http://schemas.microsoft.com/office/drawing/2014/main" val="26484870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ro-RO" sz="18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o-RO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o-RO" sz="18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 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o-RO" sz="18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(principiul forței sau legea a doua a dinamici)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(1)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622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E052C46-C73C-4DCC-30D0-847726B8D0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8699205"/>
                  </p:ext>
                </p:extLst>
              </p:nvPr>
            </p:nvGraphicFramePr>
            <p:xfrm>
              <a:off x="3215639" y="3572891"/>
              <a:ext cx="5928361" cy="12078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45557">
                      <a:extLst>
                        <a:ext uri="{9D8B030D-6E8A-4147-A177-3AD203B41FA5}">
                          <a16:colId xmlns:a16="http://schemas.microsoft.com/office/drawing/2014/main" val="3104684771"/>
                        </a:ext>
                      </a:extLst>
                    </a:gridCol>
                    <a:gridCol w="582804">
                      <a:extLst>
                        <a:ext uri="{9D8B030D-6E8A-4147-A177-3AD203B41FA5}">
                          <a16:colId xmlns:a16="http://schemas.microsoft.com/office/drawing/2014/main" val="2648487085"/>
                        </a:ext>
                      </a:extLst>
                    </a:gridCol>
                  </a:tblGrid>
                  <a:tr h="12078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030" r="-10946" b="-11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(1)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6223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24DFAB6-F8AA-52B9-D6CE-7E1C04A82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3" y="6378959"/>
            <a:ext cx="125588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7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021E53-E7A4-4D0D-A0C7-AA5A72E7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/>
              <a:t>Legile lui Newton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1E860-4FB2-4604-BCA9-11C25453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FC5997-3B08-7CB3-5525-3C4898554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0041"/>
              </p:ext>
            </p:extLst>
          </p:nvPr>
        </p:nvGraphicFramePr>
        <p:xfrm>
          <a:off x="3126790" y="2020576"/>
          <a:ext cx="6340510" cy="2816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564">
                  <a:extLst>
                    <a:ext uri="{9D8B030D-6E8A-4147-A177-3AD203B41FA5}">
                      <a16:colId xmlns:a16="http://schemas.microsoft.com/office/drawing/2014/main" val="428238810"/>
                    </a:ext>
                  </a:extLst>
                </a:gridCol>
                <a:gridCol w="2773973">
                  <a:extLst>
                    <a:ext uri="{9D8B030D-6E8A-4147-A177-3AD203B41FA5}">
                      <a16:colId xmlns:a16="http://schemas.microsoft.com/office/drawing/2014/main" val="2202307698"/>
                    </a:ext>
                  </a:extLst>
                </a:gridCol>
                <a:gridCol w="2773973">
                  <a:extLst>
                    <a:ext uri="{9D8B030D-6E8A-4147-A177-3AD203B41FA5}">
                      <a16:colId xmlns:a16="http://schemas.microsoft.com/office/drawing/2014/main" val="4020325557"/>
                    </a:ext>
                  </a:extLst>
                </a:gridCol>
              </a:tblGrid>
              <a:tr h="7042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Nr.crt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Mărime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Unitate de măsură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600081"/>
                  </a:ext>
                </a:extLst>
              </a:tr>
              <a:tr h="7042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masa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[kg]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4987755"/>
                  </a:ext>
                </a:extLst>
              </a:tr>
              <a:tr h="7042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83155" algn="r"/>
                        </a:tabLst>
                      </a:pPr>
                      <a:r>
                        <a:rPr lang="ro-RO" sz="1100">
                          <a:effectLst/>
                        </a:rPr>
                        <a:t>accelerația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[m/s</a:t>
                      </a:r>
                      <a:r>
                        <a:rPr lang="ro-RO" sz="1100" baseline="30000">
                          <a:effectLst/>
                        </a:rPr>
                        <a:t>2</a:t>
                      </a:r>
                      <a:r>
                        <a:rPr lang="ro-RO" sz="1100">
                          <a:effectLst/>
                        </a:rPr>
                        <a:t>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22728"/>
                  </a:ext>
                </a:extLst>
              </a:tr>
              <a:tr h="7042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forța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[(</a:t>
                      </a:r>
                      <a:r>
                        <a:rPr lang="en-US" sz="1100" dirty="0" err="1">
                          <a:effectLst/>
                        </a:rPr>
                        <a:t>kg</a:t>
                      </a:r>
                      <a:r>
                        <a:rPr lang="en-US" sz="800" dirty="0" err="1">
                          <a:effectLst/>
                        </a:rPr>
                        <a:t>•</a:t>
                      </a:r>
                      <a:r>
                        <a:rPr lang="en-US" sz="1100" dirty="0" err="1">
                          <a:effectLst/>
                        </a:rPr>
                        <a:t>m</a:t>
                      </a:r>
                      <a:r>
                        <a:rPr lang="en-US" sz="1100" dirty="0">
                          <a:effectLst/>
                        </a:rPr>
                        <a:t>)/s</a:t>
                      </a:r>
                      <a:r>
                        <a:rPr lang="en-US" sz="1100" baseline="30000" dirty="0">
                          <a:effectLst/>
                        </a:rPr>
                        <a:t>2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1308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ACF49E-15D7-FC2A-2B3A-83846C9E695E}"/>
              </a:ext>
            </a:extLst>
          </p:cNvPr>
          <p:cNvSpPr txBox="1"/>
          <p:nvPr/>
        </p:nvSpPr>
        <p:spPr>
          <a:xfrm>
            <a:off x="3047113" y="925156"/>
            <a:ext cx="70644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Tabelul 1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Unitațile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măsaură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componentelor principiului forței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6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031F4-34A0-4B8B-8879-1F9D733E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/>
              <a:t>Legile lui Newton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7F63C-9DE7-4109-A0B6-833D59DA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5DD86E-1E53-6BF7-BD7A-724ECC79071E}"/>
              </a:ext>
            </a:extLst>
          </p:cNvPr>
          <p:cNvSpPr txBox="1"/>
          <p:nvPr/>
        </p:nvSpPr>
        <p:spPr>
          <a:xfrm>
            <a:off x="2673939" y="61561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Dependența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forței de tracțiune față de accelerație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42DAD759-20F8-0C70-8E9D-3436CB88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58269"/>
            <a:ext cx="3331210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4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0E8401-862A-43FC-A61D-E80203D4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/>
              <a:t>Legile lui Newton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4CACE-3D49-40A8-90FB-667A726F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4DB0-E7FB-4A77-ABD1-E9DF382C07E8}" type="slidenum">
              <a:rPr lang="en-GB" smtClean="0"/>
              <a:t>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2B53-626D-4F2C-B534-63B30A9C65BD}"/>
              </a:ext>
            </a:extLst>
          </p:cNvPr>
          <p:cNvSpPr txBox="1"/>
          <p:nvPr/>
        </p:nvSpPr>
        <p:spPr>
          <a:xfrm>
            <a:off x="3215473" y="1416817"/>
            <a:ext cx="654147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CONCLUZII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 concluzie legile lui Newton stau la baza mecanicii clasice.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5814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416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Legile lui Newton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rezultatelor școlare</dc:title>
  <dc:creator>virginia ecaterina oltean</dc:creator>
  <cp:lastModifiedBy>Mihai-Alexandru PLEANTĂ (132445)</cp:lastModifiedBy>
  <cp:revision>8</cp:revision>
  <dcterms:created xsi:type="dcterms:W3CDTF">2021-03-16T11:43:09Z</dcterms:created>
  <dcterms:modified xsi:type="dcterms:W3CDTF">2023-03-15T15:02:19Z</dcterms:modified>
</cp:coreProperties>
</file>