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al Bold" panose="020B0704020202020204" pitchFamily="34" charset="0"/>
      <p:regular r:id="rId12"/>
      <p:bold r:id="rId13"/>
    </p:embeddedFont>
    <p:embeddedFont>
      <p:font typeface="FS Albert Arabic" panose="020B0604020202020204" charset="-78"/>
      <p:regular r:id="rId14"/>
    </p:embeddedFont>
    <p:embeddedFont>
      <p:font typeface="FS Albert Arabic Bold" panose="020B0604020202020204" charset="-78"/>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audio" Target="../media/audio1.wav"/><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image" Target="../media/image44.svg"/><Relationship Id="rId7" Type="http://schemas.openxmlformats.org/officeDocument/2006/relationships/image" Target="../media/image46.svg"/><Relationship Id="rId12" Type="http://schemas.openxmlformats.org/officeDocument/2006/relationships/image" Target="../media/image5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2.svg"/><Relationship Id="rId10" Type="http://schemas.openxmlformats.org/officeDocument/2006/relationships/image" Target="../media/image49.png"/><Relationship Id="rId4" Type="http://schemas.openxmlformats.org/officeDocument/2006/relationships/image" Target="../media/image1.png"/><Relationship Id="rId9" Type="http://schemas.openxmlformats.org/officeDocument/2006/relationships/image" Target="../media/image48.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4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970069" y="-4247682"/>
            <a:ext cx="19258069" cy="19258069"/>
          </a:xfrm>
          <a:custGeom>
            <a:avLst/>
            <a:gdLst/>
            <a:ahLst/>
            <a:cxnLst/>
            <a:rect l="l" t="t" r="r" b="b"/>
            <a:pathLst>
              <a:path w="19258069" h="19258069">
                <a:moveTo>
                  <a:pt x="0" y="0"/>
                </a:moveTo>
                <a:lnTo>
                  <a:pt x="19258069" y="0"/>
                </a:lnTo>
                <a:lnTo>
                  <a:pt x="19258069" y="19258069"/>
                </a:lnTo>
                <a:lnTo>
                  <a:pt x="0" y="19258069"/>
                </a:lnTo>
                <a:lnTo>
                  <a:pt x="0" y="0"/>
                </a:lnTo>
                <a:close/>
              </a:path>
            </a:pathLst>
          </a:custGeom>
          <a:blipFill>
            <a:blip r:embed="rId3">
              <a:alphaModFix amt="4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659532" y="2528978"/>
            <a:ext cx="3701593" cy="4723610"/>
          </a:xfrm>
          <a:custGeom>
            <a:avLst/>
            <a:gdLst/>
            <a:ahLst/>
            <a:cxnLst/>
            <a:rect l="l" t="t" r="r" b="b"/>
            <a:pathLst>
              <a:path w="3701593" h="4723610">
                <a:moveTo>
                  <a:pt x="0" y="0"/>
                </a:moveTo>
                <a:lnTo>
                  <a:pt x="3701593" y="0"/>
                </a:lnTo>
                <a:lnTo>
                  <a:pt x="3701593" y="4723610"/>
                </a:lnTo>
                <a:lnTo>
                  <a:pt x="0" y="47236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055075" y="6258872"/>
            <a:ext cx="3718302" cy="2393234"/>
          </a:xfrm>
          <a:custGeom>
            <a:avLst/>
            <a:gdLst/>
            <a:ahLst/>
            <a:cxnLst/>
            <a:rect l="l" t="t" r="r" b="b"/>
            <a:pathLst>
              <a:path w="3718302" h="2393234">
                <a:moveTo>
                  <a:pt x="0" y="0"/>
                </a:moveTo>
                <a:lnTo>
                  <a:pt x="3718302" y="0"/>
                </a:lnTo>
                <a:lnTo>
                  <a:pt x="3718302" y="2393235"/>
                </a:lnTo>
                <a:lnTo>
                  <a:pt x="0" y="239323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4539911" y="4461815"/>
            <a:ext cx="2882196" cy="3943304"/>
          </a:xfrm>
          <a:custGeom>
            <a:avLst/>
            <a:gdLst/>
            <a:ahLst/>
            <a:cxnLst/>
            <a:rect l="l" t="t" r="r" b="b"/>
            <a:pathLst>
              <a:path w="2882196" h="3943304">
                <a:moveTo>
                  <a:pt x="0" y="0"/>
                </a:moveTo>
                <a:lnTo>
                  <a:pt x="2882197" y="0"/>
                </a:lnTo>
                <a:lnTo>
                  <a:pt x="2882197" y="3943304"/>
                </a:lnTo>
                <a:lnTo>
                  <a:pt x="0" y="394330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6" name="TextBox 6"/>
          <p:cNvSpPr txBox="1"/>
          <p:nvPr/>
        </p:nvSpPr>
        <p:spPr>
          <a:xfrm>
            <a:off x="9144000" y="5152752"/>
            <a:ext cx="9904619" cy="2049662"/>
          </a:xfrm>
          <a:prstGeom prst="rect">
            <a:avLst/>
          </a:prstGeom>
        </p:spPr>
        <p:txBody>
          <a:bodyPr lIns="0" tIns="0" rIns="0" bIns="0" rtlCol="0" anchor="t">
            <a:spAutoFit/>
          </a:bodyPr>
          <a:lstStyle/>
          <a:p>
            <a:pPr algn="l">
              <a:lnSpc>
                <a:spcPts val="16818"/>
              </a:lnSpc>
            </a:pPr>
            <a:r>
              <a:rPr lang="en-US" sz="12013" b="1" dirty="0">
                <a:solidFill>
                  <a:srgbClr val="343434"/>
                </a:solidFill>
                <a:latin typeface="FS Albert Arabic Bold"/>
                <a:ea typeface="FS Albert Arabic Bold"/>
                <a:cs typeface="FS Albert Arabic Bold"/>
                <a:sym typeface="FS Albert Arabic Bold"/>
              </a:rPr>
              <a:t>COMPUTER</a:t>
            </a:r>
          </a:p>
        </p:txBody>
      </p:sp>
      <p:sp>
        <p:nvSpPr>
          <p:cNvPr id="7" name="TextBox 7"/>
          <p:cNvSpPr txBox="1"/>
          <p:nvPr/>
        </p:nvSpPr>
        <p:spPr>
          <a:xfrm>
            <a:off x="8632352" y="3585653"/>
            <a:ext cx="8626948" cy="1801145"/>
          </a:xfrm>
          <a:prstGeom prst="rect">
            <a:avLst/>
          </a:prstGeom>
        </p:spPr>
        <p:txBody>
          <a:bodyPr lIns="0" tIns="0" rIns="0" bIns="0" rtlCol="0" anchor="t">
            <a:spAutoFit/>
          </a:bodyPr>
          <a:lstStyle/>
          <a:p>
            <a:pPr algn="r" rtl="1">
              <a:lnSpc>
                <a:spcPts val="14649"/>
              </a:lnSpc>
            </a:pPr>
            <a:r>
              <a:rPr lang="ar-EG" sz="10463" dirty="0">
                <a:solidFill>
                  <a:srgbClr val="343434"/>
                </a:solidFill>
                <a:latin typeface="FS Albert Arabic"/>
                <a:ea typeface="FS Albert Arabic"/>
                <a:cs typeface="FS Albert Arabic"/>
                <a:sym typeface="FS Albert Arabic"/>
                <a:rtl/>
              </a:rPr>
              <a:t>الحاسوب</a:t>
            </a:r>
          </a:p>
        </p:txBody>
      </p:sp>
      <p:sp>
        <p:nvSpPr>
          <p:cNvPr id="8" name="TextBox 8"/>
          <p:cNvSpPr txBox="1"/>
          <p:nvPr/>
        </p:nvSpPr>
        <p:spPr>
          <a:xfrm>
            <a:off x="16678948" y="436858"/>
            <a:ext cx="1160704" cy="281669"/>
          </a:xfrm>
          <a:prstGeom prst="rect">
            <a:avLst/>
          </a:prstGeom>
        </p:spPr>
        <p:txBody>
          <a:bodyPr lIns="0" tIns="0" rIns="0" bIns="0" rtlCol="0" anchor="t">
            <a:spAutoFit/>
          </a:bodyPr>
          <a:lstStyle/>
          <a:p>
            <a:pPr algn="r" rtl="1">
              <a:lnSpc>
                <a:spcPts val="1822"/>
              </a:lnSpc>
            </a:pPr>
            <a:r>
              <a:rPr lang="ar-EG" sz="1804" b="1" spc="-110">
                <a:solidFill>
                  <a:srgbClr val="343434"/>
                </a:solidFill>
                <a:latin typeface="Arial Bold"/>
                <a:ea typeface="Arial Bold"/>
                <a:cs typeface="Arial Bold"/>
                <a:sym typeface="Arial Bold"/>
                <a:rtl/>
              </a:rPr>
              <a:t>الرابع العلمي</a:t>
            </a:r>
          </a:p>
        </p:txBody>
      </p:sp>
      <p:sp>
        <p:nvSpPr>
          <p:cNvPr id="9" name="TextBox 9"/>
          <p:cNvSpPr txBox="1"/>
          <p:nvPr/>
        </p:nvSpPr>
        <p:spPr>
          <a:xfrm>
            <a:off x="9270739" y="8164109"/>
            <a:ext cx="7793067" cy="1499870"/>
          </a:xfrm>
          <a:prstGeom prst="rect">
            <a:avLst/>
          </a:prstGeom>
        </p:spPr>
        <p:txBody>
          <a:bodyPr lIns="0" tIns="0" rIns="0" bIns="0" rtlCol="0" anchor="t">
            <a:spAutoFit/>
          </a:bodyPr>
          <a:lstStyle/>
          <a:p>
            <a:pPr algn="r" rtl="1">
              <a:lnSpc>
                <a:spcPts val="2380"/>
              </a:lnSpc>
            </a:pPr>
            <a:r>
              <a:rPr lang="ar-EG" sz="1700" dirty="0">
                <a:solidFill>
                  <a:srgbClr val="343434"/>
                </a:solidFill>
                <a:latin typeface="Arial"/>
                <a:ea typeface="Arial"/>
                <a:cs typeface="Arial"/>
                <a:sym typeface="Arial"/>
                <a:rtl/>
              </a:rPr>
              <a:t>يُعد الحاسوب من أهم الاختراعات التقنية في العصر الحديث، حيث أصبح جزءًا لا يتجزأ من حياتنا اليومية. فهو جهاز إلكتروني قادر على معالجة البيانات بسرعة ودقة عالية، مما يسهم في تسهيل العديد من المهام في مختلف المجالات مثل التعليم، والصحة، والأعمال، والترفيه. ومع التطور المستمر في تقنيات الحوسبة، تتزايد أهمية الحاسوب في بناء مستقبل رقمي متطور.</a:t>
            </a:r>
          </a:p>
        </p:txBody>
      </p:sp>
    </p:spTree>
  </p:cSld>
  <p:clrMapOvr>
    <a:masterClrMapping/>
  </p:clrMapOvr>
  <mc:AlternateContent xmlns:mc="http://schemas.openxmlformats.org/markup-compatibility/2006" xmlns:p14="http://schemas.microsoft.com/office/powerpoint/2010/main">
    <mc:Choice Requires="p14">
      <p:transition spd="slow" p14:dur="3000">
        <p:cover/>
        <p:sndAc>
          <p:stSnd>
            <p:snd r:embed="rId2" name="hammer.wav"/>
          </p:stSnd>
        </p:sndAc>
      </p:transition>
    </mc:Choice>
    <mc:Fallback xmlns="">
      <p:transition spd="slow">
        <p:cover/>
        <p:sndAc>
          <p:stSnd>
            <p:snd r:embed="rId11" name="hammer.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TextBox 2"/>
          <p:cNvSpPr txBox="1"/>
          <p:nvPr/>
        </p:nvSpPr>
        <p:spPr>
          <a:xfrm>
            <a:off x="933983" y="3695494"/>
            <a:ext cx="16420035" cy="3331890"/>
          </a:xfrm>
          <a:prstGeom prst="rect">
            <a:avLst/>
          </a:prstGeom>
        </p:spPr>
        <p:txBody>
          <a:bodyPr lIns="0" tIns="0" rIns="0" bIns="0" rtlCol="0" anchor="t">
            <a:spAutoFit/>
          </a:bodyPr>
          <a:lstStyle/>
          <a:p>
            <a:pPr algn="ctr" rtl="1">
              <a:lnSpc>
                <a:spcPts val="27108"/>
              </a:lnSpc>
            </a:pPr>
            <a:r>
              <a:rPr lang="ar-EG" sz="19362" b="1" dirty="0">
                <a:solidFill>
                  <a:srgbClr val="343434"/>
                </a:solidFill>
                <a:latin typeface="FS Albert Arabic Bold"/>
                <a:ea typeface="FS Albert Arabic Bold"/>
                <a:cs typeface="FS Albert Arabic Bold"/>
                <a:sym typeface="FS Albert Arabic Bold"/>
                <a:rtl/>
              </a:rPr>
              <a:t>شكرا للمشاهدة</a:t>
            </a:r>
          </a:p>
        </p:txBody>
      </p:sp>
      <p:sp>
        <p:nvSpPr>
          <p:cNvPr id="3" name="Freeform 3"/>
          <p:cNvSpPr/>
          <p:nvPr/>
        </p:nvSpPr>
        <p:spPr>
          <a:xfrm>
            <a:off x="5684547" y="6631976"/>
            <a:ext cx="442897" cy="442897"/>
          </a:xfrm>
          <a:custGeom>
            <a:avLst/>
            <a:gdLst/>
            <a:ahLst/>
            <a:cxnLst/>
            <a:rect l="l" t="t" r="r" b="b"/>
            <a:pathLst>
              <a:path w="442897" h="442897">
                <a:moveTo>
                  <a:pt x="0" y="0"/>
                </a:moveTo>
                <a:lnTo>
                  <a:pt x="442897" y="0"/>
                </a:lnTo>
                <a:lnTo>
                  <a:pt x="442897" y="442897"/>
                </a:lnTo>
                <a:lnTo>
                  <a:pt x="0" y="44289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4">
              <a:alphaModFix amt="4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354446">
            <a:off x="15843106" y="2606653"/>
            <a:ext cx="1497033" cy="2339114"/>
          </a:xfrm>
          <a:custGeom>
            <a:avLst/>
            <a:gdLst/>
            <a:ahLst/>
            <a:cxnLst/>
            <a:rect l="l" t="t" r="r" b="b"/>
            <a:pathLst>
              <a:path w="1497033" h="2339114">
                <a:moveTo>
                  <a:pt x="0" y="0"/>
                </a:moveTo>
                <a:lnTo>
                  <a:pt x="1497033" y="0"/>
                </a:lnTo>
                <a:lnTo>
                  <a:pt x="1497033" y="2339115"/>
                </a:lnTo>
                <a:lnTo>
                  <a:pt x="0" y="233911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6" name="Freeform 6"/>
          <p:cNvSpPr/>
          <p:nvPr/>
        </p:nvSpPr>
        <p:spPr>
          <a:xfrm rot="885027">
            <a:off x="5092713" y="2195823"/>
            <a:ext cx="2206219" cy="1740908"/>
          </a:xfrm>
          <a:custGeom>
            <a:avLst/>
            <a:gdLst/>
            <a:ahLst/>
            <a:cxnLst/>
            <a:rect l="l" t="t" r="r" b="b"/>
            <a:pathLst>
              <a:path w="2206219" h="1740908">
                <a:moveTo>
                  <a:pt x="0" y="0"/>
                </a:moveTo>
                <a:lnTo>
                  <a:pt x="2206220" y="0"/>
                </a:lnTo>
                <a:lnTo>
                  <a:pt x="2206220" y="1740908"/>
                </a:lnTo>
                <a:lnTo>
                  <a:pt x="0" y="174090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7" name="Freeform 7"/>
          <p:cNvSpPr/>
          <p:nvPr/>
        </p:nvSpPr>
        <p:spPr>
          <a:xfrm>
            <a:off x="91839" y="8205407"/>
            <a:ext cx="4202073" cy="2521244"/>
          </a:xfrm>
          <a:custGeom>
            <a:avLst/>
            <a:gdLst/>
            <a:ahLst/>
            <a:cxnLst/>
            <a:rect l="l" t="t" r="r" b="b"/>
            <a:pathLst>
              <a:path w="4202073" h="2521244">
                <a:moveTo>
                  <a:pt x="0" y="0"/>
                </a:moveTo>
                <a:lnTo>
                  <a:pt x="4202074" y="0"/>
                </a:lnTo>
                <a:lnTo>
                  <a:pt x="4202074" y="2521245"/>
                </a:lnTo>
                <a:lnTo>
                  <a:pt x="0" y="2521245"/>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8" name="Freeform 8"/>
          <p:cNvSpPr/>
          <p:nvPr/>
        </p:nvSpPr>
        <p:spPr>
          <a:xfrm rot="839221">
            <a:off x="9785300" y="7617346"/>
            <a:ext cx="1170380" cy="2030628"/>
          </a:xfrm>
          <a:custGeom>
            <a:avLst/>
            <a:gdLst/>
            <a:ahLst/>
            <a:cxnLst/>
            <a:rect l="l" t="t" r="r" b="b"/>
            <a:pathLst>
              <a:path w="1170380" h="2030628">
                <a:moveTo>
                  <a:pt x="0" y="0"/>
                </a:moveTo>
                <a:lnTo>
                  <a:pt x="1170381" y="0"/>
                </a:lnTo>
                <a:lnTo>
                  <a:pt x="1170381" y="2030628"/>
                </a:lnTo>
                <a:lnTo>
                  <a:pt x="0" y="2030628"/>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US"/>
          </a:p>
        </p:txBody>
      </p:sp>
      <p:sp>
        <p:nvSpPr>
          <p:cNvPr id="9" name="TextBox 9"/>
          <p:cNvSpPr txBox="1"/>
          <p:nvPr/>
        </p:nvSpPr>
        <p:spPr>
          <a:xfrm>
            <a:off x="6370926" y="6546251"/>
            <a:ext cx="4493704" cy="435579"/>
          </a:xfrm>
          <a:prstGeom prst="rect">
            <a:avLst/>
          </a:prstGeom>
        </p:spPr>
        <p:txBody>
          <a:bodyPr lIns="0" tIns="0" rIns="0" bIns="0" rtlCol="0" anchor="t">
            <a:spAutoFit/>
          </a:bodyPr>
          <a:lstStyle/>
          <a:p>
            <a:pPr marL="0" lvl="0" indent="0" algn="just">
              <a:lnSpc>
                <a:spcPts val="3291"/>
              </a:lnSpc>
              <a:spcBef>
                <a:spcPct val="0"/>
              </a:spcBef>
            </a:pPr>
            <a:r>
              <a:rPr lang="en-US" sz="2351">
                <a:solidFill>
                  <a:srgbClr val="343434"/>
                </a:solidFill>
                <a:latin typeface="Arial"/>
                <a:ea typeface="Arial"/>
                <a:cs typeface="Arial"/>
                <a:sym typeface="Arial"/>
              </a:rPr>
              <a:t>COMPUTER.M3ATH.REST</a:t>
            </a:r>
          </a:p>
        </p:txBody>
      </p:sp>
      <p:sp>
        <p:nvSpPr>
          <p:cNvPr id="11" name="TextBox 10">
            <a:extLst>
              <a:ext uri="{FF2B5EF4-FFF2-40B4-BE49-F238E27FC236}">
                <a16:creationId xmlns:a16="http://schemas.microsoft.com/office/drawing/2014/main" id="{C741E0E3-33B4-834D-3C2E-37AB92968165}"/>
              </a:ext>
            </a:extLst>
          </p:cNvPr>
          <p:cNvSpPr txBox="1"/>
          <p:nvPr/>
        </p:nvSpPr>
        <p:spPr>
          <a:xfrm>
            <a:off x="11791290" y="8581265"/>
            <a:ext cx="5943600" cy="830997"/>
          </a:xfrm>
          <a:prstGeom prst="rect">
            <a:avLst/>
          </a:prstGeom>
          <a:noFill/>
        </p:spPr>
        <p:txBody>
          <a:bodyPr wrap="square" rtlCol="0">
            <a:spAutoFit/>
          </a:bodyPr>
          <a:lstStyle/>
          <a:p>
            <a:br>
              <a:rPr lang="ar-IQ" sz="2400" dirty="0"/>
            </a:br>
            <a:r>
              <a:rPr lang="ar-IQ" sz="2400" dirty="0"/>
              <a:t> معاذ منتصر, عثمان خالد, طه عبد السلام, نجم الدين هادي</a:t>
            </a:r>
            <a:endParaRPr lang="en-US" sz="2400" dirty="0"/>
          </a:p>
        </p:txBody>
      </p:sp>
      <p:sp>
        <p:nvSpPr>
          <p:cNvPr id="12" name="TextBox 11">
            <a:extLst>
              <a:ext uri="{FF2B5EF4-FFF2-40B4-BE49-F238E27FC236}">
                <a16:creationId xmlns:a16="http://schemas.microsoft.com/office/drawing/2014/main" id="{78F66ADA-8439-E449-C7BC-B95315A1C671}"/>
              </a:ext>
            </a:extLst>
          </p:cNvPr>
          <p:cNvSpPr txBox="1"/>
          <p:nvPr/>
        </p:nvSpPr>
        <p:spPr>
          <a:xfrm>
            <a:off x="13639800" y="8201754"/>
            <a:ext cx="3200400" cy="707886"/>
          </a:xfrm>
          <a:prstGeom prst="rect">
            <a:avLst/>
          </a:prstGeom>
          <a:noFill/>
        </p:spPr>
        <p:txBody>
          <a:bodyPr wrap="square" rtlCol="0">
            <a:spAutoFit/>
          </a:bodyPr>
          <a:lstStyle/>
          <a:p>
            <a:r>
              <a:rPr lang="ar-IQ" sz="4000" dirty="0"/>
              <a:t>اعداد الطلبة</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28700" y="3011828"/>
            <a:ext cx="5610468" cy="6246472"/>
          </a:xfrm>
          <a:custGeom>
            <a:avLst/>
            <a:gdLst/>
            <a:ahLst/>
            <a:cxnLst/>
            <a:rect l="l" t="t" r="r" b="b"/>
            <a:pathLst>
              <a:path w="5610468" h="6246472">
                <a:moveTo>
                  <a:pt x="0" y="0"/>
                </a:moveTo>
                <a:lnTo>
                  <a:pt x="5610468" y="0"/>
                </a:lnTo>
                <a:lnTo>
                  <a:pt x="5610468" y="6246472"/>
                </a:lnTo>
                <a:lnTo>
                  <a:pt x="0" y="6246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8770971" y="3181455"/>
            <a:ext cx="7072639"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مقدمة</a:t>
            </a:r>
          </a:p>
        </p:txBody>
      </p:sp>
      <p:sp>
        <p:nvSpPr>
          <p:cNvPr id="5" name="TextBox 5"/>
          <p:cNvSpPr txBox="1"/>
          <p:nvPr/>
        </p:nvSpPr>
        <p:spPr>
          <a:xfrm>
            <a:off x="11336085" y="5235341"/>
            <a:ext cx="6313346" cy="2385695"/>
          </a:xfrm>
          <a:prstGeom prst="rect">
            <a:avLst/>
          </a:prstGeom>
        </p:spPr>
        <p:txBody>
          <a:bodyPr lIns="0" tIns="0" rIns="0" bIns="0" rtlCol="0" anchor="t">
            <a:spAutoFit/>
          </a:bodyPr>
          <a:lstStyle/>
          <a:p>
            <a:pPr algn="ctr" rtl="1">
              <a:lnSpc>
                <a:spcPts val="2380"/>
              </a:lnSpc>
            </a:pPr>
            <a:r>
              <a:rPr lang="ar-EG" sz="1700">
                <a:solidFill>
                  <a:srgbClr val="343434"/>
                </a:solidFill>
                <a:latin typeface="Arial"/>
                <a:ea typeface="Arial"/>
                <a:cs typeface="Arial"/>
                <a:sym typeface="Arial"/>
                <a:rtl/>
              </a:rPr>
              <a:t>يُعد الحاسوب من أهم الأجهزة الإلكترونية في عصرنا، حيث غيّر طريقة تعامل الإنسان مع المعلومات والبيانات. ويُستخدم في مجالات متعددة مثل التعليم، والصحة، والصناعة، بفضل سرعته ودقته في تنفيذ المهام.</a:t>
            </a:r>
          </a:p>
          <a:p>
            <a:pPr algn="r" rtl="1">
              <a:lnSpc>
                <a:spcPts val="2380"/>
              </a:lnSpc>
            </a:pPr>
            <a:r>
              <a:rPr lang="ar-EG" sz="1700">
                <a:solidFill>
                  <a:srgbClr val="343434"/>
                </a:solidFill>
                <a:latin typeface="Arial"/>
                <a:ea typeface="Arial"/>
                <a:cs typeface="Arial"/>
                <a:sym typeface="Arial"/>
                <a:rtl/>
              </a:rPr>
              <a:t>يعمل الحاسوب من خلال نظام متكامل، يبدأ بإدخال البيانات عبر أدوات مثل لوحة المفاتيح والفأرة، ثم تُعالج هذه البيانات في وحدة المعالجة المركزية (</a:t>
            </a:r>
            <a:r>
              <a:rPr lang="en-US" sz="1700">
                <a:solidFill>
                  <a:srgbClr val="343434"/>
                </a:solidFill>
                <a:latin typeface="Arial"/>
                <a:ea typeface="Arial"/>
                <a:cs typeface="Arial"/>
                <a:sym typeface="Arial"/>
              </a:rPr>
              <a:t>CPU</a:t>
            </a:r>
            <a:r>
              <a:rPr lang="ar-EG" sz="1700">
                <a:solidFill>
                  <a:srgbClr val="343434"/>
                </a:solidFill>
                <a:latin typeface="Arial"/>
                <a:ea typeface="Arial"/>
                <a:cs typeface="Arial"/>
                <a:sym typeface="Arial"/>
                <a:rtl/>
              </a:rPr>
              <a:t>). بعدها يتم عرض النتائج أو تخزينها حسب الحاجة، وكل ذلك يتم وفق تعليمات مبرمجة تُعرف بالبرامج.</a:t>
            </a:r>
          </a:p>
          <a:p>
            <a:pPr algn="ctr" rtl="1">
              <a:lnSpc>
                <a:spcPts val="2380"/>
              </a:lnSpc>
            </a:pPr>
            <a:endParaRPr lang="ar-EG" sz="1700">
              <a:solidFill>
                <a:srgbClr val="343434"/>
              </a:solidFill>
              <a:latin typeface="Arial"/>
              <a:ea typeface="Arial"/>
              <a:cs typeface="Arial"/>
              <a:sym typeface="Arial"/>
              <a:rtl/>
            </a:endParaRPr>
          </a:p>
        </p:txBody>
      </p:sp>
      <p:sp>
        <p:nvSpPr>
          <p:cNvPr id="6" name="TextBox 6"/>
          <p:cNvSpPr txBox="1"/>
          <p:nvPr/>
        </p:nvSpPr>
        <p:spPr>
          <a:xfrm>
            <a:off x="11336085" y="7849636"/>
            <a:ext cx="6313346" cy="90932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بفضل هذا النظام المتكامل، يستطيع الحاسوب إنجاز ملايين العمليات في ثوانٍ معدودة، مما يجعله أداة أساسية لا يمكن الاستغناء عنها في العصر الرقمي.</a:t>
            </a:r>
          </a:p>
          <a:p>
            <a:pPr algn="ctr">
              <a:lnSpc>
                <a:spcPts val="2380"/>
              </a:lnSpc>
            </a:pPr>
            <a:endParaRPr lang="ar-EG" sz="1700" b="1">
              <a:solidFill>
                <a:srgbClr val="343434"/>
              </a:solidFill>
              <a:latin typeface="Arial Bold"/>
              <a:ea typeface="Arial Bold"/>
              <a:cs typeface="Arial Bold"/>
              <a:sym typeface="Arial Bold"/>
              <a:rt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250489" y="3563771"/>
            <a:ext cx="4455678" cy="2884039"/>
          </a:xfrm>
          <a:custGeom>
            <a:avLst/>
            <a:gdLst/>
            <a:ahLst/>
            <a:cxnLst/>
            <a:rect l="l" t="t" r="r" b="b"/>
            <a:pathLst>
              <a:path w="4455678" h="2884039">
                <a:moveTo>
                  <a:pt x="0" y="0"/>
                </a:moveTo>
                <a:lnTo>
                  <a:pt x="4455678" y="0"/>
                </a:lnTo>
                <a:lnTo>
                  <a:pt x="4455678" y="2884039"/>
                </a:lnTo>
                <a:lnTo>
                  <a:pt x="0" y="288403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3214871" y="3563771"/>
            <a:ext cx="2577298" cy="2577298"/>
          </a:xfrm>
          <a:custGeom>
            <a:avLst/>
            <a:gdLst/>
            <a:ahLst/>
            <a:cxnLst/>
            <a:rect l="l" t="t" r="r" b="b"/>
            <a:pathLst>
              <a:path w="2577298" h="2577298">
                <a:moveTo>
                  <a:pt x="0" y="0"/>
                </a:moveTo>
                <a:lnTo>
                  <a:pt x="2577298" y="0"/>
                </a:lnTo>
                <a:lnTo>
                  <a:pt x="2577298" y="2577298"/>
                </a:lnTo>
                <a:lnTo>
                  <a:pt x="0" y="2577298"/>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5" name="TextBox 5"/>
          <p:cNvSpPr txBox="1"/>
          <p:nvPr/>
        </p:nvSpPr>
        <p:spPr>
          <a:xfrm>
            <a:off x="6643583" y="1371385"/>
            <a:ext cx="5000834"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العناصر المادية</a:t>
            </a:r>
          </a:p>
        </p:txBody>
      </p:sp>
      <p:sp>
        <p:nvSpPr>
          <p:cNvPr id="6" name="TextBox 6"/>
          <p:cNvSpPr txBox="1"/>
          <p:nvPr/>
        </p:nvSpPr>
        <p:spPr>
          <a:xfrm>
            <a:off x="1697475" y="7053580"/>
            <a:ext cx="5561706" cy="209042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تُعد الذاكرة من العناصر الحيوية في الحاسوب، وتنقسم إلى نوعين رئيسيين: ذاكرة الوصول العشوائي (</a:t>
            </a:r>
            <a:r>
              <a:rPr lang="en-US" sz="1700">
                <a:solidFill>
                  <a:srgbClr val="343434"/>
                </a:solidFill>
                <a:latin typeface="Arial"/>
                <a:ea typeface="Arial"/>
                <a:cs typeface="Arial"/>
                <a:sym typeface="Arial"/>
              </a:rPr>
              <a:t>RAM</a:t>
            </a:r>
            <a:r>
              <a:rPr lang="ar-EG" sz="1700">
                <a:solidFill>
                  <a:srgbClr val="343434"/>
                </a:solidFill>
                <a:latin typeface="Arial"/>
                <a:ea typeface="Arial"/>
                <a:cs typeface="Arial"/>
                <a:sym typeface="Arial"/>
                <a:rtl/>
              </a:rPr>
              <a:t>) ووحدة التخزين. تقوم الـ </a:t>
            </a:r>
            <a:r>
              <a:rPr lang="en-US" sz="1700">
                <a:solidFill>
                  <a:srgbClr val="343434"/>
                </a:solidFill>
                <a:latin typeface="Arial"/>
                <a:ea typeface="Arial"/>
                <a:cs typeface="Arial"/>
                <a:sym typeface="Arial"/>
              </a:rPr>
              <a:t>RAM</a:t>
            </a:r>
            <a:r>
              <a:rPr lang="ar-EG" sz="1700">
                <a:solidFill>
                  <a:srgbClr val="343434"/>
                </a:solidFill>
                <a:latin typeface="Arial"/>
                <a:ea typeface="Arial"/>
                <a:cs typeface="Arial"/>
                <a:sym typeface="Arial"/>
                <a:rtl/>
              </a:rPr>
              <a:t> بتخزين البيانات مؤقتًا أثناء تشغيل البرامج، مما يساعد الحاسوب على العمل بسرعة وكفاءة. أما وحدة التخزين، مثل الأقراص الصلبة أو أقراص الحالة الصلبة (</a:t>
            </a:r>
            <a:r>
              <a:rPr lang="en-US" sz="1700">
                <a:solidFill>
                  <a:srgbClr val="343434"/>
                </a:solidFill>
                <a:latin typeface="Arial"/>
                <a:ea typeface="Arial"/>
                <a:cs typeface="Arial"/>
                <a:sym typeface="Arial"/>
              </a:rPr>
              <a:t>SSD</a:t>
            </a:r>
            <a:r>
              <a:rPr lang="ar-EG" sz="1700">
                <a:solidFill>
                  <a:srgbClr val="343434"/>
                </a:solidFill>
                <a:latin typeface="Arial"/>
                <a:ea typeface="Arial"/>
                <a:cs typeface="Arial"/>
                <a:sym typeface="Arial"/>
                <a:rtl/>
              </a:rPr>
              <a:t>)، فتُستخدم لحفظ البيانات بشكل دائم. يعمل النوعان معًا لضمان تشغيل النظام والبرامج بسلاسة وتوفير البيانات عند الحاجة.</a:t>
            </a:r>
          </a:p>
        </p:txBody>
      </p:sp>
      <p:sp>
        <p:nvSpPr>
          <p:cNvPr id="7" name="TextBox 7"/>
          <p:cNvSpPr txBox="1"/>
          <p:nvPr/>
        </p:nvSpPr>
        <p:spPr>
          <a:xfrm>
            <a:off x="12121868" y="6560169"/>
            <a:ext cx="4633413" cy="387350"/>
          </a:xfrm>
          <a:prstGeom prst="rect">
            <a:avLst/>
          </a:prstGeom>
        </p:spPr>
        <p:txBody>
          <a:bodyPr lIns="0" tIns="0" rIns="0" bIns="0" rtlCol="0" anchor="t">
            <a:spAutoFit/>
          </a:bodyPr>
          <a:lstStyle/>
          <a:p>
            <a:pPr algn="ctr">
              <a:lnSpc>
                <a:spcPts val="2800"/>
              </a:lnSpc>
            </a:pPr>
            <a:r>
              <a:rPr lang="en-US" sz="2000" b="1">
                <a:solidFill>
                  <a:srgbClr val="343434"/>
                </a:solidFill>
                <a:latin typeface="Arial Bold"/>
                <a:ea typeface="Arial Bold"/>
                <a:cs typeface="Arial Bold"/>
                <a:sym typeface="Arial Bold"/>
              </a:rPr>
              <a:t>CENTRAL PROCESSING UNIT (CPU)</a:t>
            </a:r>
          </a:p>
        </p:txBody>
      </p:sp>
      <p:sp>
        <p:nvSpPr>
          <p:cNvPr id="8" name="TextBox 8"/>
          <p:cNvSpPr txBox="1"/>
          <p:nvPr/>
        </p:nvSpPr>
        <p:spPr>
          <a:xfrm>
            <a:off x="11697594" y="7053580"/>
            <a:ext cx="5561706" cy="209042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تُعد وحدة المعالجة المركزية (</a:t>
            </a:r>
            <a:r>
              <a:rPr lang="en-US" sz="1700">
                <a:solidFill>
                  <a:srgbClr val="343434"/>
                </a:solidFill>
                <a:latin typeface="Arial"/>
                <a:ea typeface="Arial"/>
                <a:cs typeface="Arial"/>
                <a:sym typeface="Arial"/>
              </a:rPr>
              <a:t>CPU</a:t>
            </a:r>
            <a:r>
              <a:rPr lang="ar-EG" sz="1700">
                <a:solidFill>
                  <a:srgbClr val="343434"/>
                </a:solidFill>
                <a:latin typeface="Arial"/>
                <a:ea typeface="Arial"/>
                <a:cs typeface="Arial"/>
                <a:sym typeface="Arial"/>
                <a:rtl/>
              </a:rPr>
              <a:t>) المكون الأساسي في الحاسوب والمسؤولة عن تنفيذ الأوامر ومعالجة البيانات. تُعرف أحيانًا بعقل الحاسوب، لأنها تتحكم في جميع العمليات التي تتم داخل الجهاز. تعتمد عليها مختلف البرامج والتطبيقات في أداء المهام، من العمليات البسيطة إلى المعقدة. تتكون الـ </a:t>
            </a:r>
            <a:r>
              <a:rPr lang="en-US" sz="1700">
                <a:solidFill>
                  <a:srgbClr val="343434"/>
                </a:solidFill>
                <a:latin typeface="Arial"/>
                <a:ea typeface="Arial"/>
                <a:cs typeface="Arial"/>
                <a:sym typeface="Arial"/>
              </a:rPr>
              <a:t>CPU</a:t>
            </a:r>
            <a:r>
              <a:rPr lang="ar-EG" sz="1700">
                <a:solidFill>
                  <a:srgbClr val="343434"/>
                </a:solidFill>
                <a:latin typeface="Arial"/>
                <a:ea typeface="Arial"/>
                <a:cs typeface="Arial"/>
                <a:sym typeface="Arial"/>
                <a:rtl/>
              </a:rPr>
              <a:t> من وحدات فرعية تنسق فيما بينها لتحقيق أداء فعّال، وهي ضرورية لعمل الحاسوب بكفاءة وسرعة.</a:t>
            </a:r>
          </a:p>
        </p:txBody>
      </p:sp>
      <p:sp>
        <p:nvSpPr>
          <p:cNvPr id="9" name="TextBox 9"/>
          <p:cNvSpPr txBox="1"/>
          <p:nvPr/>
        </p:nvSpPr>
        <p:spPr>
          <a:xfrm>
            <a:off x="2250489" y="6560169"/>
            <a:ext cx="4235956" cy="387350"/>
          </a:xfrm>
          <a:prstGeom prst="rect">
            <a:avLst/>
          </a:prstGeom>
        </p:spPr>
        <p:txBody>
          <a:bodyPr lIns="0" tIns="0" rIns="0" bIns="0" rtlCol="0" anchor="t">
            <a:spAutoFit/>
          </a:bodyPr>
          <a:lstStyle/>
          <a:p>
            <a:pPr algn="ctr">
              <a:lnSpc>
                <a:spcPts val="2800"/>
              </a:lnSpc>
            </a:pPr>
            <a:r>
              <a:rPr lang="en-US" sz="2000" b="1">
                <a:solidFill>
                  <a:srgbClr val="343434"/>
                </a:solidFill>
                <a:latin typeface="Arial Bold"/>
                <a:ea typeface="Arial Bold"/>
                <a:cs typeface="Arial Bold"/>
                <a:sym typeface="Arial Bold"/>
              </a:rPr>
              <a:t>MEMORY (RAM &amp; STORAGE)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334460" y="2434861"/>
            <a:ext cx="4132897" cy="6143495"/>
          </a:xfrm>
          <a:custGeom>
            <a:avLst/>
            <a:gdLst/>
            <a:ahLst/>
            <a:cxnLst/>
            <a:rect l="l" t="t" r="r" b="b"/>
            <a:pathLst>
              <a:path w="4132897" h="6143495">
                <a:moveTo>
                  <a:pt x="0" y="0"/>
                </a:moveTo>
                <a:lnTo>
                  <a:pt x="4132897" y="0"/>
                </a:lnTo>
                <a:lnTo>
                  <a:pt x="4132897" y="6143496"/>
                </a:lnTo>
                <a:lnTo>
                  <a:pt x="0" y="6143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028700" y="3004304"/>
            <a:ext cx="3102858" cy="5004610"/>
          </a:xfrm>
          <a:custGeom>
            <a:avLst/>
            <a:gdLst/>
            <a:ahLst/>
            <a:cxnLst/>
            <a:rect l="l" t="t" r="r" b="b"/>
            <a:pathLst>
              <a:path w="3102858" h="5004610">
                <a:moveTo>
                  <a:pt x="0" y="0"/>
                </a:moveTo>
                <a:lnTo>
                  <a:pt x="3102858" y="0"/>
                </a:lnTo>
                <a:lnTo>
                  <a:pt x="3102858" y="5004610"/>
                </a:lnTo>
                <a:lnTo>
                  <a:pt x="0" y="50046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10621334" y="2890004"/>
            <a:ext cx="7072639"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العناصر البرمجية</a:t>
            </a:r>
          </a:p>
        </p:txBody>
      </p:sp>
      <p:sp>
        <p:nvSpPr>
          <p:cNvPr id="6" name="TextBox 6"/>
          <p:cNvSpPr txBox="1"/>
          <p:nvPr/>
        </p:nvSpPr>
        <p:spPr>
          <a:xfrm>
            <a:off x="10889702" y="4266251"/>
            <a:ext cx="6804271" cy="268097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تشير العناصر البرمجية في الحاسوب إلى جميع الأوامر والتعليمات التي يتم استخدامها لتشغيل الأجهزة وتنفيذ المهام المختلفة. وتشمل هذه البرمجيات أنظمة التشغيل، مثل </a:t>
            </a:r>
            <a:r>
              <a:rPr lang="en-US" sz="1700">
                <a:solidFill>
                  <a:srgbClr val="343434"/>
                </a:solidFill>
                <a:latin typeface="Arial"/>
                <a:ea typeface="Arial"/>
                <a:cs typeface="Arial"/>
                <a:sym typeface="Arial"/>
              </a:rPr>
              <a:t>Windows</a:t>
            </a:r>
            <a:r>
              <a:rPr lang="ar-EG" sz="1700">
                <a:solidFill>
                  <a:srgbClr val="343434"/>
                </a:solidFill>
                <a:latin typeface="Arial"/>
                <a:ea typeface="Arial"/>
                <a:cs typeface="Arial"/>
                <a:sym typeface="Arial"/>
                <a:rtl/>
              </a:rPr>
              <a:t> أو </a:t>
            </a:r>
            <a:r>
              <a:rPr lang="en-US" sz="1700">
                <a:solidFill>
                  <a:srgbClr val="343434"/>
                </a:solidFill>
                <a:latin typeface="Arial"/>
                <a:ea typeface="Arial"/>
                <a:cs typeface="Arial"/>
                <a:sym typeface="Arial"/>
              </a:rPr>
              <a:t>Linux</a:t>
            </a:r>
            <a:r>
              <a:rPr lang="ar-EG" sz="1700">
                <a:solidFill>
                  <a:srgbClr val="343434"/>
                </a:solidFill>
                <a:latin typeface="Arial"/>
                <a:ea typeface="Arial"/>
                <a:cs typeface="Arial"/>
                <a:sym typeface="Arial"/>
                <a:rtl/>
              </a:rPr>
              <a:t>، التي تتحكم في تشغيل الجهاز وتنظيم الموارد، بالإضافة إلى البرامج التطبيقية مثل المتصفحات ومعالجات النصوص التي يستخدمها المستخدم يوميًا. تُعد البرمجيات جزءًا أساسيًا من بيئة الحوسبة، حيث تتيح التواصل بين المستخدم والعناصر المادية، وتحدد كيفية عمل الأجهزة معًا. تعتمد كفاءة الحاسوب على جودة البرمجيات وقدرتها على إدارة الموارد وتحقيق الأداء المطلوب.</a:t>
            </a:r>
          </a:p>
          <a:p>
            <a:pPr algn="l">
              <a:lnSpc>
                <a:spcPts val="2380"/>
              </a:lnSpc>
            </a:pPr>
            <a:endParaRPr lang="ar-EG" sz="1700">
              <a:solidFill>
                <a:srgbClr val="343434"/>
              </a:solidFill>
              <a:latin typeface="Arial"/>
              <a:ea typeface="Arial"/>
              <a:cs typeface="Arial"/>
              <a:sym typeface="Arial"/>
              <a:rtl/>
            </a:endParaRPr>
          </a:p>
        </p:txBody>
      </p:sp>
      <p:sp>
        <p:nvSpPr>
          <p:cNvPr id="7" name="TextBox 7"/>
          <p:cNvSpPr txBox="1"/>
          <p:nvPr/>
        </p:nvSpPr>
        <p:spPr>
          <a:xfrm>
            <a:off x="10889702" y="6804319"/>
            <a:ext cx="6804271" cy="90932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بشكل مختصر هي مجموعة من التعليمات التي توجه الحاسوب للقيام بوظائفه. تشمل هذه البرمجيات أنظمة التشغيل والبرامج التي يستخدمها الأفراد في أعمالهم اليومية، وهي المسؤولة عن تشغيل العتاد وتسهيل استخدامه بطريقة فعالة ومنظمة.</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788124" y="1974542"/>
            <a:ext cx="4355876" cy="6337915"/>
          </a:xfrm>
          <a:custGeom>
            <a:avLst/>
            <a:gdLst/>
            <a:ahLst/>
            <a:cxnLst/>
            <a:rect l="l" t="t" r="r" b="b"/>
            <a:pathLst>
              <a:path w="4355876" h="6337915">
                <a:moveTo>
                  <a:pt x="0" y="0"/>
                </a:moveTo>
                <a:lnTo>
                  <a:pt x="4355876" y="0"/>
                </a:lnTo>
                <a:lnTo>
                  <a:pt x="4355876" y="6337916"/>
                </a:lnTo>
                <a:lnTo>
                  <a:pt x="0" y="63379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498625" y="3703977"/>
            <a:ext cx="4015755" cy="4709308"/>
          </a:xfrm>
          <a:custGeom>
            <a:avLst/>
            <a:gdLst/>
            <a:ahLst/>
            <a:cxnLst/>
            <a:rect l="l" t="t" r="r" b="b"/>
            <a:pathLst>
              <a:path w="4015755" h="4709308">
                <a:moveTo>
                  <a:pt x="0" y="0"/>
                </a:moveTo>
                <a:lnTo>
                  <a:pt x="4015755" y="0"/>
                </a:lnTo>
                <a:lnTo>
                  <a:pt x="4015755" y="4709307"/>
                </a:lnTo>
                <a:lnTo>
                  <a:pt x="0" y="47093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127548" flipH="1">
            <a:off x="3164274" y="7580767"/>
            <a:ext cx="4912946" cy="2233157"/>
          </a:xfrm>
          <a:custGeom>
            <a:avLst/>
            <a:gdLst/>
            <a:ahLst/>
            <a:cxnLst/>
            <a:rect l="l" t="t" r="r" b="b"/>
            <a:pathLst>
              <a:path w="4912946" h="2233157">
                <a:moveTo>
                  <a:pt x="4912946" y="0"/>
                </a:moveTo>
                <a:lnTo>
                  <a:pt x="0" y="0"/>
                </a:lnTo>
                <a:lnTo>
                  <a:pt x="0" y="2233158"/>
                </a:lnTo>
                <a:lnTo>
                  <a:pt x="4912946" y="2233158"/>
                </a:lnTo>
                <a:lnTo>
                  <a:pt x="4912946"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6" name="TextBox 6"/>
          <p:cNvSpPr txBox="1"/>
          <p:nvPr/>
        </p:nvSpPr>
        <p:spPr>
          <a:xfrm>
            <a:off x="10406003" y="2929478"/>
            <a:ext cx="7072639"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الشبكات والإنترنت</a:t>
            </a:r>
          </a:p>
        </p:txBody>
      </p:sp>
      <p:sp>
        <p:nvSpPr>
          <p:cNvPr id="7" name="TextBox 7"/>
          <p:cNvSpPr txBox="1"/>
          <p:nvPr/>
        </p:nvSpPr>
        <p:spPr>
          <a:xfrm>
            <a:off x="10934843" y="4702731"/>
            <a:ext cx="6543798" cy="1795145"/>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تشير الشبكات إلى ربط مجموعة من الحواسيب والأجهزة معًا لتبادل البيانات والمعلومات. يُعد الإنترنت أحد أكبر أمثلة الشبكات، حيث يربط ملايين الأجهزة حول العالم. تسمح الشبكات بتبادل الملفات، واستخدام الطابعات المشتركة، والتواصل عبر البريد الإلكتروني أو التطبيقات المختلفة، مما يجعل العمل والتواصل أكثر سرعة وكفاءة.</a:t>
            </a:r>
          </a:p>
          <a:p>
            <a:pPr algn="l">
              <a:lnSpc>
                <a:spcPts val="2380"/>
              </a:lnSpc>
            </a:pPr>
            <a:endParaRPr lang="ar-EG" sz="1700">
              <a:solidFill>
                <a:srgbClr val="343434"/>
              </a:solidFill>
              <a:latin typeface="Arial"/>
              <a:ea typeface="Arial"/>
              <a:cs typeface="Arial"/>
              <a:sym typeface="Arial"/>
              <a:rtl/>
            </a:endParaRPr>
          </a:p>
        </p:txBody>
      </p:sp>
      <p:sp>
        <p:nvSpPr>
          <p:cNvPr id="8" name="TextBox 8"/>
          <p:cNvSpPr txBox="1"/>
          <p:nvPr/>
        </p:nvSpPr>
        <p:spPr>
          <a:xfrm>
            <a:off x="10934843" y="6285821"/>
            <a:ext cx="6543798" cy="149987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يُستخدم الإنترنت في مجالات متعددة مثل التعليم، والتجارة، والترفيه، ويوفر الوصول إلى كم هائل من المعلومات. يعتمد على بروتوكولات خاصة تنظم عملية الاتصال بين الأجهزة، مثل بروتوكول </a:t>
            </a:r>
            <a:r>
              <a:rPr lang="en-US" sz="1700" b="1">
                <a:solidFill>
                  <a:srgbClr val="343434"/>
                </a:solidFill>
                <a:latin typeface="Arial Bold"/>
                <a:ea typeface="Arial Bold"/>
                <a:cs typeface="Arial Bold"/>
                <a:sym typeface="Arial Bold"/>
              </a:rPr>
              <a:t>HTTP</a:t>
            </a:r>
            <a:r>
              <a:rPr lang="ar-EG" sz="1700" b="1">
                <a:solidFill>
                  <a:srgbClr val="343434"/>
                </a:solidFill>
                <a:latin typeface="Arial Bold"/>
                <a:ea typeface="Arial Bold"/>
                <a:cs typeface="Arial Bold"/>
                <a:sym typeface="Arial Bold"/>
                <a:rtl/>
              </a:rPr>
              <a:t> و</a:t>
            </a:r>
            <a:r>
              <a:rPr lang="en-US" sz="1700" b="1">
                <a:solidFill>
                  <a:srgbClr val="343434"/>
                </a:solidFill>
                <a:latin typeface="Arial Bold"/>
                <a:ea typeface="Arial Bold"/>
                <a:cs typeface="Arial Bold"/>
                <a:sym typeface="Arial Bold"/>
              </a:rPr>
              <a:t>TCP/IP</a:t>
            </a:r>
            <a:r>
              <a:rPr lang="ar-EG" sz="1700" b="1">
                <a:solidFill>
                  <a:srgbClr val="343434"/>
                </a:solidFill>
                <a:latin typeface="Arial Bold"/>
                <a:ea typeface="Arial Bold"/>
                <a:cs typeface="Arial Bold"/>
                <a:sym typeface="Arial Bold"/>
                <a:rtl/>
              </a:rPr>
              <a:t>. ومن خلال الإنترنت، يمكن للأفراد والشركات العمل والتفاعل بسهولة على مستوى عالمي.</a:t>
            </a:r>
          </a:p>
          <a:p>
            <a:pPr algn="l">
              <a:lnSpc>
                <a:spcPts val="2380"/>
              </a:lnSpc>
            </a:pPr>
            <a:endParaRPr lang="ar-EG" sz="1700" b="1">
              <a:solidFill>
                <a:srgbClr val="343434"/>
              </a:solidFill>
              <a:latin typeface="Arial Bold"/>
              <a:ea typeface="Arial Bold"/>
              <a:cs typeface="Arial Bold"/>
              <a:sym typeface="Arial Bold"/>
              <a:rt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430297" y="4321622"/>
            <a:ext cx="936193" cy="887460"/>
          </a:xfrm>
          <a:custGeom>
            <a:avLst/>
            <a:gdLst/>
            <a:ahLst/>
            <a:cxnLst/>
            <a:rect l="l" t="t" r="r" b="b"/>
            <a:pathLst>
              <a:path w="936193" h="887460">
                <a:moveTo>
                  <a:pt x="0" y="0"/>
                </a:moveTo>
                <a:lnTo>
                  <a:pt x="936193" y="0"/>
                </a:lnTo>
                <a:lnTo>
                  <a:pt x="936193" y="887460"/>
                </a:lnTo>
                <a:lnTo>
                  <a:pt x="0" y="8874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8796364" y="4321622"/>
            <a:ext cx="695271" cy="887460"/>
          </a:xfrm>
          <a:custGeom>
            <a:avLst/>
            <a:gdLst/>
            <a:ahLst/>
            <a:cxnLst/>
            <a:rect l="l" t="t" r="r" b="b"/>
            <a:pathLst>
              <a:path w="695271" h="887460">
                <a:moveTo>
                  <a:pt x="0" y="0"/>
                </a:moveTo>
                <a:lnTo>
                  <a:pt x="695272" y="0"/>
                </a:lnTo>
                <a:lnTo>
                  <a:pt x="695272" y="887460"/>
                </a:lnTo>
                <a:lnTo>
                  <a:pt x="0" y="887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3957932" y="4321622"/>
            <a:ext cx="889362" cy="887460"/>
          </a:xfrm>
          <a:custGeom>
            <a:avLst/>
            <a:gdLst/>
            <a:ahLst/>
            <a:cxnLst/>
            <a:rect l="l" t="t" r="r" b="b"/>
            <a:pathLst>
              <a:path w="889362" h="887460">
                <a:moveTo>
                  <a:pt x="0" y="0"/>
                </a:moveTo>
                <a:lnTo>
                  <a:pt x="889362" y="0"/>
                </a:lnTo>
                <a:lnTo>
                  <a:pt x="889362" y="887460"/>
                </a:lnTo>
                <a:lnTo>
                  <a:pt x="0" y="88746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7027990" y="2062689"/>
            <a:ext cx="4232021"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ادارة البيانات</a:t>
            </a:r>
          </a:p>
        </p:txBody>
      </p:sp>
      <p:sp>
        <p:nvSpPr>
          <p:cNvPr id="7" name="TextBox 7"/>
          <p:cNvSpPr txBox="1"/>
          <p:nvPr/>
        </p:nvSpPr>
        <p:spPr>
          <a:xfrm>
            <a:off x="2174047" y="5868617"/>
            <a:ext cx="4054734" cy="2385695"/>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هو عملية فحص وتحليل البيانات لاستخلاص معلومات ذات قيمة تساعد في اتخاذ قرارات مستنيرة. يتم ذلك باستخدام أدوات وتقنيات متقدمة مثل البرمجة والإحصاء لاكتشاف الأنماط والاتجاهات داخل البيانات. يُستخدم تحليل البيانات في مختلف المجالات مثل الأعمال، والطب، والرياضة لتحسين الأداء وتحقيق الأهداف بشكل أكثر فعالية.</a:t>
            </a:r>
          </a:p>
        </p:txBody>
      </p:sp>
      <p:sp>
        <p:nvSpPr>
          <p:cNvPr id="8" name="TextBox 8"/>
          <p:cNvSpPr txBox="1"/>
          <p:nvPr/>
        </p:nvSpPr>
        <p:spPr>
          <a:xfrm>
            <a:off x="3317685" y="5335649"/>
            <a:ext cx="2169856" cy="387350"/>
          </a:xfrm>
          <a:prstGeom prst="rect">
            <a:avLst/>
          </a:prstGeom>
        </p:spPr>
        <p:txBody>
          <a:bodyPr lIns="0" tIns="0" rIns="0" bIns="0" rtlCol="0" anchor="t">
            <a:spAutoFit/>
          </a:bodyPr>
          <a:lstStyle/>
          <a:p>
            <a:pPr algn="ctr" rtl="1">
              <a:lnSpc>
                <a:spcPts val="2800"/>
              </a:lnSpc>
            </a:pPr>
            <a:r>
              <a:rPr lang="ar-EG" sz="2000" b="1">
                <a:solidFill>
                  <a:srgbClr val="343434"/>
                </a:solidFill>
                <a:latin typeface="Arial Bold"/>
                <a:ea typeface="Arial Bold"/>
                <a:cs typeface="Arial Bold"/>
                <a:sym typeface="Arial Bold"/>
                <a:rtl/>
              </a:rPr>
              <a:t>تحليل البيانات</a:t>
            </a:r>
          </a:p>
        </p:txBody>
      </p:sp>
      <p:sp>
        <p:nvSpPr>
          <p:cNvPr id="9" name="TextBox 9"/>
          <p:cNvSpPr txBox="1"/>
          <p:nvPr/>
        </p:nvSpPr>
        <p:spPr>
          <a:xfrm>
            <a:off x="7116633" y="5868617"/>
            <a:ext cx="4054734" cy="268097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البيانات هي المعلومات التي يتم جمعها وتخزينها في الأنظمة الحاسوبية، مثل النصوص، والصور، والفيديوهات. أما الأمان، فيتعلق بحماية هذه البيانات من الوصول غير المصرح به أو التلف. تُستخدم تقنيات مثل التشفير والجدران النارية لضمان سرية البيانات وسلامتها. في عالم اليوم، يعتبر حماية البيانات أمرًا حيويًا، خاصة في ظل تزايد التهديدات الأمنية مثل الهجمات الإلكترونية.</a:t>
            </a:r>
          </a:p>
        </p:txBody>
      </p:sp>
      <p:sp>
        <p:nvSpPr>
          <p:cNvPr id="10" name="TextBox 10"/>
          <p:cNvSpPr txBox="1"/>
          <p:nvPr/>
        </p:nvSpPr>
        <p:spPr>
          <a:xfrm>
            <a:off x="7926765" y="5335649"/>
            <a:ext cx="2434469" cy="387350"/>
          </a:xfrm>
          <a:prstGeom prst="rect">
            <a:avLst/>
          </a:prstGeom>
        </p:spPr>
        <p:txBody>
          <a:bodyPr lIns="0" tIns="0" rIns="0" bIns="0" rtlCol="0" anchor="t">
            <a:spAutoFit/>
          </a:bodyPr>
          <a:lstStyle/>
          <a:p>
            <a:pPr marL="0" lvl="0" indent="0" algn="ctr" rtl="1">
              <a:lnSpc>
                <a:spcPts val="2800"/>
              </a:lnSpc>
              <a:spcBef>
                <a:spcPct val="0"/>
              </a:spcBef>
            </a:pPr>
            <a:r>
              <a:rPr lang="ar-EG" sz="2000" b="1">
                <a:solidFill>
                  <a:srgbClr val="343434"/>
                </a:solidFill>
                <a:latin typeface="Arial Bold"/>
                <a:ea typeface="Arial Bold"/>
                <a:cs typeface="Arial Bold"/>
                <a:sym typeface="Arial Bold"/>
                <a:rtl/>
              </a:rPr>
              <a:t>البيانات والأمان</a:t>
            </a:r>
          </a:p>
        </p:txBody>
      </p:sp>
      <p:sp>
        <p:nvSpPr>
          <p:cNvPr id="11" name="TextBox 11"/>
          <p:cNvSpPr txBox="1"/>
          <p:nvPr/>
        </p:nvSpPr>
        <p:spPr>
          <a:xfrm>
            <a:off x="11742621" y="5868617"/>
            <a:ext cx="4054734" cy="209042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 هي نظام منظم يُستخدم لتخزين المعلومات بطريقة تسهّل إدارتها واسترجاعها عند الحاجة. تُستخدم قواعد البيانات في العديد من المجالات مثل البنوك، والمستشفيات، والمتاجر، حيث يتم حفظ بيانات العملاء والمعاملات والمنتجات بشكل منظم وآمن. وتُدار غالبًا بواسطة أنظمة إدارة قواعد بيانات مثل </a:t>
            </a:r>
            <a:r>
              <a:rPr lang="en-US" sz="1700">
                <a:solidFill>
                  <a:srgbClr val="343434"/>
                </a:solidFill>
                <a:latin typeface="Arial"/>
                <a:ea typeface="Arial"/>
                <a:cs typeface="Arial"/>
                <a:sym typeface="Arial"/>
              </a:rPr>
              <a:t>MySQL</a:t>
            </a:r>
            <a:r>
              <a:rPr lang="ar-EG" sz="1700">
                <a:solidFill>
                  <a:srgbClr val="343434"/>
                </a:solidFill>
                <a:latin typeface="Arial"/>
                <a:ea typeface="Arial"/>
                <a:cs typeface="Arial"/>
                <a:sym typeface="Arial"/>
                <a:rtl/>
              </a:rPr>
              <a:t> أو </a:t>
            </a:r>
            <a:r>
              <a:rPr lang="en-US" sz="1700">
                <a:solidFill>
                  <a:srgbClr val="343434"/>
                </a:solidFill>
                <a:latin typeface="Arial"/>
                <a:ea typeface="Arial"/>
                <a:cs typeface="Arial"/>
                <a:sym typeface="Arial"/>
              </a:rPr>
              <a:t>Oracle</a:t>
            </a:r>
            <a:r>
              <a:rPr lang="ar-EG" sz="1700">
                <a:solidFill>
                  <a:srgbClr val="343434"/>
                </a:solidFill>
                <a:latin typeface="Arial"/>
                <a:ea typeface="Arial"/>
                <a:cs typeface="Arial"/>
                <a:sym typeface="Arial"/>
                <a:rtl/>
              </a:rPr>
              <a:t>.</a:t>
            </a:r>
          </a:p>
        </p:txBody>
      </p:sp>
      <p:sp>
        <p:nvSpPr>
          <p:cNvPr id="12" name="TextBox 12"/>
          <p:cNvSpPr txBox="1"/>
          <p:nvPr/>
        </p:nvSpPr>
        <p:spPr>
          <a:xfrm>
            <a:off x="12799635" y="5335649"/>
            <a:ext cx="2263867" cy="387350"/>
          </a:xfrm>
          <a:prstGeom prst="rect">
            <a:avLst/>
          </a:prstGeom>
        </p:spPr>
        <p:txBody>
          <a:bodyPr lIns="0" tIns="0" rIns="0" bIns="0" rtlCol="0" anchor="t">
            <a:spAutoFit/>
          </a:bodyPr>
          <a:lstStyle/>
          <a:p>
            <a:pPr marL="0" lvl="0" indent="0" algn="ctr" rtl="1">
              <a:lnSpc>
                <a:spcPts val="2800"/>
              </a:lnSpc>
              <a:spcBef>
                <a:spcPct val="0"/>
              </a:spcBef>
            </a:pPr>
            <a:r>
              <a:rPr lang="ar-EG" sz="2000" b="1">
                <a:solidFill>
                  <a:srgbClr val="343434"/>
                </a:solidFill>
                <a:latin typeface="Arial Bold"/>
                <a:ea typeface="Arial Bold"/>
                <a:cs typeface="Arial Bold"/>
                <a:sym typeface="Arial Bold"/>
                <a:rtl/>
              </a:rPr>
              <a:t>قاعدة البيانات</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625947" y="2674257"/>
            <a:ext cx="4652055" cy="6106516"/>
          </a:xfrm>
          <a:custGeom>
            <a:avLst/>
            <a:gdLst/>
            <a:ahLst/>
            <a:cxnLst/>
            <a:rect l="l" t="t" r="r" b="b"/>
            <a:pathLst>
              <a:path w="4652055" h="6106516">
                <a:moveTo>
                  <a:pt x="0" y="0"/>
                </a:moveTo>
                <a:lnTo>
                  <a:pt x="4652055" y="0"/>
                </a:lnTo>
                <a:lnTo>
                  <a:pt x="4652055" y="6106516"/>
                </a:lnTo>
                <a:lnTo>
                  <a:pt x="0" y="610651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a:off x="1028700" y="4339391"/>
            <a:ext cx="2597247" cy="4793577"/>
          </a:xfrm>
          <a:custGeom>
            <a:avLst/>
            <a:gdLst/>
            <a:ahLst/>
            <a:cxnLst/>
            <a:rect l="l" t="t" r="r" b="b"/>
            <a:pathLst>
              <a:path w="2597247" h="4793577">
                <a:moveTo>
                  <a:pt x="0" y="0"/>
                </a:moveTo>
                <a:lnTo>
                  <a:pt x="2597247" y="0"/>
                </a:lnTo>
                <a:lnTo>
                  <a:pt x="2597247" y="4793577"/>
                </a:lnTo>
                <a:lnTo>
                  <a:pt x="0" y="4793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10391216" y="2559957"/>
            <a:ext cx="7072639"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الذكاء الاصطناعي</a:t>
            </a:r>
          </a:p>
        </p:txBody>
      </p:sp>
      <p:sp>
        <p:nvSpPr>
          <p:cNvPr id="6" name="TextBox 6"/>
          <p:cNvSpPr txBox="1"/>
          <p:nvPr/>
        </p:nvSpPr>
        <p:spPr>
          <a:xfrm>
            <a:off x="11081729" y="4229418"/>
            <a:ext cx="6543798" cy="149987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الذكاء الاصطناعي هو فرع من علوم الحاسوب يهدف إلى تطوير أنظمة قادرة على محاكاة الذكاء البشري. يشمل ذلك تعلم الآلة، والتعرف على الأنماط، واتخاذ القرارات. يُستخدم الذكاء الاصطناعي في العديد من التطبيقات مثل السيارات ذاتية القيادة، والمساعدين الصوتيين، وتحليل البيانات، مما يساعد على تحسين الكفاءة واتخاذ قرارات أفضل.</a:t>
            </a:r>
          </a:p>
        </p:txBody>
      </p:sp>
      <p:sp>
        <p:nvSpPr>
          <p:cNvPr id="7" name="TextBox 7"/>
          <p:cNvSpPr txBox="1"/>
          <p:nvPr/>
        </p:nvSpPr>
        <p:spPr>
          <a:xfrm>
            <a:off x="11081729" y="5762625"/>
            <a:ext cx="6543798" cy="90932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الذكاء الاصطناعي يعتمد على خوارزميات معقدة، وقد شهد تطورًا كبيرًا في السنوات الأخيرة. يشمل مجالات مثل التعلم العميق والشبكات العصبية، التي تسمح للأنظمة بالتعلم من البيانات وتحسين أدائها مع مرور الوقت.</a:t>
            </a:r>
          </a:p>
        </p:txBody>
      </p:sp>
      <p:grpSp>
        <p:nvGrpSpPr>
          <p:cNvPr id="8" name="Group 8"/>
          <p:cNvGrpSpPr/>
          <p:nvPr/>
        </p:nvGrpSpPr>
        <p:grpSpPr>
          <a:xfrm>
            <a:off x="2035492" y="5791200"/>
            <a:ext cx="343853" cy="243840"/>
            <a:chOff x="0" y="0"/>
            <a:chExt cx="458470" cy="325120"/>
          </a:xfrm>
        </p:grpSpPr>
        <p:sp>
          <p:nvSpPr>
            <p:cNvPr id="9" name="Freeform 9"/>
            <p:cNvSpPr/>
            <p:nvPr/>
          </p:nvSpPr>
          <p:spPr>
            <a:xfrm>
              <a:off x="49530" y="48260"/>
              <a:ext cx="359410" cy="227330"/>
            </a:xfrm>
            <a:custGeom>
              <a:avLst/>
              <a:gdLst/>
              <a:ahLst/>
              <a:cxnLst/>
              <a:rect l="l" t="t" r="r" b="b"/>
              <a:pathLst>
                <a:path w="359410" h="227330">
                  <a:moveTo>
                    <a:pt x="49530" y="76200"/>
                  </a:moveTo>
                  <a:cubicBezTo>
                    <a:pt x="251460" y="26670"/>
                    <a:pt x="285750" y="22860"/>
                    <a:pt x="309880" y="33020"/>
                  </a:cubicBezTo>
                  <a:cubicBezTo>
                    <a:pt x="327660" y="40640"/>
                    <a:pt x="342900" y="58420"/>
                    <a:pt x="350520" y="72390"/>
                  </a:cubicBezTo>
                  <a:cubicBezTo>
                    <a:pt x="356870" y="83820"/>
                    <a:pt x="359410" y="96520"/>
                    <a:pt x="356870" y="110490"/>
                  </a:cubicBezTo>
                  <a:cubicBezTo>
                    <a:pt x="355600" y="125730"/>
                    <a:pt x="346710" y="149860"/>
                    <a:pt x="334010" y="162560"/>
                  </a:cubicBezTo>
                  <a:cubicBezTo>
                    <a:pt x="322580" y="173990"/>
                    <a:pt x="304800" y="184150"/>
                    <a:pt x="283210" y="185420"/>
                  </a:cubicBezTo>
                  <a:cubicBezTo>
                    <a:pt x="248920" y="189230"/>
                    <a:pt x="173990" y="171450"/>
                    <a:pt x="146050" y="153670"/>
                  </a:cubicBezTo>
                  <a:cubicBezTo>
                    <a:pt x="128270" y="142240"/>
                    <a:pt x="118110" y="129540"/>
                    <a:pt x="111760" y="114300"/>
                  </a:cubicBezTo>
                  <a:cubicBezTo>
                    <a:pt x="105410" y="99060"/>
                    <a:pt x="104140" y="78740"/>
                    <a:pt x="109220" y="62230"/>
                  </a:cubicBezTo>
                  <a:cubicBezTo>
                    <a:pt x="113030" y="46990"/>
                    <a:pt x="124460" y="29210"/>
                    <a:pt x="137160" y="19050"/>
                  </a:cubicBezTo>
                  <a:cubicBezTo>
                    <a:pt x="151130" y="10160"/>
                    <a:pt x="170180" y="2540"/>
                    <a:pt x="186690" y="2540"/>
                  </a:cubicBezTo>
                  <a:cubicBezTo>
                    <a:pt x="203200" y="2540"/>
                    <a:pt x="222250" y="7620"/>
                    <a:pt x="234950" y="19050"/>
                  </a:cubicBezTo>
                  <a:cubicBezTo>
                    <a:pt x="251460" y="33020"/>
                    <a:pt x="266700" y="66040"/>
                    <a:pt x="267970" y="87630"/>
                  </a:cubicBezTo>
                  <a:cubicBezTo>
                    <a:pt x="267970" y="105410"/>
                    <a:pt x="259080" y="123190"/>
                    <a:pt x="248920" y="135890"/>
                  </a:cubicBezTo>
                  <a:cubicBezTo>
                    <a:pt x="238760" y="148590"/>
                    <a:pt x="222250" y="160020"/>
                    <a:pt x="204470" y="162560"/>
                  </a:cubicBezTo>
                  <a:cubicBezTo>
                    <a:pt x="184150" y="165100"/>
                    <a:pt x="148590" y="158750"/>
                    <a:pt x="132080" y="142240"/>
                  </a:cubicBezTo>
                  <a:cubicBezTo>
                    <a:pt x="115570" y="127000"/>
                    <a:pt x="105410" y="92710"/>
                    <a:pt x="106680" y="71120"/>
                  </a:cubicBezTo>
                  <a:cubicBezTo>
                    <a:pt x="107950" y="53340"/>
                    <a:pt x="119380" y="36830"/>
                    <a:pt x="130810" y="25400"/>
                  </a:cubicBezTo>
                  <a:cubicBezTo>
                    <a:pt x="142240" y="13970"/>
                    <a:pt x="157480" y="5080"/>
                    <a:pt x="177800" y="3810"/>
                  </a:cubicBezTo>
                  <a:cubicBezTo>
                    <a:pt x="209550" y="0"/>
                    <a:pt x="279400" y="16510"/>
                    <a:pt x="309880" y="33020"/>
                  </a:cubicBezTo>
                  <a:cubicBezTo>
                    <a:pt x="328930" y="43180"/>
                    <a:pt x="342900" y="58420"/>
                    <a:pt x="350520" y="72390"/>
                  </a:cubicBezTo>
                  <a:cubicBezTo>
                    <a:pt x="356870" y="83820"/>
                    <a:pt x="359410" y="96520"/>
                    <a:pt x="356870" y="110490"/>
                  </a:cubicBezTo>
                  <a:cubicBezTo>
                    <a:pt x="355600" y="125730"/>
                    <a:pt x="345440" y="149860"/>
                    <a:pt x="334010" y="162560"/>
                  </a:cubicBezTo>
                  <a:cubicBezTo>
                    <a:pt x="326390" y="171450"/>
                    <a:pt x="317500" y="176530"/>
                    <a:pt x="302260" y="181610"/>
                  </a:cubicBezTo>
                  <a:cubicBezTo>
                    <a:pt x="273050" y="191770"/>
                    <a:pt x="208280" y="187960"/>
                    <a:pt x="170180" y="196850"/>
                  </a:cubicBezTo>
                  <a:cubicBezTo>
                    <a:pt x="139700" y="203200"/>
                    <a:pt x="111760" y="223520"/>
                    <a:pt x="90170" y="226060"/>
                  </a:cubicBezTo>
                  <a:cubicBezTo>
                    <a:pt x="74930" y="227330"/>
                    <a:pt x="63500" y="226060"/>
                    <a:pt x="52070" y="222250"/>
                  </a:cubicBezTo>
                  <a:cubicBezTo>
                    <a:pt x="40640" y="218440"/>
                    <a:pt x="29210" y="212090"/>
                    <a:pt x="21590" y="201930"/>
                  </a:cubicBezTo>
                  <a:cubicBezTo>
                    <a:pt x="11430" y="189230"/>
                    <a:pt x="2540" y="166370"/>
                    <a:pt x="1270" y="149860"/>
                  </a:cubicBezTo>
                  <a:cubicBezTo>
                    <a:pt x="0" y="137160"/>
                    <a:pt x="2540" y="124460"/>
                    <a:pt x="8890" y="113030"/>
                  </a:cubicBezTo>
                  <a:cubicBezTo>
                    <a:pt x="16510" y="100330"/>
                    <a:pt x="49530" y="76200"/>
                    <a:pt x="49530" y="76200"/>
                  </a:cubicBezTo>
                </a:path>
              </a:pathLst>
            </a:custGeom>
            <a:solidFill>
              <a:srgbClr val="BC81CA"/>
            </a:solidFill>
            <a:ln cap="sq">
              <a:noFill/>
              <a:prstDash val="solid"/>
              <a:miter/>
            </a:ln>
          </p:spPr>
          <p:txBody>
            <a:bodyPr/>
            <a:lstStyle/>
            <a:p>
              <a:endParaRPr lang="en-US"/>
            </a:p>
          </p:txBody>
        </p:sp>
      </p:grpSp>
      <p:grpSp>
        <p:nvGrpSpPr>
          <p:cNvPr id="10" name="Group 10"/>
          <p:cNvGrpSpPr/>
          <p:nvPr/>
        </p:nvGrpSpPr>
        <p:grpSpPr>
          <a:xfrm>
            <a:off x="2118360" y="5794058"/>
            <a:ext cx="306705" cy="388620"/>
            <a:chOff x="0" y="0"/>
            <a:chExt cx="408940" cy="518160"/>
          </a:xfrm>
        </p:grpSpPr>
        <p:sp>
          <p:nvSpPr>
            <p:cNvPr id="11" name="Freeform 11"/>
            <p:cNvSpPr/>
            <p:nvPr/>
          </p:nvSpPr>
          <p:spPr>
            <a:xfrm>
              <a:off x="45720" y="46990"/>
              <a:ext cx="314960" cy="422910"/>
            </a:xfrm>
            <a:custGeom>
              <a:avLst/>
              <a:gdLst/>
              <a:ahLst/>
              <a:cxnLst/>
              <a:rect l="l" t="t" r="r" b="b"/>
              <a:pathLst>
                <a:path w="314960" h="422910">
                  <a:moveTo>
                    <a:pt x="149860" y="46990"/>
                  </a:moveTo>
                  <a:cubicBezTo>
                    <a:pt x="204470" y="147320"/>
                    <a:pt x="233680" y="167640"/>
                    <a:pt x="254000" y="194310"/>
                  </a:cubicBezTo>
                  <a:cubicBezTo>
                    <a:pt x="273050" y="220980"/>
                    <a:pt x="294640" y="255270"/>
                    <a:pt x="303530" y="280670"/>
                  </a:cubicBezTo>
                  <a:cubicBezTo>
                    <a:pt x="309880" y="299720"/>
                    <a:pt x="311150" y="314960"/>
                    <a:pt x="311150" y="331470"/>
                  </a:cubicBezTo>
                  <a:cubicBezTo>
                    <a:pt x="311150" y="347980"/>
                    <a:pt x="308610" y="367030"/>
                    <a:pt x="300990" y="381000"/>
                  </a:cubicBezTo>
                  <a:cubicBezTo>
                    <a:pt x="293370" y="394970"/>
                    <a:pt x="279400" y="410210"/>
                    <a:pt x="262890" y="415290"/>
                  </a:cubicBezTo>
                  <a:cubicBezTo>
                    <a:pt x="242570" y="421640"/>
                    <a:pt x="205740" y="417830"/>
                    <a:pt x="187960" y="407670"/>
                  </a:cubicBezTo>
                  <a:cubicBezTo>
                    <a:pt x="172720" y="400050"/>
                    <a:pt x="161290" y="384810"/>
                    <a:pt x="156210" y="367030"/>
                  </a:cubicBezTo>
                  <a:cubicBezTo>
                    <a:pt x="151130" y="347980"/>
                    <a:pt x="156210" y="311150"/>
                    <a:pt x="167640" y="293370"/>
                  </a:cubicBezTo>
                  <a:cubicBezTo>
                    <a:pt x="176530" y="279400"/>
                    <a:pt x="194310" y="269240"/>
                    <a:pt x="209550" y="264160"/>
                  </a:cubicBezTo>
                  <a:cubicBezTo>
                    <a:pt x="224790" y="259080"/>
                    <a:pt x="245110" y="260350"/>
                    <a:pt x="260350" y="266700"/>
                  </a:cubicBezTo>
                  <a:cubicBezTo>
                    <a:pt x="275590" y="271780"/>
                    <a:pt x="290830" y="284480"/>
                    <a:pt x="299720" y="298450"/>
                  </a:cubicBezTo>
                  <a:cubicBezTo>
                    <a:pt x="308610" y="312420"/>
                    <a:pt x="314960" y="331470"/>
                    <a:pt x="311150" y="347980"/>
                  </a:cubicBezTo>
                  <a:cubicBezTo>
                    <a:pt x="307340" y="369570"/>
                    <a:pt x="288290" y="400050"/>
                    <a:pt x="270510" y="411480"/>
                  </a:cubicBezTo>
                  <a:cubicBezTo>
                    <a:pt x="256540" y="420370"/>
                    <a:pt x="236220" y="422910"/>
                    <a:pt x="219710" y="420370"/>
                  </a:cubicBezTo>
                  <a:cubicBezTo>
                    <a:pt x="204470" y="417830"/>
                    <a:pt x="191770" y="412750"/>
                    <a:pt x="173990" y="396240"/>
                  </a:cubicBezTo>
                  <a:cubicBezTo>
                    <a:pt x="132080" y="356870"/>
                    <a:pt x="29210" y="175260"/>
                    <a:pt x="10160" y="115570"/>
                  </a:cubicBezTo>
                  <a:cubicBezTo>
                    <a:pt x="2540" y="91440"/>
                    <a:pt x="0" y="77470"/>
                    <a:pt x="5080" y="60960"/>
                  </a:cubicBezTo>
                  <a:cubicBezTo>
                    <a:pt x="8890" y="44450"/>
                    <a:pt x="22860" y="25400"/>
                    <a:pt x="36830" y="16510"/>
                  </a:cubicBezTo>
                  <a:cubicBezTo>
                    <a:pt x="52070" y="6350"/>
                    <a:pt x="73660" y="0"/>
                    <a:pt x="91440" y="3810"/>
                  </a:cubicBezTo>
                  <a:cubicBezTo>
                    <a:pt x="111760" y="7620"/>
                    <a:pt x="149860" y="46990"/>
                    <a:pt x="149860" y="46990"/>
                  </a:cubicBezTo>
                </a:path>
              </a:pathLst>
            </a:custGeom>
            <a:solidFill>
              <a:srgbClr val="BC81CA"/>
            </a:solidFill>
            <a:ln cap="sq">
              <a:noFill/>
              <a:prstDash val="solid"/>
              <a:miter/>
            </a:ln>
          </p:spPr>
          <p:txBody>
            <a:bodyPr/>
            <a:lstStyle/>
            <a:p>
              <a:endParaRPr lang="en-US"/>
            </a:p>
          </p:txBody>
        </p:sp>
      </p:grpSp>
      <p:grpSp>
        <p:nvGrpSpPr>
          <p:cNvPr id="12" name="Group 12"/>
          <p:cNvGrpSpPr/>
          <p:nvPr/>
        </p:nvGrpSpPr>
        <p:grpSpPr>
          <a:xfrm>
            <a:off x="2084070" y="5740718"/>
            <a:ext cx="375285" cy="401955"/>
            <a:chOff x="0" y="0"/>
            <a:chExt cx="500380" cy="535940"/>
          </a:xfrm>
        </p:grpSpPr>
        <p:sp>
          <p:nvSpPr>
            <p:cNvPr id="13" name="Freeform 13"/>
            <p:cNvSpPr/>
            <p:nvPr/>
          </p:nvSpPr>
          <p:spPr>
            <a:xfrm>
              <a:off x="48260" y="48260"/>
              <a:ext cx="401320" cy="445770"/>
            </a:xfrm>
            <a:custGeom>
              <a:avLst/>
              <a:gdLst/>
              <a:ahLst/>
              <a:cxnLst/>
              <a:rect l="l" t="t" r="r" b="b"/>
              <a:pathLst>
                <a:path w="401320" h="445770">
                  <a:moveTo>
                    <a:pt x="144780" y="172720"/>
                  </a:moveTo>
                  <a:cubicBezTo>
                    <a:pt x="208280" y="298450"/>
                    <a:pt x="140970" y="312420"/>
                    <a:pt x="137160" y="306070"/>
                  </a:cubicBezTo>
                  <a:cubicBezTo>
                    <a:pt x="133350" y="299720"/>
                    <a:pt x="200660" y="262890"/>
                    <a:pt x="203200" y="236220"/>
                  </a:cubicBezTo>
                  <a:cubicBezTo>
                    <a:pt x="205740" y="209550"/>
                    <a:pt x="157480" y="146050"/>
                    <a:pt x="151130" y="147320"/>
                  </a:cubicBezTo>
                  <a:cubicBezTo>
                    <a:pt x="147320" y="148590"/>
                    <a:pt x="151130" y="166370"/>
                    <a:pt x="148590" y="167640"/>
                  </a:cubicBezTo>
                  <a:cubicBezTo>
                    <a:pt x="144780" y="168910"/>
                    <a:pt x="135890" y="163830"/>
                    <a:pt x="129540" y="157480"/>
                  </a:cubicBezTo>
                  <a:cubicBezTo>
                    <a:pt x="119380" y="147320"/>
                    <a:pt x="100330" y="124460"/>
                    <a:pt x="96520" y="106680"/>
                  </a:cubicBezTo>
                  <a:cubicBezTo>
                    <a:pt x="92710" y="87630"/>
                    <a:pt x="99060" y="62230"/>
                    <a:pt x="106680" y="45720"/>
                  </a:cubicBezTo>
                  <a:cubicBezTo>
                    <a:pt x="113030" y="33020"/>
                    <a:pt x="123190" y="22860"/>
                    <a:pt x="134620" y="16510"/>
                  </a:cubicBezTo>
                  <a:cubicBezTo>
                    <a:pt x="146050" y="8890"/>
                    <a:pt x="160020" y="3810"/>
                    <a:pt x="173990" y="2540"/>
                  </a:cubicBezTo>
                  <a:cubicBezTo>
                    <a:pt x="186690" y="1270"/>
                    <a:pt x="199390" y="0"/>
                    <a:pt x="214630" y="8890"/>
                  </a:cubicBezTo>
                  <a:cubicBezTo>
                    <a:pt x="240030" y="24130"/>
                    <a:pt x="287020" y="90170"/>
                    <a:pt x="294640" y="114300"/>
                  </a:cubicBezTo>
                  <a:cubicBezTo>
                    <a:pt x="298450" y="125730"/>
                    <a:pt x="298450" y="132080"/>
                    <a:pt x="294640" y="142240"/>
                  </a:cubicBezTo>
                  <a:cubicBezTo>
                    <a:pt x="289560" y="161290"/>
                    <a:pt x="267970" y="196850"/>
                    <a:pt x="246380" y="207010"/>
                  </a:cubicBezTo>
                  <a:cubicBezTo>
                    <a:pt x="224790" y="217170"/>
                    <a:pt x="186690" y="215900"/>
                    <a:pt x="166370" y="203200"/>
                  </a:cubicBezTo>
                  <a:cubicBezTo>
                    <a:pt x="146050" y="191770"/>
                    <a:pt x="127000" y="157480"/>
                    <a:pt x="124460" y="134620"/>
                  </a:cubicBezTo>
                  <a:cubicBezTo>
                    <a:pt x="121920" y="116840"/>
                    <a:pt x="128270" y="96520"/>
                    <a:pt x="138430" y="81280"/>
                  </a:cubicBezTo>
                  <a:cubicBezTo>
                    <a:pt x="148590" y="67310"/>
                    <a:pt x="163830" y="52070"/>
                    <a:pt x="181610" y="48260"/>
                  </a:cubicBezTo>
                  <a:cubicBezTo>
                    <a:pt x="203200" y="41910"/>
                    <a:pt x="242570" y="45720"/>
                    <a:pt x="261620" y="60960"/>
                  </a:cubicBezTo>
                  <a:cubicBezTo>
                    <a:pt x="280670" y="74930"/>
                    <a:pt x="295910" y="110490"/>
                    <a:pt x="295910" y="133350"/>
                  </a:cubicBezTo>
                  <a:cubicBezTo>
                    <a:pt x="297180" y="152400"/>
                    <a:pt x="287020" y="171450"/>
                    <a:pt x="275590" y="184150"/>
                  </a:cubicBezTo>
                  <a:cubicBezTo>
                    <a:pt x="265430" y="198120"/>
                    <a:pt x="247650" y="210820"/>
                    <a:pt x="228600" y="213360"/>
                  </a:cubicBezTo>
                  <a:cubicBezTo>
                    <a:pt x="207010" y="217170"/>
                    <a:pt x="168910" y="205740"/>
                    <a:pt x="151130" y="193040"/>
                  </a:cubicBezTo>
                  <a:cubicBezTo>
                    <a:pt x="137160" y="181610"/>
                    <a:pt x="123190" y="144780"/>
                    <a:pt x="125730" y="143510"/>
                  </a:cubicBezTo>
                  <a:cubicBezTo>
                    <a:pt x="127000" y="143510"/>
                    <a:pt x="148590" y="167640"/>
                    <a:pt x="148590" y="167640"/>
                  </a:cubicBezTo>
                  <a:cubicBezTo>
                    <a:pt x="147320" y="167640"/>
                    <a:pt x="111760" y="140970"/>
                    <a:pt x="104140" y="125730"/>
                  </a:cubicBezTo>
                  <a:cubicBezTo>
                    <a:pt x="96520" y="113030"/>
                    <a:pt x="93980" y="100330"/>
                    <a:pt x="95250" y="85090"/>
                  </a:cubicBezTo>
                  <a:cubicBezTo>
                    <a:pt x="96520" y="68580"/>
                    <a:pt x="105410" y="43180"/>
                    <a:pt x="118110" y="29210"/>
                  </a:cubicBezTo>
                  <a:cubicBezTo>
                    <a:pt x="132080" y="15240"/>
                    <a:pt x="153670" y="5080"/>
                    <a:pt x="173990" y="2540"/>
                  </a:cubicBezTo>
                  <a:cubicBezTo>
                    <a:pt x="191770" y="0"/>
                    <a:pt x="212090" y="2540"/>
                    <a:pt x="232410" y="11430"/>
                  </a:cubicBezTo>
                  <a:cubicBezTo>
                    <a:pt x="261620" y="24130"/>
                    <a:pt x="295910" y="54610"/>
                    <a:pt x="322580" y="80010"/>
                  </a:cubicBezTo>
                  <a:cubicBezTo>
                    <a:pt x="347980" y="104140"/>
                    <a:pt x="375920" y="132080"/>
                    <a:pt x="388620" y="161290"/>
                  </a:cubicBezTo>
                  <a:cubicBezTo>
                    <a:pt x="398780" y="185420"/>
                    <a:pt x="401320" y="212090"/>
                    <a:pt x="401320" y="237490"/>
                  </a:cubicBezTo>
                  <a:cubicBezTo>
                    <a:pt x="400050" y="262890"/>
                    <a:pt x="398780" y="288290"/>
                    <a:pt x="382270" y="313690"/>
                  </a:cubicBezTo>
                  <a:cubicBezTo>
                    <a:pt x="356870" y="351790"/>
                    <a:pt x="273050" y="410210"/>
                    <a:pt x="227330" y="427990"/>
                  </a:cubicBezTo>
                  <a:cubicBezTo>
                    <a:pt x="196850" y="439420"/>
                    <a:pt x="168910" y="445770"/>
                    <a:pt x="144780" y="436880"/>
                  </a:cubicBezTo>
                  <a:cubicBezTo>
                    <a:pt x="118110" y="426720"/>
                    <a:pt x="97790" y="393700"/>
                    <a:pt x="76200" y="363220"/>
                  </a:cubicBezTo>
                  <a:cubicBezTo>
                    <a:pt x="49530" y="325120"/>
                    <a:pt x="6350" y="260350"/>
                    <a:pt x="2540" y="224790"/>
                  </a:cubicBezTo>
                  <a:cubicBezTo>
                    <a:pt x="0" y="203200"/>
                    <a:pt x="6350" y="184150"/>
                    <a:pt x="16510" y="170180"/>
                  </a:cubicBezTo>
                  <a:cubicBezTo>
                    <a:pt x="26670" y="156210"/>
                    <a:pt x="45720" y="143510"/>
                    <a:pt x="62230" y="139700"/>
                  </a:cubicBezTo>
                  <a:cubicBezTo>
                    <a:pt x="80010" y="135890"/>
                    <a:pt x="102870" y="140970"/>
                    <a:pt x="118110" y="147320"/>
                  </a:cubicBezTo>
                  <a:cubicBezTo>
                    <a:pt x="129540" y="152400"/>
                    <a:pt x="144780" y="172720"/>
                    <a:pt x="144780" y="172720"/>
                  </a:cubicBezTo>
                </a:path>
              </a:pathLst>
            </a:custGeom>
            <a:solidFill>
              <a:srgbClr val="BC81CA"/>
            </a:solidFill>
            <a:ln cap="sq">
              <a:noFill/>
              <a:prstDash val="solid"/>
              <a:miter/>
            </a:ln>
          </p:spPr>
          <p:txBody>
            <a:bodyPr/>
            <a:lstStyle/>
            <a:p>
              <a:endParaRPr lang="en-US"/>
            </a:p>
          </p:txBody>
        </p:sp>
      </p:grpSp>
      <p:grpSp>
        <p:nvGrpSpPr>
          <p:cNvPr id="14" name="Group 14"/>
          <p:cNvGrpSpPr/>
          <p:nvPr/>
        </p:nvGrpSpPr>
        <p:grpSpPr>
          <a:xfrm>
            <a:off x="2244090" y="5840730"/>
            <a:ext cx="197167" cy="290512"/>
            <a:chOff x="0" y="0"/>
            <a:chExt cx="262890" cy="387350"/>
          </a:xfrm>
        </p:grpSpPr>
        <p:sp>
          <p:nvSpPr>
            <p:cNvPr id="15" name="Freeform 15"/>
            <p:cNvSpPr/>
            <p:nvPr/>
          </p:nvSpPr>
          <p:spPr>
            <a:xfrm>
              <a:off x="41910" y="49530"/>
              <a:ext cx="175260" cy="288290"/>
            </a:xfrm>
            <a:custGeom>
              <a:avLst/>
              <a:gdLst/>
              <a:ahLst/>
              <a:cxnLst/>
              <a:rect l="l" t="t" r="r" b="b"/>
              <a:pathLst>
                <a:path w="175260" h="288290">
                  <a:moveTo>
                    <a:pt x="167640" y="167640"/>
                  </a:moveTo>
                  <a:cubicBezTo>
                    <a:pt x="160020" y="245110"/>
                    <a:pt x="147320" y="264160"/>
                    <a:pt x="134620" y="273050"/>
                  </a:cubicBezTo>
                  <a:cubicBezTo>
                    <a:pt x="124460" y="281940"/>
                    <a:pt x="111760" y="285750"/>
                    <a:pt x="99060" y="287020"/>
                  </a:cubicBezTo>
                  <a:cubicBezTo>
                    <a:pt x="82550" y="288290"/>
                    <a:pt x="59690" y="283210"/>
                    <a:pt x="44450" y="273050"/>
                  </a:cubicBezTo>
                  <a:cubicBezTo>
                    <a:pt x="30480" y="264160"/>
                    <a:pt x="20320" y="248920"/>
                    <a:pt x="12700" y="227330"/>
                  </a:cubicBezTo>
                  <a:cubicBezTo>
                    <a:pt x="2540" y="193040"/>
                    <a:pt x="0" y="119380"/>
                    <a:pt x="8890" y="81280"/>
                  </a:cubicBezTo>
                  <a:cubicBezTo>
                    <a:pt x="15240" y="53340"/>
                    <a:pt x="27940" y="27940"/>
                    <a:pt x="44450" y="15240"/>
                  </a:cubicBezTo>
                  <a:cubicBezTo>
                    <a:pt x="58420" y="3810"/>
                    <a:pt x="77470" y="0"/>
                    <a:pt x="93980" y="1270"/>
                  </a:cubicBezTo>
                  <a:cubicBezTo>
                    <a:pt x="110490" y="2540"/>
                    <a:pt x="129540" y="10160"/>
                    <a:pt x="142240" y="20320"/>
                  </a:cubicBezTo>
                  <a:cubicBezTo>
                    <a:pt x="153670" y="30480"/>
                    <a:pt x="166370" y="46990"/>
                    <a:pt x="167640" y="63500"/>
                  </a:cubicBezTo>
                  <a:cubicBezTo>
                    <a:pt x="171450" y="85090"/>
                    <a:pt x="163830" y="120650"/>
                    <a:pt x="148590" y="137160"/>
                  </a:cubicBezTo>
                  <a:cubicBezTo>
                    <a:pt x="133350" y="152400"/>
                    <a:pt x="99060" y="163830"/>
                    <a:pt x="76200" y="161290"/>
                  </a:cubicBezTo>
                  <a:cubicBezTo>
                    <a:pt x="54610" y="157480"/>
                    <a:pt x="25400" y="134620"/>
                    <a:pt x="16510" y="115570"/>
                  </a:cubicBezTo>
                  <a:cubicBezTo>
                    <a:pt x="7620" y="95250"/>
                    <a:pt x="11430" y="58420"/>
                    <a:pt x="20320" y="39370"/>
                  </a:cubicBezTo>
                  <a:cubicBezTo>
                    <a:pt x="27940" y="24130"/>
                    <a:pt x="44450" y="12700"/>
                    <a:pt x="59690" y="6350"/>
                  </a:cubicBezTo>
                  <a:cubicBezTo>
                    <a:pt x="74930" y="1270"/>
                    <a:pt x="95250" y="0"/>
                    <a:pt x="111760" y="3810"/>
                  </a:cubicBezTo>
                  <a:cubicBezTo>
                    <a:pt x="127000" y="8890"/>
                    <a:pt x="143510" y="20320"/>
                    <a:pt x="153670" y="33020"/>
                  </a:cubicBezTo>
                  <a:cubicBezTo>
                    <a:pt x="163830" y="45720"/>
                    <a:pt x="167640" y="59690"/>
                    <a:pt x="170180" y="81280"/>
                  </a:cubicBezTo>
                  <a:cubicBezTo>
                    <a:pt x="175260" y="119380"/>
                    <a:pt x="175260" y="212090"/>
                    <a:pt x="158750" y="245110"/>
                  </a:cubicBezTo>
                  <a:cubicBezTo>
                    <a:pt x="149860" y="264160"/>
                    <a:pt x="134620" y="276860"/>
                    <a:pt x="118110" y="281940"/>
                  </a:cubicBezTo>
                  <a:cubicBezTo>
                    <a:pt x="97790" y="288290"/>
                    <a:pt x="62230" y="285750"/>
                    <a:pt x="44450" y="273050"/>
                  </a:cubicBezTo>
                  <a:cubicBezTo>
                    <a:pt x="26670" y="261620"/>
                    <a:pt x="15240" y="229870"/>
                    <a:pt x="11430" y="208280"/>
                  </a:cubicBezTo>
                  <a:cubicBezTo>
                    <a:pt x="6350" y="189230"/>
                    <a:pt x="7620" y="167640"/>
                    <a:pt x="13970" y="149860"/>
                  </a:cubicBezTo>
                  <a:cubicBezTo>
                    <a:pt x="20320" y="132080"/>
                    <a:pt x="30480" y="113030"/>
                    <a:pt x="45720" y="104140"/>
                  </a:cubicBezTo>
                  <a:cubicBezTo>
                    <a:pt x="63500" y="92710"/>
                    <a:pt x="99060" y="90170"/>
                    <a:pt x="116840" y="95250"/>
                  </a:cubicBezTo>
                  <a:cubicBezTo>
                    <a:pt x="130810" y="97790"/>
                    <a:pt x="139700" y="105410"/>
                    <a:pt x="148590" y="116840"/>
                  </a:cubicBezTo>
                  <a:cubicBezTo>
                    <a:pt x="157480" y="128270"/>
                    <a:pt x="167640" y="167640"/>
                    <a:pt x="167640" y="167640"/>
                  </a:cubicBezTo>
                </a:path>
              </a:pathLst>
            </a:custGeom>
            <a:solidFill>
              <a:srgbClr val="BC81CA"/>
            </a:solidFill>
            <a:ln cap="sq">
              <a:noFill/>
              <a:prstDash val="solid"/>
              <a:miter/>
            </a:ln>
          </p:spPr>
          <p:txBody>
            <a:bodyPr/>
            <a:lstStyle/>
            <a:p>
              <a:endParaRPr lang="en-US"/>
            </a:p>
          </p:txBody>
        </p:sp>
      </p:grpSp>
      <p:grpSp>
        <p:nvGrpSpPr>
          <p:cNvPr id="16" name="Group 16"/>
          <p:cNvGrpSpPr/>
          <p:nvPr/>
        </p:nvGrpSpPr>
        <p:grpSpPr>
          <a:xfrm>
            <a:off x="2308860" y="5907405"/>
            <a:ext cx="221933" cy="358140"/>
            <a:chOff x="0" y="0"/>
            <a:chExt cx="295910" cy="477520"/>
          </a:xfrm>
        </p:grpSpPr>
        <p:sp>
          <p:nvSpPr>
            <p:cNvPr id="17" name="Freeform 17"/>
            <p:cNvSpPr/>
            <p:nvPr/>
          </p:nvSpPr>
          <p:spPr>
            <a:xfrm>
              <a:off x="46990" y="48260"/>
              <a:ext cx="207010" cy="378460"/>
            </a:xfrm>
            <a:custGeom>
              <a:avLst/>
              <a:gdLst/>
              <a:ahLst/>
              <a:cxnLst/>
              <a:rect l="l" t="t" r="r" b="b"/>
              <a:pathLst>
                <a:path w="207010" h="378460">
                  <a:moveTo>
                    <a:pt x="198120" y="115570"/>
                  </a:moveTo>
                  <a:cubicBezTo>
                    <a:pt x="163830" y="201930"/>
                    <a:pt x="173990" y="288290"/>
                    <a:pt x="161290" y="322580"/>
                  </a:cubicBezTo>
                  <a:cubicBezTo>
                    <a:pt x="153670" y="342900"/>
                    <a:pt x="143510" y="354330"/>
                    <a:pt x="129540" y="363220"/>
                  </a:cubicBezTo>
                  <a:cubicBezTo>
                    <a:pt x="115570" y="373380"/>
                    <a:pt x="96520" y="378460"/>
                    <a:pt x="80010" y="377190"/>
                  </a:cubicBezTo>
                  <a:cubicBezTo>
                    <a:pt x="63500" y="375920"/>
                    <a:pt x="44450" y="368300"/>
                    <a:pt x="31750" y="358140"/>
                  </a:cubicBezTo>
                  <a:cubicBezTo>
                    <a:pt x="20320" y="346710"/>
                    <a:pt x="7620" y="330200"/>
                    <a:pt x="6350" y="313690"/>
                  </a:cubicBezTo>
                  <a:cubicBezTo>
                    <a:pt x="3810" y="293370"/>
                    <a:pt x="13970" y="256540"/>
                    <a:pt x="26670" y="241300"/>
                  </a:cubicBezTo>
                  <a:cubicBezTo>
                    <a:pt x="38100" y="227330"/>
                    <a:pt x="55880" y="219710"/>
                    <a:pt x="72390" y="217170"/>
                  </a:cubicBezTo>
                  <a:cubicBezTo>
                    <a:pt x="88900" y="214630"/>
                    <a:pt x="107950" y="215900"/>
                    <a:pt x="123190" y="226060"/>
                  </a:cubicBezTo>
                  <a:cubicBezTo>
                    <a:pt x="140970" y="237490"/>
                    <a:pt x="161290" y="267970"/>
                    <a:pt x="165100" y="288290"/>
                  </a:cubicBezTo>
                  <a:cubicBezTo>
                    <a:pt x="167640" y="306070"/>
                    <a:pt x="162560" y="325120"/>
                    <a:pt x="153670" y="339090"/>
                  </a:cubicBezTo>
                  <a:cubicBezTo>
                    <a:pt x="144780" y="353060"/>
                    <a:pt x="129540" y="365760"/>
                    <a:pt x="114300" y="372110"/>
                  </a:cubicBezTo>
                  <a:cubicBezTo>
                    <a:pt x="99060" y="377190"/>
                    <a:pt x="78740" y="378460"/>
                    <a:pt x="62230" y="374650"/>
                  </a:cubicBezTo>
                  <a:cubicBezTo>
                    <a:pt x="46990" y="369570"/>
                    <a:pt x="30480" y="358140"/>
                    <a:pt x="20320" y="345440"/>
                  </a:cubicBezTo>
                  <a:cubicBezTo>
                    <a:pt x="10160" y="331470"/>
                    <a:pt x="6350" y="316230"/>
                    <a:pt x="3810" y="295910"/>
                  </a:cubicBezTo>
                  <a:cubicBezTo>
                    <a:pt x="0" y="265430"/>
                    <a:pt x="3810" y="213360"/>
                    <a:pt x="10160" y="177800"/>
                  </a:cubicBezTo>
                  <a:cubicBezTo>
                    <a:pt x="13970" y="147320"/>
                    <a:pt x="21590" y="121920"/>
                    <a:pt x="33020" y="95250"/>
                  </a:cubicBezTo>
                  <a:cubicBezTo>
                    <a:pt x="44450" y="67310"/>
                    <a:pt x="62230" y="31750"/>
                    <a:pt x="82550" y="16510"/>
                  </a:cubicBezTo>
                  <a:cubicBezTo>
                    <a:pt x="97790" y="5080"/>
                    <a:pt x="118110" y="0"/>
                    <a:pt x="135890" y="2540"/>
                  </a:cubicBezTo>
                  <a:cubicBezTo>
                    <a:pt x="156210" y="6350"/>
                    <a:pt x="186690" y="24130"/>
                    <a:pt x="196850" y="43180"/>
                  </a:cubicBezTo>
                  <a:cubicBezTo>
                    <a:pt x="207010" y="60960"/>
                    <a:pt x="198120" y="115570"/>
                    <a:pt x="198120" y="115570"/>
                  </a:cubicBezTo>
                </a:path>
              </a:pathLst>
            </a:custGeom>
            <a:solidFill>
              <a:srgbClr val="BC81CA"/>
            </a:solidFill>
            <a:ln cap="sq">
              <a:noFill/>
              <a:prstDash val="solid"/>
              <a:miter/>
            </a:ln>
          </p:spPr>
          <p:txBody>
            <a:bodyPr/>
            <a:lstStyle/>
            <a:p>
              <a:endParaRPr lang="en-US"/>
            </a:p>
          </p:txBody>
        </p:sp>
      </p:grpSp>
      <p:grpSp>
        <p:nvGrpSpPr>
          <p:cNvPr id="18" name="Group 18"/>
          <p:cNvGrpSpPr/>
          <p:nvPr/>
        </p:nvGrpSpPr>
        <p:grpSpPr>
          <a:xfrm>
            <a:off x="1709738" y="5511165"/>
            <a:ext cx="356235" cy="328612"/>
            <a:chOff x="0" y="0"/>
            <a:chExt cx="474980" cy="438150"/>
          </a:xfrm>
        </p:grpSpPr>
        <p:sp>
          <p:nvSpPr>
            <p:cNvPr id="19" name="Freeform 19"/>
            <p:cNvSpPr/>
            <p:nvPr/>
          </p:nvSpPr>
          <p:spPr>
            <a:xfrm>
              <a:off x="48260" y="48260"/>
              <a:ext cx="378460" cy="342900"/>
            </a:xfrm>
            <a:custGeom>
              <a:avLst/>
              <a:gdLst/>
              <a:ahLst/>
              <a:cxnLst/>
              <a:rect l="l" t="t" r="r" b="b"/>
              <a:pathLst>
                <a:path w="378460" h="342900">
                  <a:moveTo>
                    <a:pt x="262890" y="332740"/>
                  </a:moveTo>
                  <a:cubicBezTo>
                    <a:pt x="8890" y="146050"/>
                    <a:pt x="0" y="102870"/>
                    <a:pt x="2540" y="74930"/>
                  </a:cubicBezTo>
                  <a:cubicBezTo>
                    <a:pt x="5080" y="54610"/>
                    <a:pt x="16510" y="35560"/>
                    <a:pt x="30480" y="22860"/>
                  </a:cubicBezTo>
                  <a:cubicBezTo>
                    <a:pt x="43180" y="11430"/>
                    <a:pt x="67310" y="3810"/>
                    <a:pt x="83820" y="2540"/>
                  </a:cubicBezTo>
                  <a:cubicBezTo>
                    <a:pt x="97790" y="1270"/>
                    <a:pt x="110490" y="5080"/>
                    <a:pt x="121920" y="11430"/>
                  </a:cubicBezTo>
                  <a:cubicBezTo>
                    <a:pt x="137160" y="20320"/>
                    <a:pt x="144780" y="41910"/>
                    <a:pt x="161290" y="54610"/>
                  </a:cubicBezTo>
                  <a:cubicBezTo>
                    <a:pt x="179070" y="69850"/>
                    <a:pt x="205740" y="93980"/>
                    <a:pt x="226060" y="95250"/>
                  </a:cubicBezTo>
                  <a:cubicBezTo>
                    <a:pt x="243840" y="96520"/>
                    <a:pt x="260350" y="71120"/>
                    <a:pt x="276860" y="69850"/>
                  </a:cubicBezTo>
                  <a:cubicBezTo>
                    <a:pt x="293370" y="69850"/>
                    <a:pt x="314960" y="77470"/>
                    <a:pt x="327660" y="87630"/>
                  </a:cubicBezTo>
                  <a:cubicBezTo>
                    <a:pt x="341630" y="97790"/>
                    <a:pt x="353060" y="116840"/>
                    <a:pt x="356870" y="132080"/>
                  </a:cubicBezTo>
                  <a:cubicBezTo>
                    <a:pt x="361950" y="148590"/>
                    <a:pt x="360680" y="170180"/>
                    <a:pt x="354330" y="186690"/>
                  </a:cubicBezTo>
                  <a:cubicBezTo>
                    <a:pt x="347980" y="201930"/>
                    <a:pt x="334010" y="218440"/>
                    <a:pt x="318770" y="226060"/>
                  </a:cubicBezTo>
                  <a:cubicBezTo>
                    <a:pt x="304800" y="234950"/>
                    <a:pt x="284480" y="241300"/>
                    <a:pt x="266700" y="237490"/>
                  </a:cubicBezTo>
                  <a:cubicBezTo>
                    <a:pt x="245110" y="233680"/>
                    <a:pt x="213360" y="210820"/>
                    <a:pt x="201930" y="193040"/>
                  </a:cubicBezTo>
                  <a:cubicBezTo>
                    <a:pt x="191770" y="177800"/>
                    <a:pt x="189230" y="157480"/>
                    <a:pt x="193040" y="139700"/>
                  </a:cubicBezTo>
                  <a:cubicBezTo>
                    <a:pt x="199390" y="118110"/>
                    <a:pt x="220980" y="87630"/>
                    <a:pt x="242570" y="77470"/>
                  </a:cubicBezTo>
                  <a:cubicBezTo>
                    <a:pt x="262890" y="68580"/>
                    <a:pt x="300990" y="72390"/>
                    <a:pt x="320040" y="82550"/>
                  </a:cubicBezTo>
                  <a:cubicBezTo>
                    <a:pt x="336550" y="91440"/>
                    <a:pt x="347980" y="107950"/>
                    <a:pt x="354330" y="124460"/>
                  </a:cubicBezTo>
                  <a:cubicBezTo>
                    <a:pt x="360680" y="139700"/>
                    <a:pt x="361950" y="161290"/>
                    <a:pt x="356870" y="177800"/>
                  </a:cubicBezTo>
                  <a:cubicBezTo>
                    <a:pt x="351790" y="194310"/>
                    <a:pt x="340360" y="210820"/>
                    <a:pt x="326390" y="220980"/>
                  </a:cubicBezTo>
                  <a:cubicBezTo>
                    <a:pt x="312420" y="231140"/>
                    <a:pt x="297180" y="236220"/>
                    <a:pt x="275590" y="237490"/>
                  </a:cubicBezTo>
                  <a:cubicBezTo>
                    <a:pt x="242570" y="241300"/>
                    <a:pt x="186690" y="242570"/>
                    <a:pt x="144780" y="224790"/>
                  </a:cubicBezTo>
                  <a:cubicBezTo>
                    <a:pt x="96520" y="204470"/>
                    <a:pt x="25400" y="144780"/>
                    <a:pt x="7620" y="114300"/>
                  </a:cubicBezTo>
                  <a:cubicBezTo>
                    <a:pt x="0" y="99060"/>
                    <a:pt x="0" y="88900"/>
                    <a:pt x="2540" y="74930"/>
                  </a:cubicBezTo>
                  <a:cubicBezTo>
                    <a:pt x="7620" y="55880"/>
                    <a:pt x="27940" y="22860"/>
                    <a:pt x="45720" y="11430"/>
                  </a:cubicBezTo>
                  <a:cubicBezTo>
                    <a:pt x="62230" y="2540"/>
                    <a:pt x="86360" y="0"/>
                    <a:pt x="104140" y="5080"/>
                  </a:cubicBezTo>
                  <a:cubicBezTo>
                    <a:pt x="121920" y="8890"/>
                    <a:pt x="142240" y="26670"/>
                    <a:pt x="151130" y="38100"/>
                  </a:cubicBezTo>
                  <a:cubicBezTo>
                    <a:pt x="157480" y="43180"/>
                    <a:pt x="160020" y="48260"/>
                    <a:pt x="161290" y="54610"/>
                  </a:cubicBezTo>
                  <a:cubicBezTo>
                    <a:pt x="161290" y="63500"/>
                    <a:pt x="146050" y="77470"/>
                    <a:pt x="149860" y="86360"/>
                  </a:cubicBezTo>
                  <a:cubicBezTo>
                    <a:pt x="156210" y="100330"/>
                    <a:pt x="199390" y="102870"/>
                    <a:pt x="226060" y="116840"/>
                  </a:cubicBezTo>
                  <a:cubicBezTo>
                    <a:pt x="264160" y="137160"/>
                    <a:pt x="323850" y="175260"/>
                    <a:pt x="349250" y="201930"/>
                  </a:cubicBezTo>
                  <a:cubicBezTo>
                    <a:pt x="364490" y="219710"/>
                    <a:pt x="373380" y="233680"/>
                    <a:pt x="375920" y="251460"/>
                  </a:cubicBezTo>
                  <a:cubicBezTo>
                    <a:pt x="378460" y="267970"/>
                    <a:pt x="373380" y="290830"/>
                    <a:pt x="363220" y="306070"/>
                  </a:cubicBezTo>
                  <a:cubicBezTo>
                    <a:pt x="354330" y="320040"/>
                    <a:pt x="335280" y="334010"/>
                    <a:pt x="318770" y="337820"/>
                  </a:cubicBezTo>
                  <a:cubicBezTo>
                    <a:pt x="300990" y="342900"/>
                    <a:pt x="262890" y="332740"/>
                    <a:pt x="262890" y="332740"/>
                  </a:cubicBezTo>
                </a:path>
              </a:pathLst>
            </a:custGeom>
            <a:solidFill>
              <a:srgbClr val="BC81CA"/>
            </a:solidFill>
            <a:ln cap="sq">
              <a:noFill/>
              <a:prstDash val="solid"/>
              <a:miter/>
            </a:ln>
          </p:spPr>
          <p:txBody>
            <a:bodyPr/>
            <a:lstStyle/>
            <a:p>
              <a:endParaRPr lang="en-US"/>
            </a:p>
          </p:txBody>
        </p:sp>
      </p:grpSp>
      <p:grpSp>
        <p:nvGrpSpPr>
          <p:cNvPr id="20" name="Group 20"/>
          <p:cNvGrpSpPr/>
          <p:nvPr/>
        </p:nvGrpSpPr>
        <p:grpSpPr>
          <a:xfrm>
            <a:off x="1729740" y="5434012"/>
            <a:ext cx="309562" cy="395288"/>
            <a:chOff x="0" y="0"/>
            <a:chExt cx="412750" cy="527050"/>
          </a:xfrm>
        </p:grpSpPr>
        <p:sp>
          <p:nvSpPr>
            <p:cNvPr id="21" name="Freeform 21"/>
            <p:cNvSpPr/>
            <p:nvPr/>
          </p:nvSpPr>
          <p:spPr>
            <a:xfrm>
              <a:off x="46990" y="48260"/>
              <a:ext cx="318770" cy="429260"/>
            </a:xfrm>
            <a:custGeom>
              <a:avLst/>
              <a:gdLst/>
              <a:ahLst/>
              <a:cxnLst/>
              <a:rect l="l" t="t" r="r" b="b"/>
              <a:pathLst>
                <a:path w="318770" h="429260">
                  <a:moveTo>
                    <a:pt x="172720" y="284480"/>
                  </a:moveTo>
                  <a:cubicBezTo>
                    <a:pt x="86360" y="228600"/>
                    <a:pt x="10160" y="140970"/>
                    <a:pt x="3810" y="96520"/>
                  </a:cubicBezTo>
                  <a:cubicBezTo>
                    <a:pt x="0" y="68580"/>
                    <a:pt x="13970" y="40640"/>
                    <a:pt x="27940" y="25400"/>
                  </a:cubicBezTo>
                  <a:cubicBezTo>
                    <a:pt x="40640" y="11430"/>
                    <a:pt x="64770" y="3810"/>
                    <a:pt x="81280" y="2540"/>
                  </a:cubicBezTo>
                  <a:cubicBezTo>
                    <a:pt x="93980" y="1270"/>
                    <a:pt x="105410" y="5080"/>
                    <a:pt x="119380" y="10160"/>
                  </a:cubicBezTo>
                  <a:cubicBezTo>
                    <a:pt x="140970" y="20320"/>
                    <a:pt x="170180" y="38100"/>
                    <a:pt x="195580" y="63500"/>
                  </a:cubicBezTo>
                  <a:cubicBezTo>
                    <a:pt x="231140" y="99060"/>
                    <a:pt x="285750" y="166370"/>
                    <a:pt x="303530" y="217170"/>
                  </a:cubicBezTo>
                  <a:cubicBezTo>
                    <a:pt x="318770" y="259080"/>
                    <a:pt x="317500" y="309880"/>
                    <a:pt x="313690" y="341630"/>
                  </a:cubicBezTo>
                  <a:cubicBezTo>
                    <a:pt x="311150" y="363220"/>
                    <a:pt x="309880" y="379730"/>
                    <a:pt x="297180" y="393700"/>
                  </a:cubicBezTo>
                  <a:cubicBezTo>
                    <a:pt x="283210" y="410210"/>
                    <a:pt x="247650" y="426720"/>
                    <a:pt x="226060" y="427990"/>
                  </a:cubicBezTo>
                  <a:cubicBezTo>
                    <a:pt x="208280" y="429260"/>
                    <a:pt x="189230" y="421640"/>
                    <a:pt x="175260" y="408940"/>
                  </a:cubicBezTo>
                  <a:cubicBezTo>
                    <a:pt x="160020" y="393700"/>
                    <a:pt x="144780" y="358140"/>
                    <a:pt x="144780" y="336550"/>
                  </a:cubicBezTo>
                  <a:cubicBezTo>
                    <a:pt x="144780" y="317500"/>
                    <a:pt x="153670" y="298450"/>
                    <a:pt x="166370" y="287020"/>
                  </a:cubicBezTo>
                  <a:cubicBezTo>
                    <a:pt x="182880" y="271780"/>
                    <a:pt x="218440" y="256540"/>
                    <a:pt x="241300" y="260350"/>
                  </a:cubicBezTo>
                  <a:cubicBezTo>
                    <a:pt x="264160" y="262890"/>
                    <a:pt x="294640" y="285750"/>
                    <a:pt x="304800" y="306070"/>
                  </a:cubicBezTo>
                  <a:cubicBezTo>
                    <a:pt x="316230" y="327660"/>
                    <a:pt x="312420" y="365760"/>
                    <a:pt x="302260" y="386080"/>
                  </a:cubicBezTo>
                  <a:cubicBezTo>
                    <a:pt x="294640" y="402590"/>
                    <a:pt x="278130" y="415290"/>
                    <a:pt x="261620" y="421640"/>
                  </a:cubicBezTo>
                  <a:cubicBezTo>
                    <a:pt x="246380" y="427990"/>
                    <a:pt x="224790" y="429260"/>
                    <a:pt x="208280" y="425450"/>
                  </a:cubicBezTo>
                  <a:cubicBezTo>
                    <a:pt x="191770" y="421640"/>
                    <a:pt x="175260" y="412750"/>
                    <a:pt x="162560" y="396240"/>
                  </a:cubicBezTo>
                  <a:cubicBezTo>
                    <a:pt x="143510" y="368300"/>
                    <a:pt x="154940" y="299720"/>
                    <a:pt x="132080" y="255270"/>
                  </a:cubicBezTo>
                  <a:cubicBezTo>
                    <a:pt x="106680" y="204470"/>
                    <a:pt x="24130" y="153670"/>
                    <a:pt x="8890" y="114300"/>
                  </a:cubicBezTo>
                  <a:cubicBezTo>
                    <a:pt x="1270" y="92710"/>
                    <a:pt x="1270" y="74930"/>
                    <a:pt x="7620" y="57150"/>
                  </a:cubicBezTo>
                  <a:cubicBezTo>
                    <a:pt x="12700" y="40640"/>
                    <a:pt x="26670" y="21590"/>
                    <a:pt x="43180" y="12700"/>
                  </a:cubicBezTo>
                  <a:cubicBezTo>
                    <a:pt x="63500" y="3810"/>
                    <a:pt x="96520" y="0"/>
                    <a:pt x="119380" y="10160"/>
                  </a:cubicBezTo>
                  <a:cubicBezTo>
                    <a:pt x="148590" y="25400"/>
                    <a:pt x="167640" y="95250"/>
                    <a:pt x="194310" y="119380"/>
                  </a:cubicBezTo>
                  <a:cubicBezTo>
                    <a:pt x="214630" y="137160"/>
                    <a:pt x="243840" y="140970"/>
                    <a:pt x="259080" y="153670"/>
                  </a:cubicBezTo>
                  <a:cubicBezTo>
                    <a:pt x="269240" y="163830"/>
                    <a:pt x="275590" y="172720"/>
                    <a:pt x="280670" y="184150"/>
                  </a:cubicBezTo>
                  <a:cubicBezTo>
                    <a:pt x="284480" y="195580"/>
                    <a:pt x="288290" y="208280"/>
                    <a:pt x="285750" y="222250"/>
                  </a:cubicBezTo>
                  <a:cubicBezTo>
                    <a:pt x="283210" y="237490"/>
                    <a:pt x="273050" y="259080"/>
                    <a:pt x="260350" y="271780"/>
                  </a:cubicBezTo>
                  <a:cubicBezTo>
                    <a:pt x="247650" y="283210"/>
                    <a:pt x="224790" y="290830"/>
                    <a:pt x="209550" y="292100"/>
                  </a:cubicBezTo>
                  <a:cubicBezTo>
                    <a:pt x="195580" y="293370"/>
                    <a:pt x="172720" y="284480"/>
                    <a:pt x="172720" y="284480"/>
                  </a:cubicBezTo>
                </a:path>
              </a:pathLst>
            </a:custGeom>
            <a:solidFill>
              <a:srgbClr val="BC81CA"/>
            </a:solidFill>
            <a:ln cap="sq">
              <a:noFill/>
              <a:prstDash val="solid"/>
              <a:miter/>
            </a:ln>
          </p:spPr>
          <p:txBody>
            <a:bodyPr/>
            <a:lstStyle/>
            <a:p>
              <a:endParaRPr lang="en-US"/>
            </a:p>
          </p:txBody>
        </p:sp>
      </p:grpSp>
      <p:grpSp>
        <p:nvGrpSpPr>
          <p:cNvPr id="22" name="Group 22"/>
          <p:cNvGrpSpPr/>
          <p:nvPr/>
        </p:nvGrpSpPr>
        <p:grpSpPr>
          <a:xfrm>
            <a:off x="1630680" y="5626418"/>
            <a:ext cx="441007" cy="285750"/>
            <a:chOff x="0" y="0"/>
            <a:chExt cx="588010" cy="381000"/>
          </a:xfrm>
        </p:grpSpPr>
        <p:sp>
          <p:nvSpPr>
            <p:cNvPr id="23" name="Freeform 23"/>
            <p:cNvSpPr/>
            <p:nvPr/>
          </p:nvSpPr>
          <p:spPr>
            <a:xfrm>
              <a:off x="46990" y="36830"/>
              <a:ext cx="496570" cy="295910"/>
            </a:xfrm>
            <a:custGeom>
              <a:avLst/>
              <a:gdLst/>
              <a:ahLst/>
              <a:cxnLst/>
              <a:rect l="l" t="t" r="r" b="b"/>
              <a:pathLst>
                <a:path w="496570" h="295910">
                  <a:moveTo>
                    <a:pt x="396240" y="190500"/>
                  </a:moveTo>
                  <a:cubicBezTo>
                    <a:pt x="233680" y="242570"/>
                    <a:pt x="208280" y="238760"/>
                    <a:pt x="180340" y="231140"/>
                  </a:cubicBezTo>
                  <a:cubicBezTo>
                    <a:pt x="149860" y="220980"/>
                    <a:pt x="104140" y="177800"/>
                    <a:pt x="91440" y="180340"/>
                  </a:cubicBezTo>
                  <a:cubicBezTo>
                    <a:pt x="86360" y="181610"/>
                    <a:pt x="86360" y="189230"/>
                    <a:pt x="82550" y="190500"/>
                  </a:cubicBezTo>
                  <a:cubicBezTo>
                    <a:pt x="74930" y="193040"/>
                    <a:pt x="55880" y="187960"/>
                    <a:pt x="44450" y="179070"/>
                  </a:cubicBezTo>
                  <a:cubicBezTo>
                    <a:pt x="27940" y="167640"/>
                    <a:pt x="6350" y="135890"/>
                    <a:pt x="3810" y="114300"/>
                  </a:cubicBezTo>
                  <a:cubicBezTo>
                    <a:pt x="1270" y="95250"/>
                    <a:pt x="10160" y="72390"/>
                    <a:pt x="20320" y="57150"/>
                  </a:cubicBezTo>
                  <a:cubicBezTo>
                    <a:pt x="31750" y="43180"/>
                    <a:pt x="45720" y="34290"/>
                    <a:pt x="71120" y="26670"/>
                  </a:cubicBezTo>
                  <a:cubicBezTo>
                    <a:pt x="127000" y="8890"/>
                    <a:pt x="293370" y="0"/>
                    <a:pt x="364490" y="13970"/>
                  </a:cubicBezTo>
                  <a:cubicBezTo>
                    <a:pt x="408940" y="22860"/>
                    <a:pt x="445770" y="38100"/>
                    <a:pt x="466090" y="62230"/>
                  </a:cubicBezTo>
                  <a:cubicBezTo>
                    <a:pt x="483870" y="82550"/>
                    <a:pt x="485140" y="113030"/>
                    <a:pt x="488950" y="140970"/>
                  </a:cubicBezTo>
                  <a:cubicBezTo>
                    <a:pt x="492760" y="170180"/>
                    <a:pt x="496570" y="208280"/>
                    <a:pt x="486410" y="232410"/>
                  </a:cubicBezTo>
                  <a:cubicBezTo>
                    <a:pt x="476250" y="256540"/>
                    <a:pt x="449580" y="280670"/>
                    <a:pt x="429260" y="288290"/>
                  </a:cubicBezTo>
                  <a:cubicBezTo>
                    <a:pt x="411480" y="295910"/>
                    <a:pt x="389890" y="293370"/>
                    <a:pt x="374650" y="287020"/>
                  </a:cubicBezTo>
                  <a:cubicBezTo>
                    <a:pt x="358140" y="280670"/>
                    <a:pt x="340360" y="267970"/>
                    <a:pt x="331470" y="251460"/>
                  </a:cubicBezTo>
                  <a:cubicBezTo>
                    <a:pt x="321310" y="232410"/>
                    <a:pt x="316230" y="193040"/>
                    <a:pt x="326390" y="171450"/>
                  </a:cubicBezTo>
                  <a:cubicBezTo>
                    <a:pt x="336550" y="149860"/>
                    <a:pt x="365760" y="127000"/>
                    <a:pt x="389890" y="121920"/>
                  </a:cubicBezTo>
                  <a:cubicBezTo>
                    <a:pt x="412750" y="118110"/>
                    <a:pt x="449580" y="132080"/>
                    <a:pt x="466090" y="147320"/>
                  </a:cubicBezTo>
                  <a:cubicBezTo>
                    <a:pt x="480060" y="158750"/>
                    <a:pt x="487680" y="179070"/>
                    <a:pt x="490220" y="195580"/>
                  </a:cubicBezTo>
                  <a:cubicBezTo>
                    <a:pt x="491490" y="213360"/>
                    <a:pt x="488950" y="234950"/>
                    <a:pt x="478790" y="250190"/>
                  </a:cubicBezTo>
                  <a:cubicBezTo>
                    <a:pt x="466090" y="267970"/>
                    <a:pt x="433070" y="288290"/>
                    <a:pt x="410210" y="292100"/>
                  </a:cubicBezTo>
                  <a:cubicBezTo>
                    <a:pt x="392430" y="294640"/>
                    <a:pt x="372110" y="288290"/>
                    <a:pt x="358140" y="278130"/>
                  </a:cubicBezTo>
                  <a:cubicBezTo>
                    <a:pt x="342900" y="269240"/>
                    <a:pt x="330200" y="248920"/>
                    <a:pt x="323850" y="234950"/>
                  </a:cubicBezTo>
                  <a:cubicBezTo>
                    <a:pt x="320040" y="226060"/>
                    <a:pt x="314960" y="215900"/>
                    <a:pt x="318770" y="208280"/>
                  </a:cubicBezTo>
                  <a:cubicBezTo>
                    <a:pt x="323850" y="196850"/>
                    <a:pt x="365760" y="189230"/>
                    <a:pt x="364490" y="182880"/>
                  </a:cubicBezTo>
                  <a:cubicBezTo>
                    <a:pt x="361950" y="170180"/>
                    <a:pt x="132080" y="196850"/>
                    <a:pt x="82550" y="190500"/>
                  </a:cubicBezTo>
                  <a:cubicBezTo>
                    <a:pt x="63500" y="187960"/>
                    <a:pt x="55880" y="185420"/>
                    <a:pt x="44450" y="179070"/>
                  </a:cubicBezTo>
                  <a:cubicBezTo>
                    <a:pt x="33020" y="172720"/>
                    <a:pt x="22860" y="163830"/>
                    <a:pt x="16510" y="151130"/>
                  </a:cubicBezTo>
                  <a:cubicBezTo>
                    <a:pt x="7620" y="137160"/>
                    <a:pt x="0" y="113030"/>
                    <a:pt x="5080" y="93980"/>
                  </a:cubicBezTo>
                  <a:cubicBezTo>
                    <a:pt x="10160" y="72390"/>
                    <a:pt x="34290" y="43180"/>
                    <a:pt x="52070" y="33020"/>
                  </a:cubicBezTo>
                  <a:cubicBezTo>
                    <a:pt x="63500" y="25400"/>
                    <a:pt x="74930" y="22860"/>
                    <a:pt x="90170" y="25400"/>
                  </a:cubicBezTo>
                  <a:cubicBezTo>
                    <a:pt x="116840" y="29210"/>
                    <a:pt x="158750" y="69850"/>
                    <a:pt x="191770" y="77470"/>
                  </a:cubicBezTo>
                  <a:cubicBezTo>
                    <a:pt x="219710" y="83820"/>
                    <a:pt x="250190" y="81280"/>
                    <a:pt x="276860" y="74930"/>
                  </a:cubicBezTo>
                  <a:cubicBezTo>
                    <a:pt x="300990" y="68580"/>
                    <a:pt x="322580" y="46990"/>
                    <a:pt x="344170" y="43180"/>
                  </a:cubicBezTo>
                  <a:cubicBezTo>
                    <a:pt x="363220" y="40640"/>
                    <a:pt x="384810" y="44450"/>
                    <a:pt x="398780" y="52070"/>
                  </a:cubicBezTo>
                  <a:cubicBezTo>
                    <a:pt x="411480" y="57150"/>
                    <a:pt x="420370" y="66040"/>
                    <a:pt x="426720" y="77470"/>
                  </a:cubicBezTo>
                  <a:cubicBezTo>
                    <a:pt x="434340" y="90170"/>
                    <a:pt x="441960" y="113030"/>
                    <a:pt x="439420" y="130810"/>
                  </a:cubicBezTo>
                  <a:cubicBezTo>
                    <a:pt x="434340" y="151130"/>
                    <a:pt x="396240" y="190500"/>
                    <a:pt x="396240" y="190500"/>
                  </a:cubicBezTo>
                </a:path>
              </a:pathLst>
            </a:custGeom>
            <a:solidFill>
              <a:srgbClr val="BC81CA"/>
            </a:solidFill>
            <a:ln cap="sq">
              <a:noFill/>
              <a:prstDash val="solid"/>
              <a:miter/>
            </a:ln>
          </p:spPr>
          <p:txBody>
            <a:bodyPr/>
            <a:lstStyle/>
            <a:p>
              <a:endParaRPr lang="en-US"/>
            </a:p>
          </p:txBody>
        </p:sp>
      </p:grpSp>
      <p:grpSp>
        <p:nvGrpSpPr>
          <p:cNvPr id="24" name="Group 24"/>
          <p:cNvGrpSpPr/>
          <p:nvPr/>
        </p:nvGrpSpPr>
        <p:grpSpPr>
          <a:xfrm>
            <a:off x="1691640" y="5514022"/>
            <a:ext cx="370522" cy="440055"/>
            <a:chOff x="0" y="0"/>
            <a:chExt cx="494030" cy="586740"/>
          </a:xfrm>
        </p:grpSpPr>
        <p:sp>
          <p:nvSpPr>
            <p:cNvPr id="25" name="Freeform 25"/>
            <p:cNvSpPr/>
            <p:nvPr/>
          </p:nvSpPr>
          <p:spPr>
            <a:xfrm>
              <a:off x="43180" y="46990"/>
              <a:ext cx="406400" cy="491490"/>
            </a:xfrm>
            <a:custGeom>
              <a:avLst/>
              <a:gdLst/>
              <a:ahLst/>
              <a:cxnLst/>
              <a:rect l="l" t="t" r="r" b="b"/>
              <a:pathLst>
                <a:path w="406400" h="491490">
                  <a:moveTo>
                    <a:pt x="311150" y="488950"/>
                  </a:moveTo>
                  <a:cubicBezTo>
                    <a:pt x="85090" y="398780"/>
                    <a:pt x="73660" y="378460"/>
                    <a:pt x="57150" y="347980"/>
                  </a:cubicBezTo>
                  <a:cubicBezTo>
                    <a:pt x="35560" y="304800"/>
                    <a:pt x="15240" y="228600"/>
                    <a:pt x="8890" y="176530"/>
                  </a:cubicBezTo>
                  <a:cubicBezTo>
                    <a:pt x="2540" y="134620"/>
                    <a:pt x="0" y="88900"/>
                    <a:pt x="10160" y="60960"/>
                  </a:cubicBezTo>
                  <a:cubicBezTo>
                    <a:pt x="16510" y="41910"/>
                    <a:pt x="27940" y="27940"/>
                    <a:pt x="41910" y="17780"/>
                  </a:cubicBezTo>
                  <a:cubicBezTo>
                    <a:pt x="55880" y="8890"/>
                    <a:pt x="76200" y="2540"/>
                    <a:pt x="92710" y="3810"/>
                  </a:cubicBezTo>
                  <a:cubicBezTo>
                    <a:pt x="109220" y="3810"/>
                    <a:pt x="129540" y="11430"/>
                    <a:pt x="142240" y="22860"/>
                  </a:cubicBezTo>
                  <a:cubicBezTo>
                    <a:pt x="156210" y="33020"/>
                    <a:pt x="167640" y="50800"/>
                    <a:pt x="170180" y="68580"/>
                  </a:cubicBezTo>
                  <a:cubicBezTo>
                    <a:pt x="173990" y="88900"/>
                    <a:pt x="163830" y="127000"/>
                    <a:pt x="149860" y="143510"/>
                  </a:cubicBezTo>
                  <a:cubicBezTo>
                    <a:pt x="139700" y="157480"/>
                    <a:pt x="120650" y="167640"/>
                    <a:pt x="102870" y="168910"/>
                  </a:cubicBezTo>
                  <a:cubicBezTo>
                    <a:pt x="81280" y="171450"/>
                    <a:pt x="44450" y="161290"/>
                    <a:pt x="29210" y="144780"/>
                  </a:cubicBezTo>
                  <a:cubicBezTo>
                    <a:pt x="12700" y="128270"/>
                    <a:pt x="5080" y="91440"/>
                    <a:pt x="7620" y="69850"/>
                  </a:cubicBezTo>
                  <a:cubicBezTo>
                    <a:pt x="10160" y="52070"/>
                    <a:pt x="20320" y="34290"/>
                    <a:pt x="34290" y="22860"/>
                  </a:cubicBezTo>
                  <a:cubicBezTo>
                    <a:pt x="52070" y="10160"/>
                    <a:pt x="88900" y="0"/>
                    <a:pt x="110490" y="6350"/>
                  </a:cubicBezTo>
                  <a:cubicBezTo>
                    <a:pt x="133350" y="11430"/>
                    <a:pt x="154940" y="31750"/>
                    <a:pt x="167640" y="59690"/>
                  </a:cubicBezTo>
                  <a:cubicBezTo>
                    <a:pt x="189230" y="102870"/>
                    <a:pt x="161290" y="220980"/>
                    <a:pt x="187960" y="265430"/>
                  </a:cubicBezTo>
                  <a:cubicBezTo>
                    <a:pt x="208280" y="297180"/>
                    <a:pt x="250190" y="308610"/>
                    <a:pt x="280670" y="321310"/>
                  </a:cubicBezTo>
                  <a:cubicBezTo>
                    <a:pt x="307340" y="332740"/>
                    <a:pt x="340360" y="328930"/>
                    <a:pt x="360680" y="340360"/>
                  </a:cubicBezTo>
                  <a:cubicBezTo>
                    <a:pt x="377190" y="349250"/>
                    <a:pt x="393700" y="363220"/>
                    <a:pt x="398780" y="379730"/>
                  </a:cubicBezTo>
                  <a:cubicBezTo>
                    <a:pt x="406400" y="400050"/>
                    <a:pt x="403860" y="434340"/>
                    <a:pt x="393700" y="453390"/>
                  </a:cubicBezTo>
                  <a:cubicBezTo>
                    <a:pt x="384810" y="468630"/>
                    <a:pt x="364490" y="481330"/>
                    <a:pt x="349250" y="486410"/>
                  </a:cubicBezTo>
                  <a:cubicBezTo>
                    <a:pt x="336550" y="491490"/>
                    <a:pt x="311150" y="488950"/>
                    <a:pt x="311150" y="488950"/>
                  </a:cubicBezTo>
                </a:path>
              </a:pathLst>
            </a:custGeom>
            <a:solidFill>
              <a:srgbClr val="BC81CA"/>
            </a:solidFill>
            <a:ln cap="sq">
              <a:noFill/>
              <a:prstDash val="solid"/>
              <a:miter/>
            </a:ln>
          </p:spPr>
          <p:txBody>
            <a:bodyPr/>
            <a:lstStyle/>
            <a:p>
              <a:endParaRPr lang="en-US"/>
            </a:p>
          </p:txBody>
        </p:sp>
      </p:grpSp>
      <p:grpSp>
        <p:nvGrpSpPr>
          <p:cNvPr id="26" name="Group 26"/>
          <p:cNvGrpSpPr/>
          <p:nvPr/>
        </p:nvGrpSpPr>
        <p:grpSpPr>
          <a:xfrm>
            <a:off x="1738312" y="5532120"/>
            <a:ext cx="359092" cy="357188"/>
            <a:chOff x="0" y="0"/>
            <a:chExt cx="478790" cy="476250"/>
          </a:xfrm>
        </p:grpSpPr>
        <p:sp>
          <p:nvSpPr>
            <p:cNvPr id="27" name="Freeform 27"/>
            <p:cNvSpPr/>
            <p:nvPr/>
          </p:nvSpPr>
          <p:spPr>
            <a:xfrm>
              <a:off x="44450" y="48260"/>
              <a:ext cx="387350" cy="378460"/>
            </a:xfrm>
            <a:custGeom>
              <a:avLst/>
              <a:gdLst/>
              <a:ahLst/>
              <a:cxnLst/>
              <a:rect l="l" t="t" r="r" b="b"/>
              <a:pathLst>
                <a:path w="387350" h="378460">
                  <a:moveTo>
                    <a:pt x="266700" y="367030"/>
                  </a:moveTo>
                  <a:cubicBezTo>
                    <a:pt x="120650" y="260350"/>
                    <a:pt x="104140" y="241300"/>
                    <a:pt x="88900" y="217170"/>
                  </a:cubicBezTo>
                  <a:cubicBezTo>
                    <a:pt x="74930" y="191770"/>
                    <a:pt x="58420" y="134620"/>
                    <a:pt x="58420" y="134620"/>
                  </a:cubicBezTo>
                  <a:cubicBezTo>
                    <a:pt x="57150" y="134620"/>
                    <a:pt x="69850" y="161290"/>
                    <a:pt x="66040" y="163830"/>
                  </a:cubicBezTo>
                  <a:cubicBezTo>
                    <a:pt x="63500" y="166370"/>
                    <a:pt x="54610" y="161290"/>
                    <a:pt x="48260" y="157480"/>
                  </a:cubicBezTo>
                  <a:cubicBezTo>
                    <a:pt x="36830" y="149860"/>
                    <a:pt x="15240" y="132080"/>
                    <a:pt x="8890" y="115570"/>
                  </a:cubicBezTo>
                  <a:cubicBezTo>
                    <a:pt x="1270" y="97790"/>
                    <a:pt x="0" y="74930"/>
                    <a:pt x="6350" y="57150"/>
                  </a:cubicBezTo>
                  <a:cubicBezTo>
                    <a:pt x="15240" y="38100"/>
                    <a:pt x="44450" y="12700"/>
                    <a:pt x="62230" y="5080"/>
                  </a:cubicBezTo>
                  <a:cubicBezTo>
                    <a:pt x="74930" y="0"/>
                    <a:pt x="86360" y="1270"/>
                    <a:pt x="101600" y="5080"/>
                  </a:cubicBezTo>
                  <a:cubicBezTo>
                    <a:pt x="124460" y="10160"/>
                    <a:pt x="156210" y="25400"/>
                    <a:pt x="187960" y="46990"/>
                  </a:cubicBezTo>
                  <a:cubicBezTo>
                    <a:pt x="234950" y="78740"/>
                    <a:pt x="331470" y="154940"/>
                    <a:pt x="345440" y="195580"/>
                  </a:cubicBezTo>
                  <a:cubicBezTo>
                    <a:pt x="353060" y="215900"/>
                    <a:pt x="346710" y="233680"/>
                    <a:pt x="339090" y="248920"/>
                  </a:cubicBezTo>
                  <a:cubicBezTo>
                    <a:pt x="332740" y="264160"/>
                    <a:pt x="318770" y="280670"/>
                    <a:pt x="302260" y="287020"/>
                  </a:cubicBezTo>
                  <a:cubicBezTo>
                    <a:pt x="281940" y="295910"/>
                    <a:pt x="243840" y="297180"/>
                    <a:pt x="223520" y="287020"/>
                  </a:cubicBezTo>
                  <a:cubicBezTo>
                    <a:pt x="203200" y="275590"/>
                    <a:pt x="181610" y="243840"/>
                    <a:pt x="180340" y="220980"/>
                  </a:cubicBezTo>
                  <a:cubicBezTo>
                    <a:pt x="177800" y="198120"/>
                    <a:pt x="194310" y="163830"/>
                    <a:pt x="209550" y="148590"/>
                  </a:cubicBezTo>
                  <a:cubicBezTo>
                    <a:pt x="223520" y="135890"/>
                    <a:pt x="242570" y="129540"/>
                    <a:pt x="260350" y="128270"/>
                  </a:cubicBezTo>
                  <a:cubicBezTo>
                    <a:pt x="276860" y="128270"/>
                    <a:pt x="297180" y="134620"/>
                    <a:pt x="311150" y="143510"/>
                  </a:cubicBezTo>
                  <a:cubicBezTo>
                    <a:pt x="325120" y="153670"/>
                    <a:pt x="339090" y="170180"/>
                    <a:pt x="344170" y="186690"/>
                  </a:cubicBezTo>
                  <a:cubicBezTo>
                    <a:pt x="349250" y="203200"/>
                    <a:pt x="349250" y="224790"/>
                    <a:pt x="342900" y="240030"/>
                  </a:cubicBezTo>
                  <a:cubicBezTo>
                    <a:pt x="337820" y="256540"/>
                    <a:pt x="323850" y="273050"/>
                    <a:pt x="309880" y="283210"/>
                  </a:cubicBezTo>
                  <a:cubicBezTo>
                    <a:pt x="295910" y="292100"/>
                    <a:pt x="275590" y="298450"/>
                    <a:pt x="257810" y="297180"/>
                  </a:cubicBezTo>
                  <a:cubicBezTo>
                    <a:pt x="241300" y="295910"/>
                    <a:pt x="220980" y="287020"/>
                    <a:pt x="208280" y="275590"/>
                  </a:cubicBezTo>
                  <a:cubicBezTo>
                    <a:pt x="195580" y="265430"/>
                    <a:pt x="177800" y="232410"/>
                    <a:pt x="181610" y="229870"/>
                  </a:cubicBezTo>
                  <a:cubicBezTo>
                    <a:pt x="184150" y="227330"/>
                    <a:pt x="217170" y="250190"/>
                    <a:pt x="217170" y="250190"/>
                  </a:cubicBezTo>
                  <a:cubicBezTo>
                    <a:pt x="215900" y="251460"/>
                    <a:pt x="83820" y="185420"/>
                    <a:pt x="48260" y="157480"/>
                  </a:cubicBezTo>
                  <a:cubicBezTo>
                    <a:pt x="27940" y="142240"/>
                    <a:pt x="15240" y="132080"/>
                    <a:pt x="8890" y="115570"/>
                  </a:cubicBezTo>
                  <a:cubicBezTo>
                    <a:pt x="1270" y="97790"/>
                    <a:pt x="1270" y="73660"/>
                    <a:pt x="6350" y="57150"/>
                  </a:cubicBezTo>
                  <a:cubicBezTo>
                    <a:pt x="12700" y="40640"/>
                    <a:pt x="30480" y="21590"/>
                    <a:pt x="44450" y="12700"/>
                  </a:cubicBezTo>
                  <a:cubicBezTo>
                    <a:pt x="55880" y="6350"/>
                    <a:pt x="66040" y="2540"/>
                    <a:pt x="81280" y="2540"/>
                  </a:cubicBezTo>
                  <a:cubicBezTo>
                    <a:pt x="104140" y="2540"/>
                    <a:pt x="144780" y="6350"/>
                    <a:pt x="166370" y="22860"/>
                  </a:cubicBezTo>
                  <a:cubicBezTo>
                    <a:pt x="189230" y="41910"/>
                    <a:pt x="190500" y="87630"/>
                    <a:pt x="210820" y="115570"/>
                  </a:cubicBezTo>
                  <a:cubicBezTo>
                    <a:pt x="229870" y="144780"/>
                    <a:pt x="259080" y="172720"/>
                    <a:pt x="284480" y="195580"/>
                  </a:cubicBezTo>
                  <a:cubicBezTo>
                    <a:pt x="309880" y="214630"/>
                    <a:pt x="345440" y="227330"/>
                    <a:pt x="361950" y="243840"/>
                  </a:cubicBezTo>
                  <a:cubicBezTo>
                    <a:pt x="372110" y="254000"/>
                    <a:pt x="378460" y="264160"/>
                    <a:pt x="381000" y="275590"/>
                  </a:cubicBezTo>
                  <a:cubicBezTo>
                    <a:pt x="384810" y="287020"/>
                    <a:pt x="387350" y="300990"/>
                    <a:pt x="383540" y="313690"/>
                  </a:cubicBezTo>
                  <a:cubicBezTo>
                    <a:pt x="379730" y="328930"/>
                    <a:pt x="367030" y="350520"/>
                    <a:pt x="355600" y="360680"/>
                  </a:cubicBezTo>
                  <a:cubicBezTo>
                    <a:pt x="345440" y="369570"/>
                    <a:pt x="334010" y="374650"/>
                    <a:pt x="321310" y="375920"/>
                  </a:cubicBezTo>
                  <a:cubicBezTo>
                    <a:pt x="306070" y="378460"/>
                    <a:pt x="266700" y="367030"/>
                    <a:pt x="266700" y="367030"/>
                  </a:cubicBezTo>
                </a:path>
              </a:pathLst>
            </a:custGeom>
            <a:solidFill>
              <a:srgbClr val="BC81CA"/>
            </a:solidFill>
            <a:ln cap="sq">
              <a:noFill/>
              <a:prstDash val="solid"/>
              <a:miter/>
            </a:ln>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51891" y="2007629"/>
            <a:ext cx="6034097" cy="6718124"/>
          </a:xfrm>
          <a:custGeom>
            <a:avLst/>
            <a:gdLst/>
            <a:ahLst/>
            <a:cxnLst/>
            <a:rect l="l" t="t" r="r" b="b"/>
            <a:pathLst>
              <a:path w="6034097" h="6718124">
                <a:moveTo>
                  <a:pt x="0" y="0"/>
                </a:moveTo>
                <a:lnTo>
                  <a:pt x="6034098" y="0"/>
                </a:lnTo>
                <a:lnTo>
                  <a:pt x="6034098" y="6718125"/>
                </a:lnTo>
                <a:lnTo>
                  <a:pt x="0" y="67181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454793" y="1480896"/>
            <a:ext cx="4179099" cy="6080700"/>
          </a:xfrm>
          <a:custGeom>
            <a:avLst/>
            <a:gdLst/>
            <a:ahLst/>
            <a:cxnLst/>
            <a:rect l="l" t="t" r="r" b="b"/>
            <a:pathLst>
              <a:path w="4179099" h="6080700">
                <a:moveTo>
                  <a:pt x="0" y="0"/>
                </a:moveTo>
                <a:lnTo>
                  <a:pt x="4179099" y="0"/>
                </a:lnTo>
                <a:lnTo>
                  <a:pt x="4179099" y="6080700"/>
                </a:lnTo>
                <a:lnTo>
                  <a:pt x="0" y="6080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10470713" y="3239592"/>
            <a:ext cx="7072639"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الأمن السيبراني</a:t>
            </a:r>
          </a:p>
        </p:txBody>
      </p:sp>
      <p:sp>
        <p:nvSpPr>
          <p:cNvPr id="6" name="TextBox 6"/>
          <p:cNvSpPr txBox="1"/>
          <p:nvPr/>
        </p:nvSpPr>
        <p:spPr>
          <a:xfrm>
            <a:off x="10999553" y="4817208"/>
            <a:ext cx="6543798" cy="1795145"/>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الأمن السيبراني هو مجموعة من الممارسات والتقنيات التي تهدف إلى حماية الأنظمة الحاسوبية والشبكات من الهجمات الإلكترونية والتهديدات. يشمل ذلك تأمين البيانات، والحفاظ على سرية المعلومات، وحماية الأجهزة من الفيروسات والبرامج الضارة. يُعد الأمن السيبراني أمرًا حيويًا في ظل تزايد الهجمات الرقمية التي تهدد الأفراد والشركات.</a:t>
            </a:r>
          </a:p>
          <a:p>
            <a:pPr algn="l">
              <a:lnSpc>
                <a:spcPts val="2380"/>
              </a:lnSpc>
            </a:pPr>
            <a:endParaRPr lang="ar-EG" sz="1700">
              <a:solidFill>
                <a:srgbClr val="343434"/>
              </a:solidFill>
              <a:latin typeface="Arial"/>
              <a:ea typeface="Arial"/>
              <a:cs typeface="Arial"/>
              <a:sym typeface="Arial"/>
              <a:rtl/>
            </a:endParaRPr>
          </a:p>
        </p:txBody>
      </p:sp>
      <p:sp>
        <p:nvSpPr>
          <p:cNvPr id="7" name="TextBox 7"/>
          <p:cNvSpPr txBox="1"/>
          <p:nvPr/>
        </p:nvSpPr>
        <p:spPr>
          <a:xfrm>
            <a:off x="10999553" y="6357001"/>
            <a:ext cx="6543798" cy="90932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يستخدم الأمن السيبراني تقنيات متعددة مثل التشفير، والمصادقة الثنائية، وأنظمة كشف التسلل، لضمان حماية البيانات والأنظمة من المخاطر. يعتبر تحديث البرمجيات واستخدام كلمات مرور قوية من الأساسيات التي تساهم في تقوية الدفاعات الأمنية ضد الهجمات.</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440699">
            <a:off x="1650309" y="2276244"/>
            <a:ext cx="3059086" cy="1941129"/>
          </a:xfrm>
          <a:custGeom>
            <a:avLst/>
            <a:gdLst/>
            <a:ahLst/>
            <a:cxnLst/>
            <a:rect l="l" t="t" r="r" b="b"/>
            <a:pathLst>
              <a:path w="3059086" h="1941129">
                <a:moveTo>
                  <a:pt x="0" y="0"/>
                </a:moveTo>
                <a:lnTo>
                  <a:pt x="3059086" y="0"/>
                </a:lnTo>
                <a:lnTo>
                  <a:pt x="3059086" y="1941129"/>
                </a:lnTo>
                <a:lnTo>
                  <a:pt x="0" y="194112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p:cNvSpPr/>
          <p:nvPr/>
        </p:nvSpPr>
        <p:spPr>
          <a:xfrm rot="-506387">
            <a:off x="233043" y="4868603"/>
            <a:ext cx="3160926" cy="3408842"/>
          </a:xfrm>
          <a:custGeom>
            <a:avLst/>
            <a:gdLst/>
            <a:ahLst/>
            <a:cxnLst/>
            <a:rect l="l" t="t" r="r" b="b"/>
            <a:pathLst>
              <a:path w="3160926" h="3408842">
                <a:moveTo>
                  <a:pt x="0" y="0"/>
                </a:moveTo>
                <a:lnTo>
                  <a:pt x="3160925" y="0"/>
                </a:lnTo>
                <a:lnTo>
                  <a:pt x="3160925" y="3408842"/>
                </a:lnTo>
                <a:lnTo>
                  <a:pt x="0" y="340884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5" name="Freeform 5"/>
          <p:cNvSpPr/>
          <p:nvPr/>
        </p:nvSpPr>
        <p:spPr>
          <a:xfrm rot="1175061">
            <a:off x="4270546" y="4004908"/>
            <a:ext cx="1593550" cy="4114800"/>
          </a:xfrm>
          <a:custGeom>
            <a:avLst/>
            <a:gdLst/>
            <a:ahLst/>
            <a:cxnLst/>
            <a:rect l="l" t="t" r="r" b="b"/>
            <a:pathLst>
              <a:path w="1593550" h="4114800">
                <a:moveTo>
                  <a:pt x="0" y="0"/>
                </a:moveTo>
                <a:lnTo>
                  <a:pt x="1593550" y="0"/>
                </a:lnTo>
                <a:lnTo>
                  <a:pt x="159355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6" name="TextBox 6"/>
          <p:cNvSpPr txBox="1"/>
          <p:nvPr/>
        </p:nvSpPr>
        <p:spPr>
          <a:xfrm>
            <a:off x="7185019" y="2675309"/>
            <a:ext cx="10074281" cy="1028699"/>
          </a:xfrm>
          <a:prstGeom prst="rect">
            <a:avLst/>
          </a:prstGeom>
        </p:spPr>
        <p:txBody>
          <a:bodyPr lIns="0" tIns="0" rIns="0" bIns="0" rtlCol="0" anchor="t">
            <a:spAutoFit/>
          </a:bodyPr>
          <a:lstStyle/>
          <a:p>
            <a:pPr algn="r" rtl="1">
              <a:lnSpc>
                <a:spcPts val="8400"/>
              </a:lnSpc>
            </a:pPr>
            <a:r>
              <a:rPr lang="ar-EG" sz="6000" b="1">
                <a:solidFill>
                  <a:srgbClr val="343434"/>
                </a:solidFill>
                <a:latin typeface="FS Albert Arabic Bold"/>
                <a:ea typeface="FS Albert Arabic Bold"/>
                <a:cs typeface="FS Albert Arabic Bold"/>
                <a:sym typeface="FS Albert Arabic Bold"/>
                <a:rtl/>
              </a:rPr>
              <a:t>استخدامات الحاسوب</a:t>
            </a:r>
          </a:p>
        </p:txBody>
      </p:sp>
      <p:sp>
        <p:nvSpPr>
          <p:cNvPr id="7" name="TextBox 7"/>
          <p:cNvSpPr txBox="1"/>
          <p:nvPr/>
        </p:nvSpPr>
        <p:spPr>
          <a:xfrm>
            <a:off x="10390860" y="4147386"/>
            <a:ext cx="6543798" cy="2090420"/>
          </a:xfrm>
          <a:prstGeom prst="rect">
            <a:avLst/>
          </a:prstGeom>
        </p:spPr>
        <p:txBody>
          <a:bodyPr lIns="0" tIns="0" rIns="0" bIns="0" rtlCol="0" anchor="t">
            <a:spAutoFit/>
          </a:bodyPr>
          <a:lstStyle/>
          <a:p>
            <a:pPr algn="r" rtl="1">
              <a:lnSpc>
                <a:spcPts val="2380"/>
              </a:lnSpc>
            </a:pPr>
            <a:r>
              <a:rPr lang="ar-EG" sz="1700">
                <a:solidFill>
                  <a:srgbClr val="343434"/>
                </a:solidFill>
                <a:latin typeface="Arial"/>
                <a:ea typeface="Arial"/>
                <a:cs typeface="Arial"/>
                <a:sym typeface="Arial"/>
                <a:rtl/>
              </a:rPr>
              <a:t>يُستخدم الحاسوب في العديد من المجالات مثل الأعمال، والتعليم، والترفيه، حيث يقدم إمكانيات هائلة لتسهيل المهام اليومية. في مجال الألعاب، يوفر الحاسوب تجربة تفاعلية باستخدام الأجهزة مثل وحدة التحكم (اليد) والسماعات والميكروفونات، مما يسمح للمستخدمين بالانغماس في الألعاب عبر الإنترنت والتواصل مع الآخرين. يُستخدم الحاسوب أيضًا في إنشاء المحتوى الصوتي والفيديو من خلال استخدام الميكروفونات والكاميرات، ليتيح للمستخدمين إنشاء وتحرير الوسائط المتعددة بسهولة.</a:t>
            </a:r>
          </a:p>
        </p:txBody>
      </p:sp>
      <p:sp>
        <p:nvSpPr>
          <p:cNvPr id="8" name="TextBox 8"/>
          <p:cNvSpPr txBox="1"/>
          <p:nvPr/>
        </p:nvSpPr>
        <p:spPr>
          <a:xfrm>
            <a:off x="10390860" y="6506349"/>
            <a:ext cx="6543798" cy="149987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في النهاية، يظهر الحاسوب كأداة متعددة الاستخدامات تساهم في تعزيز جودة حياتنا اليومية. من الألعاب الترفيهية التي توفر تجربة غامرة باستخدام الأجهزة مثل اليد، السماعة، والميكروفون، إلى استخدامه في العمل والإبداع، أصبح الحاسوب حجر الزاوية للتواصل والإنتاجية. تتيح هذه الاستخدامات المتنوعة للأفراد القيام بمهام مختلفة في بيئة واحدة، مما يعكس مدى تطور التكنولوجيا وقدرتها على تلبية احتياجاتنا المتزايدة.</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1089</Words>
  <Application>Microsoft Office PowerPoint</Application>
  <PresentationFormat>Custom</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FS Albert Arabic Bold</vt:lpstr>
      <vt:lpstr>Arial Bold</vt:lpstr>
      <vt:lpstr>FS Albert Arabic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Purple Illustrative Computer Technology Presentation</dc:title>
  <dc:creator>M3ATH JS</dc:creator>
  <cp:lastModifiedBy>M3ATH JS</cp:lastModifiedBy>
  <cp:revision>3</cp:revision>
  <dcterms:created xsi:type="dcterms:W3CDTF">2006-08-16T00:00:00Z</dcterms:created>
  <dcterms:modified xsi:type="dcterms:W3CDTF">2025-04-15T04:43:15Z</dcterms:modified>
  <dc:identifier>DAGkqssDM9M</dc:identifier>
</cp:coreProperties>
</file>