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handoutMasterIdLst>
    <p:handoutMasterId r:id="rId88"/>
  </p:handoutMasterIdLst>
  <p:sldIdLst>
    <p:sldId id="31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85"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18"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358" r:id="rId61"/>
    <p:sldId id="359" r:id="rId62"/>
    <p:sldId id="360" r:id="rId63"/>
    <p:sldId id="361" r:id="rId64"/>
    <p:sldId id="362" r:id="rId65"/>
    <p:sldId id="363" r:id="rId66"/>
    <p:sldId id="364" r:id="rId67"/>
    <p:sldId id="365" r:id="rId68"/>
    <p:sldId id="366" r:id="rId69"/>
    <p:sldId id="367" r:id="rId70"/>
    <p:sldId id="368" r:id="rId71"/>
    <p:sldId id="369" r:id="rId72"/>
    <p:sldId id="384" r:id="rId73"/>
    <p:sldId id="371" r:id="rId74"/>
    <p:sldId id="372" r:id="rId75"/>
    <p:sldId id="373" r:id="rId76"/>
    <p:sldId id="374" r:id="rId77"/>
    <p:sldId id="375" r:id="rId78"/>
    <p:sldId id="376" r:id="rId79"/>
    <p:sldId id="377" r:id="rId80"/>
    <p:sldId id="378" r:id="rId81"/>
    <p:sldId id="379" r:id="rId82"/>
    <p:sldId id="380" r:id="rId83"/>
    <p:sldId id="381" r:id="rId84"/>
    <p:sldId id="382" r:id="rId85"/>
    <p:sldId id="383" r:id="rId86"/>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675"/>
            </a:lvl1pPr>
          </a:lstStyle>
          <a:p>
            <a:endParaRPr lang="en-US"/>
          </a:p>
        </p:txBody>
      </p:sp>
      <p:sp>
        <p:nvSpPr>
          <p:cNvPr id="3" name="Date Placeholder 2"/>
          <p:cNvSpPr>
            <a:spLocks noGrp="1"/>
          </p:cNvSpPr>
          <p:nvPr>
            <p:ph type="dt" sz="quarter" idx="1"/>
          </p:nvPr>
        </p:nvSpPr>
        <p:spPr>
          <a:xfrm>
            <a:off x="12277295" y="0"/>
            <a:ext cx="9392356" cy="258068"/>
          </a:xfrm>
          <a:prstGeom prst="rect">
            <a:avLst/>
          </a:prstGeom>
        </p:spPr>
        <p:txBody>
          <a:bodyPr vert="horz" lIns="91440" tIns="45720" rIns="91440" bIns="45720" rtlCol="0"/>
          <a:lstStyle>
            <a:lvl1pPr algn="r">
              <a:defRPr sz="675"/>
            </a:lvl1pPr>
          </a:lstStyle>
          <a:p>
            <a:fld id="{696C064A-D61B-4B21-B757-51A9B82445B8}" type="datetimeFigureOut">
              <a:rPr lang="en-US" smtClean="0"/>
              <a:t>10/22/2023</a:t>
            </a:fld>
            <a:endParaRPr lang="en-US"/>
          </a:p>
        </p:txBody>
      </p:sp>
      <p:sp>
        <p:nvSpPr>
          <p:cNvPr id="4" name="Footer Placeholder 3"/>
          <p:cNvSpPr>
            <a:spLocks noGrp="1"/>
          </p:cNvSpPr>
          <p:nvPr>
            <p:ph type="ftr" sz="quarter" idx="2"/>
          </p:nvPr>
        </p:nvSpPr>
        <p:spPr>
          <a:xfrm>
            <a:off x="0" y="4885432"/>
            <a:ext cx="9392356" cy="258068"/>
          </a:xfrm>
          <a:prstGeom prst="rect">
            <a:avLst/>
          </a:prstGeom>
        </p:spPr>
        <p:txBody>
          <a:bodyPr vert="horz" lIns="91440" tIns="45720" rIns="91440" bIns="45720" rtlCol="0" anchor="b"/>
          <a:lstStyle>
            <a:lvl1pPr algn="l">
              <a:defRPr sz="675"/>
            </a:lvl1pPr>
          </a:lstStyle>
          <a:p>
            <a:r>
              <a:rPr lang="en-US"/>
              <a:t>UNIT IV : Pythonic Programming Paradigm</a:t>
            </a:r>
          </a:p>
        </p:txBody>
      </p:sp>
      <p:sp>
        <p:nvSpPr>
          <p:cNvPr id="5" name="Slide Number Placeholder 4"/>
          <p:cNvSpPr>
            <a:spLocks noGrp="1"/>
          </p:cNvSpPr>
          <p:nvPr>
            <p:ph type="sldNum" sz="quarter" idx="3"/>
          </p:nvPr>
        </p:nvSpPr>
        <p:spPr>
          <a:xfrm>
            <a:off x="12277295" y="4885432"/>
            <a:ext cx="9392356" cy="258068"/>
          </a:xfrm>
          <a:prstGeom prst="rect">
            <a:avLst/>
          </a:prstGeom>
        </p:spPr>
        <p:txBody>
          <a:bodyPr vert="horz" lIns="91440" tIns="45720" rIns="91440" bIns="45720" rtlCol="0" anchor="b"/>
          <a:lstStyle>
            <a:lvl1pPr algn="r">
              <a:defRPr sz="675"/>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2277295" y="0"/>
            <a:ext cx="9392356" cy="258068"/>
          </a:xfrm>
          <a:prstGeom prst="rect">
            <a:avLst/>
          </a:prstGeom>
        </p:spPr>
        <p:txBody>
          <a:bodyPr vert="horz" lIns="91440" tIns="45720" rIns="91440" bIns="45720" rtlCol="0"/>
          <a:lstStyle>
            <a:lvl1pPr algn="r">
              <a:defRPr sz="1200"/>
            </a:lvl1pPr>
          </a:lstStyle>
          <a:p>
            <a:fld id="{3EFD42F7-718C-4B98-AAEC-167E6DDD60A7}" type="datetimeFigureOut">
              <a:rPr lang="en-US" smtClean="0"/>
              <a:t>10/22/2023</a:t>
            </a:fld>
            <a:endParaRPr lang="en-US"/>
          </a:p>
        </p:txBody>
      </p:sp>
      <p:sp>
        <p:nvSpPr>
          <p:cNvPr id="4" name="Slide Image Placeholder 3"/>
          <p:cNvSpPr>
            <a:spLocks noGrp="1" noRot="1" noChangeAspect="1"/>
          </p:cNvSpPr>
          <p:nvPr>
            <p:ph type="sldImg" idx="2"/>
          </p:nvPr>
        </p:nvSpPr>
        <p:spPr>
          <a:xfrm>
            <a:off x="9294283" y="642938"/>
            <a:ext cx="3086100" cy="17359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167467" y="2475309"/>
            <a:ext cx="17339733" cy="20252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5432"/>
            <a:ext cx="9392356" cy="258068"/>
          </a:xfrm>
          <a:prstGeom prst="rect">
            <a:avLst/>
          </a:prstGeom>
        </p:spPr>
        <p:txBody>
          <a:bodyPr vert="horz" lIns="91440" tIns="45720" rIns="91440" bIns="45720" rtlCol="0" anchor="b"/>
          <a:lstStyle>
            <a:lvl1pPr algn="l">
              <a:defRPr sz="1200"/>
            </a:lvl1pPr>
          </a:lstStyle>
          <a:p>
            <a:r>
              <a:rPr lang="en-US"/>
              <a:t>UNIT IV : Pythonic Programming Paradigm</a:t>
            </a:r>
          </a:p>
        </p:txBody>
      </p:sp>
      <p:sp>
        <p:nvSpPr>
          <p:cNvPr id="7" name="Slide Number Placeholder 6"/>
          <p:cNvSpPr>
            <a:spLocks noGrp="1"/>
          </p:cNvSpPr>
          <p:nvPr>
            <p:ph type="sldNum" sz="quarter" idx="5"/>
          </p:nvPr>
        </p:nvSpPr>
        <p:spPr>
          <a:xfrm>
            <a:off x="12277295" y="4885432"/>
            <a:ext cx="9392356" cy="258068"/>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
        <p:nvSpPr>
          <p:cNvPr id="3" name="Footer Placeholder 2"/>
          <p:cNvSpPr>
            <a:spLocks noGrp="1"/>
          </p:cNvSpPr>
          <p:nvPr>
            <p:ph type="ftr" sz="quarter" idx="4"/>
          </p:nvPr>
        </p:nvSpPr>
        <p:spPr/>
        <p:txBody>
          <a:bodyPr/>
          <a:lstStyle/>
          <a:p>
            <a:r>
              <a:rPr lang="en-US"/>
              <a:t>UNIT IV : Pythonic Programming Paradigm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UNIT IV : Pythonic Programming Paradigm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t>UNIT IV : Pythonic Programming Paradigm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10103"/>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t>UNIT IV : Pythonic Programming Paradigm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rgbClr val="010103"/>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1825625" y="1419759"/>
            <a:ext cx="4025265" cy="3994150"/>
          </a:xfrm>
          <a:prstGeom prst="rect">
            <a:avLst/>
          </a:prstGeom>
        </p:spPr>
        <p:txBody>
          <a:bodyPr wrap="square" lIns="0" tIns="0" rIns="0" bIns="0">
            <a:spAutoFit/>
          </a:bodyPr>
          <a:lstStyle>
            <a:lvl1pPr>
              <a:defRPr sz="2800" b="1"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sz="half" idx="3"/>
          </p:nvPr>
        </p:nvSpPr>
        <p:spPr>
          <a:xfrm>
            <a:off x="6245225" y="1721383"/>
            <a:ext cx="4559934" cy="4127500"/>
          </a:xfrm>
          <a:prstGeom prst="rect">
            <a:avLst/>
          </a:prstGeom>
        </p:spPr>
        <p:txBody>
          <a:bodyPr wrap="square" lIns="0" tIns="0" rIns="0" bIns="0">
            <a:spAutoFit/>
          </a:bodyPr>
          <a:lstStyle>
            <a:lvl1pPr>
              <a:defRPr sz="2800" b="1" i="0">
                <a:solidFill>
                  <a:schemeClr val="tx1"/>
                </a:solidFill>
                <a:latin typeface="Times New Roman" panose="02020603050405020304"/>
                <a:cs typeface="Times New Roman" panose="02020603050405020304"/>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t>UNIT IV : Pythonic Programming Paradigm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10103"/>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t>UNIT IV : Pythonic Programming Paradigm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t>UNIT IV : Pythonic Programming Paradigm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9740" y="34162"/>
            <a:ext cx="4619625" cy="391159"/>
          </a:xfrm>
          <a:prstGeom prst="rect">
            <a:avLst/>
          </a:prstGeom>
        </p:spPr>
        <p:txBody>
          <a:bodyPr wrap="square" lIns="0" tIns="0" rIns="0" bIns="0">
            <a:spAutoFit/>
          </a:bodyPr>
          <a:lstStyle>
            <a:lvl1pPr>
              <a:defRPr sz="2400" b="1" i="0">
                <a:solidFill>
                  <a:srgbClr val="010103"/>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925859" y="1809572"/>
            <a:ext cx="10340280" cy="2889885"/>
          </a:xfrm>
          <a:prstGeom prst="rect">
            <a:avLst/>
          </a:prstGeom>
        </p:spPr>
        <p:txBody>
          <a:bodyPr wrap="square" lIns="0" tIns="0" rIns="0" bIns="0">
            <a:spAutoFit/>
          </a:bodyPr>
          <a:lstStyle>
            <a:lvl1pPr>
              <a:defRPr sz="24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r>
              <a:t>UNIT IV : Pythonic Programming Paradigm</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en.wikipedia.org/wiki/Denotational_semantics" TargetMode="External"/><Relationship Id="rId13" Type="http://schemas.openxmlformats.org/officeDocument/2006/relationships/hyperlink" Target="https://en.wikipedia.org/wiki/Local_variable" TargetMode="External"/><Relationship Id="rId3" Type="http://schemas.openxmlformats.org/officeDocument/2006/relationships/hyperlink" Target="https://en.wikipedia.org/wiki/Computation" TargetMode="External"/><Relationship Id="rId7" Type="http://schemas.openxmlformats.org/officeDocument/2006/relationships/hyperlink" Target="https://en.wikipedia.org/wiki/Lambda_calculus" TargetMode="External"/><Relationship Id="rId12" Type="http://schemas.openxmlformats.org/officeDocument/2006/relationships/hyperlink" Target="https://en.wikipedia.org/wiki/Modular_programming"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en.wikipedia.org/wiki/Immutable_object" TargetMode="External"/><Relationship Id="rId11" Type="http://schemas.openxmlformats.org/officeDocument/2006/relationships/hyperlink" Target="https://en.wikipedia.org/wiki/Referential_transparency" TargetMode="External"/><Relationship Id="rId5" Type="http://schemas.openxmlformats.org/officeDocument/2006/relationships/hyperlink" Target="https://en.wikipedia.org/wiki/Program_state" TargetMode="External"/><Relationship Id="rId10" Type="http://schemas.openxmlformats.org/officeDocument/2006/relationships/hyperlink" Target="https://en.wikipedia.org/wiki/Recursion_(computer_science)" TargetMode="External"/><Relationship Id="rId4" Type="http://schemas.openxmlformats.org/officeDocument/2006/relationships/hyperlink" Target="https://en.wikipedia.org/wiki/Function_(mathematics)" TargetMode="External"/><Relationship Id="rId9" Type="http://schemas.openxmlformats.org/officeDocument/2006/relationships/hyperlink" Target="https://en.wikipedia.org/wiki/Formula" TargetMode="External"/><Relationship Id="rId14" Type="http://schemas.openxmlformats.org/officeDocument/2006/relationships/hyperlink" Target="https://en.wikipedia.org/wiki/Iteration"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3"/>
          <a:stretch>
            <a:fillRect/>
          </a:stretch>
        </p:blipFill>
        <p:spPr>
          <a:xfrm>
            <a:off x="80010" y="546735"/>
            <a:ext cx="4763135" cy="5772785"/>
          </a:xfrm>
          <a:prstGeom prst="rect">
            <a:avLst/>
          </a:prstGeom>
        </p:spPr>
      </p:pic>
      <p:sp>
        <p:nvSpPr>
          <p:cNvPr id="4" name="object 3"/>
          <p:cNvSpPr txBox="1">
            <a:spLocks noGrp="1"/>
          </p:cNvSpPr>
          <p:nvPr>
            <p:ph type="title"/>
          </p:nvPr>
        </p:nvSpPr>
        <p:spPr>
          <a:xfrm>
            <a:off x="5121275" y="1742440"/>
            <a:ext cx="6823075" cy="2940050"/>
          </a:xfrm>
          <a:prstGeom prst="rect">
            <a:avLst/>
          </a:prstGeom>
        </p:spPr>
        <p:txBody>
          <a:bodyPr vert="horz" wrap="square" lIns="0" tIns="12700" rIns="0" bIns="0" rtlCol="0">
            <a:noAutofit/>
          </a:bodyPr>
          <a:lstStyle/>
          <a:p>
            <a:pPr marL="12700" algn="ctr">
              <a:lnSpc>
                <a:spcPct val="100000"/>
              </a:lnSpc>
              <a:spcBef>
                <a:spcPts val="100"/>
              </a:spcBef>
            </a:pPr>
            <a:r>
              <a:rPr lang="en-IN" sz="2800" dirty="0">
                <a:solidFill>
                  <a:schemeClr val="tx1"/>
                </a:solidFill>
                <a:latin typeface="Candara" panose="020E0502030303020204" pitchFamily="34" charset="0"/>
                <a:sym typeface="+mn-ea"/>
              </a:rPr>
              <a:t>21CSC203P</a:t>
            </a:r>
            <a:r>
              <a:rPr lang="en-US" sz="2800" dirty="0">
                <a:solidFill>
                  <a:schemeClr val="tx1"/>
                </a:solidFill>
                <a:latin typeface="Candara" panose="020E0502030303020204" pitchFamily="34" charset="0"/>
                <a:sym typeface="+mn-ea"/>
              </a:rPr>
              <a:t> -</a:t>
            </a:r>
            <a:r>
              <a:rPr lang="en-GB" altLang="en-US" sz="2800" dirty="0">
                <a:solidFill>
                  <a:schemeClr val="tx1"/>
                </a:solidFill>
                <a:latin typeface="Candara" panose="020E0502030303020204" pitchFamily="34" charset="0"/>
                <a:sym typeface="+mn-ea"/>
              </a:rPr>
              <a:t> </a:t>
            </a:r>
            <a:br>
              <a:rPr lang="en-GB" altLang="en-US" sz="2800" dirty="0">
                <a:solidFill>
                  <a:schemeClr val="tx1"/>
                </a:solidFill>
                <a:latin typeface="Candara" panose="020E0502030303020204" pitchFamily="34" charset="0"/>
                <a:sym typeface="+mn-ea"/>
              </a:rPr>
            </a:br>
            <a:r>
              <a:rPr lang="en-IN" sz="2800" dirty="0">
                <a:solidFill>
                  <a:schemeClr val="tx1"/>
                </a:solidFill>
                <a:latin typeface="Candara" panose="020E0502030303020204" pitchFamily="34" charset="0"/>
                <a:sym typeface="+mn-ea"/>
              </a:rPr>
              <a:t>Advanced Programming Pract</a:t>
            </a:r>
            <a:r>
              <a:rPr lang="en-GB" altLang="en-IN" sz="2800" dirty="0">
                <a:solidFill>
                  <a:schemeClr val="tx1"/>
                </a:solidFill>
                <a:latin typeface="Candara" panose="020E0502030303020204" pitchFamily="34" charset="0"/>
                <a:sym typeface="+mn-ea"/>
              </a:rPr>
              <a:t>ice  </a:t>
            </a:r>
            <a:br>
              <a:rPr lang="en-GB" altLang="en-IN" sz="2800" dirty="0">
                <a:solidFill>
                  <a:schemeClr val="tx1"/>
                </a:solidFill>
                <a:latin typeface="Candara" panose="020E0502030303020204" pitchFamily="34" charset="0"/>
                <a:sym typeface="+mn-ea"/>
              </a:rPr>
            </a:br>
            <a:r>
              <a:rPr lang="en-IN" sz="3200" dirty="0">
                <a:solidFill>
                  <a:schemeClr val="tx1"/>
                </a:solidFill>
                <a:latin typeface="Candara" panose="020E0502030303020204" pitchFamily="34" charset="0"/>
                <a:sym typeface="+mn-ea"/>
              </a:rPr>
              <a:t>Unit-</a:t>
            </a:r>
            <a:r>
              <a:rPr lang="en-GB" altLang="en-IN" sz="3200" dirty="0">
                <a:solidFill>
                  <a:schemeClr val="tx1"/>
                </a:solidFill>
                <a:latin typeface="Candara" panose="020E0502030303020204" pitchFamily="34" charset="0"/>
                <a:sym typeface="+mn-ea"/>
              </a:rPr>
              <a:t>4 : </a:t>
            </a:r>
            <a:br>
              <a:rPr lang="en-GB" altLang="en-IN" sz="3200" dirty="0">
                <a:solidFill>
                  <a:schemeClr val="tx1"/>
                </a:solidFill>
                <a:latin typeface="Candara" panose="020E0502030303020204" pitchFamily="34" charset="0"/>
                <a:sym typeface="+mn-ea"/>
              </a:rPr>
            </a:br>
            <a:r>
              <a:rPr lang="en-GB" altLang="en-IN" sz="3200" dirty="0">
                <a:solidFill>
                  <a:schemeClr val="tx1"/>
                </a:solidFill>
                <a:latin typeface="Candara" panose="020E0502030303020204" pitchFamily="34" charset="0"/>
                <a:sym typeface="+mn-ea"/>
              </a:rPr>
              <a:t>PYTHONIC PROGRAMMING PARADIGM</a:t>
            </a:r>
            <a:br>
              <a:rPr lang="en-GB" altLang="en-IN" sz="3200" dirty="0">
                <a:solidFill>
                  <a:schemeClr val="tx1"/>
                </a:solidFill>
                <a:latin typeface="Candara" panose="020E0502030303020204" pitchFamily="34" charset="0"/>
                <a:sym typeface="+mn-ea"/>
              </a:rPr>
            </a:br>
            <a:endParaRPr lang="en-GB" altLang="en-IN" sz="3200" dirty="0">
              <a:solidFill>
                <a:schemeClr val="tx1"/>
              </a:solidFill>
              <a:latin typeface="Candara" panose="020E0502030303020204" pitchFamily="34" charset="0"/>
              <a:sym typeface="+mn-ea"/>
            </a:endParaRPr>
          </a:p>
        </p:txBody>
      </p:sp>
      <p:sp>
        <p:nvSpPr>
          <p:cNvPr id="6" name="Slide Number Placeholder 5"/>
          <p:cNvSpPr>
            <a:spLocks noGrp="1"/>
          </p:cNvSpPr>
          <p:nvPr>
            <p:ph type="sldNum" sz="quarter" idx="7"/>
          </p:nvPr>
        </p:nvSpPr>
        <p:spPr/>
        <p:txBody>
          <a:bodyPr/>
          <a:lstStyle/>
          <a:p>
            <a:fld id="{B6F15528-21DE-4FAA-801E-634DDDAF4B2B}" type="slidenum">
              <a:rPr/>
              <a:t>1</a:t>
            </a:fld>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7710" y="76200"/>
            <a:ext cx="994290" cy="989871"/>
          </a:xfrm>
          <a:prstGeom prst="rect">
            <a:avLst/>
          </a:prstGeom>
        </p:spPr>
      </p:pic>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92847" y="18871"/>
            <a:ext cx="1939289" cy="416559"/>
          </a:xfrm>
          <a:prstGeom prst="rect">
            <a:avLst/>
          </a:prstGeom>
        </p:spPr>
        <p:txBody>
          <a:bodyPr vert="horz" wrap="square" lIns="0" tIns="13970" rIns="0" bIns="0" rtlCol="0">
            <a:spAutoFit/>
          </a:bodyPr>
          <a:lstStyle/>
          <a:p>
            <a:pPr marL="12700">
              <a:lnSpc>
                <a:spcPct val="100000"/>
              </a:lnSpc>
              <a:spcBef>
                <a:spcPts val="110"/>
              </a:spcBef>
            </a:pPr>
            <a:r>
              <a:rPr sz="2550" dirty="0"/>
              <a:t>Immutability</a:t>
            </a:r>
            <a:endParaRPr sz="2550"/>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3"/>
            <a:ext cx="12105640" cy="5979795"/>
          </a:xfrm>
          <a:custGeom>
            <a:avLst/>
            <a:gdLst/>
            <a:ahLst/>
            <a:cxnLst/>
            <a:rect l="l" t="t" r="r" b="b"/>
            <a:pathLst>
              <a:path w="12105640" h="5979795">
                <a:moveTo>
                  <a:pt x="0" y="0"/>
                </a:moveTo>
                <a:lnTo>
                  <a:pt x="12105503" y="0"/>
                </a:lnTo>
                <a:lnTo>
                  <a:pt x="12105503" y="5979174"/>
                </a:lnTo>
                <a:lnTo>
                  <a:pt x="0" y="5979174"/>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194706" y="527287"/>
            <a:ext cx="11783060" cy="825500"/>
          </a:xfrm>
          <a:prstGeom prst="rect">
            <a:avLst/>
          </a:prstGeom>
        </p:spPr>
        <p:txBody>
          <a:bodyPr vert="horz" wrap="square" lIns="0" tIns="12700" rIns="0" bIns="0" rtlCol="0">
            <a:spAutoFit/>
          </a:bodyPr>
          <a:lstStyle/>
          <a:p>
            <a:pPr marL="336550" marR="5080" indent="-323850">
              <a:lnSpc>
                <a:spcPct val="150000"/>
              </a:lnSpc>
              <a:spcBef>
                <a:spcPts val="100"/>
              </a:spcBef>
              <a:buFont typeface="Arial MT"/>
              <a:buChar char="•"/>
              <a:tabLst>
                <a:tab pos="335915" algn="l"/>
                <a:tab pos="336550" algn="l"/>
              </a:tabLst>
            </a:pPr>
            <a:r>
              <a:rPr sz="1750" spc="-5" dirty="0">
                <a:latin typeface="Calibri" panose="020F0502020204030204"/>
                <a:cs typeface="Calibri" panose="020F0502020204030204"/>
              </a:rPr>
              <a:t>In</a:t>
            </a:r>
            <a:r>
              <a:rPr sz="1750" spc="165" dirty="0">
                <a:latin typeface="Calibri" panose="020F0502020204030204"/>
                <a:cs typeface="Calibri" panose="020F0502020204030204"/>
              </a:rPr>
              <a:t> </a:t>
            </a:r>
            <a:r>
              <a:rPr sz="1750" spc="-5" dirty="0">
                <a:latin typeface="Calibri" panose="020F0502020204030204"/>
                <a:cs typeface="Calibri" panose="020F0502020204030204"/>
              </a:rPr>
              <a:t>functional</a:t>
            </a:r>
            <a:r>
              <a:rPr sz="1750" spc="175" dirty="0">
                <a:latin typeface="Calibri" panose="020F0502020204030204"/>
                <a:cs typeface="Calibri" panose="020F0502020204030204"/>
              </a:rPr>
              <a:t> </a:t>
            </a:r>
            <a:r>
              <a:rPr sz="1750" spc="-5" dirty="0">
                <a:latin typeface="Calibri" panose="020F0502020204030204"/>
                <a:cs typeface="Calibri" panose="020F0502020204030204"/>
              </a:rPr>
              <a:t>programming</a:t>
            </a:r>
            <a:r>
              <a:rPr sz="1750" spc="175" dirty="0">
                <a:latin typeface="Calibri" panose="020F0502020204030204"/>
                <a:cs typeface="Calibri" panose="020F0502020204030204"/>
              </a:rPr>
              <a:t> </a:t>
            </a:r>
            <a:r>
              <a:rPr sz="1750" spc="-5" dirty="0">
                <a:latin typeface="Calibri" panose="020F0502020204030204"/>
                <a:cs typeface="Calibri" panose="020F0502020204030204"/>
              </a:rPr>
              <a:t>you</a:t>
            </a:r>
            <a:r>
              <a:rPr sz="1750" spc="170" dirty="0">
                <a:latin typeface="Calibri" panose="020F0502020204030204"/>
                <a:cs typeface="Calibri" panose="020F0502020204030204"/>
              </a:rPr>
              <a:t> </a:t>
            </a:r>
            <a:r>
              <a:rPr sz="1750" spc="-5" dirty="0">
                <a:latin typeface="Calibri" panose="020F0502020204030204"/>
                <a:cs typeface="Calibri" panose="020F0502020204030204"/>
              </a:rPr>
              <a:t>cannot</a:t>
            </a:r>
            <a:r>
              <a:rPr sz="1750" spc="165" dirty="0">
                <a:latin typeface="Calibri" panose="020F0502020204030204"/>
                <a:cs typeface="Calibri" panose="020F0502020204030204"/>
              </a:rPr>
              <a:t> </a:t>
            </a:r>
            <a:r>
              <a:rPr sz="1750" spc="-5" dirty="0">
                <a:latin typeface="Calibri" panose="020F0502020204030204"/>
                <a:cs typeface="Calibri" panose="020F0502020204030204"/>
              </a:rPr>
              <a:t>modify</a:t>
            </a:r>
            <a:r>
              <a:rPr sz="1750" spc="170" dirty="0">
                <a:latin typeface="Calibri" panose="020F0502020204030204"/>
                <a:cs typeface="Calibri" panose="020F0502020204030204"/>
              </a:rPr>
              <a:t> </a:t>
            </a:r>
            <a:r>
              <a:rPr sz="1750" dirty="0">
                <a:latin typeface="Calibri" panose="020F0502020204030204"/>
                <a:cs typeface="Calibri" panose="020F0502020204030204"/>
              </a:rPr>
              <a:t>a</a:t>
            </a:r>
            <a:r>
              <a:rPr sz="1750" spc="175" dirty="0">
                <a:latin typeface="Calibri" panose="020F0502020204030204"/>
                <a:cs typeface="Calibri" panose="020F0502020204030204"/>
              </a:rPr>
              <a:t> </a:t>
            </a:r>
            <a:r>
              <a:rPr sz="1750" spc="-5" dirty="0">
                <a:latin typeface="Calibri" panose="020F0502020204030204"/>
                <a:cs typeface="Calibri" panose="020F0502020204030204"/>
              </a:rPr>
              <a:t>variable</a:t>
            </a:r>
            <a:r>
              <a:rPr sz="1750" spc="170" dirty="0">
                <a:latin typeface="Calibri" panose="020F0502020204030204"/>
                <a:cs typeface="Calibri" panose="020F0502020204030204"/>
              </a:rPr>
              <a:t> </a:t>
            </a:r>
            <a:r>
              <a:rPr sz="1750" dirty="0">
                <a:latin typeface="Calibri" panose="020F0502020204030204"/>
                <a:cs typeface="Calibri" panose="020F0502020204030204"/>
              </a:rPr>
              <a:t>after</a:t>
            </a:r>
            <a:r>
              <a:rPr sz="1750" spc="175" dirty="0">
                <a:latin typeface="Calibri" panose="020F0502020204030204"/>
                <a:cs typeface="Calibri" panose="020F0502020204030204"/>
              </a:rPr>
              <a:t> </a:t>
            </a:r>
            <a:r>
              <a:rPr sz="1750" spc="-5" dirty="0">
                <a:latin typeface="Calibri" panose="020F0502020204030204"/>
                <a:cs typeface="Calibri" panose="020F0502020204030204"/>
              </a:rPr>
              <a:t>it</a:t>
            </a:r>
            <a:r>
              <a:rPr sz="1750" spc="165" dirty="0">
                <a:latin typeface="Calibri" panose="020F0502020204030204"/>
                <a:cs typeface="Calibri" panose="020F0502020204030204"/>
              </a:rPr>
              <a:t> </a:t>
            </a:r>
            <a:r>
              <a:rPr sz="1750" spc="-5" dirty="0">
                <a:latin typeface="Calibri" panose="020F0502020204030204"/>
                <a:cs typeface="Calibri" panose="020F0502020204030204"/>
              </a:rPr>
              <a:t>has</a:t>
            </a:r>
            <a:r>
              <a:rPr sz="1750" spc="175" dirty="0">
                <a:latin typeface="Calibri" panose="020F0502020204030204"/>
                <a:cs typeface="Calibri" panose="020F0502020204030204"/>
              </a:rPr>
              <a:t> </a:t>
            </a:r>
            <a:r>
              <a:rPr sz="1750" spc="-5" dirty="0">
                <a:latin typeface="Calibri" panose="020F0502020204030204"/>
                <a:cs typeface="Calibri" panose="020F0502020204030204"/>
              </a:rPr>
              <a:t>been</a:t>
            </a:r>
            <a:r>
              <a:rPr sz="1750" spc="175" dirty="0">
                <a:latin typeface="Calibri" panose="020F0502020204030204"/>
                <a:cs typeface="Calibri" panose="020F0502020204030204"/>
              </a:rPr>
              <a:t> </a:t>
            </a:r>
            <a:r>
              <a:rPr sz="1750" spc="-5" dirty="0">
                <a:latin typeface="Calibri" panose="020F0502020204030204"/>
                <a:cs typeface="Calibri" panose="020F0502020204030204"/>
              </a:rPr>
              <a:t>initialized.</a:t>
            </a:r>
            <a:r>
              <a:rPr sz="1750" spc="170" dirty="0">
                <a:latin typeface="Calibri" panose="020F0502020204030204"/>
                <a:cs typeface="Calibri" panose="020F0502020204030204"/>
              </a:rPr>
              <a:t> </a:t>
            </a:r>
            <a:r>
              <a:rPr sz="1750" spc="-5" dirty="0">
                <a:latin typeface="Calibri" panose="020F0502020204030204"/>
                <a:cs typeface="Calibri" panose="020F0502020204030204"/>
              </a:rPr>
              <a:t>You</a:t>
            </a:r>
            <a:r>
              <a:rPr sz="1750" spc="175" dirty="0">
                <a:latin typeface="Calibri" panose="020F0502020204030204"/>
                <a:cs typeface="Calibri" panose="020F0502020204030204"/>
              </a:rPr>
              <a:t> </a:t>
            </a:r>
            <a:r>
              <a:rPr sz="1750" spc="-5" dirty="0">
                <a:latin typeface="Calibri" panose="020F0502020204030204"/>
                <a:cs typeface="Calibri" panose="020F0502020204030204"/>
              </a:rPr>
              <a:t>can</a:t>
            </a:r>
            <a:r>
              <a:rPr sz="1750" spc="165" dirty="0">
                <a:latin typeface="Calibri" panose="020F0502020204030204"/>
                <a:cs typeface="Calibri" panose="020F0502020204030204"/>
              </a:rPr>
              <a:t> </a:t>
            </a:r>
            <a:r>
              <a:rPr sz="1750" spc="-5" dirty="0">
                <a:latin typeface="Calibri" panose="020F0502020204030204"/>
                <a:cs typeface="Calibri" panose="020F0502020204030204"/>
              </a:rPr>
              <a:t>create</a:t>
            </a:r>
            <a:r>
              <a:rPr sz="1750" spc="170" dirty="0">
                <a:latin typeface="Calibri" panose="020F0502020204030204"/>
                <a:cs typeface="Calibri" panose="020F0502020204030204"/>
              </a:rPr>
              <a:t> </a:t>
            </a:r>
            <a:r>
              <a:rPr sz="1750" spc="-5" dirty="0">
                <a:latin typeface="Calibri" panose="020F0502020204030204"/>
                <a:cs typeface="Calibri" panose="020F0502020204030204"/>
              </a:rPr>
              <a:t>new</a:t>
            </a:r>
            <a:r>
              <a:rPr sz="1750" spc="175" dirty="0">
                <a:latin typeface="Calibri" panose="020F0502020204030204"/>
                <a:cs typeface="Calibri" panose="020F0502020204030204"/>
              </a:rPr>
              <a:t> </a:t>
            </a:r>
            <a:r>
              <a:rPr sz="1750" spc="-5" dirty="0">
                <a:latin typeface="Calibri" panose="020F0502020204030204"/>
                <a:cs typeface="Calibri" panose="020F0502020204030204"/>
              </a:rPr>
              <a:t>variables</a:t>
            </a:r>
            <a:r>
              <a:rPr sz="1750" spc="170" dirty="0">
                <a:latin typeface="Calibri" panose="020F0502020204030204"/>
                <a:cs typeface="Calibri" panose="020F0502020204030204"/>
              </a:rPr>
              <a:t> </a:t>
            </a:r>
            <a:r>
              <a:rPr sz="1750" dirty="0">
                <a:latin typeface="Calibri" panose="020F0502020204030204"/>
                <a:cs typeface="Calibri" panose="020F0502020204030204"/>
              </a:rPr>
              <a:t>and</a:t>
            </a:r>
            <a:r>
              <a:rPr sz="1750" spc="175" dirty="0">
                <a:latin typeface="Calibri" panose="020F0502020204030204"/>
                <a:cs typeface="Calibri" panose="020F0502020204030204"/>
              </a:rPr>
              <a:t> </a:t>
            </a:r>
            <a:r>
              <a:rPr sz="1750" spc="-5" dirty="0">
                <a:latin typeface="Calibri" panose="020F0502020204030204"/>
                <a:cs typeface="Calibri" panose="020F0502020204030204"/>
              </a:rPr>
              <a:t>this </a:t>
            </a:r>
            <a:r>
              <a:rPr sz="1750" spc="-385" dirty="0">
                <a:latin typeface="Calibri" panose="020F0502020204030204"/>
                <a:cs typeface="Calibri" panose="020F0502020204030204"/>
              </a:rPr>
              <a:t> </a:t>
            </a:r>
            <a:r>
              <a:rPr sz="1750" spc="-5" dirty="0">
                <a:latin typeface="Calibri" panose="020F0502020204030204"/>
                <a:cs typeface="Calibri" panose="020F0502020204030204"/>
              </a:rPr>
              <a:t>helps</a:t>
            </a:r>
            <a:r>
              <a:rPr sz="1750" spc="-10" dirty="0">
                <a:latin typeface="Calibri" panose="020F0502020204030204"/>
                <a:cs typeface="Calibri" panose="020F0502020204030204"/>
              </a:rPr>
              <a:t> </a:t>
            </a:r>
            <a:r>
              <a:rPr sz="1750" spc="-5" dirty="0">
                <a:latin typeface="Calibri" panose="020F0502020204030204"/>
                <a:cs typeface="Calibri" panose="020F0502020204030204"/>
              </a:rPr>
              <a:t>to maintain state throughout the runtime of </a:t>
            </a:r>
            <a:r>
              <a:rPr sz="1750" dirty="0">
                <a:latin typeface="Calibri" panose="020F0502020204030204"/>
                <a:cs typeface="Calibri" panose="020F0502020204030204"/>
              </a:rPr>
              <a:t>a</a:t>
            </a:r>
            <a:r>
              <a:rPr sz="1750" spc="-5" dirty="0">
                <a:latin typeface="Calibri" panose="020F0502020204030204"/>
                <a:cs typeface="Calibri" panose="020F0502020204030204"/>
              </a:rPr>
              <a:t> program.</a:t>
            </a:r>
            <a:endParaRPr sz="1750">
              <a:latin typeface="Calibri" panose="020F0502020204030204"/>
              <a:cs typeface="Calibri" panose="020F0502020204030204"/>
            </a:endParaRPr>
          </a:p>
        </p:txBody>
      </p:sp>
      <p:sp>
        <p:nvSpPr>
          <p:cNvPr id="7" name="object 7"/>
          <p:cNvSpPr txBox="1"/>
          <p:nvPr/>
        </p:nvSpPr>
        <p:spPr>
          <a:xfrm>
            <a:off x="194706" y="2927587"/>
            <a:ext cx="11783060" cy="2025650"/>
          </a:xfrm>
          <a:prstGeom prst="rect">
            <a:avLst/>
          </a:prstGeom>
        </p:spPr>
        <p:txBody>
          <a:bodyPr vert="horz" wrap="square" lIns="0" tIns="12700" rIns="0" bIns="0" rtlCol="0">
            <a:spAutoFit/>
          </a:bodyPr>
          <a:lstStyle/>
          <a:p>
            <a:pPr marL="336550" marR="5080" indent="-323850">
              <a:lnSpc>
                <a:spcPct val="150000"/>
              </a:lnSpc>
              <a:spcBef>
                <a:spcPts val="100"/>
              </a:spcBef>
              <a:buFont typeface="Arial MT"/>
              <a:buChar char="•"/>
              <a:tabLst>
                <a:tab pos="335915" algn="l"/>
                <a:tab pos="336550" algn="l"/>
              </a:tabLst>
            </a:pPr>
            <a:r>
              <a:rPr sz="1750" spc="-5" dirty="0">
                <a:latin typeface="Calibri" panose="020F0502020204030204"/>
                <a:cs typeface="Calibri" panose="020F0502020204030204"/>
              </a:rPr>
              <a:t>In</a:t>
            </a:r>
            <a:r>
              <a:rPr sz="1750" spc="270" dirty="0">
                <a:latin typeface="Calibri" panose="020F0502020204030204"/>
                <a:cs typeface="Calibri" panose="020F0502020204030204"/>
              </a:rPr>
              <a:t> </a:t>
            </a:r>
            <a:r>
              <a:rPr sz="1750" spc="-5" dirty="0">
                <a:latin typeface="Calibri" panose="020F0502020204030204"/>
                <a:cs typeface="Calibri" panose="020F0502020204030204"/>
              </a:rPr>
              <a:t>imperative</a:t>
            </a:r>
            <a:r>
              <a:rPr sz="1750" spc="270" dirty="0">
                <a:latin typeface="Calibri" panose="020F0502020204030204"/>
                <a:cs typeface="Calibri" panose="020F0502020204030204"/>
              </a:rPr>
              <a:t> </a:t>
            </a:r>
            <a:r>
              <a:rPr sz="1750" spc="-5" dirty="0">
                <a:latin typeface="Calibri" panose="020F0502020204030204"/>
                <a:cs typeface="Calibri" panose="020F0502020204030204"/>
              </a:rPr>
              <a:t>programming,</a:t>
            </a:r>
            <a:r>
              <a:rPr sz="1750" spc="270" dirty="0">
                <a:latin typeface="Calibri" panose="020F0502020204030204"/>
                <a:cs typeface="Calibri" panose="020F0502020204030204"/>
              </a:rPr>
              <a:t> </a:t>
            </a:r>
            <a:r>
              <a:rPr sz="1750" spc="-5" dirty="0">
                <a:latin typeface="Calibri" panose="020F0502020204030204"/>
                <a:cs typeface="Calibri" panose="020F0502020204030204"/>
              </a:rPr>
              <a:t>this</a:t>
            </a:r>
            <a:r>
              <a:rPr sz="1750" spc="270" dirty="0">
                <a:latin typeface="Calibri" panose="020F0502020204030204"/>
                <a:cs typeface="Calibri" panose="020F0502020204030204"/>
              </a:rPr>
              <a:t> </a:t>
            </a:r>
            <a:r>
              <a:rPr sz="1750" spc="-5" dirty="0">
                <a:latin typeface="Calibri" panose="020F0502020204030204"/>
                <a:cs typeface="Calibri" panose="020F0502020204030204"/>
              </a:rPr>
              <a:t>means</a:t>
            </a:r>
            <a:r>
              <a:rPr sz="1750" spc="270" dirty="0">
                <a:latin typeface="Calibri" panose="020F0502020204030204"/>
                <a:cs typeface="Calibri" panose="020F0502020204030204"/>
              </a:rPr>
              <a:t> </a:t>
            </a:r>
            <a:r>
              <a:rPr sz="1750" spc="-5" dirty="0">
                <a:latin typeface="Calibri" panose="020F0502020204030204"/>
                <a:cs typeface="Calibri" panose="020F0502020204030204"/>
              </a:rPr>
              <a:t>“take</a:t>
            </a:r>
            <a:r>
              <a:rPr sz="1750" spc="270" dirty="0">
                <a:latin typeface="Calibri" panose="020F0502020204030204"/>
                <a:cs typeface="Calibri" panose="020F0502020204030204"/>
              </a:rPr>
              <a:t> </a:t>
            </a:r>
            <a:r>
              <a:rPr sz="1750" spc="-5" dirty="0">
                <a:latin typeface="Calibri" panose="020F0502020204030204"/>
                <a:cs typeface="Calibri" panose="020F0502020204030204"/>
              </a:rPr>
              <a:t>the</a:t>
            </a:r>
            <a:r>
              <a:rPr sz="1750" spc="270" dirty="0">
                <a:latin typeface="Calibri" panose="020F0502020204030204"/>
                <a:cs typeface="Calibri" panose="020F0502020204030204"/>
              </a:rPr>
              <a:t> </a:t>
            </a:r>
            <a:r>
              <a:rPr sz="1750" spc="-5" dirty="0">
                <a:latin typeface="Calibri" panose="020F0502020204030204"/>
                <a:cs typeface="Calibri" panose="020F0502020204030204"/>
              </a:rPr>
              <a:t>current</a:t>
            </a:r>
            <a:r>
              <a:rPr sz="1750" spc="270" dirty="0">
                <a:latin typeface="Calibri" panose="020F0502020204030204"/>
                <a:cs typeface="Calibri" panose="020F0502020204030204"/>
              </a:rPr>
              <a:t> </a:t>
            </a:r>
            <a:r>
              <a:rPr sz="1750" spc="-5" dirty="0">
                <a:latin typeface="Calibri" panose="020F0502020204030204"/>
                <a:cs typeface="Calibri" panose="020F0502020204030204"/>
              </a:rPr>
              <a:t>value</a:t>
            </a:r>
            <a:r>
              <a:rPr sz="1750" spc="270" dirty="0">
                <a:latin typeface="Calibri" panose="020F0502020204030204"/>
                <a:cs typeface="Calibri" panose="020F0502020204030204"/>
              </a:rPr>
              <a:t> </a:t>
            </a:r>
            <a:r>
              <a:rPr sz="1750" spc="-5" dirty="0">
                <a:latin typeface="Calibri" panose="020F0502020204030204"/>
                <a:cs typeface="Calibri" panose="020F0502020204030204"/>
              </a:rPr>
              <a:t>of</a:t>
            </a:r>
            <a:r>
              <a:rPr sz="1750" spc="270" dirty="0">
                <a:latin typeface="Calibri" panose="020F0502020204030204"/>
                <a:cs typeface="Calibri" panose="020F0502020204030204"/>
              </a:rPr>
              <a:t> </a:t>
            </a:r>
            <a:r>
              <a:rPr sz="1750" spc="-5" dirty="0">
                <a:latin typeface="Calibri" panose="020F0502020204030204"/>
                <a:cs typeface="Calibri" panose="020F0502020204030204"/>
              </a:rPr>
              <a:t>x,</a:t>
            </a:r>
            <a:r>
              <a:rPr sz="1750" spc="275" dirty="0">
                <a:latin typeface="Calibri" panose="020F0502020204030204"/>
                <a:cs typeface="Calibri" panose="020F0502020204030204"/>
              </a:rPr>
              <a:t> </a:t>
            </a:r>
            <a:r>
              <a:rPr sz="1750" dirty="0">
                <a:latin typeface="Calibri" panose="020F0502020204030204"/>
                <a:cs typeface="Calibri" panose="020F0502020204030204"/>
              </a:rPr>
              <a:t>add</a:t>
            </a:r>
            <a:r>
              <a:rPr sz="1750" spc="275" dirty="0">
                <a:latin typeface="Calibri" panose="020F0502020204030204"/>
                <a:cs typeface="Calibri" panose="020F0502020204030204"/>
              </a:rPr>
              <a:t> </a:t>
            </a:r>
            <a:r>
              <a:rPr sz="1750" dirty="0">
                <a:latin typeface="Calibri" panose="020F0502020204030204"/>
                <a:cs typeface="Calibri" panose="020F0502020204030204"/>
              </a:rPr>
              <a:t>1</a:t>
            </a:r>
            <a:r>
              <a:rPr sz="1750" spc="270" dirty="0">
                <a:latin typeface="Calibri" panose="020F0502020204030204"/>
                <a:cs typeface="Calibri" panose="020F0502020204030204"/>
              </a:rPr>
              <a:t> </a:t>
            </a:r>
            <a:r>
              <a:rPr sz="1750" dirty="0">
                <a:latin typeface="Calibri" panose="020F0502020204030204"/>
                <a:cs typeface="Calibri" panose="020F0502020204030204"/>
              </a:rPr>
              <a:t>and</a:t>
            </a:r>
            <a:r>
              <a:rPr sz="1750" spc="275" dirty="0">
                <a:latin typeface="Calibri" panose="020F0502020204030204"/>
                <a:cs typeface="Calibri" panose="020F0502020204030204"/>
              </a:rPr>
              <a:t> </a:t>
            </a:r>
            <a:r>
              <a:rPr sz="1750" spc="-5" dirty="0">
                <a:latin typeface="Calibri" panose="020F0502020204030204"/>
                <a:cs typeface="Calibri" panose="020F0502020204030204"/>
              </a:rPr>
              <a:t>put</a:t>
            </a:r>
            <a:r>
              <a:rPr sz="1750" spc="270" dirty="0">
                <a:latin typeface="Calibri" panose="020F0502020204030204"/>
                <a:cs typeface="Calibri" panose="020F0502020204030204"/>
              </a:rPr>
              <a:t> </a:t>
            </a:r>
            <a:r>
              <a:rPr sz="1750" spc="-5" dirty="0">
                <a:latin typeface="Calibri" panose="020F0502020204030204"/>
                <a:cs typeface="Calibri" panose="020F0502020204030204"/>
              </a:rPr>
              <a:t>the</a:t>
            </a:r>
            <a:r>
              <a:rPr sz="1750" spc="270" dirty="0">
                <a:latin typeface="Calibri" panose="020F0502020204030204"/>
                <a:cs typeface="Calibri" panose="020F0502020204030204"/>
              </a:rPr>
              <a:t> </a:t>
            </a:r>
            <a:r>
              <a:rPr sz="1750" spc="-5" dirty="0">
                <a:latin typeface="Calibri" panose="020F0502020204030204"/>
                <a:cs typeface="Calibri" panose="020F0502020204030204"/>
              </a:rPr>
              <a:t>result</a:t>
            </a:r>
            <a:r>
              <a:rPr sz="1750" spc="270" dirty="0">
                <a:latin typeface="Calibri" panose="020F0502020204030204"/>
                <a:cs typeface="Calibri" panose="020F0502020204030204"/>
              </a:rPr>
              <a:t> </a:t>
            </a:r>
            <a:r>
              <a:rPr sz="1750" spc="-5" dirty="0">
                <a:latin typeface="Calibri" panose="020F0502020204030204"/>
                <a:cs typeface="Calibri" panose="020F0502020204030204"/>
              </a:rPr>
              <a:t>back</a:t>
            </a:r>
            <a:r>
              <a:rPr sz="1750" spc="270" dirty="0">
                <a:latin typeface="Calibri" panose="020F0502020204030204"/>
                <a:cs typeface="Calibri" panose="020F0502020204030204"/>
              </a:rPr>
              <a:t> </a:t>
            </a:r>
            <a:r>
              <a:rPr sz="1750" spc="-5" dirty="0">
                <a:latin typeface="Calibri" panose="020F0502020204030204"/>
                <a:cs typeface="Calibri" panose="020F0502020204030204"/>
              </a:rPr>
              <a:t>into</a:t>
            </a:r>
            <a:r>
              <a:rPr sz="1750" spc="270" dirty="0">
                <a:latin typeface="Calibri" panose="020F0502020204030204"/>
                <a:cs typeface="Calibri" panose="020F0502020204030204"/>
              </a:rPr>
              <a:t> </a:t>
            </a:r>
            <a:r>
              <a:rPr sz="1750" spc="-5" dirty="0">
                <a:latin typeface="Calibri" panose="020F0502020204030204"/>
                <a:cs typeface="Calibri" panose="020F0502020204030204"/>
              </a:rPr>
              <a:t>x.”</a:t>
            </a:r>
            <a:r>
              <a:rPr sz="1750" spc="275" dirty="0">
                <a:latin typeface="Calibri" panose="020F0502020204030204"/>
                <a:cs typeface="Calibri" panose="020F0502020204030204"/>
              </a:rPr>
              <a:t> </a:t>
            </a:r>
            <a:r>
              <a:rPr sz="1750" spc="-5" dirty="0">
                <a:latin typeface="Calibri" panose="020F0502020204030204"/>
                <a:cs typeface="Calibri" panose="020F0502020204030204"/>
              </a:rPr>
              <a:t>In</a:t>
            </a:r>
            <a:r>
              <a:rPr sz="1750" spc="270" dirty="0">
                <a:latin typeface="Calibri" panose="020F0502020204030204"/>
                <a:cs typeface="Calibri" panose="020F0502020204030204"/>
              </a:rPr>
              <a:t> </a:t>
            </a:r>
            <a:r>
              <a:rPr sz="1750" spc="-5" dirty="0">
                <a:latin typeface="Calibri" panose="020F0502020204030204"/>
                <a:cs typeface="Calibri" panose="020F0502020204030204"/>
              </a:rPr>
              <a:t>functional </a:t>
            </a:r>
            <a:r>
              <a:rPr sz="1750" spc="-380" dirty="0">
                <a:latin typeface="Calibri" panose="020F0502020204030204"/>
                <a:cs typeface="Calibri" panose="020F0502020204030204"/>
              </a:rPr>
              <a:t> </a:t>
            </a:r>
            <a:r>
              <a:rPr sz="1750" spc="-5" dirty="0">
                <a:latin typeface="Calibri" panose="020F0502020204030204"/>
                <a:cs typeface="Calibri" panose="020F0502020204030204"/>
              </a:rPr>
              <a:t>programming,</a:t>
            </a:r>
            <a:r>
              <a:rPr sz="1750" spc="-10" dirty="0">
                <a:latin typeface="Calibri" panose="020F0502020204030204"/>
                <a:cs typeface="Calibri" panose="020F0502020204030204"/>
              </a:rPr>
              <a:t> </a:t>
            </a:r>
            <a:r>
              <a:rPr sz="1750" spc="-5" dirty="0">
                <a:latin typeface="Calibri" panose="020F0502020204030204"/>
                <a:cs typeface="Calibri" panose="020F0502020204030204"/>
              </a:rPr>
              <a:t>however, </a:t>
            </a:r>
            <a:r>
              <a:rPr sz="1750" dirty="0">
                <a:latin typeface="Calibri" panose="020F0502020204030204"/>
                <a:cs typeface="Calibri" panose="020F0502020204030204"/>
              </a:rPr>
              <a:t>x</a:t>
            </a:r>
            <a:r>
              <a:rPr sz="1750" spc="-5" dirty="0">
                <a:latin typeface="Calibri" panose="020F0502020204030204"/>
                <a:cs typeface="Calibri" panose="020F0502020204030204"/>
              </a:rPr>
              <a:t> </a:t>
            </a:r>
            <a:r>
              <a:rPr sz="1750" dirty="0">
                <a:latin typeface="Calibri" panose="020F0502020204030204"/>
                <a:cs typeface="Calibri" panose="020F0502020204030204"/>
              </a:rPr>
              <a:t>=</a:t>
            </a:r>
            <a:r>
              <a:rPr sz="1750" spc="-5" dirty="0">
                <a:latin typeface="Calibri" panose="020F0502020204030204"/>
                <a:cs typeface="Calibri" panose="020F0502020204030204"/>
              </a:rPr>
              <a:t> </a:t>
            </a:r>
            <a:r>
              <a:rPr sz="1750" dirty="0">
                <a:latin typeface="Calibri" panose="020F0502020204030204"/>
                <a:cs typeface="Calibri" panose="020F0502020204030204"/>
              </a:rPr>
              <a:t>x</a:t>
            </a:r>
            <a:r>
              <a:rPr sz="1750" spc="-10" dirty="0">
                <a:latin typeface="Calibri" panose="020F0502020204030204"/>
                <a:cs typeface="Calibri" panose="020F0502020204030204"/>
              </a:rPr>
              <a:t> </a:t>
            </a:r>
            <a:r>
              <a:rPr sz="1750" dirty="0">
                <a:latin typeface="Calibri" panose="020F0502020204030204"/>
                <a:cs typeface="Calibri" panose="020F0502020204030204"/>
              </a:rPr>
              <a:t>+</a:t>
            </a:r>
            <a:r>
              <a:rPr sz="1750" spc="-5" dirty="0">
                <a:latin typeface="Calibri" panose="020F0502020204030204"/>
                <a:cs typeface="Calibri" panose="020F0502020204030204"/>
              </a:rPr>
              <a:t> </a:t>
            </a:r>
            <a:r>
              <a:rPr sz="1750" dirty="0">
                <a:latin typeface="Calibri" panose="020F0502020204030204"/>
                <a:cs typeface="Calibri" panose="020F0502020204030204"/>
              </a:rPr>
              <a:t>1</a:t>
            </a:r>
            <a:r>
              <a:rPr sz="1750" spc="-5" dirty="0">
                <a:latin typeface="Calibri" panose="020F0502020204030204"/>
                <a:cs typeface="Calibri" panose="020F0502020204030204"/>
              </a:rPr>
              <a:t> is illegal.</a:t>
            </a:r>
            <a:r>
              <a:rPr sz="1750" spc="-10" dirty="0">
                <a:latin typeface="Calibri" panose="020F0502020204030204"/>
                <a:cs typeface="Calibri" panose="020F0502020204030204"/>
              </a:rPr>
              <a:t> </a:t>
            </a:r>
            <a:r>
              <a:rPr sz="1750" spc="-5" dirty="0">
                <a:latin typeface="Calibri" panose="020F0502020204030204"/>
                <a:cs typeface="Calibri" panose="020F0502020204030204"/>
              </a:rPr>
              <a:t>That’s because there </a:t>
            </a:r>
            <a:r>
              <a:rPr sz="1750" dirty="0">
                <a:latin typeface="Calibri" panose="020F0502020204030204"/>
                <a:cs typeface="Calibri" panose="020F0502020204030204"/>
              </a:rPr>
              <a:t>are</a:t>
            </a:r>
            <a:r>
              <a:rPr sz="1750" spc="-10" dirty="0">
                <a:latin typeface="Calibri" panose="020F0502020204030204"/>
                <a:cs typeface="Calibri" panose="020F0502020204030204"/>
              </a:rPr>
              <a:t> </a:t>
            </a:r>
            <a:r>
              <a:rPr sz="1750" spc="-5" dirty="0">
                <a:latin typeface="Calibri" panose="020F0502020204030204"/>
                <a:cs typeface="Calibri" panose="020F0502020204030204"/>
              </a:rPr>
              <a:t>technically no variables in</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functional programming.</a:t>
            </a:r>
            <a:endParaRPr sz="1750">
              <a:latin typeface="Calibri" panose="020F0502020204030204"/>
              <a:cs typeface="Calibri" panose="020F0502020204030204"/>
            </a:endParaRPr>
          </a:p>
          <a:p>
            <a:pPr marL="336550" marR="8890" indent="-323850">
              <a:lnSpc>
                <a:spcPct val="150000"/>
              </a:lnSpc>
              <a:buFont typeface="Arial MT"/>
              <a:buChar char="•"/>
              <a:tabLst>
                <a:tab pos="393065" algn="l"/>
                <a:tab pos="393700" algn="l"/>
              </a:tabLst>
            </a:pPr>
            <a:r>
              <a:rPr dirty="0"/>
              <a:t>	</a:t>
            </a:r>
            <a:r>
              <a:rPr sz="1750" spc="-5" dirty="0">
                <a:latin typeface="Calibri" panose="020F0502020204030204"/>
                <a:cs typeface="Calibri" panose="020F0502020204030204"/>
              </a:rPr>
              <a:t>Using</a:t>
            </a:r>
            <a:r>
              <a:rPr sz="1750" spc="95" dirty="0">
                <a:latin typeface="Calibri" panose="020F0502020204030204"/>
                <a:cs typeface="Calibri" panose="020F0502020204030204"/>
              </a:rPr>
              <a:t> </a:t>
            </a:r>
            <a:r>
              <a:rPr sz="1750" spc="-5" dirty="0">
                <a:latin typeface="Calibri" panose="020F0502020204030204"/>
                <a:cs typeface="Calibri" panose="020F0502020204030204"/>
              </a:rPr>
              <a:t>immutable</a:t>
            </a:r>
            <a:r>
              <a:rPr sz="1750" spc="100" dirty="0">
                <a:latin typeface="Calibri" panose="020F0502020204030204"/>
                <a:cs typeface="Calibri" panose="020F0502020204030204"/>
              </a:rPr>
              <a:t> </a:t>
            </a:r>
            <a:r>
              <a:rPr sz="1750" spc="-5" dirty="0">
                <a:latin typeface="Calibri" panose="020F0502020204030204"/>
                <a:cs typeface="Calibri" panose="020F0502020204030204"/>
              </a:rPr>
              <a:t>data</a:t>
            </a:r>
            <a:r>
              <a:rPr sz="1750" spc="100" dirty="0">
                <a:latin typeface="Calibri" panose="020F0502020204030204"/>
                <a:cs typeface="Calibri" panose="020F0502020204030204"/>
              </a:rPr>
              <a:t> </a:t>
            </a:r>
            <a:r>
              <a:rPr sz="1750" spc="-5" dirty="0">
                <a:latin typeface="Calibri" panose="020F0502020204030204"/>
                <a:cs typeface="Calibri" panose="020F0502020204030204"/>
              </a:rPr>
              <a:t>structures,</a:t>
            </a:r>
            <a:r>
              <a:rPr sz="1750" spc="100" dirty="0">
                <a:latin typeface="Calibri" panose="020F0502020204030204"/>
                <a:cs typeface="Calibri" panose="020F0502020204030204"/>
              </a:rPr>
              <a:t> </a:t>
            </a:r>
            <a:r>
              <a:rPr sz="1750" spc="-5" dirty="0">
                <a:latin typeface="Calibri" panose="020F0502020204030204"/>
                <a:cs typeface="Calibri" panose="020F0502020204030204"/>
              </a:rPr>
              <a:t>you</a:t>
            </a:r>
            <a:r>
              <a:rPr sz="1750" spc="95" dirty="0">
                <a:latin typeface="Calibri" panose="020F0502020204030204"/>
                <a:cs typeface="Calibri" panose="020F0502020204030204"/>
              </a:rPr>
              <a:t> </a:t>
            </a:r>
            <a:r>
              <a:rPr sz="1750" spc="-5" dirty="0">
                <a:latin typeface="Calibri" panose="020F0502020204030204"/>
                <a:cs typeface="Calibri" panose="020F0502020204030204"/>
              </a:rPr>
              <a:t>can</a:t>
            </a:r>
            <a:r>
              <a:rPr sz="1750" spc="100" dirty="0">
                <a:latin typeface="Calibri" panose="020F0502020204030204"/>
                <a:cs typeface="Calibri" panose="020F0502020204030204"/>
              </a:rPr>
              <a:t> </a:t>
            </a:r>
            <a:r>
              <a:rPr sz="1750" spc="-5" dirty="0">
                <a:latin typeface="Calibri" panose="020F0502020204030204"/>
                <a:cs typeface="Calibri" panose="020F0502020204030204"/>
              </a:rPr>
              <a:t>make</a:t>
            </a:r>
            <a:r>
              <a:rPr sz="1750" spc="100" dirty="0">
                <a:latin typeface="Calibri" panose="020F0502020204030204"/>
                <a:cs typeface="Calibri" panose="020F0502020204030204"/>
              </a:rPr>
              <a:t> </a:t>
            </a:r>
            <a:r>
              <a:rPr sz="1750" spc="-5" dirty="0">
                <a:latin typeface="Calibri" panose="020F0502020204030204"/>
                <a:cs typeface="Calibri" panose="020F0502020204030204"/>
              </a:rPr>
              <a:t>single</a:t>
            </a:r>
            <a:r>
              <a:rPr sz="1750" spc="100" dirty="0">
                <a:latin typeface="Calibri" panose="020F0502020204030204"/>
                <a:cs typeface="Calibri" panose="020F0502020204030204"/>
              </a:rPr>
              <a:t> </a:t>
            </a:r>
            <a:r>
              <a:rPr sz="1750" spc="-5" dirty="0">
                <a:latin typeface="Calibri" panose="020F0502020204030204"/>
                <a:cs typeface="Calibri" panose="020F0502020204030204"/>
              </a:rPr>
              <a:t>or</a:t>
            </a:r>
            <a:r>
              <a:rPr sz="1750" spc="95" dirty="0">
                <a:latin typeface="Calibri" panose="020F0502020204030204"/>
                <a:cs typeface="Calibri" panose="020F0502020204030204"/>
              </a:rPr>
              <a:t> </a:t>
            </a:r>
            <a:r>
              <a:rPr sz="1750" spc="-5" dirty="0">
                <a:latin typeface="Calibri" panose="020F0502020204030204"/>
                <a:cs typeface="Calibri" panose="020F0502020204030204"/>
              </a:rPr>
              <a:t>multi-valued</a:t>
            </a:r>
            <a:r>
              <a:rPr sz="1750" spc="100" dirty="0">
                <a:latin typeface="Calibri" panose="020F0502020204030204"/>
                <a:cs typeface="Calibri" panose="020F0502020204030204"/>
              </a:rPr>
              <a:t> </a:t>
            </a:r>
            <a:r>
              <a:rPr sz="1750" spc="-5" dirty="0">
                <a:latin typeface="Calibri" panose="020F0502020204030204"/>
                <a:cs typeface="Calibri" panose="020F0502020204030204"/>
              </a:rPr>
              <a:t>changes</a:t>
            </a:r>
            <a:r>
              <a:rPr sz="1750" spc="100" dirty="0">
                <a:latin typeface="Calibri" panose="020F0502020204030204"/>
                <a:cs typeface="Calibri" panose="020F0502020204030204"/>
              </a:rPr>
              <a:t> </a:t>
            </a:r>
            <a:r>
              <a:rPr sz="1750" spc="-5" dirty="0">
                <a:latin typeface="Calibri" panose="020F0502020204030204"/>
                <a:cs typeface="Calibri" panose="020F0502020204030204"/>
              </a:rPr>
              <a:t>by</a:t>
            </a:r>
            <a:r>
              <a:rPr sz="1750" spc="100" dirty="0">
                <a:latin typeface="Calibri" panose="020F0502020204030204"/>
                <a:cs typeface="Calibri" panose="020F0502020204030204"/>
              </a:rPr>
              <a:t> </a:t>
            </a:r>
            <a:r>
              <a:rPr sz="1750" spc="-5" dirty="0">
                <a:latin typeface="Calibri" panose="020F0502020204030204"/>
                <a:cs typeface="Calibri" panose="020F0502020204030204"/>
              </a:rPr>
              <a:t>copying</a:t>
            </a:r>
            <a:r>
              <a:rPr sz="1750" spc="100" dirty="0">
                <a:latin typeface="Calibri" panose="020F0502020204030204"/>
                <a:cs typeface="Calibri" panose="020F0502020204030204"/>
              </a:rPr>
              <a:t> </a:t>
            </a:r>
            <a:r>
              <a:rPr sz="1750" spc="-5" dirty="0">
                <a:latin typeface="Calibri" panose="020F0502020204030204"/>
                <a:cs typeface="Calibri" panose="020F0502020204030204"/>
              </a:rPr>
              <a:t>the</a:t>
            </a:r>
            <a:r>
              <a:rPr sz="1750" spc="95" dirty="0">
                <a:latin typeface="Calibri" panose="020F0502020204030204"/>
                <a:cs typeface="Calibri" panose="020F0502020204030204"/>
              </a:rPr>
              <a:t> </a:t>
            </a:r>
            <a:r>
              <a:rPr sz="1750" spc="-5" dirty="0">
                <a:latin typeface="Calibri" panose="020F0502020204030204"/>
                <a:cs typeface="Calibri" panose="020F0502020204030204"/>
              </a:rPr>
              <a:t>variables</a:t>
            </a:r>
            <a:r>
              <a:rPr sz="1750" spc="100" dirty="0">
                <a:latin typeface="Calibri" panose="020F0502020204030204"/>
                <a:cs typeface="Calibri" panose="020F0502020204030204"/>
              </a:rPr>
              <a:t> </a:t>
            </a:r>
            <a:r>
              <a:rPr sz="1750" dirty="0">
                <a:latin typeface="Calibri" panose="020F0502020204030204"/>
                <a:cs typeface="Calibri" panose="020F0502020204030204"/>
              </a:rPr>
              <a:t>and</a:t>
            </a:r>
            <a:r>
              <a:rPr sz="1750" spc="100" dirty="0">
                <a:latin typeface="Calibri" panose="020F0502020204030204"/>
                <a:cs typeface="Calibri" panose="020F0502020204030204"/>
              </a:rPr>
              <a:t> </a:t>
            </a:r>
            <a:r>
              <a:rPr sz="1750" spc="-5" dirty="0">
                <a:latin typeface="Calibri" panose="020F0502020204030204"/>
                <a:cs typeface="Calibri" panose="020F0502020204030204"/>
              </a:rPr>
              <a:t>calculating</a:t>
            </a:r>
            <a:r>
              <a:rPr sz="1750" spc="100" dirty="0">
                <a:latin typeface="Calibri" panose="020F0502020204030204"/>
                <a:cs typeface="Calibri" panose="020F0502020204030204"/>
              </a:rPr>
              <a:t> </a:t>
            </a:r>
            <a:r>
              <a:rPr sz="1750" spc="-5" dirty="0">
                <a:latin typeface="Calibri" panose="020F0502020204030204"/>
                <a:cs typeface="Calibri" panose="020F0502020204030204"/>
              </a:rPr>
              <a:t>new </a:t>
            </a:r>
            <a:r>
              <a:rPr sz="1750" spc="-380" dirty="0">
                <a:latin typeface="Calibri" panose="020F0502020204030204"/>
                <a:cs typeface="Calibri" panose="020F0502020204030204"/>
              </a:rPr>
              <a:t> </a:t>
            </a:r>
            <a:r>
              <a:rPr sz="1750" spc="-5" dirty="0">
                <a:latin typeface="Calibri" panose="020F0502020204030204"/>
                <a:cs typeface="Calibri" panose="020F0502020204030204"/>
              </a:rPr>
              <a:t>values,</a:t>
            </a:r>
            <a:endParaRPr sz="1750">
              <a:latin typeface="Calibri" panose="020F0502020204030204"/>
              <a:cs typeface="Calibri" panose="020F0502020204030204"/>
            </a:endParaRPr>
          </a:p>
          <a:p>
            <a:pPr marL="336550" indent="-323850">
              <a:lnSpc>
                <a:spcPct val="100000"/>
              </a:lnSpc>
              <a:spcBef>
                <a:spcPts val="1050"/>
              </a:spcBef>
              <a:buFont typeface="Arial MT"/>
              <a:buChar char="•"/>
              <a:tabLst>
                <a:tab pos="335915" algn="l"/>
                <a:tab pos="336550" algn="l"/>
              </a:tabLst>
            </a:pPr>
            <a:r>
              <a:rPr sz="1750" spc="-5" dirty="0">
                <a:latin typeface="Calibri" panose="020F0502020204030204"/>
                <a:cs typeface="Calibri" panose="020F0502020204030204"/>
              </a:rPr>
              <a:t>Since</a:t>
            </a:r>
            <a:r>
              <a:rPr sz="1750" spc="-10" dirty="0">
                <a:latin typeface="Calibri" panose="020F0502020204030204"/>
                <a:cs typeface="Calibri" panose="020F0502020204030204"/>
              </a:rPr>
              <a:t> </a:t>
            </a:r>
            <a:r>
              <a:rPr sz="1750" spc="-5" dirty="0">
                <a:latin typeface="Calibri" panose="020F0502020204030204"/>
                <a:cs typeface="Calibri" panose="020F0502020204030204"/>
              </a:rPr>
              <a:t>FP doesn’t depend on shared states,</a:t>
            </a:r>
            <a:r>
              <a:rPr sz="1750" spc="-10" dirty="0">
                <a:latin typeface="Calibri" panose="020F0502020204030204"/>
                <a:cs typeface="Calibri" panose="020F0502020204030204"/>
              </a:rPr>
              <a:t> </a:t>
            </a:r>
            <a:r>
              <a:rPr sz="1750" dirty="0">
                <a:latin typeface="Calibri" panose="020F0502020204030204"/>
                <a:cs typeface="Calibri" panose="020F0502020204030204"/>
              </a:rPr>
              <a:t>all</a:t>
            </a:r>
            <a:r>
              <a:rPr sz="1750" spc="-5" dirty="0">
                <a:latin typeface="Calibri" panose="020F0502020204030204"/>
                <a:cs typeface="Calibri" panose="020F0502020204030204"/>
              </a:rPr>
              <a:t> data in functional code must be</a:t>
            </a:r>
            <a:r>
              <a:rPr sz="1750" spc="-10" dirty="0">
                <a:latin typeface="Calibri" panose="020F0502020204030204"/>
                <a:cs typeface="Calibri" panose="020F0502020204030204"/>
              </a:rPr>
              <a:t> </a:t>
            </a:r>
            <a:r>
              <a:rPr sz="1750" spc="-5" dirty="0">
                <a:latin typeface="Calibri" panose="020F0502020204030204"/>
                <a:cs typeface="Calibri" panose="020F0502020204030204"/>
              </a:rPr>
              <a:t>immutable, or incapable of changing</a:t>
            </a:r>
            <a:endParaRPr sz="1750">
              <a:latin typeface="Calibri" panose="020F0502020204030204"/>
              <a:cs typeface="Calibri" panose="020F0502020204030204"/>
            </a:endParaRPr>
          </a:p>
        </p:txBody>
      </p:sp>
      <p:pic>
        <p:nvPicPr>
          <p:cNvPr id="8" name="object 8"/>
          <p:cNvPicPr/>
          <p:nvPr/>
        </p:nvPicPr>
        <p:blipFill>
          <a:blip r:embed="rId3" cstate="print"/>
          <a:stretch>
            <a:fillRect/>
          </a:stretch>
        </p:blipFill>
        <p:spPr>
          <a:xfrm>
            <a:off x="4023236" y="1492426"/>
            <a:ext cx="3130597" cy="1389201"/>
          </a:xfrm>
          <a:prstGeom prst="rect">
            <a:avLst/>
          </a:prstGeom>
        </p:spPr>
      </p:pic>
      <p:sp>
        <p:nvSpPr>
          <p:cNvPr id="9" name="Slide Number Placeholder 8"/>
          <p:cNvSpPr>
            <a:spLocks noGrp="1"/>
          </p:cNvSpPr>
          <p:nvPr>
            <p:ph type="sldNum" sz="quarter" idx="7"/>
          </p:nvPr>
        </p:nvSpPr>
        <p:spPr/>
        <p:txBody>
          <a:bodyPr/>
          <a:lstStyle/>
          <a:p>
            <a:fld id="{B6F15528-21DE-4FAA-801E-634DDDAF4B2B}" type="slidenum">
              <a:rPr/>
              <a:t>10</a:t>
            </a:fld>
            <a:endParaRPr/>
          </a:p>
        </p:txBody>
      </p:sp>
      <p:sp>
        <p:nvSpPr>
          <p:cNvPr id="10" name="Footer Placeholder 9"/>
          <p:cNvSpPr>
            <a:spLocks noGrp="1"/>
          </p:cNvSpPr>
          <p:nvPr>
            <p:ph type="ftr" sz="quarter" idx="5"/>
          </p:nvPr>
        </p:nvSpPr>
        <p:spPr/>
        <p:txBody>
          <a:bodyPr/>
          <a:lstStyle/>
          <a:p>
            <a:r>
              <a:t>UNIT IV : Pythonic Programming Paradigm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0"/>
            <a:ext cx="7271384" cy="452120"/>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000000"/>
                </a:solidFill>
                <a:latin typeface="Calibri" panose="020F0502020204030204"/>
                <a:cs typeface="Calibri" panose="020F0502020204030204"/>
              </a:rPr>
              <a:t>Functions</a:t>
            </a:r>
            <a:r>
              <a:rPr sz="2800" spc="-20" dirty="0">
                <a:solidFill>
                  <a:srgbClr val="000000"/>
                </a:solidFill>
                <a:latin typeface="Calibri" panose="020F0502020204030204"/>
                <a:cs typeface="Calibri" panose="020F0502020204030204"/>
              </a:rPr>
              <a:t> </a:t>
            </a:r>
            <a:r>
              <a:rPr sz="2800" spc="-5" dirty="0">
                <a:solidFill>
                  <a:srgbClr val="000000"/>
                </a:solidFill>
                <a:latin typeface="Calibri" panose="020F0502020204030204"/>
                <a:cs typeface="Calibri" panose="020F0502020204030204"/>
              </a:rPr>
              <a:t>are</a:t>
            </a:r>
            <a:r>
              <a:rPr sz="2800" spc="-15" dirty="0">
                <a:solidFill>
                  <a:srgbClr val="000000"/>
                </a:solidFill>
                <a:latin typeface="Calibri" panose="020F0502020204030204"/>
                <a:cs typeface="Calibri" panose="020F0502020204030204"/>
              </a:rPr>
              <a:t> </a:t>
            </a:r>
            <a:r>
              <a:rPr sz="2800" spc="-10" dirty="0">
                <a:solidFill>
                  <a:srgbClr val="000000"/>
                </a:solidFill>
                <a:latin typeface="Calibri" panose="020F0502020204030204"/>
                <a:cs typeface="Calibri" panose="020F0502020204030204"/>
              </a:rPr>
              <a:t>First-Class</a:t>
            </a:r>
            <a:r>
              <a:rPr sz="2800" spc="-20" dirty="0">
                <a:solidFill>
                  <a:srgbClr val="000000"/>
                </a:solidFill>
                <a:latin typeface="Calibri" panose="020F0502020204030204"/>
                <a:cs typeface="Calibri" panose="020F0502020204030204"/>
              </a:rPr>
              <a:t> </a:t>
            </a:r>
            <a:r>
              <a:rPr sz="2800" spc="-5" dirty="0">
                <a:solidFill>
                  <a:srgbClr val="000000"/>
                </a:solidFill>
                <a:latin typeface="Calibri" panose="020F0502020204030204"/>
                <a:cs typeface="Calibri" panose="020F0502020204030204"/>
              </a:rPr>
              <a:t>and</a:t>
            </a:r>
            <a:r>
              <a:rPr sz="2800" spc="-15" dirty="0">
                <a:solidFill>
                  <a:srgbClr val="000000"/>
                </a:solidFill>
                <a:latin typeface="Calibri" panose="020F0502020204030204"/>
                <a:cs typeface="Calibri" panose="020F0502020204030204"/>
              </a:rPr>
              <a:t> </a:t>
            </a:r>
            <a:r>
              <a:rPr sz="2800" spc="-5" dirty="0">
                <a:solidFill>
                  <a:srgbClr val="000000"/>
                </a:solidFill>
                <a:latin typeface="Calibri" panose="020F0502020204030204"/>
                <a:cs typeface="Calibri" panose="020F0502020204030204"/>
              </a:rPr>
              <a:t>can</a:t>
            </a:r>
            <a:r>
              <a:rPr sz="2800" spc="-15" dirty="0">
                <a:solidFill>
                  <a:srgbClr val="000000"/>
                </a:solidFill>
                <a:latin typeface="Calibri" panose="020F0502020204030204"/>
                <a:cs typeface="Calibri" panose="020F0502020204030204"/>
              </a:rPr>
              <a:t> </a:t>
            </a:r>
            <a:r>
              <a:rPr sz="2800" spc="-5" dirty="0">
                <a:solidFill>
                  <a:srgbClr val="000000"/>
                </a:solidFill>
                <a:latin typeface="Calibri" panose="020F0502020204030204"/>
                <a:cs typeface="Calibri" panose="020F0502020204030204"/>
              </a:rPr>
              <a:t>be</a:t>
            </a:r>
            <a:r>
              <a:rPr sz="2800" spc="-15" dirty="0">
                <a:solidFill>
                  <a:srgbClr val="000000"/>
                </a:solidFill>
                <a:latin typeface="Calibri" panose="020F0502020204030204"/>
                <a:cs typeface="Calibri" panose="020F0502020204030204"/>
              </a:rPr>
              <a:t> </a:t>
            </a:r>
            <a:r>
              <a:rPr sz="2800" spc="-5" dirty="0">
                <a:solidFill>
                  <a:srgbClr val="000000"/>
                </a:solidFill>
                <a:latin typeface="Calibri" panose="020F0502020204030204"/>
                <a:cs typeface="Calibri" panose="020F0502020204030204"/>
              </a:rPr>
              <a:t>Higher-Order</a:t>
            </a:r>
            <a:endParaRPr sz="2800">
              <a:latin typeface="Calibri" panose="020F0502020204030204"/>
              <a:cs typeface="Calibri" panose="020F0502020204030204"/>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167811" y="473501"/>
            <a:ext cx="11787505" cy="2825750"/>
          </a:xfrm>
          <a:prstGeom prst="rect">
            <a:avLst/>
          </a:prstGeom>
        </p:spPr>
        <p:txBody>
          <a:bodyPr vert="horz" wrap="square" lIns="0" tIns="12700" rIns="0" bIns="0" rtlCol="0">
            <a:spAutoFit/>
          </a:bodyPr>
          <a:lstStyle/>
          <a:p>
            <a:pPr marL="336550" marR="5080" indent="-323850" algn="just">
              <a:lnSpc>
                <a:spcPct val="150000"/>
              </a:lnSpc>
              <a:spcBef>
                <a:spcPts val="100"/>
              </a:spcBef>
              <a:buFont typeface="Arial MT"/>
              <a:buChar char="•"/>
              <a:tabLst>
                <a:tab pos="336550" algn="l"/>
              </a:tabLst>
            </a:pPr>
            <a:r>
              <a:rPr sz="1750" dirty="0">
                <a:latin typeface="Calibri" panose="020F0502020204030204"/>
                <a:cs typeface="Calibri" panose="020F0502020204030204"/>
              </a:rPr>
              <a:t>A</a:t>
            </a:r>
            <a:r>
              <a:rPr sz="1750" spc="305" dirty="0">
                <a:latin typeface="Calibri" panose="020F0502020204030204"/>
                <a:cs typeface="Calibri" panose="020F0502020204030204"/>
              </a:rPr>
              <a:t> </a:t>
            </a:r>
            <a:r>
              <a:rPr sz="1750" spc="-5" dirty="0">
                <a:latin typeface="Calibri" panose="020F0502020204030204"/>
                <a:cs typeface="Calibri" panose="020F0502020204030204"/>
              </a:rPr>
              <a:t>programming</a:t>
            </a:r>
            <a:r>
              <a:rPr sz="1750" spc="310" dirty="0">
                <a:latin typeface="Calibri" panose="020F0502020204030204"/>
                <a:cs typeface="Calibri" panose="020F0502020204030204"/>
              </a:rPr>
              <a:t> </a:t>
            </a:r>
            <a:r>
              <a:rPr sz="1750" spc="-5" dirty="0">
                <a:latin typeface="Calibri" panose="020F0502020204030204"/>
                <a:cs typeface="Calibri" panose="020F0502020204030204"/>
              </a:rPr>
              <a:t>language</a:t>
            </a:r>
            <a:r>
              <a:rPr sz="1750" spc="310" dirty="0">
                <a:latin typeface="Calibri" panose="020F0502020204030204"/>
                <a:cs typeface="Calibri" panose="020F0502020204030204"/>
              </a:rPr>
              <a:t> </a:t>
            </a:r>
            <a:r>
              <a:rPr sz="1750" spc="-5" dirty="0">
                <a:latin typeface="Calibri" panose="020F0502020204030204"/>
                <a:cs typeface="Calibri" panose="020F0502020204030204"/>
              </a:rPr>
              <a:t>is</a:t>
            </a:r>
            <a:r>
              <a:rPr sz="1750" spc="310" dirty="0">
                <a:latin typeface="Calibri" panose="020F0502020204030204"/>
                <a:cs typeface="Calibri" panose="020F0502020204030204"/>
              </a:rPr>
              <a:t> </a:t>
            </a:r>
            <a:r>
              <a:rPr sz="1750" spc="-5" dirty="0">
                <a:latin typeface="Calibri" panose="020F0502020204030204"/>
                <a:cs typeface="Calibri" panose="020F0502020204030204"/>
              </a:rPr>
              <a:t>said</a:t>
            </a:r>
            <a:r>
              <a:rPr sz="1750" spc="315" dirty="0">
                <a:latin typeface="Calibri" panose="020F0502020204030204"/>
                <a:cs typeface="Calibri" panose="020F0502020204030204"/>
              </a:rPr>
              <a:t> </a:t>
            </a:r>
            <a:r>
              <a:rPr sz="1750" spc="-5" dirty="0">
                <a:latin typeface="Calibri" panose="020F0502020204030204"/>
                <a:cs typeface="Calibri" panose="020F0502020204030204"/>
              </a:rPr>
              <a:t>to</a:t>
            </a:r>
            <a:r>
              <a:rPr sz="1750" spc="310" dirty="0">
                <a:latin typeface="Calibri" panose="020F0502020204030204"/>
                <a:cs typeface="Calibri" panose="020F0502020204030204"/>
              </a:rPr>
              <a:t> </a:t>
            </a:r>
            <a:r>
              <a:rPr sz="1750" spc="-5" dirty="0">
                <a:latin typeface="Calibri" panose="020F0502020204030204"/>
                <a:cs typeface="Calibri" panose="020F0502020204030204"/>
              </a:rPr>
              <a:t>have</a:t>
            </a:r>
            <a:r>
              <a:rPr sz="1750" spc="310" dirty="0">
                <a:latin typeface="Calibri" panose="020F0502020204030204"/>
                <a:cs typeface="Calibri" panose="020F0502020204030204"/>
              </a:rPr>
              <a:t> </a:t>
            </a:r>
            <a:r>
              <a:rPr sz="1750" spc="-5" dirty="0">
                <a:latin typeface="Calibri" panose="020F0502020204030204"/>
                <a:cs typeface="Calibri" panose="020F0502020204030204"/>
              </a:rPr>
              <a:t>First-class</a:t>
            </a:r>
            <a:r>
              <a:rPr sz="1750" spc="305"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315" dirty="0">
                <a:latin typeface="Calibri" panose="020F0502020204030204"/>
                <a:cs typeface="Calibri" panose="020F0502020204030204"/>
              </a:rPr>
              <a:t> </a:t>
            </a:r>
            <a:r>
              <a:rPr sz="1750" spc="-5" dirty="0">
                <a:latin typeface="Calibri" panose="020F0502020204030204"/>
                <a:cs typeface="Calibri" panose="020F0502020204030204"/>
              </a:rPr>
              <a:t>when</a:t>
            </a:r>
            <a:r>
              <a:rPr sz="1750" spc="31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315" dirty="0">
                <a:latin typeface="Calibri" panose="020F0502020204030204"/>
                <a:cs typeface="Calibri" panose="020F0502020204030204"/>
              </a:rPr>
              <a:t> </a:t>
            </a:r>
            <a:r>
              <a:rPr sz="1750" spc="-5" dirty="0">
                <a:latin typeface="Calibri" panose="020F0502020204030204"/>
                <a:cs typeface="Calibri" panose="020F0502020204030204"/>
              </a:rPr>
              <a:t>in</a:t>
            </a:r>
            <a:r>
              <a:rPr sz="1750" spc="310" dirty="0">
                <a:latin typeface="Calibri" panose="020F0502020204030204"/>
                <a:cs typeface="Calibri" panose="020F0502020204030204"/>
              </a:rPr>
              <a:t> </a:t>
            </a:r>
            <a:r>
              <a:rPr sz="1750" spc="-5" dirty="0">
                <a:latin typeface="Calibri" panose="020F0502020204030204"/>
                <a:cs typeface="Calibri" panose="020F0502020204030204"/>
              </a:rPr>
              <a:t>that</a:t>
            </a:r>
            <a:r>
              <a:rPr sz="1750" spc="310" dirty="0">
                <a:latin typeface="Calibri" panose="020F0502020204030204"/>
                <a:cs typeface="Calibri" panose="020F0502020204030204"/>
              </a:rPr>
              <a:t> </a:t>
            </a:r>
            <a:r>
              <a:rPr sz="1750" spc="-5" dirty="0">
                <a:latin typeface="Calibri" panose="020F0502020204030204"/>
                <a:cs typeface="Calibri" panose="020F0502020204030204"/>
              </a:rPr>
              <a:t>language</a:t>
            </a:r>
            <a:r>
              <a:rPr sz="1750" spc="305" dirty="0">
                <a:latin typeface="Calibri" panose="020F0502020204030204"/>
                <a:cs typeface="Calibri" panose="020F0502020204030204"/>
              </a:rPr>
              <a:t> </a:t>
            </a:r>
            <a:r>
              <a:rPr sz="1750" dirty="0">
                <a:latin typeface="Calibri" panose="020F0502020204030204"/>
                <a:cs typeface="Calibri" panose="020F0502020204030204"/>
              </a:rPr>
              <a:t>are</a:t>
            </a:r>
            <a:r>
              <a:rPr sz="1750" spc="315" dirty="0">
                <a:latin typeface="Calibri" panose="020F0502020204030204"/>
                <a:cs typeface="Calibri" panose="020F0502020204030204"/>
              </a:rPr>
              <a:t> </a:t>
            </a:r>
            <a:r>
              <a:rPr sz="1750" spc="-5" dirty="0">
                <a:latin typeface="Calibri" panose="020F0502020204030204"/>
                <a:cs typeface="Calibri" panose="020F0502020204030204"/>
              </a:rPr>
              <a:t>treated</a:t>
            </a:r>
            <a:r>
              <a:rPr sz="1750" spc="310" dirty="0">
                <a:latin typeface="Calibri" panose="020F0502020204030204"/>
                <a:cs typeface="Calibri" panose="020F0502020204030204"/>
              </a:rPr>
              <a:t> </a:t>
            </a:r>
            <a:r>
              <a:rPr sz="1750" spc="-5" dirty="0">
                <a:latin typeface="Calibri" panose="020F0502020204030204"/>
                <a:cs typeface="Calibri" panose="020F0502020204030204"/>
              </a:rPr>
              <a:t>like</a:t>
            </a:r>
            <a:r>
              <a:rPr sz="1750" spc="310" dirty="0">
                <a:latin typeface="Calibri" panose="020F0502020204030204"/>
                <a:cs typeface="Calibri" panose="020F0502020204030204"/>
              </a:rPr>
              <a:t> </a:t>
            </a:r>
            <a:r>
              <a:rPr sz="1750" dirty="0">
                <a:latin typeface="Calibri" panose="020F0502020204030204"/>
                <a:cs typeface="Calibri" panose="020F0502020204030204"/>
              </a:rPr>
              <a:t>any</a:t>
            </a:r>
            <a:r>
              <a:rPr sz="1750" spc="315" dirty="0">
                <a:latin typeface="Calibri" panose="020F0502020204030204"/>
                <a:cs typeface="Calibri" panose="020F0502020204030204"/>
              </a:rPr>
              <a:t> </a:t>
            </a:r>
            <a:r>
              <a:rPr sz="1750" spc="-5" dirty="0">
                <a:latin typeface="Calibri" panose="020F0502020204030204"/>
                <a:cs typeface="Calibri" panose="020F0502020204030204"/>
              </a:rPr>
              <a:t>other </a:t>
            </a:r>
            <a:r>
              <a:rPr sz="1750" spc="-385" dirty="0">
                <a:latin typeface="Calibri" panose="020F0502020204030204"/>
                <a:cs typeface="Calibri" panose="020F0502020204030204"/>
              </a:rPr>
              <a:t> </a:t>
            </a:r>
            <a:r>
              <a:rPr sz="1750" spc="-5" dirty="0">
                <a:latin typeface="Calibri" panose="020F0502020204030204"/>
                <a:cs typeface="Calibri" panose="020F0502020204030204"/>
              </a:rPr>
              <a:t>variable. For example, in such </a:t>
            </a:r>
            <a:r>
              <a:rPr sz="1750" dirty="0">
                <a:latin typeface="Calibri" panose="020F0502020204030204"/>
                <a:cs typeface="Calibri" panose="020F0502020204030204"/>
              </a:rPr>
              <a:t>a </a:t>
            </a:r>
            <a:r>
              <a:rPr sz="1750" spc="-5" dirty="0">
                <a:latin typeface="Calibri" panose="020F0502020204030204"/>
                <a:cs typeface="Calibri" panose="020F0502020204030204"/>
              </a:rPr>
              <a:t>language, </a:t>
            </a:r>
            <a:r>
              <a:rPr sz="1750" dirty="0">
                <a:latin typeface="Calibri" panose="020F0502020204030204"/>
                <a:cs typeface="Calibri" panose="020F0502020204030204"/>
              </a:rPr>
              <a:t>a </a:t>
            </a:r>
            <a:r>
              <a:rPr sz="1750" spc="-5" dirty="0">
                <a:latin typeface="Calibri" panose="020F0502020204030204"/>
                <a:cs typeface="Calibri" panose="020F0502020204030204"/>
              </a:rPr>
              <a:t>function can be passed </a:t>
            </a:r>
            <a:r>
              <a:rPr sz="1750" dirty="0">
                <a:latin typeface="Calibri" panose="020F0502020204030204"/>
                <a:cs typeface="Calibri" panose="020F0502020204030204"/>
              </a:rPr>
              <a:t>as an argument </a:t>
            </a:r>
            <a:r>
              <a:rPr sz="1750" spc="-5" dirty="0">
                <a:latin typeface="Calibri" panose="020F0502020204030204"/>
                <a:cs typeface="Calibri" panose="020F0502020204030204"/>
              </a:rPr>
              <a:t>to other functions, can be returned by </a:t>
            </a:r>
            <a:r>
              <a:rPr sz="1750" dirty="0">
                <a:latin typeface="Calibri" panose="020F0502020204030204"/>
                <a:cs typeface="Calibri" panose="020F0502020204030204"/>
              </a:rPr>
              <a:t> another</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 </a:t>
            </a:r>
            <a:r>
              <a:rPr sz="1750" dirty="0">
                <a:latin typeface="Calibri" panose="020F0502020204030204"/>
                <a:cs typeface="Calibri" panose="020F0502020204030204"/>
              </a:rPr>
              <a:t>and</a:t>
            </a:r>
            <a:r>
              <a:rPr sz="1750" spc="-5" dirty="0">
                <a:latin typeface="Calibri" panose="020F0502020204030204"/>
                <a:cs typeface="Calibri" panose="020F0502020204030204"/>
              </a:rPr>
              <a:t> can be </a:t>
            </a:r>
            <a:r>
              <a:rPr sz="1750" dirty="0">
                <a:latin typeface="Calibri" panose="020F0502020204030204"/>
                <a:cs typeface="Calibri" panose="020F0502020204030204"/>
              </a:rPr>
              <a:t>assigned</a:t>
            </a:r>
            <a:r>
              <a:rPr sz="1750" spc="-5" dirty="0">
                <a:latin typeface="Calibri" panose="020F0502020204030204"/>
                <a:cs typeface="Calibri" panose="020F0502020204030204"/>
              </a:rPr>
              <a:t> </a:t>
            </a:r>
            <a:r>
              <a:rPr sz="1750" dirty="0">
                <a:latin typeface="Calibri" panose="020F0502020204030204"/>
                <a:cs typeface="Calibri" panose="020F0502020204030204"/>
              </a:rPr>
              <a:t>as</a:t>
            </a:r>
            <a:r>
              <a:rPr sz="1750" spc="-5" dirty="0">
                <a:latin typeface="Calibri" panose="020F0502020204030204"/>
                <a:cs typeface="Calibri" panose="020F0502020204030204"/>
              </a:rPr>
              <a:t> </a:t>
            </a:r>
            <a:r>
              <a:rPr sz="1750" dirty="0">
                <a:latin typeface="Calibri" panose="020F0502020204030204"/>
                <a:cs typeface="Calibri" panose="020F0502020204030204"/>
              </a:rPr>
              <a:t>a</a:t>
            </a:r>
            <a:r>
              <a:rPr sz="1750" spc="-5" dirty="0">
                <a:latin typeface="Calibri" panose="020F0502020204030204"/>
                <a:cs typeface="Calibri" panose="020F0502020204030204"/>
              </a:rPr>
              <a:t> value</a:t>
            </a:r>
            <a:r>
              <a:rPr sz="1750" spc="-10" dirty="0">
                <a:latin typeface="Calibri" panose="020F0502020204030204"/>
                <a:cs typeface="Calibri" panose="020F0502020204030204"/>
              </a:rPr>
              <a:t> </a:t>
            </a:r>
            <a:r>
              <a:rPr sz="1750" spc="-5" dirty="0">
                <a:latin typeface="Calibri" panose="020F0502020204030204"/>
                <a:cs typeface="Calibri" panose="020F0502020204030204"/>
              </a:rPr>
              <a:t>to </a:t>
            </a:r>
            <a:r>
              <a:rPr sz="1750" dirty="0">
                <a:latin typeface="Calibri" panose="020F0502020204030204"/>
                <a:cs typeface="Calibri" panose="020F0502020204030204"/>
              </a:rPr>
              <a:t>a</a:t>
            </a:r>
            <a:r>
              <a:rPr sz="1750" spc="-5" dirty="0">
                <a:latin typeface="Calibri" panose="020F0502020204030204"/>
                <a:cs typeface="Calibri" panose="020F0502020204030204"/>
              </a:rPr>
              <a:t> variable.</a:t>
            </a:r>
            <a:endParaRPr sz="1750">
              <a:latin typeface="Calibri" panose="020F0502020204030204"/>
              <a:cs typeface="Calibri" panose="020F0502020204030204"/>
            </a:endParaRPr>
          </a:p>
          <a:p>
            <a:pPr marL="336550" indent="-323850" algn="just">
              <a:lnSpc>
                <a:spcPct val="100000"/>
              </a:lnSpc>
              <a:spcBef>
                <a:spcPts val="1050"/>
              </a:spcBef>
              <a:buFont typeface="Arial MT"/>
              <a:buChar char="•"/>
              <a:tabLst>
                <a:tab pos="336550" algn="l"/>
              </a:tabLst>
            </a:pPr>
            <a:r>
              <a:rPr sz="1750" spc="-5" dirty="0">
                <a:latin typeface="Calibri" panose="020F0502020204030204"/>
                <a:cs typeface="Calibri" panose="020F0502020204030204"/>
              </a:rPr>
              <a:t>Higher-order</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0" dirty="0">
                <a:latin typeface="Calibri" panose="020F0502020204030204"/>
                <a:cs typeface="Calibri" panose="020F0502020204030204"/>
              </a:rPr>
              <a:t> </a:t>
            </a:r>
            <a:r>
              <a:rPr sz="1750" dirty="0">
                <a:latin typeface="Calibri" panose="020F0502020204030204"/>
                <a:cs typeface="Calibri" panose="020F0502020204030204"/>
              </a:rPr>
              <a:t>are</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0" dirty="0">
                <a:latin typeface="Calibri" panose="020F0502020204030204"/>
                <a:cs typeface="Calibri" panose="020F0502020204030204"/>
              </a:rPr>
              <a:t> </a:t>
            </a:r>
            <a:r>
              <a:rPr sz="1750" spc="-5" dirty="0">
                <a:latin typeface="Calibri" panose="020F0502020204030204"/>
                <a:cs typeface="Calibri" panose="020F0502020204030204"/>
              </a:rPr>
              <a:t>that take</a:t>
            </a:r>
            <a:r>
              <a:rPr sz="1750" spc="-10" dirty="0">
                <a:latin typeface="Calibri" panose="020F0502020204030204"/>
                <a:cs typeface="Calibri" panose="020F0502020204030204"/>
              </a:rPr>
              <a:t> </a:t>
            </a:r>
            <a:r>
              <a:rPr sz="1750" dirty="0">
                <a:latin typeface="Calibri" panose="020F0502020204030204"/>
                <a:cs typeface="Calibri" panose="020F0502020204030204"/>
              </a:rPr>
              <a:t>at</a:t>
            </a:r>
            <a:r>
              <a:rPr sz="1750" spc="-10" dirty="0">
                <a:latin typeface="Calibri" panose="020F0502020204030204"/>
                <a:cs typeface="Calibri" panose="020F0502020204030204"/>
              </a:rPr>
              <a:t> </a:t>
            </a:r>
            <a:r>
              <a:rPr sz="1750" spc="-5" dirty="0">
                <a:latin typeface="Calibri" panose="020F0502020204030204"/>
                <a:cs typeface="Calibri" panose="020F0502020204030204"/>
              </a:rPr>
              <a:t>least</a:t>
            </a:r>
            <a:r>
              <a:rPr sz="1750" spc="-10" dirty="0">
                <a:latin typeface="Calibri" panose="020F0502020204030204"/>
                <a:cs typeface="Calibri" panose="020F0502020204030204"/>
              </a:rPr>
              <a:t> </a:t>
            </a:r>
            <a:r>
              <a:rPr sz="1750" spc="-5" dirty="0">
                <a:latin typeface="Calibri" panose="020F0502020204030204"/>
                <a:cs typeface="Calibri" panose="020F0502020204030204"/>
              </a:rPr>
              <a:t>one first-class</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0" dirty="0">
                <a:latin typeface="Calibri" panose="020F0502020204030204"/>
                <a:cs typeface="Calibri" panose="020F0502020204030204"/>
              </a:rPr>
              <a:t> </a:t>
            </a:r>
            <a:r>
              <a:rPr sz="1750" dirty="0">
                <a:latin typeface="Calibri" panose="020F0502020204030204"/>
                <a:cs typeface="Calibri" panose="020F0502020204030204"/>
              </a:rPr>
              <a:t>as</a:t>
            </a:r>
            <a:r>
              <a:rPr sz="1750" spc="-10" dirty="0">
                <a:latin typeface="Calibri" panose="020F0502020204030204"/>
                <a:cs typeface="Calibri" panose="020F0502020204030204"/>
              </a:rPr>
              <a:t> </a:t>
            </a:r>
            <a:r>
              <a:rPr sz="1750" dirty="0">
                <a:latin typeface="Calibri" panose="020F0502020204030204"/>
                <a:cs typeface="Calibri" panose="020F0502020204030204"/>
              </a:rPr>
              <a:t>a</a:t>
            </a:r>
            <a:r>
              <a:rPr sz="1750" spc="-5" dirty="0">
                <a:latin typeface="Calibri" panose="020F0502020204030204"/>
                <a:cs typeface="Calibri" panose="020F0502020204030204"/>
              </a:rPr>
              <a:t> parameter</a:t>
            </a:r>
            <a:endParaRPr sz="1750">
              <a:latin typeface="Calibri" panose="020F0502020204030204"/>
              <a:cs typeface="Calibri" panose="020F0502020204030204"/>
            </a:endParaRPr>
          </a:p>
          <a:p>
            <a:pPr marL="336550" indent="-323850" algn="just">
              <a:lnSpc>
                <a:spcPct val="100000"/>
              </a:lnSpc>
              <a:spcBef>
                <a:spcPts val="1050"/>
              </a:spcBef>
              <a:buFont typeface="Arial MT"/>
              <a:buChar char="•"/>
              <a:tabLst>
                <a:tab pos="336550" algn="l"/>
              </a:tabLst>
            </a:pPr>
            <a:r>
              <a:rPr sz="1750" spc="-5" dirty="0">
                <a:latin typeface="Calibri" panose="020F0502020204030204"/>
                <a:cs typeface="Calibri" panose="020F0502020204030204"/>
              </a:rPr>
              <a:t>Examples:</a:t>
            </a:r>
            <a:endParaRPr sz="1750">
              <a:latin typeface="Calibri" panose="020F0502020204030204"/>
              <a:cs typeface="Calibri" panose="020F0502020204030204"/>
            </a:endParaRPr>
          </a:p>
          <a:p>
            <a:pPr marL="793750" lvl="1" indent="-323850">
              <a:lnSpc>
                <a:spcPct val="100000"/>
              </a:lnSpc>
              <a:spcBef>
                <a:spcPts val="1050"/>
              </a:spcBef>
              <a:buFont typeface="Arial MT"/>
              <a:buChar char="•"/>
              <a:tabLst>
                <a:tab pos="793115" algn="l"/>
                <a:tab pos="793750" algn="l"/>
              </a:tabLst>
            </a:pPr>
            <a:r>
              <a:rPr sz="1750" spc="-5" dirty="0">
                <a:latin typeface="Calibri" panose="020F0502020204030204"/>
                <a:cs typeface="Calibri" panose="020F0502020204030204"/>
              </a:rPr>
              <a:t>name_lengths</a:t>
            </a:r>
            <a:r>
              <a:rPr sz="1750" spc="-20" dirty="0">
                <a:latin typeface="Calibri" panose="020F0502020204030204"/>
                <a:cs typeface="Calibri" panose="020F0502020204030204"/>
              </a:rPr>
              <a:t> </a:t>
            </a:r>
            <a:r>
              <a:rPr sz="1750" dirty="0">
                <a:latin typeface="Calibri" panose="020F0502020204030204"/>
                <a:cs typeface="Calibri" panose="020F0502020204030204"/>
              </a:rPr>
              <a:t>=</a:t>
            </a:r>
            <a:r>
              <a:rPr sz="1750" spc="-15" dirty="0">
                <a:latin typeface="Calibri" panose="020F0502020204030204"/>
                <a:cs typeface="Calibri" panose="020F0502020204030204"/>
              </a:rPr>
              <a:t> </a:t>
            </a:r>
            <a:r>
              <a:rPr sz="1750" spc="-5" dirty="0">
                <a:latin typeface="Calibri" panose="020F0502020204030204"/>
                <a:cs typeface="Calibri" panose="020F0502020204030204"/>
              </a:rPr>
              <a:t>map(len,</a:t>
            </a:r>
            <a:r>
              <a:rPr sz="1750" spc="-20" dirty="0">
                <a:latin typeface="Calibri" panose="020F0502020204030204"/>
                <a:cs typeface="Calibri" panose="020F0502020204030204"/>
              </a:rPr>
              <a:t> </a:t>
            </a:r>
            <a:r>
              <a:rPr sz="1750" spc="-5" dirty="0">
                <a:latin typeface="Calibri" panose="020F0502020204030204"/>
                <a:cs typeface="Calibri" panose="020F0502020204030204"/>
              </a:rPr>
              <a:t>["Bob",</a:t>
            </a:r>
            <a:r>
              <a:rPr sz="1750" spc="-15" dirty="0">
                <a:latin typeface="Calibri" panose="020F0502020204030204"/>
                <a:cs typeface="Calibri" panose="020F0502020204030204"/>
              </a:rPr>
              <a:t> </a:t>
            </a:r>
            <a:r>
              <a:rPr sz="1750" spc="-5" dirty="0">
                <a:latin typeface="Calibri" panose="020F0502020204030204"/>
                <a:cs typeface="Calibri" panose="020F0502020204030204"/>
              </a:rPr>
              <a:t>"Rob",</a:t>
            </a:r>
            <a:r>
              <a:rPr sz="1750" spc="-20" dirty="0">
                <a:latin typeface="Calibri" panose="020F0502020204030204"/>
                <a:cs typeface="Calibri" panose="020F0502020204030204"/>
              </a:rPr>
              <a:t> </a:t>
            </a:r>
            <a:r>
              <a:rPr sz="1750" spc="-5" dirty="0">
                <a:latin typeface="Calibri" panose="020F0502020204030204"/>
                <a:cs typeface="Calibri" panose="020F0502020204030204"/>
              </a:rPr>
              <a:t>"Bobby"])</a:t>
            </a:r>
            <a:endParaRPr sz="1750">
              <a:latin typeface="Calibri" panose="020F0502020204030204"/>
              <a:cs typeface="Calibri" panose="020F0502020204030204"/>
            </a:endParaRPr>
          </a:p>
          <a:p>
            <a:pPr marL="342900" indent="-324485" algn="just">
              <a:lnSpc>
                <a:spcPct val="100000"/>
              </a:lnSpc>
              <a:spcBef>
                <a:spcPts val="1050"/>
              </a:spcBef>
              <a:buFont typeface="Arial MT"/>
              <a:buChar char="•"/>
              <a:tabLst>
                <a:tab pos="342900" algn="l"/>
              </a:tabLst>
            </a:pPr>
            <a:r>
              <a:rPr sz="1750" spc="-5" dirty="0">
                <a:latin typeface="Calibri" panose="020F0502020204030204"/>
                <a:cs typeface="Calibri" panose="020F0502020204030204"/>
              </a:rPr>
              <a:t>Higher</a:t>
            </a:r>
            <a:r>
              <a:rPr sz="1750" spc="-15" dirty="0">
                <a:latin typeface="Calibri" panose="020F0502020204030204"/>
                <a:cs typeface="Calibri" panose="020F0502020204030204"/>
              </a:rPr>
              <a:t> </a:t>
            </a:r>
            <a:r>
              <a:rPr sz="1750" spc="-5" dirty="0">
                <a:latin typeface="Calibri" panose="020F0502020204030204"/>
                <a:cs typeface="Calibri" panose="020F0502020204030204"/>
              </a:rPr>
              <a:t>Order</a:t>
            </a:r>
            <a:r>
              <a:rPr sz="1750" spc="-15"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5" dirty="0">
                <a:latin typeface="Calibri" panose="020F0502020204030204"/>
                <a:cs typeface="Calibri" panose="020F0502020204030204"/>
              </a:rPr>
              <a:t> </a:t>
            </a:r>
            <a:r>
              <a:rPr sz="1750" dirty="0">
                <a:latin typeface="Calibri" panose="020F0502020204030204"/>
                <a:cs typeface="Calibri" panose="020F0502020204030204"/>
              </a:rPr>
              <a:t>are</a:t>
            </a:r>
            <a:r>
              <a:rPr sz="1750" spc="-15" dirty="0">
                <a:latin typeface="Calibri" panose="020F0502020204030204"/>
                <a:cs typeface="Calibri" panose="020F0502020204030204"/>
              </a:rPr>
              <a:t> </a:t>
            </a:r>
            <a:r>
              <a:rPr sz="1750" spc="-5" dirty="0">
                <a:latin typeface="Calibri" panose="020F0502020204030204"/>
                <a:cs typeface="Calibri" panose="020F0502020204030204"/>
              </a:rPr>
              <a:t>map,</a:t>
            </a:r>
            <a:r>
              <a:rPr sz="1750" spc="-15" dirty="0">
                <a:latin typeface="Calibri" panose="020F0502020204030204"/>
                <a:cs typeface="Calibri" panose="020F0502020204030204"/>
              </a:rPr>
              <a:t> </a:t>
            </a:r>
            <a:r>
              <a:rPr sz="1750" spc="-5" dirty="0">
                <a:latin typeface="Calibri" panose="020F0502020204030204"/>
                <a:cs typeface="Calibri" panose="020F0502020204030204"/>
              </a:rPr>
              <a:t>reduce,</a:t>
            </a:r>
            <a:r>
              <a:rPr sz="1750" spc="-20" dirty="0">
                <a:latin typeface="Calibri" panose="020F0502020204030204"/>
                <a:cs typeface="Calibri" panose="020F0502020204030204"/>
              </a:rPr>
              <a:t> </a:t>
            </a:r>
            <a:r>
              <a:rPr sz="1750" spc="-5" dirty="0">
                <a:latin typeface="Calibri" panose="020F0502020204030204"/>
                <a:cs typeface="Calibri" panose="020F0502020204030204"/>
              </a:rPr>
              <a:t>filter</a:t>
            </a:r>
            <a:endParaRPr sz="1750">
              <a:latin typeface="Calibri" panose="020F0502020204030204"/>
              <a:cs typeface="Calibri" panose="020F0502020204030204"/>
            </a:endParaRPr>
          </a:p>
        </p:txBody>
      </p:sp>
      <p:sp>
        <p:nvSpPr>
          <p:cNvPr id="7" name="object 7"/>
          <p:cNvSpPr txBox="1"/>
          <p:nvPr/>
        </p:nvSpPr>
        <p:spPr>
          <a:xfrm>
            <a:off x="220203" y="3478911"/>
            <a:ext cx="3905250" cy="2774950"/>
          </a:xfrm>
          <a:prstGeom prst="rect">
            <a:avLst/>
          </a:prstGeom>
        </p:spPr>
        <p:txBody>
          <a:bodyPr vert="horz" wrap="square" lIns="0" tIns="84455" rIns="0" bIns="0" rtlCol="0">
            <a:spAutoFit/>
          </a:bodyPr>
          <a:lstStyle/>
          <a:p>
            <a:pPr marL="12700">
              <a:lnSpc>
                <a:spcPct val="100000"/>
              </a:lnSpc>
              <a:spcBef>
                <a:spcPts val="665"/>
              </a:spcBef>
            </a:pPr>
            <a:r>
              <a:rPr sz="1800" b="1" spc="-5" dirty="0">
                <a:latin typeface="Calibri" panose="020F0502020204030204"/>
                <a:cs typeface="Calibri" panose="020F0502020204030204"/>
              </a:rPr>
              <a:t>Functional</a:t>
            </a:r>
            <a:r>
              <a:rPr sz="1800" b="1" spc="-15" dirty="0">
                <a:latin typeface="Calibri" panose="020F0502020204030204"/>
                <a:cs typeface="Calibri" panose="020F0502020204030204"/>
              </a:rPr>
              <a:t> </a:t>
            </a:r>
            <a:r>
              <a:rPr sz="1800" b="1" spc="-5" dirty="0">
                <a:latin typeface="Calibri" panose="020F0502020204030204"/>
                <a:cs typeface="Calibri" panose="020F0502020204030204"/>
              </a:rPr>
              <a:t>style</a:t>
            </a:r>
            <a:r>
              <a:rPr sz="1800" b="1" spc="-15" dirty="0">
                <a:latin typeface="Calibri" panose="020F0502020204030204"/>
                <a:cs typeface="Calibri" panose="020F0502020204030204"/>
              </a:rPr>
              <a:t> </a:t>
            </a:r>
            <a:r>
              <a:rPr sz="1800" b="1" spc="-5" dirty="0">
                <a:latin typeface="Calibri" panose="020F0502020204030204"/>
                <a:cs typeface="Calibri" panose="020F0502020204030204"/>
              </a:rPr>
              <a:t>of</a:t>
            </a:r>
            <a:r>
              <a:rPr sz="1800" b="1" spc="-10" dirty="0">
                <a:latin typeface="Calibri" panose="020F0502020204030204"/>
                <a:cs typeface="Calibri" panose="020F0502020204030204"/>
              </a:rPr>
              <a:t> </a:t>
            </a:r>
            <a:r>
              <a:rPr sz="1800" b="1" spc="-5" dirty="0">
                <a:latin typeface="Calibri" panose="020F0502020204030204"/>
                <a:cs typeface="Calibri" panose="020F0502020204030204"/>
              </a:rPr>
              <a:t>getting</a:t>
            </a:r>
            <a:r>
              <a:rPr sz="1800" b="1" spc="-15" dirty="0">
                <a:latin typeface="Calibri" panose="020F0502020204030204"/>
                <a:cs typeface="Calibri" panose="020F0502020204030204"/>
              </a:rPr>
              <a:t> </a:t>
            </a:r>
            <a:r>
              <a:rPr sz="1800" b="1" dirty="0">
                <a:latin typeface="Calibri" panose="020F0502020204030204"/>
                <a:cs typeface="Calibri" panose="020F0502020204030204"/>
              </a:rPr>
              <a:t>a</a:t>
            </a:r>
            <a:r>
              <a:rPr sz="1800" b="1" spc="-15" dirty="0">
                <a:latin typeface="Calibri" panose="020F0502020204030204"/>
                <a:cs typeface="Calibri" panose="020F0502020204030204"/>
              </a:rPr>
              <a:t> </a:t>
            </a:r>
            <a:r>
              <a:rPr sz="1800" b="1" spc="-5" dirty="0">
                <a:latin typeface="Calibri" panose="020F0502020204030204"/>
                <a:cs typeface="Calibri" panose="020F0502020204030204"/>
              </a:rPr>
              <a:t>sum</a:t>
            </a:r>
            <a:r>
              <a:rPr sz="1800" b="1" spc="-10" dirty="0">
                <a:latin typeface="Calibri" panose="020F0502020204030204"/>
                <a:cs typeface="Calibri" panose="020F0502020204030204"/>
              </a:rPr>
              <a:t> </a:t>
            </a:r>
            <a:r>
              <a:rPr sz="1800" b="1" spc="-5" dirty="0">
                <a:latin typeface="Calibri" panose="020F0502020204030204"/>
                <a:cs typeface="Calibri" panose="020F0502020204030204"/>
              </a:rPr>
              <a:t>of</a:t>
            </a:r>
            <a:r>
              <a:rPr sz="1800" b="1" spc="-15" dirty="0">
                <a:latin typeface="Calibri" panose="020F0502020204030204"/>
                <a:cs typeface="Calibri" panose="020F0502020204030204"/>
              </a:rPr>
              <a:t> </a:t>
            </a:r>
            <a:r>
              <a:rPr sz="1800" b="1" dirty="0">
                <a:latin typeface="Calibri" panose="020F0502020204030204"/>
                <a:cs typeface="Calibri" panose="020F0502020204030204"/>
              </a:rPr>
              <a:t>a</a:t>
            </a:r>
            <a:r>
              <a:rPr sz="1800" b="1" spc="-15" dirty="0">
                <a:latin typeface="Calibri" panose="020F0502020204030204"/>
                <a:cs typeface="Calibri" panose="020F0502020204030204"/>
              </a:rPr>
              <a:t> </a:t>
            </a:r>
            <a:r>
              <a:rPr sz="1800" b="1" spc="-5" dirty="0">
                <a:latin typeface="Calibri" panose="020F0502020204030204"/>
                <a:cs typeface="Calibri" panose="020F0502020204030204"/>
              </a:rPr>
              <a:t>list:</a:t>
            </a:r>
            <a:endParaRPr sz="1800">
              <a:latin typeface="Calibri" panose="020F0502020204030204"/>
              <a:cs typeface="Calibri" panose="020F0502020204030204"/>
            </a:endParaRPr>
          </a:p>
          <a:p>
            <a:pPr marL="12700" marR="2011680">
              <a:lnSpc>
                <a:spcPct val="125000"/>
              </a:lnSpc>
              <a:spcBef>
                <a:spcPts val="25"/>
              </a:spcBef>
            </a:pPr>
            <a:r>
              <a:rPr sz="1800" spc="-5" dirty="0">
                <a:latin typeface="Calibri" panose="020F0502020204030204"/>
                <a:cs typeface="Calibri" panose="020F0502020204030204"/>
              </a:rPr>
              <a:t>new_lst</a:t>
            </a:r>
            <a:r>
              <a:rPr sz="1800" spc="-25" dirty="0">
                <a:latin typeface="Calibri" panose="020F0502020204030204"/>
                <a:cs typeface="Calibri" panose="020F0502020204030204"/>
              </a:rPr>
              <a:t> </a:t>
            </a:r>
            <a:r>
              <a:rPr sz="1800" dirty="0">
                <a:latin typeface="Calibri" panose="020F0502020204030204"/>
                <a:cs typeface="Calibri" panose="020F0502020204030204"/>
              </a:rPr>
              <a:t>=</a:t>
            </a:r>
            <a:r>
              <a:rPr sz="1800" spc="-20" dirty="0">
                <a:latin typeface="Calibri" panose="020F0502020204030204"/>
                <a:cs typeface="Calibri" panose="020F0502020204030204"/>
              </a:rPr>
              <a:t> </a:t>
            </a:r>
            <a:r>
              <a:rPr sz="1800" spc="-5" dirty="0">
                <a:latin typeface="Calibri" panose="020F0502020204030204"/>
                <a:cs typeface="Calibri" panose="020F0502020204030204"/>
              </a:rPr>
              <a:t>[1,</a:t>
            </a:r>
            <a:r>
              <a:rPr sz="1800" spc="-20" dirty="0">
                <a:latin typeface="Calibri" panose="020F0502020204030204"/>
                <a:cs typeface="Calibri" panose="020F0502020204030204"/>
              </a:rPr>
              <a:t> </a:t>
            </a:r>
            <a:r>
              <a:rPr sz="1800" spc="-5" dirty="0">
                <a:latin typeface="Calibri" panose="020F0502020204030204"/>
                <a:cs typeface="Calibri" panose="020F0502020204030204"/>
              </a:rPr>
              <a:t>2,</a:t>
            </a:r>
            <a:r>
              <a:rPr sz="1800" spc="-20" dirty="0">
                <a:latin typeface="Calibri" panose="020F0502020204030204"/>
                <a:cs typeface="Calibri" panose="020F0502020204030204"/>
              </a:rPr>
              <a:t> </a:t>
            </a:r>
            <a:r>
              <a:rPr sz="1800" spc="-5" dirty="0">
                <a:latin typeface="Calibri" panose="020F0502020204030204"/>
                <a:cs typeface="Calibri" panose="020F0502020204030204"/>
              </a:rPr>
              <a:t>3,</a:t>
            </a:r>
            <a:r>
              <a:rPr sz="1800" spc="-20" dirty="0">
                <a:latin typeface="Calibri" panose="020F0502020204030204"/>
                <a:cs typeface="Calibri" panose="020F0502020204030204"/>
              </a:rPr>
              <a:t> </a:t>
            </a:r>
            <a:r>
              <a:rPr sz="1800" spc="-5" dirty="0">
                <a:latin typeface="Calibri" panose="020F0502020204030204"/>
                <a:cs typeface="Calibri" panose="020F0502020204030204"/>
              </a:rPr>
              <a:t>4] </a:t>
            </a:r>
            <a:r>
              <a:rPr sz="1800" spc="-390" dirty="0">
                <a:latin typeface="Calibri" panose="020F0502020204030204"/>
                <a:cs typeface="Calibri" panose="020F0502020204030204"/>
              </a:rPr>
              <a:t> </a:t>
            </a:r>
            <a:r>
              <a:rPr sz="1800" spc="-5" dirty="0">
                <a:latin typeface="Calibri" panose="020F0502020204030204"/>
                <a:cs typeface="Calibri" panose="020F0502020204030204"/>
              </a:rPr>
              <a:t>def</a:t>
            </a:r>
            <a:r>
              <a:rPr sz="1800" spc="-20" dirty="0">
                <a:latin typeface="Calibri" panose="020F0502020204030204"/>
                <a:cs typeface="Calibri" panose="020F0502020204030204"/>
              </a:rPr>
              <a:t> </a:t>
            </a:r>
            <a:r>
              <a:rPr sz="1800" spc="-5" dirty="0">
                <a:latin typeface="Calibri" panose="020F0502020204030204"/>
                <a:cs typeface="Calibri" panose="020F0502020204030204"/>
              </a:rPr>
              <a:t>sum_list(lst):</a:t>
            </a:r>
            <a:endParaRPr sz="1800">
              <a:latin typeface="Calibri" panose="020F0502020204030204"/>
              <a:cs typeface="Calibri" panose="020F0502020204030204"/>
            </a:endParaRPr>
          </a:p>
          <a:p>
            <a:pPr marL="469900" marR="2313305" indent="-228600">
              <a:lnSpc>
                <a:spcPct val="125000"/>
              </a:lnSpc>
            </a:pPr>
            <a:r>
              <a:rPr sz="1800" spc="-5" dirty="0">
                <a:latin typeface="Calibri" panose="020F0502020204030204"/>
                <a:cs typeface="Calibri" panose="020F0502020204030204"/>
              </a:rPr>
              <a:t>if len(lst) == 1: </a:t>
            </a:r>
            <a:r>
              <a:rPr sz="1800" spc="-395" dirty="0">
                <a:latin typeface="Calibri" panose="020F0502020204030204"/>
                <a:cs typeface="Calibri" panose="020F0502020204030204"/>
              </a:rPr>
              <a:t> </a:t>
            </a:r>
            <a:r>
              <a:rPr sz="1800" spc="-5" dirty="0">
                <a:latin typeface="Calibri" panose="020F0502020204030204"/>
                <a:cs typeface="Calibri" panose="020F0502020204030204"/>
              </a:rPr>
              <a:t>return</a:t>
            </a:r>
            <a:r>
              <a:rPr sz="1800" spc="-90" dirty="0">
                <a:latin typeface="Calibri" panose="020F0502020204030204"/>
                <a:cs typeface="Calibri" panose="020F0502020204030204"/>
              </a:rPr>
              <a:t> </a:t>
            </a:r>
            <a:r>
              <a:rPr sz="1800" spc="-5" dirty="0">
                <a:latin typeface="Calibri" panose="020F0502020204030204"/>
                <a:cs typeface="Calibri" panose="020F0502020204030204"/>
              </a:rPr>
              <a:t>lst[0]</a:t>
            </a:r>
            <a:endParaRPr sz="1800">
              <a:latin typeface="Calibri" panose="020F0502020204030204"/>
              <a:cs typeface="Calibri" panose="020F0502020204030204"/>
            </a:endParaRPr>
          </a:p>
          <a:p>
            <a:pPr marL="241300">
              <a:lnSpc>
                <a:spcPct val="100000"/>
              </a:lnSpc>
              <a:spcBef>
                <a:spcPts val="540"/>
              </a:spcBef>
            </a:pPr>
            <a:r>
              <a:rPr sz="1800" spc="-5" dirty="0">
                <a:latin typeface="Calibri" panose="020F0502020204030204"/>
                <a:cs typeface="Calibri" panose="020F0502020204030204"/>
              </a:rPr>
              <a:t>else:</a:t>
            </a:r>
            <a:endParaRPr sz="1800">
              <a:latin typeface="Calibri" panose="020F0502020204030204"/>
              <a:cs typeface="Calibri" panose="020F0502020204030204"/>
            </a:endParaRPr>
          </a:p>
          <a:p>
            <a:pPr marL="12700" marR="645795" indent="457200">
              <a:lnSpc>
                <a:spcPct val="125000"/>
              </a:lnSpc>
            </a:pPr>
            <a:r>
              <a:rPr sz="1800" spc="-5" dirty="0">
                <a:latin typeface="Calibri" panose="020F0502020204030204"/>
                <a:cs typeface="Calibri" panose="020F0502020204030204"/>
              </a:rPr>
              <a:t>return lst[0] </a:t>
            </a:r>
            <a:r>
              <a:rPr sz="1800" dirty="0">
                <a:latin typeface="Calibri" panose="020F0502020204030204"/>
                <a:cs typeface="Calibri" panose="020F0502020204030204"/>
              </a:rPr>
              <a:t>+ </a:t>
            </a:r>
            <a:r>
              <a:rPr sz="1800" spc="-5" dirty="0">
                <a:latin typeface="Calibri" panose="020F0502020204030204"/>
                <a:cs typeface="Calibri" panose="020F0502020204030204"/>
              </a:rPr>
              <a:t>sum_list(lst[1:]) </a:t>
            </a:r>
            <a:r>
              <a:rPr sz="1800" spc="-395" dirty="0">
                <a:latin typeface="Calibri" panose="020F0502020204030204"/>
                <a:cs typeface="Calibri" panose="020F0502020204030204"/>
              </a:rPr>
              <a:t> </a:t>
            </a:r>
            <a:r>
              <a:rPr sz="1800" spc="-5" dirty="0">
                <a:latin typeface="Calibri" panose="020F0502020204030204"/>
                <a:cs typeface="Calibri" panose="020F0502020204030204"/>
              </a:rPr>
              <a:t>print(sum_list(new_lst))</a:t>
            </a:r>
            <a:endParaRPr sz="1800">
              <a:latin typeface="Calibri" panose="020F0502020204030204"/>
              <a:cs typeface="Calibri" panose="020F0502020204030204"/>
            </a:endParaRPr>
          </a:p>
        </p:txBody>
      </p:sp>
      <p:sp>
        <p:nvSpPr>
          <p:cNvPr id="8" name="object 8"/>
          <p:cNvSpPr txBox="1"/>
          <p:nvPr/>
        </p:nvSpPr>
        <p:spPr>
          <a:xfrm>
            <a:off x="6006920" y="3490867"/>
            <a:ext cx="5450205" cy="547370"/>
          </a:xfrm>
          <a:prstGeom prst="rect">
            <a:avLst/>
          </a:prstGeom>
        </p:spPr>
        <p:txBody>
          <a:bodyPr vert="horz" wrap="square" lIns="0" tIns="43180" rIns="0" bIns="0" rtlCol="0">
            <a:spAutoFit/>
          </a:bodyPr>
          <a:lstStyle/>
          <a:p>
            <a:pPr marL="12700" marR="5080">
              <a:lnSpc>
                <a:spcPts val="1950"/>
              </a:lnSpc>
              <a:spcBef>
                <a:spcPts val="340"/>
              </a:spcBef>
            </a:pPr>
            <a:r>
              <a:rPr sz="1800" b="1" dirty="0">
                <a:latin typeface="Calibri" panose="020F0502020204030204"/>
                <a:cs typeface="Calibri" panose="020F0502020204030204"/>
              </a:rPr>
              <a:t># </a:t>
            </a:r>
            <a:r>
              <a:rPr sz="1800" b="1" spc="-5" dirty="0">
                <a:latin typeface="Calibri" panose="020F0502020204030204"/>
                <a:cs typeface="Calibri" panose="020F0502020204030204"/>
              </a:rPr>
              <a:t>or the pure functional way in python using higher order </a:t>
            </a:r>
            <a:r>
              <a:rPr sz="1800" b="1" spc="-395" dirty="0">
                <a:latin typeface="Calibri" panose="020F0502020204030204"/>
                <a:cs typeface="Calibri" panose="020F0502020204030204"/>
              </a:rPr>
              <a:t> </a:t>
            </a:r>
            <a:r>
              <a:rPr sz="1800" b="1" spc="-5" dirty="0">
                <a:latin typeface="Calibri" panose="020F0502020204030204"/>
                <a:cs typeface="Calibri" panose="020F0502020204030204"/>
              </a:rPr>
              <a:t>function</a:t>
            </a:r>
            <a:endParaRPr sz="1800">
              <a:latin typeface="Calibri" panose="020F0502020204030204"/>
              <a:cs typeface="Calibri" panose="020F0502020204030204"/>
            </a:endParaRPr>
          </a:p>
        </p:txBody>
      </p:sp>
      <p:sp>
        <p:nvSpPr>
          <p:cNvPr id="9" name="object 9"/>
          <p:cNvSpPr txBox="1"/>
          <p:nvPr/>
        </p:nvSpPr>
        <p:spPr>
          <a:xfrm>
            <a:off x="6006920" y="4387487"/>
            <a:ext cx="4740275" cy="768350"/>
          </a:xfrm>
          <a:prstGeom prst="rect">
            <a:avLst/>
          </a:prstGeom>
        </p:spPr>
        <p:txBody>
          <a:bodyPr vert="horz" wrap="square" lIns="0" tIns="109855" rIns="0" bIns="0" rtlCol="0">
            <a:spAutoFit/>
          </a:bodyPr>
          <a:lstStyle/>
          <a:p>
            <a:pPr marL="12700">
              <a:lnSpc>
                <a:spcPct val="100000"/>
              </a:lnSpc>
              <a:spcBef>
                <a:spcPts val="865"/>
              </a:spcBef>
            </a:pPr>
            <a:r>
              <a:rPr sz="1800" spc="-5" dirty="0">
                <a:latin typeface="Calibri" panose="020F0502020204030204"/>
                <a:cs typeface="Calibri" panose="020F0502020204030204"/>
              </a:rPr>
              <a:t>import</a:t>
            </a:r>
            <a:r>
              <a:rPr sz="1800" spc="-45" dirty="0">
                <a:latin typeface="Calibri" panose="020F0502020204030204"/>
                <a:cs typeface="Calibri" panose="020F0502020204030204"/>
              </a:rPr>
              <a:t> </a:t>
            </a:r>
            <a:r>
              <a:rPr sz="1800" spc="-5" dirty="0">
                <a:latin typeface="Calibri" panose="020F0502020204030204"/>
                <a:cs typeface="Calibri" panose="020F0502020204030204"/>
              </a:rPr>
              <a:t>functools</a:t>
            </a:r>
            <a:endParaRPr sz="1800">
              <a:latin typeface="Calibri" panose="020F0502020204030204"/>
              <a:cs typeface="Calibri" panose="020F0502020204030204"/>
            </a:endParaRPr>
          </a:p>
          <a:p>
            <a:pPr marL="12700">
              <a:lnSpc>
                <a:spcPct val="100000"/>
              </a:lnSpc>
              <a:spcBef>
                <a:spcPts val="765"/>
              </a:spcBef>
            </a:pPr>
            <a:r>
              <a:rPr sz="1800" spc="-5" dirty="0">
                <a:latin typeface="Calibri" panose="020F0502020204030204"/>
                <a:cs typeface="Calibri" panose="020F0502020204030204"/>
              </a:rPr>
              <a:t>print(functools.reduce(lambda</a:t>
            </a:r>
            <a:r>
              <a:rPr sz="1800" spc="-20" dirty="0">
                <a:latin typeface="Calibri" panose="020F0502020204030204"/>
                <a:cs typeface="Calibri" panose="020F0502020204030204"/>
              </a:rPr>
              <a:t> </a:t>
            </a:r>
            <a:r>
              <a:rPr sz="1800" spc="-5" dirty="0">
                <a:latin typeface="Calibri" panose="020F0502020204030204"/>
                <a:cs typeface="Calibri" panose="020F0502020204030204"/>
              </a:rPr>
              <a:t>x,</a:t>
            </a:r>
            <a:r>
              <a:rPr sz="1800" spc="-15" dirty="0">
                <a:latin typeface="Calibri" panose="020F0502020204030204"/>
                <a:cs typeface="Calibri" panose="020F0502020204030204"/>
              </a:rPr>
              <a:t> </a:t>
            </a:r>
            <a:r>
              <a:rPr sz="1800" spc="-5" dirty="0">
                <a:latin typeface="Calibri" panose="020F0502020204030204"/>
                <a:cs typeface="Calibri" panose="020F0502020204030204"/>
              </a:rPr>
              <a:t>y:</a:t>
            </a:r>
            <a:r>
              <a:rPr sz="1800" spc="-20" dirty="0">
                <a:latin typeface="Calibri" panose="020F0502020204030204"/>
                <a:cs typeface="Calibri" panose="020F0502020204030204"/>
              </a:rPr>
              <a:t> </a:t>
            </a:r>
            <a:r>
              <a:rPr sz="1800" dirty="0">
                <a:latin typeface="Calibri" panose="020F0502020204030204"/>
                <a:cs typeface="Calibri" panose="020F0502020204030204"/>
              </a:rPr>
              <a:t>x</a:t>
            </a:r>
            <a:r>
              <a:rPr sz="1800" spc="-15" dirty="0">
                <a:latin typeface="Calibri" panose="020F0502020204030204"/>
                <a:cs typeface="Calibri" panose="020F0502020204030204"/>
              </a:rPr>
              <a:t> </a:t>
            </a:r>
            <a:r>
              <a:rPr sz="1800" dirty="0">
                <a:latin typeface="Calibri" panose="020F0502020204030204"/>
                <a:cs typeface="Calibri" panose="020F0502020204030204"/>
              </a:rPr>
              <a:t>+</a:t>
            </a:r>
            <a:r>
              <a:rPr sz="1800" spc="-15" dirty="0">
                <a:latin typeface="Calibri" panose="020F0502020204030204"/>
                <a:cs typeface="Calibri" panose="020F0502020204030204"/>
              </a:rPr>
              <a:t> </a:t>
            </a:r>
            <a:r>
              <a:rPr sz="1800" spc="-5" dirty="0">
                <a:latin typeface="Calibri" panose="020F0502020204030204"/>
                <a:cs typeface="Calibri" panose="020F0502020204030204"/>
              </a:rPr>
              <a:t>y,</a:t>
            </a:r>
            <a:r>
              <a:rPr sz="1800" spc="-20" dirty="0">
                <a:latin typeface="Calibri" panose="020F0502020204030204"/>
                <a:cs typeface="Calibri" panose="020F0502020204030204"/>
              </a:rPr>
              <a:t> </a:t>
            </a:r>
            <a:r>
              <a:rPr sz="1800" spc="-5" dirty="0">
                <a:latin typeface="Calibri" panose="020F0502020204030204"/>
                <a:cs typeface="Calibri" panose="020F0502020204030204"/>
              </a:rPr>
              <a:t>new_lst))</a:t>
            </a:r>
            <a:endParaRPr sz="1800">
              <a:latin typeface="Calibri" panose="020F0502020204030204"/>
              <a:cs typeface="Calibri" panose="020F0502020204030204"/>
            </a:endParaRPr>
          </a:p>
        </p:txBody>
      </p:sp>
      <p:sp>
        <p:nvSpPr>
          <p:cNvPr id="10" name="Slide Number Placeholder 9"/>
          <p:cNvSpPr>
            <a:spLocks noGrp="1"/>
          </p:cNvSpPr>
          <p:nvPr>
            <p:ph type="sldNum" sz="quarter" idx="7"/>
          </p:nvPr>
        </p:nvSpPr>
        <p:spPr/>
        <p:txBody>
          <a:bodyPr/>
          <a:lstStyle/>
          <a:p>
            <a:fld id="{B6F15528-21DE-4FAA-801E-634DDDAF4B2B}" type="slidenum">
              <a:rPr/>
              <a:t>11</a:t>
            </a:fld>
            <a:endParaRPr/>
          </a:p>
        </p:txBody>
      </p:sp>
      <p:sp>
        <p:nvSpPr>
          <p:cNvPr id="11" name="Footer Placeholder 10"/>
          <p:cNvSpPr>
            <a:spLocks noGrp="1"/>
          </p:cNvSpPr>
          <p:nvPr>
            <p:ph type="ftr" sz="quarter" idx="5"/>
          </p:nvPr>
        </p:nvSpPr>
        <p:spPr/>
        <p:txBody>
          <a:bodyPr/>
          <a:lstStyle/>
          <a:p>
            <a:r>
              <a:t>UNIT IV : Pythonic Programming Paradigm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0"/>
            <a:ext cx="7271384" cy="452120"/>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000000"/>
                </a:solidFill>
                <a:latin typeface="Calibri" panose="020F0502020204030204"/>
                <a:cs typeface="Calibri" panose="020F0502020204030204"/>
              </a:rPr>
              <a:t>Functions</a:t>
            </a:r>
            <a:r>
              <a:rPr sz="2800" spc="-20" dirty="0">
                <a:solidFill>
                  <a:srgbClr val="000000"/>
                </a:solidFill>
                <a:latin typeface="Calibri" panose="020F0502020204030204"/>
                <a:cs typeface="Calibri" panose="020F0502020204030204"/>
              </a:rPr>
              <a:t> </a:t>
            </a:r>
            <a:r>
              <a:rPr sz="2800" spc="-5" dirty="0">
                <a:solidFill>
                  <a:srgbClr val="000000"/>
                </a:solidFill>
                <a:latin typeface="Calibri" panose="020F0502020204030204"/>
                <a:cs typeface="Calibri" panose="020F0502020204030204"/>
              </a:rPr>
              <a:t>are</a:t>
            </a:r>
            <a:r>
              <a:rPr sz="2800" spc="-15" dirty="0">
                <a:solidFill>
                  <a:srgbClr val="000000"/>
                </a:solidFill>
                <a:latin typeface="Calibri" panose="020F0502020204030204"/>
                <a:cs typeface="Calibri" panose="020F0502020204030204"/>
              </a:rPr>
              <a:t> </a:t>
            </a:r>
            <a:r>
              <a:rPr sz="2800" spc="-10" dirty="0">
                <a:solidFill>
                  <a:srgbClr val="000000"/>
                </a:solidFill>
                <a:latin typeface="Calibri" panose="020F0502020204030204"/>
                <a:cs typeface="Calibri" panose="020F0502020204030204"/>
              </a:rPr>
              <a:t>First-Class</a:t>
            </a:r>
            <a:r>
              <a:rPr sz="2800" spc="-20" dirty="0">
                <a:solidFill>
                  <a:srgbClr val="000000"/>
                </a:solidFill>
                <a:latin typeface="Calibri" panose="020F0502020204030204"/>
                <a:cs typeface="Calibri" panose="020F0502020204030204"/>
              </a:rPr>
              <a:t> </a:t>
            </a:r>
            <a:r>
              <a:rPr sz="2800" spc="-5" dirty="0">
                <a:solidFill>
                  <a:srgbClr val="000000"/>
                </a:solidFill>
                <a:latin typeface="Calibri" panose="020F0502020204030204"/>
                <a:cs typeface="Calibri" panose="020F0502020204030204"/>
              </a:rPr>
              <a:t>and</a:t>
            </a:r>
            <a:r>
              <a:rPr sz="2800" spc="-15" dirty="0">
                <a:solidFill>
                  <a:srgbClr val="000000"/>
                </a:solidFill>
                <a:latin typeface="Calibri" panose="020F0502020204030204"/>
                <a:cs typeface="Calibri" panose="020F0502020204030204"/>
              </a:rPr>
              <a:t> </a:t>
            </a:r>
            <a:r>
              <a:rPr sz="2800" spc="-5" dirty="0">
                <a:solidFill>
                  <a:srgbClr val="000000"/>
                </a:solidFill>
                <a:latin typeface="Calibri" panose="020F0502020204030204"/>
                <a:cs typeface="Calibri" panose="020F0502020204030204"/>
              </a:rPr>
              <a:t>can</a:t>
            </a:r>
            <a:r>
              <a:rPr sz="2800" spc="-15" dirty="0">
                <a:solidFill>
                  <a:srgbClr val="000000"/>
                </a:solidFill>
                <a:latin typeface="Calibri" panose="020F0502020204030204"/>
                <a:cs typeface="Calibri" panose="020F0502020204030204"/>
              </a:rPr>
              <a:t> </a:t>
            </a:r>
            <a:r>
              <a:rPr sz="2800" spc="-5" dirty="0">
                <a:solidFill>
                  <a:srgbClr val="000000"/>
                </a:solidFill>
                <a:latin typeface="Calibri" panose="020F0502020204030204"/>
                <a:cs typeface="Calibri" panose="020F0502020204030204"/>
              </a:rPr>
              <a:t>be</a:t>
            </a:r>
            <a:r>
              <a:rPr sz="2800" spc="-15" dirty="0">
                <a:solidFill>
                  <a:srgbClr val="000000"/>
                </a:solidFill>
                <a:latin typeface="Calibri" panose="020F0502020204030204"/>
                <a:cs typeface="Calibri" panose="020F0502020204030204"/>
              </a:rPr>
              <a:t> </a:t>
            </a:r>
            <a:r>
              <a:rPr sz="2800" spc="-5" dirty="0">
                <a:solidFill>
                  <a:srgbClr val="000000"/>
                </a:solidFill>
                <a:latin typeface="Calibri" panose="020F0502020204030204"/>
                <a:cs typeface="Calibri" panose="020F0502020204030204"/>
              </a:rPr>
              <a:t>Higher-Order</a:t>
            </a:r>
            <a:endParaRPr sz="2800">
              <a:latin typeface="Calibri" panose="020F0502020204030204"/>
              <a:cs typeface="Calibri" panose="020F0502020204030204"/>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3"/>
                </a:lnTo>
                <a:lnTo>
                  <a:pt x="0" y="5979173"/>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134477" y="473501"/>
            <a:ext cx="11818620" cy="5626100"/>
          </a:xfrm>
          <a:prstGeom prst="rect">
            <a:avLst/>
          </a:prstGeom>
        </p:spPr>
        <p:txBody>
          <a:bodyPr vert="horz" wrap="square" lIns="0" tIns="146050" rIns="0" bIns="0" rtlCol="0">
            <a:spAutoFit/>
          </a:bodyPr>
          <a:lstStyle/>
          <a:p>
            <a:pPr marL="19050">
              <a:lnSpc>
                <a:spcPct val="100000"/>
              </a:lnSpc>
              <a:spcBef>
                <a:spcPts val="1150"/>
              </a:spcBef>
            </a:pPr>
            <a:r>
              <a:rPr sz="1750" b="1" dirty="0">
                <a:latin typeface="Calibri" panose="020F0502020204030204"/>
                <a:cs typeface="Calibri" panose="020F0502020204030204"/>
              </a:rPr>
              <a:t>Map</a:t>
            </a:r>
            <a:endParaRPr sz="1750">
              <a:latin typeface="Calibri" panose="020F0502020204030204"/>
              <a:cs typeface="Calibri" panose="020F0502020204030204"/>
            </a:endParaRPr>
          </a:p>
          <a:p>
            <a:pPr marL="19050" marR="2051050" indent="450850">
              <a:lnSpc>
                <a:spcPct val="150000"/>
              </a:lnSpc>
            </a:pPr>
            <a:r>
              <a:rPr sz="1750" spc="-5" dirty="0">
                <a:latin typeface="Calibri" panose="020F0502020204030204"/>
                <a:cs typeface="Calibri" panose="020F0502020204030204"/>
              </a:rPr>
              <a:t>map() can run the function on each item </a:t>
            </a:r>
            <a:r>
              <a:rPr sz="1750" dirty="0">
                <a:latin typeface="Calibri" panose="020F0502020204030204"/>
                <a:cs typeface="Calibri" panose="020F0502020204030204"/>
              </a:rPr>
              <a:t>and </a:t>
            </a:r>
            <a:r>
              <a:rPr sz="1750" spc="-5" dirty="0">
                <a:latin typeface="Calibri" panose="020F0502020204030204"/>
                <a:cs typeface="Calibri" panose="020F0502020204030204"/>
              </a:rPr>
              <a:t>insert the return values into the new collection.</a:t>
            </a:r>
            <a:r>
              <a:rPr sz="1750" dirty="0">
                <a:latin typeface="Calibri" panose="020F0502020204030204"/>
                <a:cs typeface="Calibri" panose="020F0502020204030204"/>
              </a:rPr>
              <a:t> </a:t>
            </a:r>
            <a:r>
              <a:rPr sz="1750" spc="-5" dirty="0">
                <a:latin typeface="Calibri" panose="020F0502020204030204"/>
                <a:cs typeface="Calibri" panose="020F0502020204030204"/>
              </a:rPr>
              <a:t>Example: </a:t>
            </a:r>
            <a:r>
              <a:rPr sz="1750" spc="-385" dirty="0">
                <a:latin typeface="Calibri" panose="020F0502020204030204"/>
                <a:cs typeface="Calibri" panose="020F0502020204030204"/>
              </a:rPr>
              <a:t> </a:t>
            </a:r>
            <a:r>
              <a:rPr sz="1750" spc="-5" dirty="0">
                <a:latin typeface="Calibri" panose="020F0502020204030204"/>
                <a:cs typeface="Calibri" panose="020F0502020204030204"/>
              </a:rPr>
              <a:t>squares</a:t>
            </a:r>
            <a:r>
              <a:rPr sz="1750" spc="-10" dirty="0">
                <a:latin typeface="Calibri" panose="020F0502020204030204"/>
                <a:cs typeface="Calibri" panose="020F0502020204030204"/>
              </a:rPr>
              <a:t> </a:t>
            </a:r>
            <a:r>
              <a:rPr sz="1750" dirty="0">
                <a:latin typeface="Calibri" panose="020F0502020204030204"/>
                <a:cs typeface="Calibri" panose="020F0502020204030204"/>
              </a:rPr>
              <a:t>=</a:t>
            </a:r>
            <a:r>
              <a:rPr sz="1750" spc="-5" dirty="0">
                <a:latin typeface="Calibri" panose="020F0502020204030204"/>
                <a:cs typeface="Calibri" panose="020F0502020204030204"/>
              </a:rPr>
              <a:t> map(lambda x: </a:t>
            </a:r>
            <a:r>
              <a:rPr sz="1750" dirty="0">
                <a:latin typeface="Calibri" panose="020F0502020204030204"/>
                <a:cs typeface="Calibri" panose="020F0502020204030204"/>
              </a:rPr>
              <a:t>x</a:t>
            </a:r>
            <a:r>
              <a:rPr sz="1750" spc="-5" dirty="0">
                <a:latin typeface="Calibri" panose="020F0502020204030204"/>
                <a:cs typeface="Calibri" panose="020F0502020204030204"/>
              </a:rPr>
              <a:t> </a:t>
            </a:r>
            <a:r>
              <a:rPr sz="1750" dirty="0">
                <a:latin typeface="Calibri" panose="020F0502020204030204"/>
                <a:cs typeface="Calibri" panose="020F0502020204030204"/>
              </a:rPr>
              <a:t>*</a:t>
            </a:r>
            <a:r>
              <a:rPr sz="1750" spc="-5" dirty="0">
                <a:latin typeface="Calibri" panose="020F0502020204030204"/>
                <a:cs typeface="Calibri" panose="020F0502020204030204"/>
              </a:rPr>
              <a:t> x, [0, 1, 2, 3,</a:t>
            </a:r>
            <a:r>
              <a:rPr sz="1750" spc="-10" dirty="0">
                <a:latin typeface="Calibri" panose="020F0502020204030204"/>
                <a:cs typeface="Calibri" panose="020F0502020204030204"/>
              </a:rPr>
              <a:t> </a:t>
            </a:r>
            <a:r>
              <a:rPr sz="1750" spc="-5" dirty="0">
                <a:latin typeface="Calibri" panose="020F0502020204030204"/>
                <a:cs typeface="Calibri" panose="020F0502020204030204"/>
              </a:rPr>
              <a:t>4])</a:t>
            </a:r>
            <a:endParaRPr sz="1750">
              <a:latin typeface="Calibri" panose="020F0502020204030204"/>
              <a:cs typeface="Calibri" panose="020F0502020204030204"/>
            </a:endParaRPr>
          </a:p>
          <a:p>
            <a:pPr marL="19050">
              <a:lnSpc>
                <a:spcPct val="100000"/>
              </a:lnSpc>
              <a:spcBef>
                <a:spcPts val="1050"/>
              </a:spcBef>
            </a:pPr>
            <a:r>
              <a:rPr sz="1750" spc="-5" dirty="0">
                <a:latin typeface="Calibri" panose="020F0502020204030204"/>
                <a:cs typeface="Calibri" panose="020F0502020204030204"/>
              </a:rPr>
              <a:t>import</a:t>
            </a:r>
            <a:r>
              <a:rPr sz="1750" spc="-45" dirty="0">
                <a:latin typeface="Calibri" panose="020F0502020204030204"/>
                <a:cs typeface="Calibri" panose="020F0502020204030204"/>
              </a:rPr>
              <a:t> </a:t>
            </a:r>
            <a:r>
              <a:rPr sz="1750" spc="-5" dirty="0">
                <a:latin typeface="Calibri" panose="020F0502020204030204"/>
                <a:cs typeface="Calibri" panose="020F0502020204030204"/>
              </a:rPr>
              <a:t>random</a:t>
            </a:r>
            <a:endParaRPr sz="1750">
              <a:latin typeface="Calibri" panose="020F0502020204030204"/>
              <a:cs typeface="Calibri" panose="020F0502020204030204"/>
            </a:endParaRPr>
          </a:p>
          <a:p>
            <a:pPr marL="19050">
              <a:lnSpc>
                <a:spcPct val="100000"/>
              </a:lnSpc>
              <a:spcBef>
                <a:spcPts val="1050"/>
              </a:spcBef>
            </a:pPr>
            <a:r>
              <a:rPr sz="1750" spc="-5" dirty="0">
                <a:latin typeface="Calibri" panose="020F0502020204030204"/>
                <a:cs typeface="Calibri" panose="020F0502020204030204"/>
              </a:rPr>
              <a:t>names</a:t>
            </a:r>
            <a:r>
              <a:rPr sz="1750" spc="-25" dirty="0">
                <a:latin typeface="Calibri" panose="020F0502020204030204"/>
                <a:cs typeface="Calibri" panose="020F0502020204030204"/>
              </a:rPr>
              <a:t> </a:t>
            </a:r>
            <a:r>
              <a:rPr sz="1750" dirty="0">
                <a:latin typeface="Calibri" panose="020F0502020204030204"/>
                <a:cs typeface="Calibri" panose="020F0502020204030204"/>
              </a:rPr>
              <a:t>=</a:t>
            </a:r>
            <a:r>
              <a:rPr sz="1750" spc="-20" dirty="0">
                <a:latin typeface="Calibri" panose="020F0502020204030204"/>
                <a:cs typeface="Calibri" panose="020F0502020204030204"/>
              </a:rPr>
              <a:t> </a:t>
            </a:r>
            <a:r>
              <a:rPr sz="1750" spc="-5" dirty="0">
                <a:latin typeface="Calibri" panose="020F0502020204030204"/>
                <a:cs typeface="Calibri" panose="020F0502020204030204"/>
              </a:rPr>
              <a:t>['Seth',</a:t>
            </a:r>
            <a:r>
              <a:rPr sz="1750" spc="-20" dirty="0">
                <a:latin typeface="Calibri" panose="020F0502020204030204"/>
                <a:cs typeface="Calibri" panose="020F0502020204030204"/>
              </a:rPr>
              <a:t> </a:t>
            </a:r>
            <a:r>
              <a:rPr sz="1750" spc="-5" dirty="0">
                <a:latin typeface="Calibri" panose="020F0502020204030204"/>
                <a:cs typeface="Calibri" panose="020F0502020204030204"/>
              </a:rPr>
              <a:t>'Ann',</a:t>
            </a:r>
            <a:r>
              <a:rPr sz="1750" spc="-20" dirty="0">
                <a:latin typeface="Calibri" panose="020F0502020204030204"/>
                <a:cs typeface="Calibri" panose="020F0502020204030204"/>
              </a:rPr>
              <a:t> </a:t>
            </a:r>
            <a:r>
              <a:rPr sz="1750" spc="-5" dirty="0">
                <a:latin typeface="Calibri" panose="020F0502020204030204"/>
                <a:cs typeface="Calibri" panose="020F0502020204030204"/>
              </a:rPr>
              <a:t>'Morganna']</a:t>
            </a:r>
            <a:endParaRPr sz="1750">
              <a:latin typeface="Calibri" panose="020F0502020204030204"/>
              <a:cs typeface="Calibri" panose="020F0502020204030204"/>
            </a:endParaRPr>
          </a:p>
          <a:p>
            <a:pPr marL="19050" marR="5066665">
              <a:lnSpc>
                <a:spcPct val="150000"/>
              </a:lnSpc>
            </a:pPr>
            <a:r>
              <a:rPr sz="1750" spc="-5" dirty="0">
                <a:latin typeface="Calibri" panose="020F0502020204030204"/>
                <a:cs typeface="Calibri" panose="020F0502020204030204"/>
              </a:rPr>
              <a:t>team_names </a:t>
            </a:r>
            <a:r>
              <a:rPr sz="1750" dirty="0">
                <a:latin typeface="Calibri" panose="020F0502020204030204"/>
                <a:cs typeface="Calibri" panose="020F0502020204030204"/>
              </a:rPr>
              <a:t>= </a:t>
            </a:r>
            <a:r>
              <a:rPr sz="1750" spc="-5" dirty="0">
                <a:latin typeface="Calibri" panose="020F0502020204030204"/>
                <a:cs typeface="Calibri" panose="020F0502020204030204"/>
              </a:rPr>
              <a:t>map(lambda x: random.choice(['A Team','B Team']),names) </a:t>
            </a:r>
            <a:r>
              <a:rPr sz="1750" spc="-385" dirty="0">
                <a:latin typeface="Calibri" panose="020F0502020204030204"/>
                <a:cs typeface="Calibri" panose="020F0502020204030204"/>
              </a:rPr>
              <a:t> </a:t>
            </a:r>
            <a:r>
              <a:rPr sz="1750" spc="-5" dirty="0">
                <a:latin typeface="Calibri" panose="020F0502020204030204"/>
                <a:cs typeface="Calibri" panose="020F0502020204030204"/>
              </a:rPr>
              <a:t>print</a:t>
            </a:r>
            <a:r>
              <a:rPr sz="1750" spc="-10" dirty="0">
                <a:latin typeface="Calibri" panose="020F0502020204030204"/>
                <a:cs typeface="Calibri" panose="020F0502020204030204"/>
              </a:rPr>
              <a:t> </a:t>
            </a:r>
            <a:r>
              <a:rPr sz="1750" spc="-5" dirty="0">
                <a:latin typeface="Calibri" panose="020F0502020204030204"/>
                <a:cs typeface="Calibri" panose="020F0502020204030204"/>
              </a:rPr>
              <a:t>names</a:t>
            </a:r>
            <a:endParaRPr sz="1750">
              <a:latin typeface="Calibri" panose="020F0502020204030204"/>
              <a:cs typeface="Calibri" panose="020F0502020204030204"/>
            </a:endParaRPr>
          </a:p>
          <a:p>
            <a:pPr marL="19050">
              <a:lnSpc>
                <a:spcPct val="100000"/>
              </a:lnSpc>
              <a:spcBef>
                <a:spcPts val="1050"/>
              </a:spcBef>
            </a:pPr>
            <a:r>
              <a:rPr sz="1750" spc="-5" dirty="0">
                <a:latin typeface="Calibri" panose="020F0502020204030204"/>
                <a:cs typeface="Calibri" panose="020F0502020204030204"/>
              </a:rPr>
              <a:t>//</a:t>
            </a:r>
            <a:r>
              <a:rPr sz="1750" spc="-15" dirty="0">
                <a:latin typeface="Calibri" panose="020F0502020204030204"/>
                <a:cs typeface="Calibri" panose="020F0502020204030204"/>
              </a:rPr>
              <a:t> </a:t>
            </a:r>
            <a:r>
              <a:rPr sz="1750" spc="-5" dirty="0">
                <a:latin typeface="Calibri" panose="020F0502020204030204"/>
                <a:cs typeface="Calibri" panose="020F0502020204030204"/>
              </a:rPr>
              <a:t>['A</a:t>
            </a:r>
            <a:r>
              <a:rPr sz="1750" spc="-15" dirty="0">
                <a:latin typeface="Calibri" panose="020F0502020204030204"/>
                <a:cs typeface="Calibri" panose="020F0502020204030204"/>
              </a:rPr>
              <a:t> </a:t>
            </a:r>
            <a:r>
              <a:rPr sz="1750" spc="-5" dirty="0">
                <a:latin typeface="Calibri" panose="020F0502020204030204"/>
                <a:cs typeface="Calibri" panose="020F0502020204030204"/>
              </a:rPr>
              <a:t>Team',</a:t>
            </a:r>
            <a:r>
              <a:rPr sz="1750" spc="-15" dirty="0">
                <a:latin typeface="Calibri" panose="020F0502020204030204"/>
                <a:cs typeface="Calibri" panose="020F0502020204030204"/>
              </a:rPr>
              <a:t> </a:t>
            </a:r>
            <a:r>
              <a:rPr sz="1750" spc="-5" dirty="0">
                <a:latin typeface="Calibri" panose="020F0502020204030204"/>
                <a:cs typeface="Calibri" panose="020F0502020204030204"/>
              </a:rPr>
              <a:t>'B</a:t>
            </a:r>
            <a:r>
              <a:rPr sz="1750" spc="-15" dirty="0">
                <a:latin typeface="Calibri" panose="020F0502020204030204"/>
                <a:cs typeface="Calibri" panose="020F0502020204030204"/>
              </a:rPr>
              <a:t> </a:t>
            </a:r>
            <a:r>
              <a:rPr sz="1750" spc="-5" dirty="0">
                <a:latin typeface="Calibri" panose="020F0502020204030204"/>
                <a:cs typeface="Calibri" panose="020F0502020204030204"/>
              </a:rPr>
              <a:t>Team',</a:t>
            </a:r>
            <a:r>
              <a:rPr sz="1750" spc="-15" dirty="0">
                <a:latin typeface="Calibri" panose="020F0502020204030204"/>
                <a:cs typeface="Calibri" panose="020F0502020204030204"/>
              </a:rPr>
              <a:t> </a:t>
            </a:r>
            <a:r>
              <a:rPr sz="1750" spc="-5" dirty="0">
                <a:latin typeface="Calibri" panose="020F0502020204030204"/>
                <a:cs typeface="Calibri" panose="020F0502020204030204"/>
              </a:rPr>
              <a:t>'B</a:t>
            </a:r>
            <a:r>
              <a:rPr sz="1750" spc="-15" dirty="0">
                <a:latin typeface="Calibri" panose="020F0502020204030204"/>
                <a:cs typeface="Calibri" panose="020F0502020204030204"/>
              </a:rPr>
              <a:t> </a:t>
            </a:r>
            <a:r>
              <a:rPr sz="1750" spc="-5" dirty="0">
                <a:latin typeface="Calibri" panose="020F0502020204030204"/>
                <a:cs typeface="Calibri" panose="020F0502020204030204"/>
              </a:rPr>
              <a:t>Team']</a:t>
            </a:r>
            <a:endParaRPr sz="1750">
              <a:latin typeface="Calibri" panose="020F0502020204030204"/>
              <a:cs typeface="Calibri" panose="020F0502020204030204"/>
            </a:endParaRPr>
          </a:p>
          <a:p>
            <a:pPr marL="12700">
              <a:lnSpc>
                <a:spcPct val="100000"/>
              </a:lnSpc>
              <a:spcBef>
                <a:spcPts val="1050"/>
              </a:spcBef>
            </a:pPr>
            <a:r>
              <a:rPr sz="1750" b="1" spc="-5" dirty="0">
                <a:latin typeface="Calibri" panose="020F0502020204030204"/>
                <a:cs typeface="Calibri" panose="020F0502020204030204"/>
              </a:rPr>
              <a:t>reduce()</a:t>
            </a:r>
            <a:endParaRPr sz="1750">
              <a:latin typeface="Calibri" panose="020F0502020204030204"/>
              <a:cs typeface="Calibri" panose="020F0502020204030204"/>
            </a:endParaRPr>
          </a:p>
          <a:p>
            <a:pPr marL="369570" marR="5080" indent="-323850">
              <a:lnSpc>
                <a:spcPct val="150000"/>
              </a:lnSpc>
              <a:buFont typeface="Arial MT"/>
              <a:buChar char="•"/>
              <a:tabLst>
                <a:tab pos="369570" algn="l"/>
                <a:tab pos="370205" algn="l"/>
              </a:tabLst>
            </a:pPr>
            <a:r>
              <a:rPr sz="1750" spc="-5" dirty="0">
                <a:latin typeface="Calibri" panose="020F0502020204030204"/>
                <a:cs typeface="Calibri" panose="020F0502020204030204"/>
              </a:rPr>
              <a:t>reduce()</a:t>
            </a:r>
            <a:r>
              <a:rPr sz="1750" spc="215" dirty="0">
                <a:latin typeface="Calibri" panose="020F0502020204030204"/>
                <a:cs typeface="Calibri" panose="020F0502020204030204"/>
              </a:rPr>
              <a:t> </a:t>
            </a:r>
            <a:r>
              <a:rPr sz="1750" spc="-5" dirty="0">
                <a:latin typeface="Calibri" panose="020F0502020204030204"/>
                <a:cs typeface="Calibri" panose="020F0502020204030204"/>
              </a:rPr>
              <a:t>is</a:t>
            </a:r>
            <a:r>
              <a:rPr sz="1750" spc="225" dirty="0">
                <a:latin typeface="Calibri" panose="020F0502020204030204"/>
                <a:cs typeface="Calibri" panose="020F0502020204030204"/>
              </a:rPr>
              <a:t> </a:t>
            </a:r>
            <a:r>
              <a:rPr sz="1750" dirty="0">
                <a:latin typeface="Calibri" panose="020F0502020204030204"/>
                <a:cs typeface="Calibri" panose="020F0502020204030204"/>
              </a:rPr>
              <a:t>another</a:t>
            </a:r>
            <a:r>
              <a:rPr sz="1750" spc="225" dirty="0">
                <a:latin typeface="Calibri" panose="020F0502020204030204"/>
                <a:cs typeface="Calibri" panose="020F0502020204030204"/>
              </a:rPr>
              <a:t> </a:t>
            </a:r>
            <a:r>
              <a:rPr sz="1750" spc="-5" dirty="0">
                <a:latin typeface="Calibri" panose="020F0502020204030204"/>
                <a:cs typeface="Calibri" panose="020F0502020204030204"/>
              </a:rPr>
              <a:t>higher</a:t>
            </a:r>
            <a:r>
              <a:rPr sz="1750" spc="225" dirty="0">
                <a:latin typeface="Calibri" panose="020F0502020204030204"/>
                <a:cs typeface="Calibri" panose="020F0502020204030204"/>
              </a:rPr>
              <a:t> </a:t>
            </a:r>
            <a:r>
              <a:rPr sz="1750" spc="-5" dirty="0">
                <a:latin typeface="Calibri" panose="020F0502020204030204"/>
                <a:cs typeface="Calibri" panose="020F0502020204030204"/>
              </a:rPr>
              <a:t>order</a:t>
            </a:r>
            <a:r>
              <a:rPr sz="1750" spc="22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225" dirty="0">
                <a:latin typeface="Calibri" panose="020F0502020204030204"/>
                <a:cs typeface="Calibri" panose="020F0502020204030204"/>
              </a:rPr>
              <a:t> </a:t>
            </a:r>
            <a:r>
              <a:rPr sz="1750" spc="-5" dirty="0">
                <a:latin typeface="Calibri" panose="020F0502020204030204"/>
                <a:cs typeface="Calibri" panose="020F0502020204030204"/>
              </a:rPr>
              <a:t>for</a:t>
            </a:r>
            <a:r>
              <a:rPr sz="1750" spc="220" dirty="0">
                <a:latin typeface="Calibri" panose="020F0502020204030204"/>
                <a:cs typeface="Calibri" panose="020F0502020204030204"/>
              </a:rPr>
              <a:t> </a:t>
            </a:r>
            <a:r>
              <a:rPr sz="1750" spc="-5" dirty="0">
                <a:latin typeface="Calibri" panose="020F0502020204030204"/>
                <a:cs typeface="Calibri" panose="020F0502020204030204"/>
              </a:rPr>
              <a:t>performing</a:t>
            </a:r>
            <a:r>
              <a:rPr sz="1750" spc="225" dirty="0">
                <a:latin typeface="Calibri" panose="020F0502020204030204"/>
                <a:cs typeface="Calibri" panose="020F0502020204030204"/>
              </a:rPr>
              <a:t> </a:t>
            </a:r>
            <a:r>
              <a:rPr sz="1750" spc="-5" dirty="0">
                <a:latin typeface="Calibri" panose="020F0502020204030204"/>
                <a:cs typeface="Calibri" panose="020F0502020204030204"/>
              </a:rPr>
              <a:t>iterations.</a:t>
            </a:r>
            <a:r>
              <a:rPr sz="1750" spc="225" dirty="0">
                <a:latin typeface="Calibri" panose="020F0502020204030204"/>
                <a:cs typeface="Calibri" panose="020F0502020204030204"/>
              </a:rPr>
              <a:t> </a:t>
            </a:r>
            <a:r>
              <a:rPr sz="1750" spc="-5" dirty="0">
                <a:latin typeface="Calibri" panose="020F0502020204030204"/>
                <a:cs typeface="Calibri" panose="020F0502020204030204"/>
              </a:rPr>
              <a:t>It</a:t>
            </a:r>
            <a:r>
              <a:rPr sz="1750" spc="220" dirty="0">
                <a:latin typeface="Calibri" panose="020F0502020204030204"/>
                <a:cs typeface="Calibri" panose="020F0502020204030204"/>
              </a:rPr>
              <a:t> </a:t>
            </a:r>
            <a:r>
              <a:rPr sz="1750" spc="-5" dirty="0">
                <a:latin typeface="Calibri" panose="020F0502020204030204"/>
                <a:cs typeface="Calibri" panose="020F0502020204030204"/>
              </a:rPr>
              <a:t>takes</a:t>
            </a:r>
            <a:r>
              <a:rPr sz="1750" spc="22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225" dirty="0">
                <a:latin typeface="Calibri" panose="020F0502020204030204"/>
                <a:cs typeface="Calibri" panose="020F0502020204030204"/>
              </a:rPr>
              <a:t> </a:t>
            </a:r>
            <a:r>
              <a:rPr sz="1750" dirty="0">
                <a:latin typeface="Calibri" panose="020F0502020204030204"/>
                <a:cs typeface="Calibri" panose="020F0502020204030204"/>
              </a:rPr>
              <a:t>and</a:t>
            </a:r>
            <a:r>
              <a:rPr sz="1750" spc="225" dirty="0">
                <a:latin typeface="Calibri" panose="020F0502020204030204"/>
                <a:cs typeface="Calibri" panose="020F0502020204030204"/>
              </a:rPr>
              <a:t> </a:t>
            </a:r>
            <a:r>
              <a:rPr sz="1750" spc="-5" dirty="0">
                <a:latin typeface="Calibri" panose="020F0502020204030204"/>
                <a:cs typeface="Calibri" panose="020F0502020204030204"/>
              </a:rPr>
              <a:t>collections</a:t>
            </a:r>
            <a:r>
              <a:rPr sz="1750" spc="215" dirty="0">
                <a:latin typeface="Calibri" panose="020F0502020204030204"/>
                <a:cs typeface="Calibri" panose="020F0502020204030204"/>
              </a:rPr>
              <a:t> </a:t>
            </a:r>
            <a:r>
              <a:rPr sz="1750" spc="-5" dirty="0">
                <a:latin typeface="Calibri" panose="020F0502020204030204"/>
                <a:cs typeface="Calibri" panose="020F0502020204030204"/>
              </a:rPr>
              <a:t>of</a:t>
            </a:r>
            <a:r>
              <a:rPr sz="1750" spc="225" dirty="0">
                <a:latin typeface="Calibri" panose="020F0502020204030204"/>
                <a:cs typeface="Calibri" panose="020F0502020204030204"/>
              </a:rPr>
              <a:t> </a:t>
            </a:r>
            <a:r>
              <a:rPr sz="1750" spc="-5" dirty="0">
                <a:latin typeface="Calibri" panose="020F0502020204030204"/>
                <a:cs typeface="Calibri" panose="020F0502020204030204"/>
              </a:rPr>
              <a:t>items,</a:t>
            </a:r>
            <a:r>
              <a:rPr sz="1750" spc="225" dirty="0">
                <a:latin typeface="Calibri" panose="020F0502020204030204"/>
                <a:cs typeface="Calibri" panose="020F0502020204030204"/>
              </a:rPr>
              <a:t> </a:t>
            </a:r>
            <a:r>
              <a:rPr sz="1750" dirty="0">
                <a:latin typeface="Calibri" panose="020F0502020204030204"/>
                <a:cs typeface="Calibri" panose="020F0502020204030204"/>
              </a:rPr>
              <a:t>and</a:t>
            </a:r>
            <a:r>
              <a:rPr sz="1750" spc="225" dirty="0">
                <a:latin typeface="Calibri" panose="020F0502020204030204"/>
                <a:cs typeface="Calibri" panose="020F0502020204030204"/>
              </a:rPr>
              <a:t> </a:t>
            </a:r>
            <a:r>
              <a:rPr sz="1750" spc="-5" dirty="0">
                <a:latin typeface="Calibri" panose="020F0502020204030204"/>
                <a:cs typeface="Calibri" panose="020F0502020204030204"/>
              </a:rPr>
              <a:t>then</a:t>
            </a:r>
            <a:r>
              <a:rPr sz="1750" spc="220" dirty="0">
                <a:latin typeface="Calibri" panose="020F0502020204030204"/>
                <a:cs typeface="Calibri" panose="020F0502020204030204"/>
              </a:rPr>
              <a:t> </a:t>
            </a:r>
            <a:r>
              <a:rPr sz="1750" spc="-5" dirty="0">
                <a:latin typeface="Calibri" panose="020F0502020204030204"/>
                <a:cs typeface="Calibri" panose="020F0502020204030204"/>
              </a:rPr>
              <a:t>it </a:t>
            </a:r>
            <a:r>
              <a:rPr sz="1750" spc="-380" dirty="0">
                <a:latin typeface="Calibri" panose="020F0502020204030204"/>
                <a:cs typeface="Calibri" panose="020F0502020204030204"/>
              </a:rPr>
              <a:t> </a:t>
            </a:r>
            <a:r>
              <a:rPr sz="1750" spc="-5" dirty="0">
                <a:latin typeface="Calibri" panose="020F0502020204030204"/>
                <a:cs typeface="Calibri" panose="020F0502020204030204"/>
              </a:rPr>
              <a:t>returns</a:t>
            </a:r>
            <a:r>
              <a:rPr sz="1750" spc="-10" dirty="0">
                <a:latin typeface="Calibri" panose="020F0502020204030204"/>
                <a:cs typeface="Calibri" panose="020F0502020204030204"/>
              </a:rPr>
              <a:t> </a:t>
            </a:r>
            <a:r>
              <a:rPr sz="1750" spc="-5" dirty="0">
                <a:latin typeface="Calibri" panose="020F0502020204030204"/>
                <a:cs typeface="Calibri" panose="020F0502020204030204"/>
              </a:rPr>
              <a:t>the value of combining the items</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Example:</a:t>
            </a:r>
            <a:endParaRPr sz="1750">
              <a:latin typeface="Calibri" panose="020F0502020204030204"/>
              <a:cs typeface="Calibri" panose="020F0502020204030204"/>
            </a:endParaRPr>
          </a:p>
          <a:p>
            <a:pPr marL="469900" marR="7209790">
              <a:lnSpc>
                <a:spcPct val="150000"/>
              </a:lnSpc>
              <a:tabLst>
                <a:tab pos="1840230" algn="l"/>
              </a:tabLst>
            </a:pPr>
            <a:r>
              <a:rPr sz="1750" spc="-5" dirty="0">
                <a:latin typeface="Calibri" panose="020F0502020204030204"/>
                <a:cs typeface="Calibri" panose="020F0502020204030204"/>
              </a:rPr>
              <a:t>sum </a:t>
            </a:r>
            <a:r>
              <a:rPr sz="1750" dirty="0">
                <a:latin typeface="Calibri" panose="020F0502020204030204"/>
                <a:cs typeface="Calibri" panose="020F0502020204030204"/>
              </a:rPr>
              <a:t>= </a:t>
            </a:r>
            <a:r>
              <a:rPr sz="1750" spc="-5" dirty="0">
                <a:latin typeface="Calibri" panose="020F0502020204030204"/>
                <a:cs typeface="Calibri" panose="020F0502020204030204"/>
              </a:rPr>
              <a:t>reduce(lambda </a:t>
            </a:r>
            <a:r>
              <a:rPr sz="1750" dirty="0">
                <a:latin typeface="Calibri" panose="020F0502020204030204"/>
                <a:cs typeface="Calibri" panose="020F0502020204030204"/>
              </a:rPr>
              <a:t>a, </a:t>
            </a:r>
            <a:r>
              <a:rPr sz="1750" spc="-5" dirty="0">
                <a:latin typeface="Calibri" panose="020F0502020204030204"/>
                <a:cs typeface="Calibri" panose="020F0502020204030204"/>
              </a:rPr>
              <a:t>x: </a:t>
            </a:r>
            <a:r>
              <a:rPr sz="1750" dirty="0">
                <a:latin typeface="Calibri" panose="020F0502020204030204"/>
                <a:cs typeface="Calibri" panose="020F0502020204030204"/>
              </a:rPr>
              <a:t>a + </a:t>
            </a:r>
            <a:r>
              <a:rPr sz="1750" spc="-5" dirty="0">
                <a:latin typeface="Calibri" panose="020F0502020204030204"/>
                <a:cs typeface="Calibri" panose="020F0502020204030204"/>
              </a:rPr>
              <a:t>x, [0, 1, 2, 3, 4]) </a:t>
            </a:r>
            <a:r>
              <a:rPr sz="1750" spc="-385" dirty="0">
                <a:latin typeface="Calibri" panose="020F0502020204030204"/>
                <a:cs typeface="Calibri" panose="020F0502020204030204"/>
              </a:rPr>
              <a:t> </a:t>
            </a:r>
            <a:r>
              <a:rPr sz="1750" spc="-5" dirty="0">
                <a:latin typeface="Calibri" panose="020F0502020204030204"/>
                <a:cs typeface="Calibri" panose="020F0502020204030204"/>
              </a:rPr>
              <a:t>print sum	// 10</a:t>
            </a:r>
            <a:endParaRPr sz="175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12</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9436100" cy="391160"/>
          </a:xfrm>
          <a:prstGeom prst="rect">
            <a:avLst/>
          </a:prstGeom>
        </p:spPr>
        <p:txBody>
          <a:bodyPr vert="horz" wrap="square" lIns="0" tIns="12700" rIns="0" bIns="0" rtlCol="0">
            <a:spAutoFit/>
          </a:bodyPr>
          <a:lstStyle/>
          <a:p>
            <a:pPr marL="12700">
              <a:lnSpc>
                <a:spcPct val="100000"/>
              </a:lnSpc>
              <a:spcBef>
                <a:spcPts val="100"/>
              </a:spcBef>
              <a:tabLst>
                <a:tab pos="8698865" algn="l"/>
              </a:tabLst>
            </a:pPr>
            <a:r>
              <a:rPr spc="-5" dirty="0">
                <a:solidFill>
                  <a:srgbClr val="000000"/>
                </a:solidFill>
                <a:latin typeface="Calibri" panose="020F0502020204030204"/>
                <a:cs typeface="Calibri" panose="020F0502020204030204"/>
              </a:rPr>
              <a:t>Function</a:t>
            </a:r>
            <a:r>
              <a:rPr dirty="0">
                <a:solidFill>
                  <a:srgbClr val="000000"/>
                </a:solidFill>
                <a:latin typeface="Calibri" panose="020F0502020204030204"/>
                <a:cs typeface="Calibri" panose="020F0502020204030204"/>
              </a:rPr>
              <a:t>s</a:t>
            </a:r>
            <a:r>
              <a:rPr spc="-5" dirty="0">
                <a:solidFill>
                  <a:srgbClr val="000000"/>
                </a:solidFill>
                <a:latin typeface="Calibri" panose="020F0502020204030204"/>
                <a:cs typeface="Calibri" panose="020F0502020204030204"/>
              </a:rPr>
              <a:t> ar</a:t>
            </a:r>
            <a:r>
              <a:rPr dirty="0">
                <a:solidFill>
                  <a:srgbClr val="000000"/>
                </a:solidFill>
                <a:latin typeface="Calibri" panose="020F0502020204030204"/>
                <a:cs typeface="Calibri" panose="020F0502020204030204"/>
              </a:rPr>
              <a:t>e</a:t>
            </a:r>
            <a:r>
              <a:rPr spc="-5" dirty="0">
                <a:solidFill>
                  <a:srgbClr val="000000"/>
                </a:solidFill>
                <a:latin typeface="Calibri" panose="020F0502020204030204"/>
                <a:cs typeface="Calibri" panose="020F0502020204030204"/>
              </a:rPr>
              <a:t> First-Clas</a:t>
            </a:r>
            <a:r>
              <a:rPr dirty="0">
                <a:solidFill>
                  <a:srgbClr val="000000"/>
                </a:solidFill>
                <a:latin typeface="Calibri" panose="020F0502020204030204"/>
                <a:cs typeface="Calibri" panose="020F0502020204030204"/>
              </a:rPr>
              <a:t>s</a:t>
            </a:r>
            <a:r>
              <a:rPr spc="-5" dirty="0">
                <a:solidFill>
                  <a:srgbClr val="000000"/>
                </a:solidFill>
                <a:latin typeface="Calibri" panose="020F0502020204030204"/>
                <a:cs typeface="Calibri" panose="020F0502020204030204"/>
              </a:rPr>
              <a:t> an</a:t>
            </a:r>
            <a:r>
              <a:rPr dirty="0">
                <a:solidFill>
                  <a:srgbClr val="000000"/>
                </a:solidFill>
                <a:latin typeface="Calibri" panose="020F0502020204030204"/>
                <a:cs typeface="Calibri" panose="020F0502020204030204"/>
              </a:rPr>
              <a:t>d</a:t>
            </a:r>
            <a:r>
              <a:rPr spc="-5" dirty="0">
                <a:solidFill>
                  <a:srgbClr val="000000"/>
                </a:solidFill>
                <a:latin typeface="Calibri" panose="020F0502020204030204"/>
                <a:cs typeface="Calibri" panose="020F0502020204030204"/>
              </a:rPr>
              <a:t> ca</a:t>
            </a:r>
            <a:r>
              <a:rPr dirty="0">
                <a:solidFill>
                  <a:srgbClr val="000000"/>
                </a:solidFill>
                <a:latin typeface="Calibri" panose="020F0502020204030204"/>
                <a:cs typeface="Calibri" panose="020F0502020204030204"/>
              </a:rPr>
              <a:t>n</a:t>
            </a:r>
            <a:r>
              <a:rPr spc="-5" dirty="0">
                <a:solidFill>
                  <a:srgbClr val="000000"/>
                </a:solidFill>
                <a:latin typeface="Calibri" panose="020F0502020204030204"/>
                <a:cs typeface="Calibri" panose="020F0502020204030204"/>
              </a:rPr>
              <a:t> b</a:t>
            </a:r>
            <a:r>
              <a:rPr dirty="0">
                <a:solidFill>
                  <a:srgbClr val="000000"/>
                </a:solidFill>
                <a:latin typeface="Calibri" panose="020F0502020204030204"/>
                <a:cs typeface="Calibri" panose="020F0502020204030204"/>
              </a:rPr>
              <a:t>e</a:t>
            </a:r>
            <a:r>
              <a:rPr spc="-5" dirty="0">
                <a:solidFill>
                  <a:srgbClr val="000000"/>
                </a:solidFill>
                <a:latin typeface="Calibri" panose="020F0502020204030204"/>
                <a:cs typeface="Calibri" panose="020F0502020204030204"/>
              </a:rPr>
              <a:t> Higher-Orde</a:t>
            </a:r>
            <a:r>
              <a:rPr dirty="0">
                <a:solidFill>
                  <a:srgbClr val="000000"/>
                </a:solidFill>
                <a:latin typeface="Calibri" panose="020F0502020204030204"/>
                <a:cs typeface="Calibri" panose="020F0502020204030204"/>
              </a:rPr>
              <a:t>r	</a:t>
            </a:r>
            <a:r>
              <a:rPr spc="-5" dirty="0">
                <a:solidFill>
                  <a:srgbClr val="000000"/>
                </a:solidFill>
                <a:latin typeface="Calibri" panose="020F0502020204030204"/>
                <a:cs typeface="Calibri" panose="020F0502020204030204"/>
              </a:rPr>
              <a:t>..cont</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3"/>
            <a:ext cx="12105640" cy="5979795"/>
          </a:xfrm>
          <a:custGeom>
            <a:avLst/>
            <a:gdLst/>
            <a:ahLst/>
            <a:cxnLst/>
            <a:rect l="l" t="t" r="r" b="b"/>
            <a:pathLst>
              <a:path w="12105640" h="5979795">
                <a:moveTo>
                  <a:pt x="0" y="0"/>
                </a:moveTo>
                <a:lnTo>
                  <a:pt x="12105503" y="0"/>
                </a:lnTo>
                <a:lnTo>
                  <a:pt x="12105503" y="5979174"/>
                </a:lnTo>
                <a:lnTo>
                  <a:pt x="0" y="5979174"/>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94136" y="460059"/>
            <a:ext cx="11812270" cy="3225800"/>
          </a:xfrm>
          <a:prstGeom prst="rect">
            <a:avLst/>
          </a:prstGeom>
        </p:spPr>
        <p:txBody>
          <a:bodyPr vert="horz" wrap="square" lIns="0" tIns="146050" rIns="0" bIns="0" rtlCol="0">
            <a:spAutoFit/>
          </a:bodyPr>
          <a:lstStyle/>
          <a:p>
            <a:pPr marL="12700">
              <a:lnSpc>
                <a:spcPct val="100000"/>
              </a:lnSpc>
              <a:spcBef>
                <a:spcPts val="1150"/>
              </a:spcBef>
            </a:pPr>
            <a:r>
              <a:rPr sz="1750" b="1" spc="-5" dirty="0">
                <a:latin typeface="Calibri" panose="020F0502020204030204"/>
                <a:cs typeface="Calibri" panose="020F0502020204030204"/>
              </a:rPr>
              <a:t>filter()</a:t>
            </a:r>
            <a:endParaRPr sz="1750">
              <a:latin typeface="Calibri" panose="020F0502020204030204"/>
              <a:cs typeface="Calibri" panose="020F0502020204030204"/>
            </a:endParaRPr>
          </a:p>
          <a:p>
            <a:pPr marL="298450" marR="5080" indent="-252730" algn="just">
              <a:lnSpc>
                <a:spcPct val="150000"/>
              </a:lnSpc>
              <a:buFont typeface="Arial MT"/>
              <a:buChar char="•"/>
              <a:tabLst>
                <a:tab pos="298450" algn="l"/>
              </a:tabLst>
            </a:pPr>
            <a:r>
              <a:rPr sz="1750" spc="-5" dirty="0">
                <a:latin typeface="Calibri" panose="020F0502020204030204"/>
                <a:cs typeface="Calibri" panose="020F0502020204030204"/>
              </a:rPr>
              <a:t>filter function expects </a:t>
            </a:r>
            <a:r>
              <a:rPr sz="1750" dirty="0">
                <a:latin typeface="Calibri" panose="020F0502020204030204"/>
                <a:cs typeface="Calibri" panose="020F0502020204030204"/>
              </a:rPr>
              <a:t>a </a:t>
            </a:r>
            <a:r>
              <a:rPr sz="1750" spc="-5" dirty="0">
                <a:latin typeface="Calibri" panose="020F0502020204030204"/>
                <a:cs typeface="Calibri" panose="020F0502020204030204"/>
              </a:rPr>
              <a:t>true or false value to determine if the element should or should not be included in the result collection. </a:t>
            </a:r>
            <a:r>
              <a:rPr sz="1750" dirty="0">
                <a:latin typeface="Calibri" panose="020F0502020204030204"/>
                <a:cs typeface="Calibri" panose="020F0502020204030204"/>
              </a:rPr>
              <a:t> </a:t>
            </a:r>
            <a:r>
              <a:rPr sz="1750" spc="-5" dirty="0">
                <a:latin typeface="Calibri" panose="020F0502020204030204"/>
                <a:cs typeface="Calibri" panose="020F0502020204030204"/>
              </a:rPr>
              <a:t>Basically, if the call-back expression is true, the filter function will include the element in the result collection. Otherwise, it will </a:t>
            </a:r>
            <a:r>
              <a:rPr sz="1750" dirty="0">
                <a:latin typeface="Calibri" panose="020F0502020204030204"/>
                <a:cs typeface="Calibri" panose="020F0502020204030204"/>
              </a:rPr>
              <a:t> </a:t>
            </a:r>
            <a:r>
              <a:rPr sz="1750" spc="-5" dirty="0">
                <a:latin typeface="Calibri" panose="020F0502020204030204"/>
                <a:cs typeface="Calibri" panose="020F0502020204030204"/>
              </a:rPr>
              <a:t>not.</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Example:</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def</a:t>
            </a:r>
            <a:r>
              <a:rPr sz="1750" spc="-45" dirty="0">
                <a:latin typeface="Calibri" panose="020F0502020204030204"/>
                <a:cs typeface="Calibri" panose="020F0502020204030204"/>
              </a:rPr>
              <a:t> </a:t>
            </a:r>
            <a:r>
              <a:rPr sz="1750" spc="-5" dirty="0">
                <a:latin typeface="Calibri" panose="020F0502020204030204"/>
                <a:cs typeface="Calibri" panose="020F0502020204030204"/>
              </a:rPr>
              <a:t>f(x):</a:t>
            </a:r>
            <a:endParaRPr sz="1750">
              <a:latin typeface="Calibri" panose="020F0502020204030204"/>
              <a:cs typeface="Calibri" panose="020F0502020204030204"/>
            </a:endParaRPr>
          </a:p>
          <a:p>
            <a:pPr marL="12700" marR="8756650" indent="457200">
              <a:lnSpc>
                <a:spcPct val="150000"/>
              </a:lnSpc>
            </a:pPr>
            <a:r>
              <a:rPr sz="1750" spc="-5" dirty="0">
                <a:latin typeface="Calibri" panose="020F0502020204030204"/>
                <a:cs typeface="Calibri" panose="020F0502020204030204"/>
              </a:rPr>
              <a:t>return</a:t>
            </a:r>
            <a:r>
              <a:rPr sz="1750" spc="-20" dirty="0">
                <a:latin typeface="Calibri" panose="020F0502020204030204"/>
                <a:cs typeface="Calibri" panose="020F0502020204030204"/>
              </a:rPr>
              <a:t> </a:t>
            </a:r>
            <a:r>
              <a:rPr sz="1750" spc="-5" dirty="0">
                <a:latin typeface="Calibri" panose="020F0502020204030204"/>
                <a:cs typeface="Calibri" panose="020F0502020204030204"/>
              </a:rPr>
              <a:t>x%2</a:t>
            </a:r>
            <a:r>
              <a:rPr sz="1750" spc="-20" dirty="0">
                <a:latin typeface="Calibri" panose="020F0502020204030204"/>
                <a:cs typeface="Calibri" panose="020F0502020204030204"/>
              </a:rPr>
              <a:t> </a:t>
            </a:r>
            <a:r>
              <a:rPr sz="1750" spc="-5" dirty="0">
                <a:latin typeface="Calibri" panose="020F0502020204030204"/>
                <a:cs typeface="Calibri" panose="020F0502020204030204"/>
              </a:rPr>
              <a:t>!=</a:t>
            </a:r>
            <a:r>
              <a:rPr sz="1750" spc="-15" dirty="0">
                <a:latin typeface="Calibri" panose="020F0502020204030204"/>
                <a:cs typeface="Calibri" panose="020F0502020204030204"/>
              </a:rPr>
              <a:t> </a:t>
            </a:r>
            <a:r>
              <a:rPr sz="1750" dirty="0">
                <a:latin typeface="Calibri" panose="020F0502020204030204"/>
                <a:cs typeface="Calibri" panose="020F0502020204030204"/>
              </a:rPr>
              <a:t>0</a:t>
            </a:r>
            <a:r>
              <a:rPr sz="1750" spc="-20" dirty="0">
                <a:latin typeface="Calibri" panose="020F0502020204030204"/>
                <a:cs typeface="Calibri" panose="020F0502020204030204"/>
              </a:rPr>
              <a:t> </a:t>
            </a:r>
            <a:r>
              <a:rPr sz="1750" dirty="0">
                <a:latin typeface="Calibri" panose="020F0502020204030204"/>
                <a:cs typeface="Calibri" panose="020F0502020204030204"/>
              </a:rPr>
              <a:t>and</a:t>
            </a:r>
            <a:r>
              <a:rPr sz="1750" spc="-15" dirty="0">
                <a:latin typeface="Calibri" panose="020F0502020204030204"/>
                <a:cs typeface="Calibri" panose="020F0502020204030204"/>
              </a:rPr>
              <a:t> </a:t>
            </a:r>
            <a:r>
              <a:rPr sz="1750" spc="-5" dirty="0">
                <a:latin typeface="Calibri" panose="020F0502020204030204"/>
                <a:cs typeface="Calibri" panose="020F0502020204030204"/>
              </a:rPr>
              <a:t>x%3</a:t>
            </a:r>
            <a:r>
              <a:rPr sz="1750" spc="-20" dirty="0">
                <a:latin typeface="Calibri" panose="020F0502020204030204"/>
                <a:cs typeface="Calibri" panose="020F0502020204030204"/>
              </a:rPr>
              <a:t> </a:t>
            </a:r>
            <a:r>
              <a:rPr sz="1750" spc="-5" dirty="0">
                <a:latin typeface="Calibri" panose="020F0502020204030204"/>
                <a:cs typeface="Calibri" panose="020F0502020204030204"/>
              </a:rPr>
              <a:t>==0 </a:t>
            </a:r>
            <a:r>
              <a:rPr sz="1750" spc="-380" dirty="0">
                <a:latin typeface="Calibri" panose="020F0502020204030204"/>
                <a:cs typeface="Calibri" panose="020F0502020204030204"/>
              </a:rPr>
              <a:t> </a:t>
            </a:r>
            <a:r>
              <a:rPr sz="1750" spc="-5" dirty="0">
                <a:latin typeface="Calibri" panose="020F0502020204030204"/>
                <a:cs typeface="Calibri" panose="020F0502020204030204"/>
              </a:rPr>
              <a:t>filter(f,</a:t>
            </a:r>
            <a:r>
              <a:rPr sz="1750" spc="-10" dirty="0">
                <a:latin typeface="Calibri" panose="020F0502020204030204"/>
                <a:cs typeface="Calibri" panose="020F0502020204030204"/>
              </a:rPr>
              <a:t> </a:t>
            </a:r>
            <a:r>
              <a:rPr sz="1750" spc="-5" dirty="0">
                <a:latin typeface="Calibri" panose="020F0502020204030204"/>
                <a:cs typeface="Calibri" panose="020F0502020204030204"/>
              </a:rPr>
              <a:t>range(2,25))</a:t>
            </a:r>
            <a:endParaRPr sz="175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13</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8727"/>
            <a:ext cx="12190095" cy="6198870"/>
            <a:chOff x="0" y="498727"/>
            <a:chExt cx="12190095" cy="6198870"/>
          </a:xfrm>
        </p:grpSpPr>
        <p:sp>
          <p:nvSpPr>
            <p:cNvPr id="3" name="object 3"/>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4" name="object 4"/>
            <p:cNvSpPr/>
            <p:nvPr/>
          </p:nvSpPr>
          <p:spPr>
            <a:xfrm>
              <a:off x="0" y="6640336"/>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53791" y="573517"/>
              <a:ext cx="12105640" cy="6025515"/>
            </a:xfrm>
            <a:custGeom>
              <a:avLst/>
              <a:gdLst/>
              <a:ahLst/>
              <a:cxnLst/>
              <a:rect l="l" t="t" r="r" b="b"/>
              <a:pathLst>
                <a:path w="12105640" h="6025515">
                  <a:moveTo>
                    <a:pt x="0" y="0"/>
                  </a:moveTo>
                  <a:lnTo>
                    <a:pt x="12105503" y="0"/>
                  </a:lnTo>
                  <a:lnTo>
                    <a:pt x="12105503" y="6024938"/>
                  </a:lnTo>
                  <a:lnTo>
                    <a:pt x="0" y="6024938"/>
                  </a:lnTo>
                  <a:lnTo>
                    <a:pt x="0" y="0"/>
                  </a:lnTo>
                  <a:close/>
                </a:path>
              </a:pathLst>
            </a:custGeom>
            <a:ln w="12699">
              <a:solidFill>
                <a:srgbClr val="00B0F0"/>
              </a:solidFill>
            </a:ln>
          </p:spPr>
          <p:txBody>
            <a:bodyPr wrap="square" lIns="0" tIns="0" rIns="0" bIns="0" rtlCol="0"/>
            <a:lstStyle/>
            <a:p>
              <a:endParaRPr/>
            </a:p>
          </p:txBody>
        </p:sp>
      </p:grpSp>
      <p:sp>
        <p:nvSpPr>
          <p:cNvPr id="6" name="object 6"/>
          <p:cNvSpPr txBox="1">
            <a:spLocks noGrp="1"/>
          </p:cNvSpPr>
          <p:nvPr>
            <p:ph type="title"/>
          </p:nvPr>
        </p:nvSpPr>
        <p:spPr>
          <a:xfrm>
            <a:off x="76970" y="19698"/>
            <a:ext cx="608711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Functional</a:t>
            </a:r>
            <a:r>
              <a:rPr spc="-2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Programming</a:t>
            </a:r>
            <a:r>
              <a:rPr spc="-20" dirty="0">
                <a:solidFill>
                  <a:srgbClr val="000000"/>
                </a:solidFill>
                <a:latin typeface="Calibri" panose="020F0502020204030204"/>
                <a:cs typeface="Calibri" panose="020F0502020204030204"/>
              </a:rPr>
              <a:t> </a:t>
            </a:r>
            <a:r>
              <a:rPr dirty="0">
                <a:solidFill>
                  <a:srgbClr val="000000"/>
                </a:solidFill>
                <a:latin typeface="Calibri" panose="020F0502020204030204"/>
                <a:cs typeface="Calibri" panose="020F0502020204030204"/>
              </a:rPr>
              <a:t>–</a:t>
            </a:r>
            <a:r>
              <a:rPr spc="-2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Non</a:t>
            </a:r>
            <a:r>
              <a:rPr spc="-2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Strict</a:t>
            </a:r>
            <a:r>
              <a:rPr spc="-2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Evaluation</a:t>
            </a:r>
          </a:p>
        </p:txBody>
      </p:sp>
      <p:sp>
        <p:nvSpPr>
          <p:cNvPr id="7" name="object 7"/>
          <p:cNvSpPr txBox="1"/>
          <p:nvPr/>
        </p:nvSpPr>
        <p:spPr>
          <a:xfrm>
            <a:off x="80692" y="460059"/>
            <a:ext cx="12004675" cy="5626100"/>
          </a:xfrm>
          <a:prstGeom prst="rect">
            <a:avLst/>
          </a:prstGeom>
        </p:spPr>
        <p:txBody>
          <a:bodyPr vert="horz" wrap="square" lIns="0" tIns="12700" rIns="0" bIns="0" rtlCol="0">
            <a:spAutoFit/>
          </a:bodyPr>
          <a:lstStyle/>
          <a:p>
            <a:pPr marL="298450" marR="11430" indent="-252730">
              <a:lnSpc>
                <a:spcPct val="150000"/>
              </a:lnSpc>
              <a:spcBef>
                <a:spcPts val="100"/>
              </a:spcBef>
              <a:buFont typeface="Arial MT"/>
              <a:buChar char="•"/>
              <a:tabLst>
                <a:tab pos="297815" algn="l"/>
                <a:tab pos="298450" algn="l"/>
              </a:tabLst>
            </a:pPr>
            <a:r>
              <a:rPr sz="1750" spc="-5" dirty="0">
                <a:latin typeface="Calibri" panose="020F0502020204030204"/>
                <a:cs typeface="Calibri" panose="020F0502020204030204"/>
              </a:rPr>
              <a:t>In</a:t>
            </a:r>
            <a:r>
              <a:rPr sz="1750" spc="110" dirty="0">
                <a:latin typeface="Calibri" panose="020F0502020204030204"/>
                <a:cs typeface="Calibri" panose="020F0502020204030204"/>
              </a:rPr>
              <a:t> </a:t>
            </a:r>
            <a:r>
              <a:rPr sz="1750" spc="-5" dirty="0">
                <a:latin typeface="Calibri" panose="020F0502020204030204"/>
                <a:cs typeface="Calibri" panose="020F0502020204030204"/>
              </a:rPr>
              <a:t>programming</a:t>
            </a:r>
            <a:r>
              <a:rPr sz="1750" spc="120" dirty="0">
                <a:latin typeface="Calibri" panose="020F0502020204030204"/>
                <a:cs typeface="Calibri" panose="020F0502020204030204"/>
              </a:rPr>
              <a:t> </a:t>
            </a:r>
            <a:r>
              <a:rPr sz="1750" spc="-5" dirty="0">
                <a:latin typeface="Calibri" panose="020F0502020204030204"/>
                <a:cs typeface="Calibri" panose="020F0502020204030204"/>
              </a:rPr>
              <a:t>language</a:t>
            </a:r>
            <a:r>
              <a:rPr sz="1750" spc="120" dirty="0">
                <a:latin typeface="Calibri" panose="020F0502020204030204"/>
                <a:cs typeface="Calibri" panose="020F0502020204030204"/>
              </a:rPr>
              <a:t> </a:t>
            </a:r>
            <a:r>
              <a:rPr sz="1750" spc="-5" dirty="0">
                <a:latin typeface="Calibri" panose="020F0502020204030204"/>
                <a:cs typeface="Calibri" panose="020F0502020204030204"/>
              </a:rPr>
              <a:t>theory,</a:t>
            </a:r>
            <a:r>
              <a:rPr sz="1750" spc="114" dirty="0">
                <a:latin typeface="Calibri" panose="020F0502020204030204"/>
                <a:cs typeface="Calibri" panose="020F0502020204030204"/>
              </a:rPr>
              <a:t> </a:t>
            </a:r>
            <a:r>
              <a:rPr sz="1750" spc="-5" dirty="0">
                <a:latin typeface="Calibri" panose="020F0502020204030204"/>
                <a:cs typeface="Calibri" panose="020F0502020204030204"/>
              </a:rPr>
              <a:t>lazy</a:t>
            </a:r>
            <a:r>
              <a:rPr sz="1750" spc="114" dirty="0">
                <a:latin typeface="Calibri" panose="020F0502020204030204"/>
                <a:cs typeface="Calibri" panose="020F0502020204030204"/>
              </a:rPr>
              <a:t> </a:t>
            </a:r>
            <a:r>
              <a:rPr sz="1750" spc="-5" dirty="0">
                <a:latin typeface="Calibri" panose="020F0502020204030204"/>
                <a:cs typeface="Calibri" panose="020F0502020204030204"/>
              </a:rPr>
              <a:t>evaluation,</a:t>
            </a:r>
            <a:r>
              <a:rPr sz="1750" spc="120" dirty="0">
                <a:latin typeface="Calibri" panose="020F0502020204030204"/>
                <a:cs typeface="Calibri" panose="020F0502020204030204"/>
              </a:rPr>
              <a:t> </a:t>
            </a:r>
            <a:r>
              <a:rPr sz="1750" spc="-5" dirty="0">
                <a:latin typeface="Calibri" panose="020F0502020204030204"/>
                <a:cs typeface="Calibri" panose="020F0502020204030204"/>
              </a:rPr>
              <a:t>or</a:t>
            </a:r>
            <a:r>
              <a:rPr sz="1750" spc="120" dirty="0">
                <a:latin typeface="Calibri" panose="020F0502020204030204"/>
                <a:cs typeface="Calibri" panose="020F0502020204030204"/>
              </a:rPr>
              <a:t> </a:t>
            </a:r>
            <a:r>
              <a:rPr sz="1750" spc="-5" dirty="0">
                <a:latin typeface="Calibri" panose="020F0502020204030204"/>
                <a:cs typeface="Calibri" panose="020F0502020204030204"/>
              </a:rPr>
              <a:t>call-by-need[1]</a:t>
            </a:r>
            <a:r>
              <a:rPr sz="1750" spc="114" dirty="0">
                <a:latin typeface="Calibri" panose="020F0502020204030204"/>
                <a:cs typeface="Calibri" panose="020F0502020204030204"/>
              </a:rPr>
              <a:t> </a:t>
            </a:r>
            <a:r>
              <a:rPr sz="1750" spc="-5" dirty="0">
                <a:latin typeface="Calibri" panose="020F0502020204030204"/>
                <a:cs typeface="Calibri" panose="020F0502020204030204"/>
              </a:rPr>
              <a:t>is</a:t>
            </a:r>
            <a:r>
              <a:rPr sz="1750" spc="114" dirty="0">
                <a:latin typeface="Calibri" panose="020F0502020204030204"/>
                <a:cs typeface="Calibri" panose="020F0502020204030204"/>
              </a:rPr>
              <a:t> </a:t>
            </a:r>
            <a:r>
              <a:rPr sz="1750" dirty="0">
                <a:latin typeface="Calibri" panose="020F0502020204030204"/>
                <a:cs typeface="Calibri" panose="020F0502020204030204"/>
              </a:rPr>
              <a:t>an</a:t>
            </a:r>
            <a:r>
              <a:rPr sz="1750" spc="120" dirty="0">
                <a:latin typeface="Calibri" panose="020F0502020204030204"/>
                <a:cs typeface="Calibri" panose="020F0502020204030204"/>
              </a:rPr>
              <a:t> </a:t>
            </a:r>
            <a:r>
              <a:rPr sz="1750" spc="-5" dirty="0">
                <a:latin typeface="Calibri" panose="020F0502020204030204"/>
                <a:cs typeface="Calibri" panose="020F0502020204030204"/>
              </a:rPr>
              <a:t>evaluation</a:t>
            </a:r>
            <a:r>
              <a:rPr sz="1750" spc="120" dirty="0">
                <a:latin typeface="Calibri" panose="020F0502020204030204"/>
                <a:cs typeface="Calibri" panose="020F0502020204030204"/>
              </a:rPr>
              <a:t> </a:t>
            </a:r>
            <a:r>
              <a:rPr sz="1750" spc="-5" dirty="0">
                <a:latin typeface="Calibri" panose="020F0502020204030204"/>
                <a:cs typeface="Calibri" panose="020F0502020204030204"/>
              </a:rPr>
              <a:t>strategy</a:t>
            </a:r>
            <a:r>
              <a:rPr sz="1750" spc="120" dirty="0">
                <a:latin typeface="Calibri" panose="020F0502020204030204"/>
                <a:cs typeface="Calibri" panose="020F0502020204030204"/>
              </a:rPr>
              <a:t> </a:t>
            </a:r>
            <a:r>
              <a:rPr sz="1750" spc="-5" dirty="0">
                <a:latin typeface="Calibri" panose="020F0502020204030204"/>
                <a:cs typeface="Calibri" panose="020F0502020204030204"/>
              </a:rPr>
              <a:t>which</a:t>
            </a:r>
            <a:r>
              <a:rPr sz="1750" spc="114" dirty="0">
                <a:latin typeface="Calibri" panose="020F0502020204030204"/>
                <a:cs typeface="Calibri" panose="020F0502020204030204"/>
              </a:rPr>
              <a:t> </a:t>
            </a:r>
            <a:r>
              <a:rPr sz="1750" spc="-5" dirty="0">
                <a:latin typeface="Calibri" panose="020F0502020204030204"/>
                <a:cs typeface="Calibri" panose="020F0502020204030204"/>
              </a:rPr>
              <a:t>delays</a:t>
            </a:r>
            <a:r>
              <a:rPr sz="1750" spc="114" dirty="0">
                <a:latin typeface="Calibri" panose="020F0502020204030204"/>
                <a:cs typeface="Calibri" panose="020F0502020204030204"/>
              </a:rPr>
              <a:t> </a:t>
            </a:r>
            <a:r>
              <a:rPr sz="1750" spc="-5" dirty="0">
                <a:latin typeface="Calibri" panose="020F0502020204030204"/>
                <a:cs typeface="Calibri" panose="020F0502020204030204"/>
              </a:rPr>
              <a:t>the</a:t>
            </a:r>
            <a:r>
              <a:rPr sz="1750" spc="114" dirty="0">
                <a:latin typeface="Calibri" panose="020F0502020204030204"/>
                <a:cs typeface="Calibri" panose="020F0502020204030204"/>
              </a:rPr>
              <a:t> </a:t>
            </a:r>
            <a:r>
              <a:rPr sz="1750" spc="-5" dirty="0">
                <a:latin typeface="Calibri" panose="020F0502020204030204"/>
                <a:cs typeface="Calibri" panose="020F0502020204030204"/>
              </a:rPr>
              <a:t>evaluation</a:t>
            </a:r>
            <a:r>
              <a:rPr sz="1750" spc="120" dirty="0">
                <a:latin typeface="Calibri" panose="020F0502020204030204"/>
                <a:cs typeface="Calibri" panose="020F0502020204030204"/>
              </a:rPr>
              <a:t> </a:t>
            </a:r>
            <a:r>
              <a:rPr sz="1750" spc="-5" dirty="0">
                <a:latin typeface="Calibri" panose="020F0502020204030204"/>
                <a:cs typeface="Calibri" panose="020F0502020204030204"/>
              </a:rPr>
              <a:t>of</a:t>
            </a:r>
            <a:r>
              <a:rPr sz="1750" spc="120" dirty="0">
                <a:latin typeface="Calibri" panose="020F0502020204030204"/>
                <a:cs typeface="Calibri" panose="020F0502020204030204"/>
              </a:rPr>
              <a:t> </a:t>
            </a:r>
            <a:r>
              <a:rPr sz="1750" dirty="0">
                <a:latin typeface="Calibri" panose="020F0502020204030204"/>
                <a:cs typeface="Calibri" panose="020F0502020204030204"/>
              </a:rPr>
              <a:t>an </a:t>
            </a:r>
            <a:r>
              <a:rPr sz="1750" spc="-380" dirty="0">
                <a:latin typeface="Calibri" panose="020F0502020204030204"/>
                <a:cs typeface="Calibri" panose="020F0502020204030204"/>
              </a:rPr>
              <a:t> </a:t>
            </a:r>
            <a:r>
              <a:rPr sz="1750" spc="-5" dirty="0">
                <a:latin typeface="Calibri" panose="020F0502020204030204"/>
                <a:cs typeface="Calibri" panose="020F0502020204030204"/>
              </a:rPr>
              <a:t>expression</a:t>
            </a:r>
            <a:r>
              <a:rPr sz="1750" spc="-10" dirty="0">
                <a:latin typeface="Calibri" panose="020F0502020204030204"/>
                <a:cs typeface="Calibri" panose="020F0502020204030204"/>
              </a:rPr>
              <a:t> </a:t>
            </a:r>
            <a:r>
              <a:rPr sz="1750" spc="-5" dirty="0">
                <a:latin typeface="Calibri" panose="020F0502020204030204"/>
                <a:cs typeface="Calibri" panose="020F0502020204030204"/>
              </a:rPr>
              <a:t>until its value is needed (non-strict</a:t>
            </a:r>
            <a:r>
              <a:rPr sz="1750" spc="-10" dirty="0">
                <a:latin typeface="Calibri" panose="020F0502020204030204"/>
                <a:cs typeface="Calibri" panose="020F0502020204030204"/>
              </a:rPr>
              <a:t> </a:t>
            </a:r>
            <a:r>
              <a:rPr sz="1750" spc="-5" dirty="0">
                <a:latin typeface="Calibri" panose="020F0502020204030204"/>
                <a:cs typeface="Calibri" panose="020F0502020204030204"/>
              </a:rPr>
              <a:t>evaluation) </a:t>
            </a:r>
            <a:r>
              <a:rPr sz="1750" dirty="0">
                <a:latin typeface="Calibri" panose="020F0502020204030204"/>
                <a:cs typeface="Calibri" panose="020F0502020204030204"/>
              </a:rPr>
              <a:t>and</a:t>
            </a:r>
            <a:r>
              <a:rPr sz="1750" spc="-5" dirty="0">
                <a:latin typeface="Calibri" panose="020F0502020204030204"/>
                <a:cs typeface="Calibri" panose="020F0502020204030204"/>
              </a:rPr>
              <a:t> which </a:t>
            </a:r>
            <a:r>
              <a:rPr sz="1750" dirty="0">
                <a:latin typeface="Calibri" panose="020F0502020204030204"/>
                <a:cs typeface="Calibri" panose="020F0502020204030204"/>
              </a:rPr>
              <a:t>also</a:t>
            </a:r>
            <a:r>
              <a:rPr sz="1750" spc="-5" dirty="0">
                <a:latin typeface="Calibri" panose="020F0502020204030204"/>
                <a:cs typeface="Calibri" panose="020F0502020204030204"/>
              </a:rPr>
              <a:t> </a:t>
            </a:r>
            <a:r>
              <a:rPr sz="1750" dirty="0">
                <a:latin typeface="Calibri" panose="020F0502020204030204"/>
                <a:cs typeface="Calibri" panose="020F0502020204030204"/>
              </a:rPr>
              <a:t>avoids</a:t>
            </a:r>
            <a:r>
              <a:rPr sz="1750" spc="-5" dirty="0">
                <a:latin typeface="Calibri" panose="020F0502020204030204"/>
                <a:cs typeface="Calibri" panose="020F0502020204030204"/>
              </a:rPr>
              <a:t> repeated</a:t>
            </a:r>
            <a:r>
              <a:rPr sz="1750" spc="-10" dirty="0">
                <a:latin typeface="Calibri" panose="020F0502020204030204"/>
                <a:cs typeface="Calibri" panose="020F0502020204030204"/>
              </a:rPr>
              <a:t> </a:t>
            </a:r>
            <a:r>
              <a:rPr sz="1750" spc="-5" dirty="0">
                <a:latin typeface="Calibri" panose="020F0502020204030204"/>
                <a:cs typeface="Calibri" panose="020F0502020204030204"/>
              </a:rPr>
              <a:t>evaluations</a:t>
            </a:r>
            <a:endParaRPr sz="1750">
              <a:latin typeface="Calibri" panose="020F0502020204030204"/>
              <a:cs typeface="Calibri" panose="020F0502020204030204"/>
            </a:endParaRPr>
          </a:p>
          <a:p>
            <a:pPr marL="298450" indent="-252730">
              <a:lnSpc>
                <a:spcPct val="100000"/>
              </a:lnSpc>
              <a:spcBef>
                <a:spcPts val="1050"/>
              </a:spcBef>
              <a:buFont typeface="Arial MT"/>
              <a:buChar char="•"/>
              <a:tabLst>
                <a:tab pos="297815" algn="l"/>
                <a:tab pos="298450" algn="l"/>
              </a:tabLst>
            </a:pPr>
            <a:r>
              <a:rPr sz="1750" spc="-5" dirty="0">
                <a:latin typeface="Calibri" panose="020F0502020204030204"/>
                <a:cs typeface="Calibri" panose="020F0502020204030204"/>
              </a:rPr>
              <a:t>Allows</a:t>
            </a:r>
            <a:r>
              <a:rPr sz="1750" spc="-15"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0" dirty="0">
                <a:latin typeface="Calibri" panose="020F0502020204030204"/>
                <a:cs typeface="Calibri" panose="020F0502020204030204"/>
              </a:rPr>
              <a:t> </a:t>
            </a:r>
            <a:r>
              <a:rPr sz="1750" spc="-5" dirty="0">
                <a:latin typeface="Calibri" panose="020F0502020204030204"/>
                <a:cs typeface="Calibri" panose="020F0502020204030204"/>
              </a:rPr>
              <a:t>having</a:t>
            </a:r>
            <a:r>
              <a:rPr sz="1750" spc="-10" dirty="0">
                <a:latin typeface="Calibri" panose="020F0502020204030204"/>
                <a:cs typeface="Calibri" panose="020F0502020204030204"/>
              </a:rPr>
              <a:t> </a:t>
            </a:r>
            <a:r>
              <a:rPr sz="1750" spc="-5" dirty="0">
                <a:latin typeface="Calibri" panose="020F0502020204030204"/>
                <a:cs typeface="Calibri" panose="020F0502020204030204"/>
              </a:rPr>
              <a:t>variables</a:t>
            </a:r>
            <a:r>
              <a:rPr sz="1750" spc="-10" dirty="0">
                <a:latin typeface="Calibri" panose="020F0502020204030204"/>
                <a:cs typeface="Calibri" panose="020F0502020204030204"/>
              </a:rPr>
              <a:t> </a:t>
            </a:r>
            <a:r>
              <a:rPr sz="1750" spc="-5" dirty="0">
                <a:latin typeface="Calibri" panose="020F0502020204030204"/>
                <a:cs typeface="Calibri" panose="020F0502020204030204"/>
              </a:rPr>
              <a:t>that</a:t>
            </a:r>
            <a:r>
              <a:rPr sz="1750" spc="-10" dirty="0">
                <a:latin typeface="Calibri" panose="020F0502020204030204"/>
                <a:cs typeface="Calibri" panose="020F0502020204030204"/>
              </a:rPr>
              <a:t> </a:t>
            </a:r>
            <a:r>
              <a:rPr sz="1750" spc="-5" dirty="0">
                <a:latin typeface="Calibri" panose="020F0502020204030204"/>
                <a:cs typeface="Calibri" panose="020F0502020204030204"/>
              </a:rPr>
              <a:t>have</a:t>
            </a:r>
            <a:r>
              <a:rPr sz="1750" spc="-10" dirty="0">
                <a:latin typeface="Calibri" panose="020F0502020204030204"/>
                <a:cs typeface="Calibri" panose="020F0502020204030204"/>
              </a:rPr>
              <a:t> </a:t>
            </a:r>
            <a:r>
              <a:rPr sz="1750" spc="-5" dirty="0">
                <a:latin typeface="Calibri" panose="020F0502020204030204"/>
                <a:cs typeface="Calibri" panose="020F0502020204030204"/>
              </a:rPr>
              <a:t>not</a:t>
            </a:r>
            <a:r>
              <a:rPr sz="1750" spc="-10" dirty="0">
                <a:latin typeface="Calibri" panose="020F0502020204030204"/>
                <a:cs typeface="Calibri" panose="020F0502020204030204"/>
              </a:rPr>
              <a:t> </a:t>
            </a:r>
            <a:r>
              <a:rPr sz="1750" spc="-5" dirty="0">
                <a:latin typeface="Calibri" panose="020F0502020204030204"/>
                <a:cs typeface="Calibri" panose="020F0502020204030204"/>
              </a:rPr>
              <a:t>yet</a:t>
            </a:r>
            <a:r>
              <a:rPr sz="1750" spc="-10" dirty="0">
                <a:latin typeface="Calibri" panose="020F0502020204030204"/>
                <a:cs typeface="Calibri" panose="020F0502020204030204"/>
              </a:rPr>
              <a:t> </a:t>
            </a:r>
            <a:r>
              <a:rPr sz="1750" spc="-5" dirty="0">
                <a:latin typeface="Calibri" panose="020F0502020204030204"/>
                <a:cs typeface="Calibri" panose="020F0502020204030204"/>
              </a:rPr>
              <a:t>been</a:t>
            </a:r>
            <a:r>
              <a:rPr sz="1750" spc="-10" dirty="0">
                <a:latin typeface="Calibri" panose="020F0502020204030204"/>
                <a:cs typeface="Calibri" panose="020F0502020204030204"/>
              </a:rPr>
              <a:t> </a:t>
            </a:r>
            <a:r>
              <a:rPr sz="1750" spc="-5" dirty="0">
                <a:latin typeface="Calibri" panose="020F0502020204030204"/>
                <a:cs typeface="Calibri" panose="020F0502020204030204"/>
              </a:rPr>
              <a:t>computed</a:t>
            </a:r>
            <a:endParaRPr sz="1750">
              <a:latin typeface="Calibri" panose="020F0502020204030204"/>
              <a:cs typeface="Calibri" panose="020F0502020204030204"/>
            </a:endParaRPr>
          </a:p>
          <a:p>
            <a:pPr>
              <a:lnSpc>
                <a:spcPct val="100000"/>
              </a:lnSpc>
              <a:spcBef>
                <a:spcPts val="35"/>
              </a:spcBef>
            </a:pPr>
            <a:endParaRPr sz="2550">
              <a:latin typeface="Calibri" panose="020F0502020204030204"/>
              <a:cs typeface="Calibri" panose="020F0502020204030204"/>
            </a:endParaRPr>
          </a:p>
          <a:p>
            <a:pPr marL="12700" marR="5080">
              <a:lnSpc>
                <a:spcPct val="150000"/>
              </a:lnSpc>
            </a:pPr>
            <a:r>
              <a:rPr sz="1750" spc="-5" dirty="0">
                <a:latin typeface="Calibri" panose="020F0502020204030204"/>
                <a:cs typeface="Calibri" panose="020F0502020204030204"/>
              </a:rPr>
              <a:t>In</a:t>
            </a:r>
            <a:r>
              <a:rPr sz="1750" spc="30" dirty="0">
                <a:latin typeface="Calibri" panose="020F0502020204030204"/>
                <a:cs typeface="Calibri" panose="020F0502020204030204"/>
              </a:rPr>
              <a:t> </a:t>
            </a:r>
            <a:r>
              <a:rPr sz="1750" spc="-5" dirty="0">
                <a:latin typeface="Calibri" panose="020F0502020204030204"/>
                <a:cs typeface="Calibri" panose="020F0502020204030204"/>
              </a:rPr>
              <a:t>Python,</a:t>
            </a:r>
            <a:r>
              <a:rPr sz="1750" spc="25" dirty="0">
                <a:latin typeface="Calibri" panose="020F0502020204030204"/>
                <a:cs typeface="Calibri" panose="020F0502020204030204"/>
              </a:rPr>
              <a:t> </a:t>
            </a:r>
            <a:r>
              <a:rPr sz="1750" spc="-5" dirty="0">
                <a:latin typeface="Calibri" panose="020F0502020204030204"/>
                <a:cs typeface="Calibri" panose="020F0502020204030204"/>
              </a:rPr>
              <a:t>the</a:t>
            </a:r>
            <a:r>
              <a:rPr sz="1750" spc="25" dirty="0">
                <a:latin typeface="Calibri" panose="020F0502020204030204"/>
                <a:cs typeface="Calibri" panose="020F0502020204030204"/>
              </a:rPr>
              <a:t> </a:t>
            </a:r>
            <a:r>
              <a:rPr sz="1750" spc="-5" dirty="0">
                <a:latin typeface="Calibri" panose="020F0502020204030204"/>
                <a:cs typeface="Calibri" panose="020F0502020204030204"/>
              </a:rPr>
              <a:t>logical</a:t>
            </a:r>
            <a:r>
              <a:rPr sz="1750" spc="25" dirty="0">
                <a:latin typeface="Calibri" panose="020F0502020204030204"/>
                <a:cs typeface="Calibri" panose="020F0502020204030204"/>
              </a:rPr>
              <a:t> </a:t>
            </a:r>
            <a:r>
              <a:rPr sz="1750" spc="-5" dirty="0">
                <a:latin typeface="Calibri" panose="020F0502020204030204"/>
                <a:cs typeface="Calibri" panose="020F0502020204030204"/>
              </a:rPr>
              <a:t>expression</a:t>
            </a:r>
            <a:r>
              <a:rPr sz="1750" spc="25" dirty="0">
                <a:latin typeface="Calibri" panose="020F0502020204030204"/>
                <a:cs typeface="Calibri" panose="020F0502020204030204"/>
              </a:rPr>
              <a:t> </a:t>
            </a:r>
            <a:r>
              <a:rPr sz="1750" spc="-5" dirty="0">
                <a:latin typeface="Calibri" panose="020F0502020204030204"/>
                <a:cs typeface="Calibri" panose="020F0502020204030204"/>
              </a:rPr>
              <a:t>operators</a:t>
            </a:r>
            <a:r>
              <a:rPr sz="1750" spc="25" dirty="0">
                <a:latin typeface="Calibri" panose="020F0502020204030204"/>
                <a:cs typeface="Calibri" panose="020F0502020204030204"/>
              </a:rPr>
              <a:t> </a:t>
            </a:r>
            <a:r>
              <a:rPr sz="1750" dirty="0">
                <a:latin typeface="Calibri" panose="020F0502020204030204"/>
                <a:cs typeface="Calibri" panose="020F0502020204030204"/>
              </a:rPr>
              <a:t>and,</a:t>
            </a:r>
            <a:r>
              <a:rPr sz="1750" spc="20" dirty="0">
                <a:latin typeface="Calibri" panose="020F0502020204030204"/>
                <a:cs typeface="Calibri" panose="020F0502020204030204"/>
              </a:rPr>
              <a:t> </a:t>
            </a:r>
            <a:r>
              <a:rPr sz="1750" spc="-5" dirty="0">
                <a:latin typeface="Calibri" panose="020F0502020204030204"/>
                <a:cs typeface="Calibri" panose="020F0502020204030204"/>
              </a:rPr>
              <a:t>or,</a:t>
            </a:r>
            <a:r>
              <a:rPr sz="1750" spc="25" dirty="0">
                <a:latin typeface="Calibri" panose="020F0502020204030204"/>
                <a:cs typeface="Calibri" panose="020F0502020204030204"/>
              </a:rPr>
              <a:t> </a:t>
            </a:r>
            <a:r>
              <a:rPr sz="1750" dirty="0">
                <a:latin typeface="Calibri" panose="020F0502020204030204"/>
                <a:cs typeface="Calibri" panose="020F0502020204030204"/>
              </a:rPr>
              <a:t>and</a:t>
            </a:r>
            <a:r>
              <a:rPr sz="1750" spc="20" dirty="0">
                <a:latin typeface="Calibri" panose="020F0502020204030204"/>
                <a:cs typeface="Calibri" panose="020F0502020204030204"/>
              </a:rPr>
              <a:t> </a:t>
            </a:r>
            <a:r>
              <a:rPr sz="1750" spc="-5" dirty="0">
                <a:latin typeface="Calibri" panose="020F0502020204030204"/>
                <a:cs typeface="Calibri" panose="020F0502020204030204"/>
              </a:rPr>
              <a:t>if-then-else</a:t>
            </a:r>
            <a:r>
              <a:rPr sz="1750" spc="25" dirty="0">
                <a:latin typeface="Calibri" panose="020F0502020204030204"/>
                <a:cs typeface="Calibri" panose="020F0502020204030204"/>
              </a:rPr>
              <a:t> </a:t>
            </a:r>
            <a:r>
              <a:rPr sz="1750" dirty="0">
                <a:latin typeface="Calibri" panose="020F0502020204030204"/>
                <a:cs typeface="Calibri" panose="020F0502020204030204"/>
              </a:rPr>
              <a:t>are</a:t>
            </a:r>
            <a:r>
              <a:rPr sz="1750" spc="20" dirty="0">
                <a:latin typeface="Calibri" panose="020F0502020204030204"/>
                <a:cs typeface="Calibri" panose="020F0502020204030204"/>
              </a:rPr>
              <a:t> </a:t>
            </a:r>
            <a:r>
              <a:rPr sz="1750" dirty="0">
                <a:latin typeface="Calibri" panose="020F0502020204030204"/>
                <a:cs typeface="Calibri" panose="020F0502020204030204"/>
              </a:rPr>
              <a:t>all</a:t>
            </a:r>
            <a:r>
              <a:rPr sz="1750" spc="20" dirty="0">
                <a:latin typeface="Calibri" panose="020F0502020204030204"/>
                <a:cs typeface="Calibri" panose="020F0502020204030204"/>
              </a:rPr>
              <a:t> </a:t>
            </a:r>
            <a:r>
              <a:rPr sz="1750" spc="-5" dirty="0">
                <a:latin typeface="Calibri" panose="020F0502020204030204"/>
                <a:cs typeface="Calibri" panose="020F0502020204030204"/>
              </a:rPr>
              <a:t>non-strict.</a:t>
            </a:r>
            <a:r>
              <a:rPr sz="1750" spc="25" dirty="0">
                <a:latin typeface="Calibri" panose="020F0502020204030204"/>
                <a:cs typeface="Calibri" panose="020F0502020204030204"/>
              </a:rPr>
              <a:t> </a:t>
            </a:r>
            <a:r>
              <a:rPr sz="1750" spc="-5" dirty="0">
                <a:latin typeface="Calibri" panose="020F0502020204030204"/>
                <a:cs typeface="Calibri" panose="020F0502020204030204"/>
              </a:rPr>
              <a:t>We</a:t>
            </a:r>
            <a:r>
              <a:rPr sz="1750" spc="25" dirty="0">
                <a:latin typeface="Calibri" panose="020F0502020204030204"/>
                <a:cs typeface="Calibri" panose="020F0502020204030204"/>
              </a:rPr>
              <a:t> </a:t>
            </a:r>
            <a:r>
              <a:rPr sz="1750" spc="-5" dirty="0">
                <a:latin typeface="Calibri" panose="020F0502020204030204"/>
                <a:cs typeface="Calibri" panose="020F0502020204030204"/>
              </a:rPr>
              <a:t>sometimes</a:t>
            </a:r>
            <a:r>
              <a:rPr sz="1750" spc="25" dirty="0">
                <a:latin typeface="Calibri" panose="020F0502020204030204"/>
                <a:cs typeface="Calibri" panose="020F0502020204030204"/>
              </a:rPr>
              <a:t> </a:t>
            </a:r>
            <a:r>
              <a:rPr sz="1750" spc="-5" dirty="0">
                <a:latin typeface="Calibri" panose="020F0502020204030204"/>
                <a:cs typeface="Calibri" panose="020F0502020204030204"/>
              </a:rPr>
              <a:t>call</a:t>
            </a:r>
            <a:r>
              <a:rPr sz="1750" spc="25" dirty="0">
                <a:latin typeface="Calibri" panose="020F0502020204030204"/>
                <a:cs typeface="Calibri" panose="020F0502020204030204"/>
              </a:rPr>
              <a:t> </a:t>
            </a:r>
            <a:r>
              <a:rPr sz="1750" spc="-5" dirty="0">
                <a:latin typeface="Calibri" panose="020F0502020204030204"/>
                <a:cs typeface="Calibri" panose="020F0502020204030204"/>
              </a:rPr>
              <a:t>them</a:t>
            </a:r>
            <a:r>
              <a:rPr sz="1750" spc="409" dirty="0">
                <a:latin typeface="Calibri" panose="020F0502020204030204"/>
                <a:cs typeface="Calibri" panose="020F0502020204030204"/>
              </a:rPr>
              <a:t> </a:t>
            </a:r>
            <a:r>
              <a:rPr sz="1750" spc="-5" dirty="0">
                <a:latin typeface="Calibri" panose="020F0502020204030204"/>
                <a:cs typeface="Calibri" panose="020F0502020204030204"/>
              </a:rPr>
              <a:t>short-circuit </a:t>
            </a:r>
            <a:r>
              <a:rPr sz="1750" spc="-385" dirty="0">
                <a:latin typeface="Calibri" panose="020F0502020204030204"/>
                <a:cs typeface="Calibri" panose="020F0502020204030204"/>
              </a:rPr>
              <a:t> </a:t>
            </a:r>
            <a:r>
              <a:rPr sz="1750" spc="-5" dirty="0">
                <a:latin typeface="Calibri" panose="020F0502020204030204"/>
                <a:cs typeface="Calibri" panose="020F0502020204030204"/>
              </a:rPr>
              <a:t>operators</a:t>
            </a:r>
            <a:r>
              <a:rPr sz="1750" spc="-10" dirty="0">
                <a:latin typeface="Calibri" panose="020F0502020204030204"/>
                <a:cs typeface="Calibri" panose="020F0502020204030204"/>
              </a:rPr>
              <a:t> </a:t>
            </a:r>
            <a:r>
              <a:rPr sz="1750" spc="-5" dirty="0">
                <a:latin typeface="Calibri" panose="020F0502020204030204"/>
                <a:cs typeface="Calibri" panose="020F0502020204030204"/>
              </a:rPr>
              <a:t>because they don't need to evaluate </a:t>
            </a:r>
            <a:r>
              <a:rPr sz="1750" dirty="0">
                <a:latin typeface="Calibri" panose="020F0502020204030204"/>
                <a:cs typeface="Calibri" panose="020F0502020204030204"/>
              </a:rPr>
              <a:t>all</a:t>
            </a:r>
            <a:r>
              <a:rPr sz="1750" spc="-5" dirty="0">
                <a:latin typeface="Calibri" panose="020F0502020204030204"/>
                <a:cs typeface="Calibri" panose="020F0502020204030204"/>
              </a:rPr>
              <a:t> </a:t>
            </a:r>
            <a:r>
              <a:rPr sz="1750" dirty="0">
                <a:latin typeface="Calibri" panose="020F0502020204030204"/>
                <a:cs typeface="Calibri" panose="020F0502020204030204"/>
              </a:rPr>
              <a:t>arguments</a:t>
            </a:r>
            <a:r>
              <a:rPr sz="1750" spc="-5" dirty="0">
                <a:latin typeface="Calibri" panose="020F0502020204030204"/>
                <a:cs typeface="Calibri" panose="020F0502020204030204"/>
              </a:rPr>
              <a:t> to</a:t>
            </a:r>
            <a:r>
              <a:rPr sz="1750" spc="-10" dirty="0">
                <a:latin typeface="Calibri" panose="020F0502020204030204"/>
                <a:cs typeface="Calibri" panose="020F0502020204030204"/>
              </a:rPr>
              <a:t> </a:t>
            </a:r>
            <a:r>
              <a:rPr sz="1750" spc="-5" dirty="0">
                <a:latin typeface="Calibri" panose="020F0502020204030204"/>
                <a:cs typeface="Calibri" panose="020F0502020204030204"/>
              </a:rPr>
              <a:t>determine the resulting value.</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The</a:t>
            </a:r>
            <a:r>
              <a:rPr sz="1750" spc="-15" dirty="0">
                <a:latin typeface="Calibri" panose="020F0502020204030204"/>
                <a:cs typeface="Calibri" panose="020F0502020204030204"/>
              </a:rPr>
              <a:t> </a:t>
            </a:r>
            <a:r>
              <a:rPr sz="1750" spc="-5" dirty="0">
                <a:latin typeface="Calibri" panose="020F0502020204030204"/>
                <a:cs typeface="Calibri" panose="020F0502020204030204"/>
              </a:rPr>
              <a:t>following</a:t>
            </a:r>
            <a:r>
              <a:rPr sz="1750" spc="-10" dirty="0">
                <a:latin typeface="Calibri" panose="020F0502020204030204"/>
                <a:cs typeface="Calibri" panose="020F0502020204030204"/>
              </a:rPr>
              <a:t> </a:t>
            </a:r>
            <a:r>
              <a:rPr sz="1750" spc="-5" dirty="0">
                <a:latin typeface="Calibri" panose="020F0502020204030204"/>
                <a:cs typeface="Calibri" panose="020F0502020204030204"/>
              </a:rPr>
              <a:t>command</a:t>
            </a:r>
            <a:r>
              <a:rPr sz="1750" spc="-10" dirty="0">
                <a:latin typeface="Calibri" panose="020F0502020204030204"/>
                <a:cs typeface="Calibri" panose="020F0502020204030204"/>
              </a:rPr>
              <a:t> </a:t>
            </a:r>
            <a:r>
              <a:rPr sz="1750" spc="-5" dirty="0">
                <a:latin typeface="Calibri" panose="020F0502020204030204"/>
                <a:cs typeface="Calibri" panose="020F0502020204030204"/>
              </a:rPr>
              <a:t>snippet</a:t>
            </a:r>
            <a:r>
              <a:rPr sz="1750" spc="-10" dirty="0">
                <a:latin typeface="Calibri" panose="020F0502020204030204"/>
                <a:cs typeface="Calibri" panose="020F0502020204030204"/>
              </a:rPr>
              <a:t> </a:t>
            </a:r>
            <a:r>
              <a:rPr sz="1750" spc="-5" dirty="0">
                <a:latin typeface="Calibri" panose="020F0502020204030204"/>
                <a:cs typeface="Calibri" panose="020F0502020204030204"/>
              </a:rPr>
              <a:t>shows</a:t>
            </a:r>
            <a:r>
              <a:rPr sz="1750" spc="-10" dirty="0">
                <a:latin typeface="Calibri" panose="020F0502020204030204"/>
                <a:cs typeface="Calibri" panose="020F0502020204030204"/>
              </a:rPr>
              <a:t> </a:t>
            </a:r>
            <a:r>
              <a:rPr sz="1750" spc="-5" dirty="0">
                <a:latin typeface="Calibri" panose="020F0502020204030204"/>
                <a:cs typeface="Calibri" panose="020F0502020204030204"/>
              </a:rPr>
              <a:t>the</a:t>
            </a:r>
            <a:r>
              <a:rPr sz="1750" spc="-10" dirty="0">
                <a:latin typeface="Calibri" panose="020F0502020204030204"/>
                <a:cs typeface="Calibri" panose="020F0502020204030204"/>
              </a:rPr>
              <a:t> </a:t>
            </a:r>
            <a:r>
              <a:rPr sz="1750" dirty="0">
                <a:latin typeface="Calibri" panose="020F0502020204030204"/>
                <a:cs typeface="Calibri" panose="020F0502020204030204"/>
              </a:rPr>
              <a:t>and</a:t>
            </a:r>
            <a:r>
              <a:rPr sz="1750" spc="-10" dirty="0">
                <a:latin typeface="Calibri" panose="020F0502020204030204"/>
                <a:cs typeface="Calibri" panose="020F0502020204030204"/>
              </a:rPr>
              <a:t> </a:t>
            </a:r>
            <a:r>
              <a:rPr sz="1750" spc="-5" dirty="0">
                <a:latin typeface="Calibri" panose="020F0502020204030204"/>
                <a:cs typeface="Calibri" panose="020F0502020204030204"/>
              </a:rPr>
              <a:t>operator's</a:t>
            </a:r>
            <a:r>
              <a:rPr sz="1750" spc="-15" dirty="0">
                <a:latin typeface="Calibri" panose="020F0502020204030204"/>
                <a:cs typeface="Calibri" panose="020F0502020204030204"/>
              </a:rPr>
              <a:t> </a:t>
            </a:r>
            <a:r>
              <a:rPr sz="1750" spc="-5" dirty="0">
                <a:latin typeface="Calibri" panose="020F0502020204030204"/>
                <a:cs typeface="Calibri" panose="020F0502020204030204"/>
              </a:rPr>
              <a:t>non-strict</a:t>
            </a:r>
            <a:r>
              <a:rPr sz="1750" spc="-10" dirty="0">
                <a:latin typeface="Calibri" panose="020F0502020204030204"/>
                <a:cs typeface="Calibri" panose="020F0502020204030204"/>
              </a:rPr>
              <a:t> </a:t>
            </a:r>
            <a:r>
              <a:rPr sz="1750" spc="-5" dirty="0">
                <a:latin typeface="Calibri" panose="020F0502020204030204"/>
                <a:cs typeface="Calibri" panose="020F0502020204030204"/>
              </a:rPr>
              <a:t>feature:</a:t>
            </a:r>
            <a:endParaRPr sz="1750">
              <a:latin typeface="Calibri" panose="020F0502020204030204"/>
              <a:cs typeface="Calibri" panose="020F0502020204030204"/>
            </a:endParaRPr>
          </a:p>
          <a:p>
            <a:pPr>
              <a:lnSpc>
                <a:spcPct val="100000"/>
              </a:lnSpc>
            </a:pPr>
            <a:endParaRPr sz="1700">
              <a:latin typeface="Calibri" panose="020F0502020204030204"/>
              <a:cs typeface="Calibri" panose="020F0502020204030204"/>
            </a:endParaRPr>
          </a:p>
          <a:p>
            <a:pPr marL="12700" marR="9876155">
              <a:lnSpc>
                <a:spcPct val="150000"/>
              </a:lnSpc>
              <a:spcBef>
                <a:spcPts val="1075"/>
              </a:spcBef>
            </a:pPr>
            <a:r>
              <a:rPr sz="1750" spc="-5" dirty="0">
                <a:latin typeface="Calibri" panose="020F0502020204030204"/>
                <a:cs typeface="Calibri" panose="020F0502020204030204"/>
              </a:rPr>
              <a:t>&gt;&gt;&gt;</a:t>
            </a:r>
            <a:r>
              <a:rPr sz="1750" spc="-35" dirty="0">
                <a:latin typeface="Calibri" panose="020F0502020204030204"/>
                <a:cs typeface="Calibri" panose="020F0502020204030204"/>
              </a:rPr>
              <a:t> </a:t>
            </a:r>
            <a:r>
              <a:rPr sz="1750" dirty="0">
                <a:latin typeface="Calibri" panose="020F0502020204030204"/>
                <a:cs typeface="Calibri" panose="020F0502020204030204"/>
              </a:rPr>
              <a:t>0</a:t>
            </a:r>
            <a:r>
              <a:rPr sz="1750" spc="-35" dirty="0">
                <a:latin typeface="Calibri" panose="020F0502020204030204"/>
                <a:cs typeface="Calibri" panose="020F0502020204030204"/>
              </a:rPr>
              <a:t> </a:t>
            </a:r>
            <a:r>
              <a:rPr sz="1750" dirty="0">
                <a:latin typeface="Calibri" panose="020F0502020204030204"/>
                <a:cs typeface="Calibri" panose="020F0502020204030204"/>
              </a:rPr>
              <a:t>and</a:t>
            </a:r>
            <a:r>
              <a:rPr sz="1750" spc="-35" dirty="0">
                <a:latin typeface="Calibri" panose="020F0502020204030204"/>
                <a:cs typeface="Calibri" panose="020F0502020204030204"/>
              </a:rPr>
              <a:t> </a:t>
            </a:r>
            <a:r>
              <a:rPr sz="1750" spc="-5" dirty="0">
                <a:latin typeface="Calibri" panose="020F0502020204030204"/>
                <a:cs typeface="Calibri" panose="020F0502020204030204"/>
              </a:rPr>
              <a:t>print("right") </a:t>
            </a:r>
            <a:r>
              <a:rPr sz="1750" spc="-380" dirty="0">
                <a:latin typeface="Calibri" panose="020F0502020204030204"/>
                <a:cs typeface="Calibri" panose="020F0502020204030204"/>
              </a:rPr>
              <a:t> </a:t>
            </a:r>
            <a:r>
              <a:rPr sz="1750" dirty="0">
                <a:latin typeface="Calibri" panose="020F0502020204030204"/>
                <a:cs typeface="Calibri" panose="020F0502020204030204"/>
              </a:rPr>
              <a:t>0</a:t>
            </a:r>
            <a:endParaRPr sz="1750">
              <a:latin typeface="Calibri" panose="020F0502020204030204"/>
              <a:cs typeface="Calibri" panose="020F0502020204030204"/>
            </a:endParaRPr>
          </a:p>
          <a:p>
            <a:pPr marL="12700" marR="9575800">
              <a:lnSpc>
                <a:spcPct val="150000"/>
              </a:lnSpc>
            </a:pPr>
            <a:r>
              <a:rPr sz="1750" spc="-5" dirty="0">
                <a:latin typeface="Calibri" panose="020F0502020204030204"/>
                <a:cs typeface="Calibri" panose="020F0502020204030204"/>
              </a:rPr>
              <a:t>&gt;&gt;&gt; True </a:t>
            </a:r>
            <a:r>
              <a:rPr sz="1750" dirty="0">
                <a:latin typeface="Calibri" panose="020F0502020204030204"/>
                <a:cs typeface="Calibri" panose="020F0502020204030204"/>
              </a:rPr>
              <a:t>and </a:t>
            </a:r>
            <a:r>
              <a:rPr sz="1750" spc="-5" dirty="0">
                <a:latin typeface="Calibri" panose="020F0502020204030204"/>
                <a:cs typeface="Calibri" panose="020F0502020204030204"/>
              </a:rPr>
              <a:t>print("right") </a:t>
            </a:r>
            <a:r>
              <a:rPr sz="1750" spc="-385" dirty="0">
                <a:latin typeface="Calibri" panose="020F0502020204030204"/>
                <a:cs typeface="Calibri" panose="020F0502020204030204"/>
              </a:rPr>
              <a:t> </a:t>
            </a:r>
            <a:r>
              <a:rPr sz="1750" spc="-5" dirty="0">
                <a:latin typeface="Calibri" panose="020F0502020204030204"/>
                <a:cs typeface="Calibri" panose="020F0502020204030204"/>
              </a:rPr>
              <a:t>Right</a:t>
            </a:r>
            <a:endParaRPr sz="1750">
              <a:latin typeface="Calibri" panose="020F0502020204030204"/>
              <a:cs typeface="Calibri" panose="020F0502020204030204"/>
            </a:endParaRPr>
          </a:p>
          <a:p>
            <a:pPr marL="12700" marR="9525">
              <a:lnSpc>
                <a:spcPct val="150000"/>
              </a:lnSpc>
            </a:pPr>
            <a:r>
              <a:rPr sz="1750" spc="-5" dirty="0">
                <a:latin typeface="Calibri" panose="020F0502020204030204"/>
                <a:cs typeface="Calibri" panose="020F0502020204030204"/>
              </a:rPr>
              <a:t>When</a:t>
            </a:r>
            <a:r>
              <a:rPr sz="1750" spc="30" dirty="0">
                <a:latin typeface="Calibri" panose="020F0502020204030204"/>
                <a:cs typeface="Calibri" panose="020F0502020204030204"/>
              </a:rPr>
              <a:t> </a:t>
            </a:r>
            <a:r>
              <a:rPr sz="1750" spc="-5" dirty="0">
                <a:latin typeface="Calibri" panose="020F0502020204030204"/>
                <a:cs typeface="Calibri" panose="020F0502020204030204"/>
              </a:rPr>
              <a:t>we</a:t>
            </a:r>
            <a:r>
              <a:rPr sz="1750" spc="35" dirty="0">
                <a:latin typeface="Calibri" panose="020F0502020204030204"/>
                <a:cs typeface="Calibri" panose="020F0502020204030204"/>
              </a:rPr>
              <a:t> </a:t>
            </a:r>
            <a:r>
              <a:rPr sz="1750" spc="-5" dirty="0">
                <a:latin typeface="Calibri" panose="020F0502020204030204"/>
                <a:cs typeface="Calibri" panose="020F0502020204030204"/>
              </a:rPr>
              <a:t>execute</a:t>
            </a:r>
            <a:r>
              <a:rPr sz="1750" spc="35" dirty="0">
                <a:latin typeface="Calibri" panose="020F0502020204030204"/>
                <a:cs typeface="Calibri" panose="020F0502020204030204"/>
              </a:rPr>
              <a:t> </a:t>
            </a:r>
            <a:r>
              <a:rPr sz="1750" spc="-5" dirty="0">
                <a:latin typeface="Calibri" panose="020F0502020204030204"/>
                <a:cs typeface="Calibri" panose="020F0502020204030204"/>
              </a:rPr>
              <a:t>the</a:t>
            </a:r>
            <a:r>
              <a:rPr sz="1750" spc="35" dirty="0">
                <a:latin typeface="Calibri" panose="020F0502020204030204"/>
                <a:cs typeface="Calibri" panose="020F0502020204030204"/>
              </a:rPr>
              <a:t> </a:t>
            </a:r>
            <a:r>
              <a:rPr sz="1750" spc="-5" dirty="0">
                <a:latin typeface="Calibri" panose="020F0502020204030204"/>
                <a:cs typeface="Calibri" panose="020F0502020204030204"/>
              </a:rPr>
              <a:t>preceding</a:t>
            </a:r>
            <a:r>
              <a:rPr sz="1750" spc="35" dirty="0">
                <a:latin typeface="Calibri" panose="020F0502020204030204"/>
                <a:cs typeface="Calibri" panose="020F0502020204030204"/>
              </a:rPr>
              <a:t> </a:t>
            </a:r>
            <a:r>
              <a:rPr sz="1750" spc="-5" dirty="0">
                <a:latin typeface="Calibri" panose="020F0502020204030204"/>
                <a:cs typeface="Calibri" panose="020F0502020204030204"/>
              </a:rPr>
              <a:t>command</a:t>
            </a:r>
            <a:r>
              <a:rPr sz="1750" spc="35" dirty="0">
                <a:latin typeface="Calibri" panose="020F0502020204030204"/>
                <a:cs typeface="Calibri" panose="020F0502020204030204"/>
              </a:rPr>
              <a:t> </a:t>
            </a:r>
            <a:r>
              <a:rPr sz="1750" spc="-5" dirty="0">
                <a:latin typeface="Calibri" panose="020F0502020204030204"/>
                <a:cs typeface="Calibri" panose="020F0502020204030204"/>
              </a:rPr>
              <a:t>snippet,</a:t>
            </a:r>
            <a:r>
              <a:rPr sz="1750" spc="35" dirty="0">
                <a:latin typeface="Calibri" panose="020F0502020204030204"/>
                <a:cs typeface="Calibri" panose="020F0502020204030204"/>
              </a:rPr>
              <a:t> </a:t>
            </a:r>
            <a:r>
              <a:rPr sz="1750" spc="-5" dirty="0">
                <a:latin typeface="Calibri" panose="020F0502020204030204"/>
                <a:cs typeface="Calibri" panose="020F0502020204030204"/>
              </a:rPr>
              <a:t>the</a:t>
            </a:r>
            <a:r>
              <a:rPr sz="1750" spc="35" dirty="0">
                <a:latin typeface="Calibri" panose="020F0502020204030204"/>
                <a:cs typeface="Calibri" panose="020F0502020204030204"/>
              </a:rPr>
              <a:t> </a:t>
            </a:r>
            <a:r>
              <a:rPr sz="1750" spc="-5" dirty="0">
                <a:latin typeface="Calibri" panose="020F0502020204030204"/>
                <a:cs typeface="Calibri" panose="020F0502020204030204"/>
              </a:rPr>
              <a:t>left-hand</a:t>
            </a:r>
            <a:r>
              <a:rPr sz="1750" spc="35" dirty="0">
                <a:latin typeface="Calibri" panose="020F0502020204030204"/>
                <a:cs typeface="Calibri" panose="020F0502020204030204"/>
              </a:rPr>
              <a:t> </a:t>
            </a:r>
            <a:r>
              <a:rPr sz="1750" spc="-5" dirty="0">
                <a:latin typeface="Calibri" panose="020F0502020204030204"/>
                <a:cs typeface="Calibri" panose="020F0502020204030204"/>
              </a:rPr>
              <a:t>side</a:t>
            </a:r>
            <a:r>
              <a:rPr sz="1750" spc="35" dirty="0">
                <a:latin typeface="Calibri" panose="020F0502020204030204"/>
                <a:cs typeface="Calibri" panose="020F0502020204030204"/>
              </a:rPr>
              <a:t> </a:t>
            </a:r>
            <a:r>
              <a:rPr sz="1750" spc="-5" dirty="0">
                <a:latin typeface="Calibri" panose="020F0502020204030204"/>
                <a:cs typeface="Calibri" panose="020F0502020204030204"/>
              </a:rPr>
              <a:t>of</a:t>
            </a:r>
            <a:r>
              <a:rPr sz="1750" spc="35" dirty="0">
                <a:latin typeface="Calibri" panose="020F0502020204030204"/>
                <a:cs typeface="Calibri" panose="020F0502020204030204"/>
              </a:rPr>
              <a:t> </a:t>
            </a:r>
            <a:r>
              <a:rPr sz="1750" spc="-5" dirty="0">
                <a:latin typeface="Calibri" panose="020F0502020204030204"/>
                <a:cs typeface="Calibri" panose="020F0502020204030204"/>
              </a:rPr>
              <a:t>the</a:t>
            </a:r>
            <a:r>
              <a:rPr sz="1750" spc="35" dirty="0">
                <a:latin typeface="Calibri" panose="020F0502020204030204"/>
                <a:cs typeface="Calibri" panose="020F0502020204030204"/>
              </a:rPr>
              <a:t> </a:t>
            </a:r>
            <a:r>
              <a:rPr sz="1750" dirty="0">
                <a:latin typeface="Calibri" panose="020F0502020204030204"/>
                <a:cs typeface="Calibri" panose="020F0502020204030204"/>
              </a:rPr>
              <a:t>and</a:t>
            </a:r>
            <a:r>
              <a:rPr sz="1750" spc="35" dirty="0">
                <a:latin typeface="Calibri" panose="020F0502020204030204"/>
                <a:cs typeface="Calibri" panose="020F0502020204030204"/>
              </a:rPr>
              <a:t> </a:t>
            </a:r>
            <a:r>
              <a:rPr sz="1750" spc="-5" dirty="0">
                <a:latin typeface="Calibri" panose="020F0502020204030204"/>
                <a:cs typeface="Calibri" panose="020F0502020204030204"/>
              </a:rPr>
              <a:t>operator</a:t>
            </a:r>
            <a:r>
              <a:rPr sz="1750" spc="35" dirty="0">
                <a:latin typeface="Calibri" panose="020F0502020204030204"/>
                <a:cs typeface="Calibri" panose="020F0502020204030204"/>
              </a:rPr>
              <a:t> </a:t>
            </a:r>
            <a:r>
              <a:rPr sz="1750" spc="-5" dirty="0">
                <a:latin typeface="Calibri" panose="020F0502020204030204"/>
                <a:cs typeface="Calibri" panose="020F0502020204030204"/>
              </a:rPr>
              <a:t>is</a:t>
            </a:r>
            <a:r>
              <a:rPr sz="1750" spc="35" dirty="0">
                <a:latin typeface="Calibri" panose="020F0502020204030204"/>
                <a:cs typeface="Calibri" panose="020F0502020204030204"/>
              </a:rPr>
              <a:t> </a:t>
            </a:r>
            <a:r>
              <a:rPr sz="1750" spc="-5" dirty="0">
                <a:latin typeface="Calibri" panose="020F0502020204030204"/>
                <a:cs typeface="Calibri" panose="020F0502020204030204"/>
              </a:rPr>
              <a:t>equivalent</a:t>
            </a:r>
            <a:r>
              <a:rPr sz="1750" spc="35" dirty="0">
                <a:latin typeface="Calibri" panose="020F0502020204030204"/>
                <a:cs typeface="Calibri" panose="020F0502020204030204"/>
              </a:rPr>
              <a:t> </a:t>
            </a:r>
            <a:r>
              <a:rPr sz="1750" spc="-5" dirty="0">
                <a:latin typeface="Calibri" panose="020F0502020204030204"/>
                <a:cs typeface="Calibri" panose="020F0502020204030204"/>
              </a:rPr>
              <a:t>to</a:t>
            </a:r>
            <a:r>
              <a:rPr sz="1750" spc="35" dirty="0">
                <a:latin typeface="Calibri" panose="020F0502020204030204"/>
                <a:cs typeface="Calibri" panose="020F0502020204030204"/>
              </a:rPr>
              <a:t> </a:t>
            </a:r>
            <a:r>
              <a:rPr sz="1750" spc="-5" dirty="0">
                <a:latin typeface="Calibri" panose="020F0502020204030204"/>
                <a:cs typeface="Calibri" panose="020F0502020204030204"/>
              </a:rPr>
              <a:t>False;</a:t>
            </a:r>
            <a:r>
              <a:rPr sz="1750" spc="35" dirty="0">
                <a:latin typeface="Calibri" panose="020F0502020204030204"/>
                <a:cs typeface="Calibri" panose="020F0502020204030204"/>
              </a:rPr>
              <a:t> </a:t>
            </a:r>
            <a:r>
              <a:rPr sz="1750" spc="-5" dirty="0">
                <a:latin typeface="Calibri" panose="020F0502020204030204"/>
                <a:cs typeface="Calibri" panose="020F0502020204030204"/>
              </a:rPr>
              <a:t>the</a:t>
            </a:r>
            <a:r>
              <a:rPr sz="1750" spc="35" dirty="0">
                <a:latin typeface="Calibri" panose="020F0502020204030204"/>
                <a:cs typeface="Calibri" panose="020F0502020204030204"/>
              </a:rPr>
              <a:t> </a:t>
            </a:r>
            <a:r>
              <a:rPr sz="1750" spc="-5" dirty="0">
                <a:latin typeface="Calibri" panose="020F0502020204030204"/>
                <a:cs typeface="Calibri" panose="020F0502020204030204"/>
              </a:rPr>
              <a:t>right-hand</a:t>
            </a:r>
            <a:r>
              <a:rPr sz="1750" spc="35" dirty="0">
                <a:latin typeface="Calibri" panose="020F0502020204030204"/>
                <a:cs typeface="Calibri" panose="020F0502020204030204"/>
              </a:rPr>
              <a:t> </a:t>
            </a:r>
            <a:r>
              <a:rPr sz="1750" spc="-5" dirty="0">
                <a:latin typeface="Calibri" panose="020F0502020204030204"/>
                <a:cs typeface="Calibri" panose="020F0502020204030204"/>
              </a:rPr>
              <a:t>side </a:t>
            </a:r>
            <a:r>
              <a:rPr sz="1750" spc="-385" dirty="0">
                <a:latin typeface="Calibri" panose="020F0502020204030204"/>
                <a:cs typeface="Calibri" panose="020F0502020204030204"/>
              </a:rPr>
              <a:t> </a:t>
            </a:r>
            <a:r>
              <a:rPr sz="1750" spc="-5" dirty="0">
                <a:latin typeface="Calibri" panose="020F0502020204030204"/>
                <a:cs typeface="Calibri" panose="020F0502020204030204"/>
              </a:rPr>
              <a:t>is</a:t>
            </a:r>
            <a:r>
              <a:rPr sz="1750" spc="-10" dirty="0">
                <a:latin typeface="Calibri" panose="020F0502020204030204"/>
                <a:cs typeface="Calibri" panose="020F0502020204030204"/>
              </a:rPr>
              <a:t> </a:t>
            </a:r>
            <a:r>
              <a:rPr sz="1750" spc="-5" dirty="0">
                <a:latin typeface="Calibri" panose="020F0502020204030204"/>
                <a:cs typeface="Calibri" panose="020F0502020204030204"/>
              </a:rPr>
              <a:t>not evaluated. When the left-hand side is equivalent to True, the right-hand side is evaluated</a:t>
            </a:r>
            <a:endParaRPr sz="1750">
              <a:latin typeface="Calibri" panose="020F0502020204030204"/>
              <a:cs typeface="Calibri" panose="020F0502020204030204"/>
            </a:endParaRPr>
          </a:p>
        </p:txBody>
      </p:sp>
      <p:sp>
        <p:nvSpPr>
          <p:cNvPr id="8" name="Slide Number Placeholder 7"/>
          <p:cNvSpPr>
            <a:spLocks noGrp="1"/>
          </p:cNvSpPr>
          <p:nvPr>
            <p:ph type="sldNum" sz="quarter" idx="7"/>
          </p:nvPr>
        </p:nvSpPr>
        <p:spPr/>
        <p:txBody>
          <a:bodyPr/>
          <a:lstStyle/>
          <a:p>
            <a:fld id="{B6F15528-21DE-4FAA-801E-634DDDAF4B2B}" type="slidenum">
              <a:rPr/>
              <a:t>14</a:t>
            </a:fld>
            <a:endParaRPr/>
          </a:p>
        </p:txBody>
      </p:sp>
      <p:sp>
        <p:nvSpPr>
          <p:cNvPr id="9" name="Footer Placeholder 8"/>
          <p:cNvSpPr>
            <a:spLocks noGrp="1"/>
          </p:cNvSpPr>
          <p:nvPr>
            <p:ph type="ftr" sz="quarter" idx="5"/>
          </p:nvPr>
        </p:nvSpPr>
        <p:spPr/>
        <p:txBody>
          <a:bodyPr/>
          <a:lstStyle/>
          <a:p>
            <a:r>
              <a:t>UNIT IV : Pythonic Programming Paradigm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544131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Functional</a:t>
            </a:r>
            <a:r>
              <a:rPr spc="-2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Programming</a:t>
            </a:r>
            <a:r>
              <a:rPr spc="-25" dirty="0">
                <a:solidFill>
                  <a:srgbClr val="000000"/>
                </a:solidFill>
                <a:latin typeface="Calibri" panose="020F0502020204030204"/>
                <a:cs typeface="Calibri" panose="020F0502020204030204"/>
              </a:rPr>
              <a:t> </a:t>
            </a:r>
            <a:r>
              <a:rPr dirty="0">
                <a:solidFill>
                  <a:srgbClr val="000000"/>
                </a:solidFill>
                <a:latin typeface="Calibri" panose="020F0502020204030204"/>
                <a:cs typeface="Calibri" panose="020F0502020204030204"/>
              </a:rPr>
              <a:t>–</a:t>
            </a:r>
            <a:r>
              <a:rPr spc="-2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lambda</a:t>
            </a:r>
            <a:r>
              <a:rPr spc="-2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calculus</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3"/>
            <a:ext cx="12105640" cy="5979795"/>
          </a:xfrm>
          <a:custGeom>
            <a:avLst/>
            <a:gdLst/>
            <a:ahLst/>
            <a:cxnLst/>
            <a:rect l="l" t="t" r="r" b="b"/>
            <a:pathLst>
              <a:path w="12105640" h="5979795">
                <a:moveTo>
                  <a:pt x="0" y="0"/>
                </a:moveTo>
                <a:lnTo>
                  <a:pt x="12105503" y="0"/>
                </a:lnTo>
                <a:lnTo>
                  <a:pt x="12105503" y="5979174"/>
                </a:lnTo>
                <a:lnTo>
                  <a:pt x="0" y="5979174"/>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94136" y="460059"/>
            <a:ext cx="11818620" cy="4425950"/>
          </a:xfrm>
          <a:prstGeom prst="rect">
            <a:avLst/>
          </a:prstGeom>
        </p:spPr>
        <p:txBody>
          <a:bodyPr vert="horz" wrap="square" lIns="0" tIns="12700" rIns="0" bIns="0" rtlCol="0">
            <a:spAutoFit/>
          </a:bodyPr>
          <a:lstStyle/>
          <a:p>
            <a:pPr marL="12700" marR="10160">
              <a:lnSpc>
                <a:spcPct val="150000"/>
              </a:lnSpc>
              <a:spcBef>
                <a:spcPts val="100"/>
              </a:spcBef>
            </a:pPr>
            <a:r>
              <a:rPr sz="1750" spc="-5" dirty="0">
                <a:latin typeface="Calibri" panose="020F0502020204030204"/>
                <a:cs typeface="Calibri" panose="020F0502020204030204"/>
              </a:rPr>
              <a:t>Lambda</a:t>
            </a:r>
            <a:r>
              <a:rPr sz="1750" spc="10" dirty="0">
                <a:latin typeface="Calibri" panose="020F0502020204030204"/>
                <a:cs typeface="Calibri" panose="020F0502020204030204"/>
              </a:rPr>
              <a:t> </a:t>
            </a:r>
            <a:r>
              <a:rPr sz="1750" spc="-5" dirty="0">
                <a:latin typeface="Calibri" panose="020F0502020204030204"/>
                <a:cs typeface="Calibri" panose="020F0502020204030204"/>
              </a:rPr>
              <a:t>expressions</a:t>
            </a:r>
            <a:r>
              <a:rPr sz="1750" spc="15" dirty="0">
                <a:latin typeface="Calibri" panose="020F0502020204030204"/>
                <a:cs typeface="Calibri" panose="020F0502020204030204"/>
              </a:rPr>
              <a:t> </a:t>
            </a:r>
            <a:r>
              <a:rPr sz="1750" spc="-5" dirty="0">
                <a:latin typeface="Calibri" panose="020F0502020204030204"/>
                <a:cs typeface="Calibri" panose="020F0502020204030204"/>
              </a:rPr>
              <a:t>in</a:t>
            </a:r>
            <a:r>
              <a:rPr sz="1750" spc="15" dirty="0">
                <a:latin typeface="Calibri" panose="020F0502020204030204"/>
                <a:cs typeface="Calibri" panose="020F0502020204030204"/>
              </a:rPr>
              <a:t> </a:t>
            </a:r>
            <a:r>
              <a:rPr sz="1750" spc="-5" dirty="0">
                <a:latin typeface="Calibri" panose="020F0502020204030204"/>
                <a:cs typeface="Calibri" panose="020F0502020204030204"/>
              </a:rPr>
              <a:t>Python</a:t>
            </a:r>
            <a:r>
              <a:rPr sz="1750" spc="15" dirty="0">
                <a:latin typeface="Calibri" panose="020F0502020204030204"/>
                <a:cs typeface="Calibri" panose="020F0502020204030204"/>
              </a:rPr>
              <a:t> </a:t>
            </a:r>
            <a:r>
              <a:rPr sz="1750" dirty="0">
                <a:latin typeface="Calibri" panose="020F0502020204030204"/>
                <a:cs typeface="Calibri" panose="020F0502020204030204"/>
              </a:rPr>
              <a:t>and</a:t>
            </a:r>
            <a:r>
              <a:rPr sz="1750" spc="10" dirty="0">
                <a:latin typeface="Calibri" panose="020F0502020204030204"/>
                <a:cs typeface="Calibri" panose="020F0502020204030204"/>
              </a:rPr>
              <a:t> </a:t>
            </a:r>
            <a:r>
              <a:rPr sz="1750" spc="-5" dirty="0">
                <a:latin typeface="Calibri" panose="020F0502020204030204"/>
                <a:cs typeface="Calibri" panose="020F0502020204030204"/>
              </a:rPr>
              <a:t>other</a:t>
            </a:r>
            <a:r>
              <a:rPr sz="1750" spc="15" dirty="0">
                <a:latin typeface="Calibri" panose="020F0502020204030204"/>
                <a:cs typeface="Calibri" panose="020F0502020204030204"/>
              </a:rPr>
              <a:t> </a:t>
            </a:r>
            <a:r>
              <a:rPr sz="1750" spc="-5" dirty="0">
                <a:latin typeface="Calibri" panose="020F0502020204030204"/>
                <a:cs typeface="Calibri" panose="020F0502020204030204"/>
              </a:rPr>
              <a:t>programming</a:t>
            </a:r>
            <a:r>
              <a:rPr sz="1750" spc="15" dirty="0">
                <a:latin typeface="Calibri" panose="020F0502020204030204"/>
                <a:cs typeface="Calibri" panose="020F0502020204030204"/>
              </a:rPr>
              <a:t> </a:t>
            </a:r>
            <a:r>
              <a:rPr sz="1750" spc="-5" dirty="0">
                <a:latin typeface="Calibri" panose="020F0502020204030204"/>
                <a:cs typeface="Calibri" panose="020F0502020204030204"/>
              </a:rPr>
              <a:t>languages</a:t>
            </a:r>
            <a:r>
              <a:rPr sz="1750" spc="15" dirty="0">
                <a:latin typeface="Calibri" panose="020F0502020204030204"/>
                <a:cs typeface="Calibri" panose="020F0502020204030204"/>
              </a:rPr>
              <a:t> </a:t>
            </a:r>
            <a:r>
              <a:rPr sz="1750" spc="-5" dirty="0">
                <a:latin typeface="Calibri" panose="020F0502020204030204"/>
                <a:cs typeface="Calibri" panose="020F0502020204030204"/>
              </a:rPr>
              <a:t>have</a:t>
            </a:r>
            <a:r>
              <a:rPr sz="1750" spc="10" dirty="0">
                <a:latin typeface="Calibri" panose="020F0502020204030204"/>
                <a:cs typeface="Calibri" panose="020F0502020204030204"/>
              </a:rPr>
              <a:t> </a:t>
            </a:r>
            <a:r>
              <a:rPr sz="1750" spc="-5" dirty="0">
                <a:latin typeface="Calibri" panose="020F0502020204030204"/>
                <a:cs typeface="Calibri" panose="020F0502020204030204"/>
              </a:rPr>
              <a:t>their</a:t>
            </a:r>
            <a:r>
              <a:rPr sz="1750" spc="10" dirty="0">
                <a:latin typeface="Calibri" panose="020F0502020204030204"/>
                <a:cs typeface="Calibri" panose="020F0502020204030204"/>
              </a:rPr>
              <a:t> </a:t>
            </a:r>
            <a:r>
              <a:rPr sz="1750" spc="-5" dirty="0">
                <a:latin typeface="Calibri" panose="020F0502020204030204"/>
                <a:cs typeface="Calibri" panose="020F0502020204030204"/>
              </a:rPr>
              <a:t>roots</a:t>
            </a:r>
            <a:r>
              <a:rPr sz="1750" spc="15" dirty="0">
                <a:latin typeface="Calibri" panose="020F0502020204030204"/>
                <a:cs typeface="Calibri" panose="020F0502020204030204"/>
              </a:rPr>
              <a:t> </a:t>
            </a:r>
            <a:r>
              <a:rPr sz="1750" spc="-5" dirty="0">
                <a:latin typeface="Calibri" panose="020F0502020204030204"/>
                <a:cs typeface="Calibri" panose="020F0502020204030204"/>
              </a:rPr>
              <a:t>in</a:t>
            </a:r>
            <a:r>
              <a:rPr sz="1750" spc="15" dirty="0">
                <a:latin typeface="Calibri" panose="020F0502020204030204"/>
                <a:cs typeface="Calibri" panose="020F0502020204030204"/>
              </a:rPr>
              <a:t> </a:t>
            </a:r>
            <a:r>
              <a:rPr sz="1750" spc="-5" dirty="0">
                <a:latin typeface="Calibri" panose="020F0502020204030204"/>
                <a:cs typeface="Calibri" panose="020F0502020204030204"/>
              </a:rPr>
              <a:t>lambda</a:t>
            </a:r>
            <a:r>
              <a:rPr sz="1750" spc="15" dirty="0">
                <a:latin typeface="Calibri" panose="020F0502020204030204"/>
                <a:cs typeface="Calibri" panose="020F0502020204030204"/>
              </a:rPr>
              <a:t> </a:t>
            </a:r>
            <a:r>
              <a:rPr sz="1750" spc="-5" dirty="0">
                <a:latin typeface="Calibri" panose="020F0502020204030204"/>
                <a:cs typeface="Calibri" panose="020F0502020204030204"/>
              </a:rPr>
              <a:t>calculus.</a:t>
            </a:r>
            <a:r>
              <a:rPr sz="1750" spc="5" dirty="0">
                <a:latin typeface="Calibri" panose="020F0502020204030204"/>
                <a:cs typeface="Calibri" panose="020F0502020204030204"/>
              </a:rPr>
              <a:t> </a:t>
            </a:r>
            <a:r>
              <a:rPr sz="1750" spc="-5" dirty="0">
                <a:latin typeface="Calibri" panose="020F0502020204030204"/>
                <a:cs typeface="Calibri" panose="020F0502020204030204"/>
              </a:rPr>
              <a:t>Lambda</a:t>
            </a:r>
            <a:r>
              <a:rPr sz="1750" spc="15" dirty="0">
                <a:latin typeface="Calibri" panose="020F0502020204030204"/>
                <a:cs typeface="Calibri" panose="020F0502020204030204"/>
              </a:rPr>
              <a:t> </a:t>
            </a:r>
            <a:r>
              <a:rPr sz="1750" spc="-5" dirty="0">
                <a:latin typeface="Calibri" panose="020F0502020204030204"/>
                <a:cs typeface="Calibri" panose="020F0502020204030204"/>
              </a:rPr>
              <a:t>calculus</a:t>
            </a:r>
            <a:r>
              <a:rPr sz="1750" spc="10" dirty="0">
                <a:latin typeface="Calibri" panose="020F0502020204030204"/>
                <a:cs typeface="Calibri" panose="020F0502020204030204"/>
              </a:rPr>
              <a:t> </a:t>
            </a:r>
            <a:r>
              <a:rPr sz="1750" spc="-5" dirty="0">
                <a:latin typeface="Calibri" panose="020F0502020204030204"/>
                <a:cs typeface="Calibri" panose="020F0502020204030204"/>
              </a:rPr>
              <a:t>can</a:t>
            </a:r>
            <a:r>
              <a:rPr sz="1750" spc="10" dirty="0">
                <a:latin typeface="Calibri" panose="020F0502020204030204"/>
                <a:cs typeface="Calibri" panose="020F0502020204030204"/>
              </a:rPr>
              <a:t> </a:t>
            </a:r>
            <a:r>
              <a:rPr sz="1750" spc="-5" dirty="0">
                <a:latin typeface="Calibri" panose="020F0502020204030204"/>
                <a:cs typeface="Calibri" panose="020F0502020204030204"/>
              </a:rPr>
              <a:t>encode </a:t>
            </a:r>
            <a:r>
              <a:rPr sz="1750" spc="-380" dirty="0">
                <a:latin typeface="Calibri" panose="020F0502020204030204"/>
                <a:cs typeface="Calibri" panose="020F0502020204030204"/>
              </a:rPr>
              <a:t> </a:t>
            </a:r>
            <a:r>
              <a:rPr sz="1750" dirty="0">
                <a:latin typeface="Calibri" panose="020F0502020204030204"/>
                <a:cs typeface="Calibri" panose="020F0502020204030204"/>
              </a:rPr>
              <a:t>any</a:t>
            </a:r>
            <a:r>
              <a:rPr sz="1750" spc="-10" dirty="0">
                <a:latin typeface="Calibri" panose="020F0502020204030204"/>
                <a:cs typeface="Calibri" panose="020F0502020204030204"/>
              </a:rPr>
              <a:t> </a:t>
            </a:r>
            <a:r>
              <a:rPr sz="1750" spc="-5" dirty="0">
                <a:latin typeface="Calibri" panose="020F0502020204030204"/>
                <a:cs typeface="Calibri" panose="020F0502020204030204"/>
              </a:rPr>
              <a:t>computation. Functional languages get their origin in</a:t>
            </a:r>
            <a:r>
              <a:rPr sz="1750" spc="-10" dirty="0">
                <a:latin typeface="Calibri" panose="020F0502020204030204"/>
                <a:cs typeface="Calibri" panose="020F0502020204030204"/>
              </a:rPr>
              <a:t> </a:t>
            </a:r>
            <a:r>
              <a:rPr sz="1750" spc="-5" dirty="0">
                <a:latin typeface="Calibri" panose="020F0502020204030204"/>
                <a:cs typeface="Calibri" panose="020F0502020204030204"/>
              </a:rPr>
              <a:t>mathematical logic </a:t>
            </a:r>
            <a:r>
              <a:rPr sz="1750" dirty="0">
                <a:latin typeface="Calibri" panose="020F0502020204030204"/>
                <a:cs typeface="Calibri" panose="020F0502020204030204"/>
              </a:rPr>
              <a:t>and</a:t>
            </a:r>
            <a:r>
              <a:rPr sz="1750" spc="-5" dirty="0">
                <a:latin typeface="Calibri" panose="020F0502020204030204"/>
                <a:cs typeface="Calibri" panose="020F0502020204030204"/>
              </a:rPr>
              <a:t> lambda calculus</a:t>
            </a:r>
            <a:endParaRPr sz="1750">
              <a:latin typeface="Calibri" panose="020F0502020204030204"/>
              <a:cs typeface="Calibri" panose="020F0502020204030204"/>
            </a:endParaRPr>
          </a:p>
          <a:p>
            <a:pPr marL="12700" marR="6350">
              <a:lnSpc>
                <a:spcPct val="150000"/>
              </a:lnSpc>
            </a:pPr>
            <a:r>
              <a:rPr sz="1750" spc="-5" dirty="0">
                <a:latin typeface="Calibri" panose="020F0502020204030204"/>
                <a:cs typeface="Calibri" panose="020F0502020204030204"/>
              </a:rPr>
              <a:t>In</a:t>
            </a:r>
            <a:r>
              <a:rPr sz="1750" spc="70" dirty="0">
                <a:latin typeface="Calibri" panose="020F0502020204030204"/>
                <a:cs typeface="Calibri" panose="020F0502020204030204"/>
              </a:rPr>
              <a:t> </a:t>
            </a:r>
            <a:r>
              <a:rPr sz="1750" spc="-5" dirty="0">
                <a:latin typeface="Calibri" panose="020F0502020204030204"/>
                <a:cs typeface="Calibri" panose="020F0502020204030204"/>
              </a:rPr>
              <a:t>Python,</a:t>
            </a:r>
            <a:r>
              <a:rPr sz="1750" spc="80" dirty="0">
                <a:latin typeface="Calibri" panose="020F0502020204030204"/>
                <a:cs typeface="Calibri" panose="020F0502020204030204"/>
              </a:rPr>
              <a:t> </a:t>
            </a:r>
            <a:r>
              <a:rPr sz="1750" spc="-5" dirty="0">
                <a:latin typeface="Calibri" panose="020F0502020204030204"/>
                <a:cs typeface="Calibri" panose="020F0502020204030204"/>
              </a:rPr>
              <a:t>we</a:t>
            </a:r>
            <a:r>
              <a:rPr sz="1750" spc="75" dirty="0">
                <a:latin typeface="Calibri" panose="020F0502020204030204"/>
                <a:cs typeface="Calibri" panose="020F0502020204030204"/>
              </a:rPr>
              <a:t> </a:t>
            </a:r>
            <a:r>
              <a:rPr sz="1750" spc="-5" dirty="0">
                <a:latin typeface="Calibri" panose="020F0502020204030204"/>
                <a:cs typeface="Calibri" panose="020F0502020204030204"/>
              </a:rPr>
              <a:t>use</a:t>
            </a:r>
            <a:r>
              <a:rPr sz="1750" spc="80" dirty="0">
                <a:latin typeface="Calibri" panose="020F0502020204030204"/>
                <a:cs typeface="Calibri" panose="020F0502020204030204"/>
              </a:rPr>
              <a:t> </a:t>
            </a:r>
            <a:r>
              <a:rPr sz="1750" spc="-5" dirty="0">
                <a:latin typeface="Calibri" panose="020F0502020204030204"/>
                <a:cs typeface="Calibri" panose="020F0502020204030204"/>
              </a:rPr>
              <a:t>the</a:t>
            </a:r>
            <a:r>
              <a:rPr sz="1750" spc="75" dirty="0">
                <a:latin typeface="Calibri" panose="020F0502020204030204"/>
                <a:cs typeface="Calibri" panose="020F0502020204030204"/>
              </a:rPr>
              <a:t> </a:t>
            </a:r>
            <a:r>
              <a:rPr sz="1750" spc="-5" dirty="0">
                <a:latin typeface="Calibri" panose="020F0502020204030204"/>
                <a:cs typeface="Calibri" panose="020F0502020204030204"/>
              </a:rPr>
              <a:t>lambda</a:t>
            </a:r>
            <a:r>
              <a:rPr sz="1750" spc="80" dirty="0">
                <a:latin typeface="Calibri" panose="020F0502020204030204"/>
                <a:cs typeface="Calibri" panose="020F0502020204030204"/>
              </a:rPr>
              <a:t> </a:t>
            </a:r>
            <a:r>
              <a:rPr sz="1750" spc="-5" dirty="0">
                <a:latin typeface="Calibri" panose="020F0502020204030204"/>
                <a:cs typeface="Calibri" panose="020F0502020204030204"/>
              </a:rPr>
              <a:t>keyword</a:t>
            </a:r>
            <a:r>
              <a:rPr sz="1750" spc="80" dirty="0">
                <a:latin typeface="Calibri" panose="020F0502020204030204"/>
                <a:cs typeface="Calibri" panose="020F0502020204030204"/>
              </a:rPr>
              <a:t> </a:t>
            </a:r>
            <a:r>
              <a:rPr sz="1750" spc="-5" dirty="0">
                <a:latin typeface="Calibri" panose="020F0502020204030204"/>
                <a:cs typeface="Calibri" panose="020F0502020204030204"/>
              </a:rPr>
              <a:t>to</a:t>
            </a:r>
            <a:r>
              <a:rPr sz="1750" spc="75" dirty="0">
                <a:latin typeface="Calibri" panose="020F0502020204030204"/>
                <a:cs typeface="Calibri" panose="020F0502020204030204"/>
              </a:rPr>
              <a:t> </a:t>
            </a:r>
            <a:r>
              <a:rPr sz="1750" spc="-5" dirty="0">
                <a:latin typeface="Calibri" panose="020F0502020204030204"/>
                <a:cs typeface="Calibri" panose="020F0502020204030204"/>
              </a:rPr>
              <a:t>declare</a:t>
            </a:r>
            <a:r>
              <a:rPr sz="1750" spc="80" dirty="0">
                <a:latin typeface="Calibri" panose="020F0502020204030204"/>
                <a:cs typeface="Calibri" panose="020F0502020204030204"/>
              </a:rPr>
              <a:t> </a:t>
            </a:r>
            <a:r>
              <a:rPr sz="1750" dirty="0">
                <a:latin typeface="Calibri" panose="020F0502020204030204"/>
                <a:cs typeface="Calibri" panose="020F0502020204030204"/>
              </a:rPr>
              <a:t>an</a:t>
            </a:r>
            <a:r>
              <a:rPr sz="1750" spc="80" dirty="0">
                <a:latin typeface="Calibri" panose="020F0502020204030204"/>
                <a:cs typeface="Calibri" panose="020F0502020204030204"/>
              </a:rPr>
              <a:t> </a:t>
            </a:r>
            <a:r>
              <a:rPr sz="1750" dirty="0">
                <a:latin typeface="Calibri" panose="020F0502020204030204"/>
                <a:cs typeface="Calibri" panose="020F0502020204030204"/>
              </a:rPr>
              <a:t>anonymous</a:t>
            </a:r>
            <a:r>
              <a:rPr sz="1750" spc="7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80" dirty="0">
                <a:latin typeface="Calibri" panose="020F0502020204030204"/>
                <a:cs typeface="Calibri" panose="020F0502020204030204"/>
              </a:rPr>
              <a:t> </a:t>
            </a:r>
            <a:r>
              <a:rPr sz="1750" spc="-5" dirty="0">
                <a:latin typeface="Calibri" panose="020F0502020204030204"/>
                <a:cs typeface="Calibri" panose="020F0502020204030204"/>
              </a:rPr>
              <a:t>which</a:t>
            </a:r>
            <a:r>
              <a:rPr sz="1750" spc="75" dirty="0">
                <a:latin typeface="Calibri" panose="020F0502020204030204"/>
                <a:cs typeface="Calibri" panose="020F0502020204030204"/>
              </a:rPr>
              <a:t> </a:t>
            </a:r>
            <a:r>
              <a:rPr sz="1750" spc="-5" dirty="0">
                <a:latin typeface="Calibri" panose="020F0502020204030204"/>
                <a:cs typeface="Calibri" panose="020F0502020204030204"/>
              </a:rPr>
              <a:t>is</a:t>
            </a:r>
            <a:r>
              <a:rPr sz="1750" spc="80" dirty="0">
                <a:latin typeface="Calibri" panose="020F0502020204030204"/>
                <a:cs typeface="Calibri" panose="020F0502020204030204"/>
              </a:rPr>
              <a:t> </a:t>
            </a:r>
            <a:r>
              <a:rPr sz="1750" spc="-5" dirty="0">
                <a:latin typeface="Calibri" panose="020F0502020204030204"/>
                <a:cs typeface="Calibri" panose="020F0502020204030204"/>
              </a:rPr>
              <a:t>why</a:t>
            </a:r>
            <a:r>
              <a:rPr sz="1750" spc="75" dirty="0">
                <a:latin typeface="Calibri" panose="020F0502020204030204"/>
                <a:cs typeface="Calibri" panose="020F0502020204030204"/>
              </a:rPr>
              <a:t> </a:t>
            </a:r>
            <a:r>
              <a:rPr sz="1750" spc="-5" dirty="0">
                <a:latin typeface="Calibri" panose="020F0502020204030204"/>
                <a:cs typeface="Calibri" panose="020F0502020204030204"/>
              </a:rPr>
              <a:t>we</a:t>
            </a:r>
            <a:r>
              <a:rPr sz="1750" spc="75" dirty="0">
                <a:latin typeface="Calibri" panose="020F0502020204030204"/>
                <a:cs typeface="Calibri" panose="020F0502020204030204"/>
              </a:rPr>
              <a:t> </a:t>
            </a:r>
            <a:r>
              <a:rPr sz="1750" spc="-5" dirty="0">
                <a:latin typeface="Calibri" panose="020F0502020204030204"/>
                <a:cs typeface="Calibri" panose="020F0502020204030204"/>
              </a:rPr>
              <a:t>refer</a:t>
            </a:r>
            <a:r>
              <a:rPr sz="1750" spc="75" dirty="0">
                <a:latin typeface="Calibri" panose="020F0502020204030204"/>
                <a:cs typeface="Calibri" panose="020F0502020204030204"/>
              </a:rPr>
              <a:t> </a:t>
            </a:r>
            <a:r>
              <a:rPr sz="1750" spc="-5" dirty="0">
                <a:latin typeface="Calibri" panose="020F0502020204030204"/>
                <a:cs typeface="Calibri" panose="020F0502020204030204"/>
              </a:rPr>
              <a:t>to</a:t>
            </a:r>
            <a:r>
              <a:rPr sz="1750" spc="75" dirty="0">
                <a:latin typeface="Calibri" panose="020F0502020204030204"/>
                <a:cs typeface="Calibri" panose="020F0502020204030204"/>
              </a:rPr>
              <a:t> </a:t>
            </a:r>
            <a:r>
              <a:rPr sz="1750" spc="-5" dirty="0">
                <a:latin typeface="Calibri" panose="020F0502020204030204"/>
                <a:cs typeface="Calibri" panose="020F0502020204030204"/>
              </a:rPr>
              <a:t>them</a:t>
            </a:r>
            <a:r>
              <a:rPr sz="1750" spc="75" dirty="0">
                <a:latin typeface="Calibri" panose="020F0502020204030204"/>
                <a:cs typeface="Calibri" panose="020F0502020204030204"/>
              </a:rPr>
              <a:t> </a:t>
            </a:r>
            <a:r>
              <a:rPr sz="1750" dirty="0">
                <a:latin typeface="Calibri" panose="020F0502020204030204"/>
                <a:cs typeface="Calibri" panose="020F0502020204030204"/>
              </a:rPr>
              <a:t>as</a:t>
            </a:r>
            <a:r>
              <a:rPr sz="1750" spc="80" dirty="0">
                <a:latin typeface="Calibri" panose="020F0502020204030204"/>
                <a:cs typeface="Calibri" panose="020F0502020204030204"/>
              </a:rPr>
              <a:t> </a:t>
            </a:r>
            <a:r>
              <a:rPr sz="1750" spc="-5" dirty="0">
                <a:latin typeface="Calibri" panose="020F0502020204030204"/>
                <a:cs typeface="Calibri" panose="020F0502020204030204"/>
              </a:rPr>
              <a:t>"lambda</a:t>
            </a:r>
            <a:r>
              <a:rPr sz="1750" spc="75" dirty="0">
                <a:latin typeface="Calibri" panose="020F0502020204030204"/>
                <a:cs typeface="Calibri" panose="020F0502020204030204"/>
              </a:rPr>
              <a:t> </a:t>
            </a:r>
            <a:r>
              <a:rPr sz="1750" spc="-5" dirty="0">
                <a:latin typeface="Calibri" panose="020F0502020204030204"/>
                <a:cs typeface="Calibri" panose="020F0502020204030204"/>
              </a:rPr>
              <a:t>functions". </a:t>
            </a:r>
            <a:r>
              <a:rPr sz="1750" spc="-385" dirty="0">
                <a:latin typeface="Calibri" panose="020F0502020204030204"/>
                <a:cs typeface="Calibri" panose="020F0502020204030204"/>
              </a:rPr>
              <a:t> </a:t>
            </a:r>
            <a:r>
              <a:rPr sz="1750" spc="-5" dirty="0">
                <a:latin typeface="Calibri" panose="020F0502020204030204"/>
                <a:cs typeface="Calibri" panose="020F0502020204030204"/>
              </a:rPr>
              <a:t>An</a:t>
            </a:r>
            <a:r>
              <a:rPr sz="1750" spc="-10" dirty="0">
                <a:latin typeface="Calibri" panose="020F0502020204030204"/>
                <a:cs typeface="Calibri" panose="020F0502020204030204"/>
              </a:rPr>
              <a:t> </a:t>
            </a:r>
            <a:r>
              <a:rPr sz="1750" dirty="0">
                <a:latin typeface="Calibri" panose="020F0502020204030204"/>
                <a:cs typeface="Calibri" panose="020F0502020204030204"/>
              </a:rPr>
              <a:t>anonymous</a:t>
            </a:r>
            <a:r>
              <a:rPr sz="1750" spc="-5" dirty="0">
                <a:latin typeface="Calibri" panose="020F0502020204030204"/>
                <a:cs typeface="Calibri" panose="020F0502020204030204"/>
              </a:rPr>
              <a:t> function refers to </a:t>
            </a:r>
            <a:r>
              <a:rPr sz="1750" dirty="0">
                <a:latin typeface="Calibri" panose="020F0502020204030204"/>
                <a:cs typeface="Calibri" panose="020F0502020204030204"/>
              </a:rPr>
              <a:t>a</a:t>
            </a:r>
            <a:r>
              <a:rPr sz="1750" spc="-5" dirty="0">
                <a:latin typeface="Calibri" panose="020F0502020204030204"/>
                <a:cs typeface="Calibri" panose="020F0502020204030204"/>
              </a:rPr>
              <a:t> function declared with no name.</a:t>
            </a:r>
            <a:endParaRPr sz="1750">
              <a:latin typeface="Calibri" panose="020F0502020204030204"/>
              <a:cs typeface="Calibri" panose="020F0502020204030204"/>
            </a:endParaRPr>
          </a:p>
          <a:p>
            <a:pPr marL="12700" marR="5080">
              <a:lnSpc>
                <a:spcPct val="150000"/>
              </a:lnSpc>
            </a:pPr>
            <a:r>
              <a:rPr sz="1750" spc="-5" dirty="0">
                <a:latin typeface="Calibri" panose="020F0502020204030204"/>
                <a:cs typeface="Calibri" panose="020F0502020204030204"/>
              </a:rPr>
              <a:t>when</a:t>
            </a:r>
            <a:r>
              <a:rPr sz="1750" spc="120" dirty="0">
                <a:latin typeface="Calibri" panose="020F0502020204030204"/>
                <a:cs typeface="Calibri" panose="020F0502020204030204"/>
              </a:rPr>
              <a:t> </a:t>
            </a:r>
            <a:r>
              <a:rPr sz="1750" spc="-5" dirty="0">
                <a:latin typeface="Calibri" panose="020F0502020204030204"/>
                <a:cs typeface="Calibri" panose="020F0502020204030204"/>
              </a:rPr>
              <a:t>you</a:t>
            </a:r>
            <a:r>
              <a:rPr sz="1750" spc="125" dirty="0">
                <a:latin typeface="Calibri" panose="020F0502020204030204"/>
                <a:cs typeface="Calibri" panose="020F0502020204030204"/>
              </a:rPr>
              <a:t> </a:t>
            </a:r>
            <a:r>
              <a:rPr sz="1750" spc="-5" dirty="0">
                <a:latin typeface="Calibri" panose="020F0502020204030204"/>
                <a:cs typeface="Calibri" panose="020F0502020204030204"/>
              </a:rPr>
              <a:t>want</a:t>
            </a:r>
            <a:r>
              <a:rPr sz="1750" spc="125" dirty="0">
                <a:latin typeface="Calibri" panose="020F0502020204030204"/>
                <a:cs typeface="Calibri" panose="020F0502020204030204"/>
              </a:rPr>
              <a:t> </a:t>
            </a:r>
            <a:r>
              <a:rPr sz="1750" spc="-5" dirty="0">
                <a:latin typeface="Calibri" panose="020F0502020204030204"/>
                <a:cs typeface="Calibri" panose="020F0502020204030204"/>
              </a:rPr>
              <a:t>to</a:t>
            </a:r>
            <a:r>
              <a:rPr sz="1750" spc="125" dirty="0">
                <a:latin typeface="Calibri" panose="020F0502020204030204"/>
                <a:cs typeface="Calibri" panose="020F0502020204030204"/>
              </a:rPr>
              <a:t> </a:t>
            </a:r>
            <a:r>
              <a:rPr sz="1750" spc="-5" dirty="0">
                <a:latin typeface="Calibri" panose="020F0502020204030204"/>
                <a:cs typeface="Calibri" panose="020F0502020204030204"/>
              </a:rPr>
              <a:t>pass</a:t>
            </a:r>
            <a:r>
              <a:rPr sz="1750" spc="125" dirty="0">
                <a:latin typeface="Calibri" panose="020F0502020204030204"/>
                <a:cs typeface="Calibri" panose="020F0502020204030204"/>
              </a:rPr>
              <a:t> </a:t>
            </a:r>
            <a:r>
              <a:rPr sz="1750" dirty="0">
                <a:latin typeface="Calibri" panose="020F0502020204030204"/>
                <a:cs typeface="Calibri" panose="020F0502020204030204"/>
              </a:rPr>
              <a:t>a</a:t>
            </a:r>
            <a:r>
              <a:rPr sz="1750" spc="12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25" dirty="0">
                <a:latin typeface="Calibri" panose="020F0502020204030204"/>
                <a:cs typeface="Calibri" panose="020F0502020204030204"/>
              </a:rPr>
              <a:t> </a:t>
            </a:r>
            <a:r>
              <a:rPr sz="1750" dirty="0">
                <a:latin typeface="Calibri" panose="020F0502020204030204"/>
                <a:cs typeface="Calibri" panose="020F0502020204030204"/>
              </a:rPr>
              <a:t>as</a:t>
            </a:r>
            <a:r>
              <a:rPr sz="1750" spc="125" dirty="0">
                <a:latin typeface="Calibri" panose="020F0502020204030204"/>
                <a:cs typeface="Calibri" panose="020F0502020204030204"/>
              </a:rPr>
              <a:t> </a:t>
            </a:r>
            <a:r>
              <a:rPr sz="1750" dirty="0">
                <a:latin typeface="Calibri" panose="020F0502020204030204"/>
                <a:cs typeface="Calibri" panose="020F0502020204030204"/>
              </a:rPr>
              <a:t>an</a:t>
            </a:r>
            <a:r>
              <a:rPr sz="1750" spc="125" dirty="0">
                <a:latin typeface="Calibri" panose="020F0502020204030204"/>
                <a:cs typeface="Calibri" panose="020F0502020204030204"/>
              </a:rPr>
              <a:t> </a:t>
            </a:r>
            <a:r>
              <a:rPr sz="1750" dirty="0">
                <a:latin typeface="Calibri" panose="020F0502020204030204"/>
                <a:cs typeface="Calibri" panose="020F0502020204030204"/>
              </a:rPr>
              <a:t>argument</a:t>
            </a:r>
            <a:r>
              <a:rPr sz="1750" spc="125" dirty="0">
                <a:latin typeface="Calibri" panose="020F0502020204030204"/>
                <a:cs typeface="Calibri" panose="020F0502020204030204"/>
              </a:rPr>
              <a:t> </a:t>
            </a:r>
            <a:r>
              <a:rPr sz="1750" spc="-5" dirty="0">
                <a:latin typeface="Calibri" panose="020F0502020204030204"/>
                <a:cs typeface="Calibri" panose="020F0502020204030204"/>
              </a:rPr>
              <a:t>to</a:t>
            </a:r>
            <a:r>
              <a:rPr sz="1750" spc="120" dirty="0">
                <a:latin typeface="Calibri" panose="020F0502020204030204"/>
                <a:cs typeface="Calibri" panose="020F0502020204030204"/>
              </a:rPr>
              <a:t> </a:t>
            </a:r>
            <a:r>
              <a:rPr sz="1750" spc="-5" dirty="0">
                <a:latin typeface="Calibri" panose="020F0502020204030204"/>
                <a:cs typeface="Calibri" panose="020F0502020204030204"/>
              </a:rPr>
              <a:t>higher-order</a:t>
            </a:r>
            <a:r>
              <a:rPr sz="1750" spc="125"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25" dirty="0">
                <a:latin typeface="Calibri" panose="020F0502020204030204"/>
                <a:cs typeface="Calibri" panose="020F0502020204030204"/>
              </a:rPr>
              <a:t> </a:t>
            </a:r>
            <a:r>
              <a:rPr sz="1750" spc="-5" dirty="0">
                <a:latin typeface="Calibri" panose="020F0502020204030204"/>
                <a:cs typeface="Calibri" panose="020F0502020204030204"/>
              </a:rPr>
              <a:t>that</a:t>
            </a:r>
            <a:r>
              <a:rPr sz="1750" spc="125" dirty="0">
                <a:latin typeface="Calibri" panose="020F0502020204030204"/>
                <a:cs typeface="Calibri" panose="020F0502020204030204"/>
              </a:rPr>
              <a:t> </a:t>
            </a:r>
            <a:r>
              <a:rPr sz="1750" spc="-5" dirty="0">
                <a:latin typeface="Calibri" panose="020F0502020204030204"/>
                <a:cs typeface="Calibri" panose="020F0502020204030204"/>
              </a:rPr>
              <a:t>is,</a:t>
            </a:r>
            <a:r>
              <a:rPr sz="1750" spc="125"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25" dirty="0">
                <a:latin typeface="Calibri" panose="020F0502020204030204"/>
                <a:cs typeface="Calibri" panose="020F0502020204030204"/>
              </a:rPr>
              <a:t> </a:t>
            </a:r>
            <a:r>
              <a:rPr sz="1750" spc="-5" dirty="0">
                <a:latin typeface="Calibri" panose="020F0502020204030204"/>
                <a:cs typeface="Calibri" panose="020F0502020204030204"/>
              </a:rPr>
              <a:t>that</a:t>
            </a:r>
            <a:r>
              <a:rPr sz="1750" spc="120" dirty="0">
                <a:latin typeface="Calibri" panose="020F0502020204030204"/>
                <a:cs typeface="Calibri" panose="020F0502020204030204"/>
              </a:rPr>
              <a:t> </a:t>
            </a:r>
            <a:r>
              <a:rPr sz="1750" spc="-5" dirty="0">
                <a:latin typeface="Calibri" panose="020F0502020204030204"/>
                <a:cs typeface="Calibri" panose="020F0502020204030204"/>
              </a:rPr>
              <a:t>take</a:t>
            </a:r>
            <a:r>
              <a:rPr sz="1750" spc="125" dirty="0">
                <a:latin typeface="Calibri" panose="020F0502020204030204"/>
                <a:cs typeface="Calibri" panose="020F0502020204030204"/>
              </a:rPr>
              <a:t> </a:t>
            </a:r>
            <a:r>
              <a:rPr sz="1750" spc="-5" dirty="0">
                <a:latin typeface="Calibri" panose="020F0502020204030204"/>
                <a:cs typeface="Calibri" panose="020F0502020204030204"/>
              </a:rPr>
              <a:t>other</a:t>
            </a:r>
            <a:r>
              <a:rPr sz="1750" spc="125"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25" dirty="0">
                <a:latin typeface="Calibri" panose="020F0502020204030204"/>
                <a:cs typeface="Calibri" panose="020F0502020204030204"/>
              </a:rPr>
              <a:t> </a:t>
            </a:r>
            <a:r>
              <a:rPr sz="1750" dirty="0">
                <a:latin typeface="Calibri" panose="020F0502020204030204"/>
                <a:cs typeface="Calibri" panose="020F0502020204030204"/>
              </a:rPr>
              <a:t>as</a:t>
            </a:r>
            <a:r>
              <a:rPr sz="1750" spc="125" dirty="0">
                <a:latin typeface="Calibri" panose="020F0502020204030204"/>
                <a:cs typeface="Calibri" panose="020F0502020204030204"/>
              </a:rPr>
              <a:t> </a:t>
            </a:r>
            <a:r>
              <a:rPr sz="1750" spc="-5" dirty="0">
                <a:latin typeface="Calibri" panose="020F0502020204030204"/>
                <a:cs typeface="Calibri" panose="020F0502020204030204"/>
              </a:rPr>
              <a:t>their </a:t>
            </a:r>
            <a:r>
              <a:rPr sz="1750" spc="-380" dirty="0">
                <a:latin typeface="Calibri" panose="020F0502020204030204"/>
                <a:cs typeface="Calibri" panose="020F0502020204030204"/>
              </a:rPr>
              <a:t> </a:t>
            </a:r>
            <a:r>
              <a:rPr sz="1750" dirty="0">
                <a:latin typeface="Calibri" panose="020F0502020204030204"/>
                <a:cs typeface="Calibri" panose="020F0502020204030204"/>
              </a:rPr>
              <a:t>arguments</a:t>
            </a:r>
            <a:endParaRPr sz="1750">
              <a:latin typeface="Calibri" panose="020F0502020204030204"/>
              <a:cs typeface="Calibri" panose="020F0502020204030204"/>
            </a:endParaRPr>
          </a:p>
          <a:p>
            <a:pPr marL="12700">
              <a:lnSpc>
                <a:spcPct val="100000"/>
              </a:lnSpc>
              <a:spcBef>
                <a:spcPts val="1050"/>
              </a:spcBef>
            </a:pPr>
            <a:r>
              <a:rPr sz="1750" b="1" spc="-5" dirty="0">
                <a:latin typeface="Calibri" panose="020F0502020204030204"/>
                <a:cs typeface="Calibri" panose="020F0502020204030204"/>
              </a:rPr>
              <a:t>Characteristics</a:t>
            </a:r>
            <a:r>
              <a:rPr sz="1750" b="1" spc="-20" dirty="0">
                <a:latin typeface="Calibri" panose="020F0502020204030204"/>
                <a:cs typeface="Calibri" panose="020F0502020204030204"/>
              </a:rPr>
              <a:t> </a:t>
            </a:r>
            <a:r>
              <a:rPr sz="1750" b="1" spc="-5" dirty="0">
                <a:latin typeface="Calibri" panose="020F0502020204030204"/>
                <a:cs typeface="Calibri" panose="020F0502020204030204"/>
              </a:rPr>
              <a:t>of</a:t>
            </a:r>
            <a:r>
              <a:rPr sz="1750" b="1" spc="-20" dirty="0">
                <a:latin typeface="Calibri" panose="020F0502020204030204"/>
                <a:cs typeface="Calibri" panose="020F0502020204030204"/>
              </a:rPr>
              <a:t> </a:t>
            </a:r>
            <a:r>
              <a:rPr sz="1750" b="1" spc="-5" dirty="0">
                <a:latin typeface="Calibri" panose="020F0502020204030204"/>
                <a:cs typeface="Calibri" panose="020F0502020204030204"/>
              </a:rPr>
              <a:t>Python</a:t>
            </a:r>
            <a:r>
              <a:rPr sz="1750" b="1" spc="-20" dirty="0">
                <a:latin typeface="Calibri" panose="020F0502020204030204"/>
                <a:cs typeface="Calibri" panose="020F0502020204030204"/>
              </a:rPr>
              <a:t> </a:t>
            </a:r>
            <a:r>
              <a:rPr sz="1750" b="1" spc="-5" dirty="0">
                <a:latin typeface="Calibri" panose="020F0502020204030204"/>
                <a:cs typeface="Calibri" panose="020F0502020204030204"/>
              </a:rPr>
              <a:t>lambda</a:t>
            </a:r>
            <a:r>
              <a:rPr sz="1750" b="1" spc="-20" dirty="0">
                <a:latin typeface="Calibri" panose="020F0502020204030204"/>
                <a:cs typeface="Calibri" panose="020F0502020204030204"/>
              </a:rPr>
              <a:t> </a:t>
            </a:r>
            <a:r>
              <a:rPr sz="1750" b="1" spc="-5" dirty="0">
                <a:latin typeface="Calibri" panose="020F0502020204030204"/>
                <a:cs typeface="Calibri" panose="020F0502020204030204"/>
              </a:rPr>
              <a:t>functions:</a:t>
            </a:r>
            <a:endParaRPr sz="1750">
              <a:latin typeface="Calibri" panose="020F0502020204030204"/>
              <a:cs typeface="Calibri" panose="020F0502020204030204"/>
            </a:endParaRPr>
          </a:p>
          <a:p>
            <a:pPr marL="298450" marR="5080" indent="-252730">
              <a:lnSpc>
                <a:spcPct val="150000"/>
              </a:lnSpc>
              <a:buFont typeface="Arial MT"/>
              <a:buChar char="•"/>
              <a:tabLst>
                <a:tab pos="297815" algn="l"/>
                <a:tab pos="298450" algn="l"/>
              </a:tabLst>
            </a:pPr>
            <a:r>
              <a:rPr sz="1750" dirty="0">
                <a:latin typeface="Calibri" panose="020F0502020204030204"/>
                <a:cs typeface="Calibri" panose="020F0502020204030204"/>
              </a:rPr>
              <a:t>A</a:t>
            </a:r>
            <a:r>
              <a:rPr sz="1750" spc="140" dirty="0">
                <a:latin typeface="Calibri" panose="020F0502020204030204"/>
                <a:cs typeface="Calibri" panose="020F0502020204030204"/>
              </a:rPr>
              <a:t> </a:t>
            </a:r>
            <a:r>
              <a:rPr sz="1750" spc="-5" dirty="0">
                <a:latin typeface="Calibri" panose="020F0502020204030204"/>
                <a:cs typeface="Calibri" panose="020F0502020204030204"/>
              </a:rPr>
              <a:t>lambda</a:t>
            </a:r>
            <a:r>
              <a:rPr sz="1750" spc="14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45" dirty="0">
                <a:latin typeface="Calibri" panose="020F0502020204030204"/>
                <a:cs typeface="Calibri" panose="020F0502020204030204"/>
              </a:rPr>
              <a:t> </a:t>
            </a:r>
            <a:r>
              <a:rPr sz="1750" spc="-5" dirty="0">
                <a:latin typeface="Calibri" panose="020F0502020204030204"/>
                <a:cs typeface="Calibri" panose="020F0502020204030204"/>
              </a:rPr>
              <a:t>can</a:t>
            </a:r>
            <a:r>
              <a:rPr sz="1750" spc="145" dirty="0">
                <a:latin typeface="Calibri" panose="020F0502020204030204"/>
                <a:cs typeface="Calibri" panose="020F0502020204030204"/>
              </a:rPr>
              <a:t> </a:t>
            </a:r>
            <a:r>
              <a:rPr sz="1750" spc="-5" dirty="0">
                <a:latin typeface="Calibri" panose="020F0502020204030204"/>
                <a:cs typeface="Calibri" panose="020F0502020204030204"/>
              </a:rPr>
              <a:t>take</a:t>
            </a:r>
            <a:r>
              <a:rPr sz="1750" spc="145" dirty="0">
                <a:latin typeface="Calibri" panose="020F0502020204030204"/>
                <a:cs typeface="Calibri" panose="020F0502020204030204"/>
              </a:rPr>
              <a:t> </a:t>
            </a:r>
            <a:r>
              <a:rPr sz="1750" dirty="0">
                <a:latin typeface="Calibri" panose="020F0502020204030204"/>
                <a:cs typeface="Calibri" panose="020F0502020204030204"/>
              </a:rPr>
              <a:t>any</a:t>
            </a:r>
            <a:r>
              <a:rPr sz="1750" spc="140" dirty="0">
                <a:latin typeface="Calibri" panose="020F0502020204030204"/>
                <a:cs typeface="Calibri" panose="020F0502020204030204"/>
              </a:rPr>
              <a:t> </a:t>
            </a:r>
            <a:r>
              <a:rPr sz="1750" spc="-5" dirty="0">
                <a:latin typeface="Calibri" panose="020F0502020204030204"/>
                <a:cs typeface="Calibri" panose="020F0502020204030204"/>
              </a:rPr>
              <a:t>number</a:t>
            </a:r>
            <a:r>
              <a:rPr sz="1750" spc="145" dirty="0">
                <a:latin typeface="Calibri" panose="020F0502020204030204"/>
                <a:cs typeface="Calibri" panose="020F0502020204030204"/>
              </a:rPr>
              <a:t> </a:t>
            </a:r>
            <a:r>
              <a:rPr sz="1750" spc="-5" dirty="0">
                <a:latin typeface="Calibri" panose="020F0502020204030204"/>
                <a:cs typeface="Calibri" panose="020F0502020204030204"/>
              </a:rPr>
              <a:t>of</a:t>
            </a:r>
            <a:r>
              <a:rPr sz="1750" spc="145" dirty="0">
                <a:latin typeface="Calibri" panose="020F0502020204030204"/>
                <a:cs typeface="Calibri" panose="020F0502020204030204"/>
              </a:rPr>
              <a:t> </a:t>
            </a:r>
            <a:r>
              <a:rPr sz="1750" dirty="0">
                <a:latin typeface="Calibri" panose="020F0502020204030204"/>
                <a:cs typeface="Calibri" panose="020F0502020204030204"/>
              </a:rPr>
              <a:t>arguments,</a:t>
            </a:r>
            <a:r>
              <a:rPr sz="1750" spc="145" dirty="0">
                <a:latin typeface="Calibri" panose="020F0502020204030204"/>
                <a:cs typeface="Calibri" panose="020F0502020204030204"/>
              </a:rPr>
              <a:t> </a:t>
            </a:r>
            <a:r>
              <a:rPr sz="1750" spc="-5" dirty="0">
                <a:latin typeface="Calibri" panose="020F0502020204030204"/>
                <a:cs typeface="Calibri" panose="020F0502020204030204"/>
              </a:rPr>
              <a:t>but</a:t>
            </a:r>
            <a:r>
              <a:rPr sz="1750" spc="145" dirty="0">
                <a:latin typeface="Calibri" panose="020F0502020204030204"/>
                <a:cs typeface="Calibri" panose="020F0502020204030204"/>
              </a:rPr>
              <a:t> </a:t>
            </a:r>
            <a:r>
              <a:rPr sz="1750" spc="-5" dirty="0">
                <a:latin typeface="Calibri" panose="020F0502020204030204"/>
                <a:cs typeface="Calibri" panose="020F0502020204030204"/>
              </a:rPr>
              <a:t>they</a:t>
            </a:r>
            <a:r>
              <a:rPr sz="1750" spc="140" dirty="0">
                <a:latin typeface="Calibri" panose="020F0502020204030204"/>
                <a:cs typeface="Calibri" panose="020F0502020204030204"/>
              </a:rPr>
              <a:t> </a:t>
            </a:r>
            <a:r>
              <a:rPr sz="1750" spc="-5" dirty="0">
                <a:latin typeface="Calibri" panose="020F0502020204030204"/>
                <a:cs typeface="Calibri" panose="020F0502020204030204"/>
              </a:rPr>
              <a:t>contain</a:t>
            </a:r>
            <a:r>
              <a:rPr sz="1750" spc="145" dirty="0">
                <a:latin typeface="Calibri" panose="020F0502020204030204"/>
                <a:cs typeface="Calibri" panose="020F0502020204030204"/>
              </a:rPr>
              <a:t> </a:t>
            </a:r>
            <a:r>
              <a:rPr sz="1750" spc="-5" dirty="0">
                <a:latin typeface="Calibri" panose="020F0502020204030204"/>
                <a:cs typeface="Calibri" panose="020F0502020204030204"/>
              </a:rPr>
              <a:t>only</a:t>
            </a:r>
            <a:r>
              <a:rPr sz="1750" spc="145" dirty="0">
                <a:latin typeface="Calibri" panose="020F0502020204030204"/>
                <a:cs typeface="Calibri" panose="020F0502020204030204"/>
              </a:rPr>
              <a:t> </a:t>
            </a:r>
            <a:r>
              <a:rPr sz="1750" dirty="0">
                <a:latin typeface="Calibri" panose="020F0502020204030204"/>
                <a:cs typeface="Calibri" panose="020F0502020204030204"/>
              </a:rPr>
              <a:t>a</a:t>
            </a:r>
            <a:r>
              <a:rPr sz="1750" spc="145" dirty="0">
                <a:latin typeface="Calibri" panose="020F0502020204030204"/>
                <a:cs typeface="Calibri" panose="020F0502020204030204"/>
              </a:rPr>
              <a:t> </a:t>
            </a:r>
            <a:r>
              <a:rPr sz="1750" spc="-5" dirty="0">
                <a:latin typeface="Calibri" panose="020F0502020204030204"/>
                <a:cs typeface="Calibri" panose="020F0502020204030204"/>
              </a:rPr>
              <a:t>single</a:t>
            </a:r>
            <a:r>
              <a:rPr sz="1750" spc="145" dirty="0">
                <a:latin typeface="Calibri" panose="020F0502020204030204"/>
                <a:cs typeface="Calibri" panose="020F0502020204030204"/>
              </a:rPr>
              <a:t> </a:t>
            </a:r>
            <a:r>
              <a:rPr sz="1750" spc="-5" dirty="0">
                <a:latin typeface="Calibri" panose="020F0502020204030204"/>
                <a:cs typeface="Calibri" panose="020F0502020204030204"/>
              </a:rPr>
              <a:t>expression.</a:t>
            </a:r>
            <a:r>
              <a:rPr sz="1750" spc="145" dirty="0">
                <a:latin typeface="Calibri" panose="020F0502020204030204"/>
                <a:cs typeface="Calibri" panose="020F0502020204030204"/>
              </a:rPr>
              <a:t> </a:t>
            </a:r>
            <a:r>
              <a:rPr sz="1750" spc="-5" dirty="0">
                <a:latin typeface="Calibri" panose="020F0502020204030204"/>
                <a:cs typeface="Calibri" panose="020F0502020204030204"/>
              </a:rPr>
              <a:t>An</a:t>
            </a:r>
            <a:r>
              <a:rPr sz="1750" spc="140" dirty="0">
                <a:latin typeface="Calibri" panose="020F0502020204030204"/>
                <a:cs typeface="Calibri" panose="020F0502020204030204"/>
              </a:rPr>
              <a:t> </a:t>
            </a:r>
            <a:r>
              <a:rPr sz="1750" spc="-5" dirty="0">
                <a:latin typeface="Calibri" panose="020F0502020204030204"/>
                <a:cs typeface="Calibri" panose="020F0502020204030204"/>
              </a:rPr>
              <a:t>expression</a:t>
            </a:r>
            <a:r>
              <a:rPr sz="1750" spc="145" dirty="0">
                <a:latin typeface="Calibri" panose="020F0502020204030204"/>
                <a:cs typeface="Calibri" panose="020F0502020204030204"/>
              </a:rPr>
              <a:t> </a:t>
            </a:r>
            <a:r>
              <a:rPr sz="1750" spc="-5" dirty="0">
                <a:latin typeface="Calibri" panose="020F0502020204030204"/>
                <a:cs typeface="Calibri" panose="020F0502020204030204"/>
              </a:rPr>
              <a:t>is</a:t>
            </a:r>
            <a:r>
              <a:rPr sz="1750" spc="145" dirty="0">
                <a:latin typeface="Calibri" panose="020F0502020204030204"/>
                <a:cs typeface="Calibri" panose="020F0502020204030204"/>
              </a:rPr>
              <a:t> </a:t>
            </a:r>
            <a:r>
              <a:rPr sz="1750" dirty="0">
                <a:latin typeface="Calibri" panose="020F0502020204030204"/>
                <a:cs typeface="Calibri" panose="020F0502020204030204"/>
              </a:rPr>
              <a:t>a</a:t>
            </a:r>
            <a:r>
              <a:rPr sz="1750" spc="145" dirty="0">
                <a:latin typeface="Calibri" panose="020F0502020204030204"/>
                <a:cs typeface="Calibri" panose="020F0502020204030204"/>
              </a:rPr>
              <a:t> </a:t>
            </a:r>
            <a:r>
              <a:rPr sz="1750" spc="-5" dirty="0">
                <a:latin typeface="Calibri" panose="020F0502020204030204"/>
                <a:cs typeface="Calibri" panose="020F0502020204030204"/>
              </a:rPr>
              <a:t>piece</a:t>
            </a:r>
            <a:r>
              <a:rPr sz="1750" spc="145" dirty="0">
                <a:latin typeface="Calibri" panose="020F0502020204030204"/>
                <a:cs typeface="Calibri" panose="020F0502020204030204"/>
              </a:rPr>
              <a:t> </a:t>
            </a:r>
            <a:r>
              <a:rPr sz="1750" spc="-5" dirty="0">
                <a:latin typeface="Calibri" panose="020F0502020204030204"/>
                <a:cs typeface="Calibri" panose="020F0502020204030204"/>
              </a:rPr>
              <a:t>of </a:t>
            </a:r>
            <a:r>
              <a:rPr sz="1750" spc="-385" dirty="0">
                <a:latin typeface="Calibri" panose="020F0502020204030204"/>
                <a:cs typeface="Calibri" panose="020F0502020204030204"/>
              </a:rPr>
              <a:t> </a:t>
            </a:r>
            <a:r>
              <a:rPr sz="1750" spc="-5" dirty="0">
                <a:latin typeface="Calibri" panose="020F0502020204030204"/>
                <a:cs typeface="Calibri" panose="020F0502020204030204"/>
              </a:rPr>
              <a:t>code</a:t>
            </a:r>
            <a:r>
              <a:rPr sz="1750" spc="-10" dirty="0">
                <a:latin typeface="Calibri" panose="020F0502020204030204"/>
                <a:cs typeface="Calibri" panose="020F0502020204030204"/>
              </a:rPr>
              <a:t> </a:t>
            </a:r>
            <a:r>
              <a:rPr sz="1750" spc="-5" dirty="0">
                <a:latin typeface="Calibri" panose="020F0502020204030204"/>
                <a:cs typeface="Calibri" panose="020F0502020204030204"/>
              </a:rPr>
              <a:t>executed by the lambda function, which may or may not return </a:t>
            </a:r>
            <a:r>
              <a:rPr sz="1750" dirty="0">
                <a:latin typeface="Calibri" panose="020F0502020204030204"/>
                <a:cs typeface="Calibri" panose="020F0502020204030204"/>
              </a:rPr>
              <a:t>any</a:t>
            </a:r>
            <a:r>
              <a:rPr sz="1750" spc="-10" dirty="0">
                <a:latin typeface="Calibri" panose="020F0502020204030204"/>
                <a:cs typeface="Calibri" panose="020F0502020204030204"/>
              </a:rPr>
              <a:t> </a:t>
            </a:r>
            <a:r>
              <a:rPr sz="1750" spc="-5" dirty="0">
                <a:latin typeface="Calibri" panose="020F0502020204030204"/>
                <a:cs typeface="Calibri" panose="020F0502020204030204"/>
              </a:rPr>
              <a:t>value.</a:t>
            </a:r>
            <a:endParaRPr sz="1750">
              <a:latin typeface="Calibri" panose="020F0502020204030204"/>
              <a:cs typeface="Calibri" panose="020F0502020204030204"/>
            </a:endParaRPr>
          </a:p>
          <a:p>
            <a:pPr marL="298450" indent="-252730">
              <a:lnSpc>
                <a:spcPct val="100000"/>
              </a:lnSpc>
              <a:spcBef>
                <a:spcPts val="1050"/>
              </a:spcBef>
              <a:buFont typeface="Arial MT"/>
              <a:buChar char="•"/>
              <a:tabLst>
                <a:tab pos="297815" algn="l"/>
                <a:tab pos="298450" algn="l"/>
              </a:tabLst>
            </a:pPr>
            <a:r>
              <a:rPr sz="1750" spc="-5" dirty="0">
                <a:latin typeface="Calibri" panose="020F0502020204030204"/>
                <a:cs typeface="Calibri" panose="020F0502020204030204"/>
              </a:rPr>
              <a:t>Lambda</a:t>
            </a:r>
            <a:r>
              <a:rPr sz="1750" spc="-15"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0" dirty="0">
                <a:latin typeface="Calibri" panose="020F0502020204030204"/>
                <a:cs typeface="Calibri" panose="020F0502020204030204"/>
              </a:rPr>
              <a:t> </a:t>
            </a:r>
            <a:r>
              <a:rPr sz="1750" spc="-5" dirty="0">
                <a:latin typeface="Calibri" panose="020F0502020204030204"/>
                <a:cs typeface="Calibri" panose="020F0502020204030204"/>
              </a:rPr>
              <a:t>can</a:t>
            </a:r>
            <a:r>
              <a:rPr sz="1750" spc="-10" dirty="0">
                <a:latin typeface="Calibri" panose="020F0502020204030204"/>
                <a:cs typeface="Calibri" panose="020F0502020204030204"/>
              </a:rPr>
              <a:t> </a:t>
            </a:r>
            <a:r>
              <a:rPr sz="1750" spc="-5" dirty="0">
                <a:latin typeface="Calibri" panose="020F0502020204030204"/>
                <a:cs typeface="Calibri" panose="020F0502020204030204"/>
              </a:rPr>
              <a:t>be</a:t>
            </a:r>
            <a:r>
              <a:rPr sz="1750" spc="-15" dirty="0">
                <a:latin typeface="Calibri" panose="020F0502020204030204"/>
                <a:cs typeface="Calibri" panose="020F0502020204030204"/>
              </a:rPr>
              <a:t> </a:t>
            </a:r>
            <a:r>
              <a:rPr sz="1750" spc="-5" dirty="0">
                <a:latin typeface="Calibri" panose="020F0502020204030204"/>
                <a:cs typeface="Calibri" panose="020F0502020204030204"/>
              </a:rPr>
              <a:t>used</a:t>
            </a:r>
            <a:r>
              <a:rPr sz="1750" spc="-10" dirty="0">
                <a:latin typeface="Calibri" panose="020F0502020204030204"/>
                <a:cs typeface="Calibri" panose="020F0502020204030204"/>
              </a:rPr>
              <a:t> </a:t>
            </a:r>
            <a:r>
              <a:rPr sz="1750" spc="-5" dirty="0">
                <a:latin typeface="Calibri" panose="020F0502020204030204"/>
                <a:cs typeface="Calibri" panose="020F0502020204030204"/>
              </a:rPr>
              <a:t>to</a:t>
            </a:r>
            <a:r>
              <a:rPr sz="1750" spc="-10" dirty="0">
                <a:latin typeface="Calibri" panose="020F0502020204030204"/>
                <a:cs typeface="Calibri" panose="020F0502020204030204"/>
              </a:rPr>
              <a:t> </a:t>
            </a:r>
            <a:r>
              <a:rPr sz="1750" spc="-5" dirty="0">
                <a:latin typeface="Calibri" panose="020F0502020204030204"/>
                <a:cs typeface="Calibri" panose="020F0502020204030204"/>
              </a:rPr>
              <a:t>return</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5" dirty="0">
                <a:latin typeface="Calibri" panose="020F0502020204030204"/>
                <a:cs typeface="Calibri" panose="020F0502020204030204"/>
              </a:rPr>
              <a:t> </a:t>
            </a:r>
            <a:r>
              <a:rPr sz="1750" spc="-5" dirty="0">
                <a:latin typeface="Calibri" panose="020F0502020204030204"/>
                <a:cs typeface="Calibri" panose="020F0502020204030204"/>
              </a:rPr>
              <a:t>objects.</a:t>
            </a:r>
            <a:endParaRPr sz="1750">
              <a:latin typeface="Calibri" panose="020F0502020204030204"/>
              <a:cs typeface="Calibri" panose="020F0502020204030204"/>
            </a:endParaRPr>
          </a:p>
          <a:p>
            <a:pPr marL="298450" indent="-252730">
              <a:lnSpc>
                <a:spcPct val="100000"/>
              </a:lnSpc>
              <a:spcBef>
                <a:spcPts val="1050"/>
              </a:spcBef>
              <a:buFont typeface="Arial MT"/>
              <a:buChar char="•"/>
              <a:tabLst>
                <a:tab pos="297815" algn="l"/>
                <a:tab pos="298450" algn="l"/>
              </a:tabLst>
            </a:pPr>
            <a:r>
              <a:rPr sz="1750" spc="-5" dirty="0">
                <a:latin typeface="Calibri" panose="020F0502020204030204"/>
                <a:cs typeface="Calibri" panose="020F0502020204030204"/>
              </a:rPr>
              <a:t>Syntactically,</a:t>
            </a:r>
            <a:r>
              <a:rPr sz="1750" spc="-15" dirty="0">
                <a:latin typeface="Calibri" panose="020F0502020204030204"/>
                <a:cs typeface="Calibri" panose="020F0502020204030204"/>
              </a:rPr>
              <a:t> </a:t>
            </a:r>
            <a:r>
              <a:rPr sz="1750" spc="-5" dirty="0">
                <a:latin typeface="Calibri" panose="020F0502020204030204"/>
                <a:cs typeface="Calibri" panose="020F0502020204030204"/>
              </a:rPr>
              <a:t>lambda</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0" dirty="0">
                <a:latin typeface="Calibri" panose="020F0502020204030204"/>
                <a:cs typeface="Calibri" panose="020F0502020204030204"/>
              </a:rPr>
              <a:t> </a:t>
            </a:r>
            <a:r>
              <a:rPr sz="1750" dirty="0">
                <a:latin typeface="Calibri" panose="020F0502020204030204"/>
                <a:cs typeface="Calibri" panose="020F0502020204030204"/>
              </a:rPr>
              <a:t>are</a:t>
            </a:r>
            <a:r>
              <a:rPr sz="1750" spc="-10" dirty="0">
                <a:latin typeface="Calibri" panose="020F0502020204030204"/>
                <a:cs typeface="Calibri" panose="020F0502020204030204"/>
              </a:rPr>
              <a:t> </a:t>
            </a:r>
            <a:r>
              <a:rPr sz="1750" spc="-5" dirty="0">
                <a:latin typeface="Calibri" panose="020F0502020204030204"/>
                <a:cs typeface="Calibri" panose="020F0502020204030204"/>
              </a:rPr>
              <a:t>restricted</a:t>
            </a:r>
            <a:r>
              <a:rPr sz="1750" spc="-15" dirty="0">
                <a:latin typeface="Calibri" panose="020F0502020204030204"/>
                <a:cs typeface="Calibri" panose="020F0502020204030204"/>
              </a:rPr>
              <a:t> </a:t>
            </a:r>
            <a:r>
              <a:rPr sz="1750" spc="-5" dirty="0">
                <a:latin typeface="Calibri" panose="020F0502020204030204"/>
                <a:cs typeface="Calibri" panose="020F0502020204030204"/>
              </a:rPr>
              <a:t>to</a:t>
            </a:r>
            <a:r>
              <a:rPr sz="1750" spc="-10" dirty="0">
                <a:latin typeface="Calibri" panose="020F0502020204030204"/>
                <a:cs typeface="Calibri" panose="020F0502020204030204"/>
              </a:rPr>
              <a:t> </a:t>
            </a:r>
            <a:r>
              <a:rPr sz="1750" spc="-5" dirty="0">
                <a:latin typeface="Calibri" panose="020F0502020204030204"/>
                <a:cs typeface="Calibri" panose="020F0502020204030204"/>
              </a:rPr>
              <a:t>only</a:t>
            </a:r>
            <a:r>
              <a:rPr sz="1750" spc="-10" dirty="0">
                <a:latin typeface="Calibri" panose="020F0502020204030204"/>
                <a:cs typeface="Calibri" panose="020F0502020204030204"/>
              </a:rPr>
              <a:t> </a:t>
            </a:r>
            <a:r>
              <a:rPr sz="1750" dirty="0">
                <a:latin typeface="Calibri" panose="020F0502020204030204"/>
                <a:cs typeface="Calibri" panose="020F0502020204030204"/>
              </a:rPr>
              <a:t>a</a:t>
            </a:r>
            <a:r>
              <a:rPr sz="1750" spc="-10" dirty="0">
                <a:latin typeface="Calibri" panose="020F0502020204030204"/>
                <a:cs typeface="Calibri" panose="020F0502020204030204"/>
              </a:rPr>
              <a:t> </a:t>
            </a:r>
            <a:r>
              <a:rPr sz="1750" spc="-5" dirty="0">
                <a:latin typeface="Calibri" panose="020F0502020204030204"/>
                <a:cs typeface="Calibri" panose="020F0502020204030204"/>
              </a:rPr>
              <a:t>single</a:t>
            </a:r>
            <a:r>
              <a:rPr sz="1750" spc="-15" dirty="0">
                <a:latin typeface="Calibri" panose="020F0502020204030204"/>
                <a:cs typeface="Calibri" panose="020F0502020204030204"/>
              </a:rPr>
              <a:t> </a:t>
            </a:r>
            <a:r>
              <a:rPr sz="1750" spc="-5" dirty="0">
                <a:latin typeface="Calibri" panose="020F0502020204030204"/>
                <a:cs typeface="Calibri" panose="020F0502020204030204"/>
              </a:rPr>
              <a:t>expression.</a:t>
            </a:r>
            <a:endParaRPr sz="1750">
              <a:latin typeface="Calibri" panose="020F0502020204030204"/>
              <a:cs typeface="Calibri" panose="020F0502020204030204"/>
            </a:endParaRPr>
          </a:p>
        </p:txBody>
      </p:sp>
      <p:sp>
        <p:nvSpPr>
          <p:cNvPr id="7" name="object 7"/>
          <p:cNvSpPr txBox="1"/>
          <p:nvPr/>
        </p:nvSpPr>
        <p:spPr>
          <a:xfrm>
            <a:off x="4208936" y="6042472"/>
            <a:ext cx="342328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panose="020F0502020204030204"/>
                <a:cs typeface="Calibri" panose="020F0502020204030204"/>
              </a:rPr>
              <a:t>[(lambda</a:t>
            </a:r>
            <a:r>
              <a:rPr sz="1600" spc="-20" dirty="0">
                <a:latin typeface="Calibri" panose="020F0502020204030204"/>
                <a:cs typeface="Calibri" panose="020F0502020204030204"/>
              </a:rPr>
              <a:t> </a:t>
            </a:r>
            <a:r>
              <a:rPr sz="1600" spc="-5" dirty="0">
                <a:latin typeface="Calibri" panose="020F0502020204030204"/>
                <a:cs typeface="Calibri" panose="020F0502020204030204"/>
              </a:rPr>
              <a:t>x:</a:t>
            </a:r>
            <a:r>
              <a:rPr sz="1600" spc="-15" dirty="0">
                <a:latin typeface="Calibri" panose="020F0502020204030204"/>
                <a:cs typeface="Calibri" panose="020F0502020204030204"/>
              </a:rPr>
              <a:t> </a:t>
            </a:r>
            <a:r>
              <a:rPr sz="1600" spc="-5" dirty="0">
                <a:latin typeface="Calibri" panose="020F0502020204030204"/>
                <a:cs typeface="Calibri" panose="020F0502020204030204"/>
              </a:rPr>
              <a:t>x*x)(x)</a:t>
            </a:r>
            <a:r>
              <a:rPr sz="1600" spc="-15" dirty="0">
                <a:latin typeface="Calibri" panose="020F0502020204030204"/>
                <a:cs typeface="Calibri" panose="020F0502020204030204"/>
              </a:rPr>
              <a:t> </a:t>
            </a:r>
            <a:r>
              <a:rPr sz="1600" spc="-5" dirty="0">
                <a:latin typeface="Calibri" panose="020F0502020204030204"/>
                <a:cs typeface="Calibri" panose="020F0502020204030204"/>
              </a:rPr>
              <a:t>for</a:t>
            </a:r>
            <a:r>
              <a:rPr sz="1600" spc="-15" dirty="0">
                <a:latin typeface="Calibri" panose="020F0502020204030204"/>
                <a:cs typeface="Calibri" panose="020F0502020204030204"/>
              </a:rPr>
              <a:t> </a:t>
            </a:r>
            <a:r>
              <a:rPr sz="1600" dirty="0">
                <a:latin typeface="Calibri" panose="020F0502020204030204"/>
                <a:cs typeface="Calibri" panose="020F0502020204030204"/>
              </a:rPr>
              <a:t>x</a:t>
            </a:r>
            <a:r>
              <a:rPr sz="1600" spc="-20" dirty="0">
                <a:latin typeface="Calibri" panose="020F0502020204030204"/>
                <a:cs typeface="Calibri" panose="020F0502020204030204"/>
              </a:rPr>
              <a:t> </a:t>
            </a:r>
            <a:r>
              <a:rPr sz="1600" spc="-5" dirty="0">
                <a:latin typeface="Calibri" panose="020F0502020204030204"/>
                <a:cs typeface="Calibri" panose="020F0502020204030204"/>
              </a:rPr>
              <a:t>in</a:t>
            </a:r>
            <a:r>
              <a:rPr sz="1600" spc="-15" dirty="0">
                <a:latin typeface="Calibri" panose="020F0502020204030204"/>
                <a:cs typeface="Calibri" panose="020F0502020204030204"/>
              </a:rPr>
              <a:t> </a:t>
            </a:r>
            <a:r>
              <a:rPr sz="1600" spc="-5" dirty="0">
                <a:latin typeface="Calibri" panose="020F0502020204030204"/>
                <a:cs typeface="Calibri" panose="020F0502020204030204"/>
              </a:rPr>
              <a:t>[2,6,9,3,6,4,8]]</a:t>
            </a:r>
            <a:endParaRPr sz="1600">
              <a:latin typeface="Calibri" panose="020F0502020204030204"/>
              <a:cs typeface="Calibri" panose="020F0502020204030204"/>
            </a:endParaRPr>
          </a:p>
        </p:txBody>
      </p:sp>
      <p:sp>
        <p:nvSpPr>
          <p:cNvPr id="8" name="object 8"/>
          <p:cNvSpPr txBox="1"/>
          <p:nvPr/>
        </p:nvSpPr>
        <p:spPr>
          <a:xfrm>
            <a:off x="94136" y="5239824"/>
            <a:ext cx="3389629" cy="1320165"/>
          </a:xfrm>
          <a:prstGeom prst="rect">
            <a:avLst/>
          </a:prstGeom>
        </p:spPr>
        <p:txBody>
          <a:bodyPr vert="horz" wrap="square" lIns="0" tIns="33655" rIns="0" bIns="0" rtlCol="0">
            <a:spAutoFit/>
          </a:bodyPr>
          <a:lstStyle/>
          <a:p>
            <a:pPr marL="12700">
              <a:lnSpc>
                <a:spcPct val="100000"/>
              </a:lnSpc>
              <a:spcBef>
                <a:spcPts val="265"/>
              </a:spcBef>
            </a:pPr>
            <a:r>
              <a:rPr sz="1750" b="1" spc="-5" dirty="0">
                <a:latin typeface="Calibri" panose="020F0502020204030204"/>
                <a:cs typeface="Calibri" panose="020F0502020204030204"/>
              </a:rPr>
              <a:t>Syntax:</a:t>
            </a:r>
            <a:endParaRPr sz="1750">
              <a:latin typeface="Calibri" panose="020F0502020204030204"/>
              <a:cs typeface="Calibri" panose="020F0502020204030204"/>
            </a:endParaRPr>
          </a:p>
          <a:p>
            <a:pPr marL="469900">
              <a:lnSpc>
                <a:spcPct val="100000"/>
              </a:lnSpc>
              <a:spcBef>
                <a:spcPts val="150"/>
              </a:spcBef>
            </a:pPr>
            <a:r>
              <a:rPr sz="1600" spc="-5" dirty="0">
                <a:latin typeface="Calibri" panose="020F0502020204030204"/>
                <a:cs typeface="Calibri" panose="020F0502020204030204"/>
              </a:rPr>
              <a:t>lambda</a:t>
            </a:r>
            <a:r>
              <a:rPr sz="1600" spc="-35" dirty="0">
                <a:latin typeface="Calibri" panose="020F0502020204030204"/>
                <a:cs typeface="Calibri" panose="020F0502020204030204"/>
              </a:rPr>
              <a:t> </a:t>
            </a:r>
            <a:r>
              <a:rPr sz="1600" dirty="0">
                <a:latin typeface="Calibri" panose="020F0502020204030204"/>
                <a:cs typeface="Calibri" panose="020F0502020204030204"/>
              </a:rPr>
              <a:t>argument(s):</a:t>
            </a:r>
            <a:r>
              <a:rPr sz="1600" spc="-30" dirty="0">
                <a:latin typeface="Calibri" panose="020F0502020204030204"/>
                <a:cs typeface="Calibri" panose="020F0502020204030204"/>
              </a:rPr>
              <a:t> </a:t>
            </a:r>
            <a:r>
              <a:rPr sz="1600" spc="-5" dirty="0">
                <a:latin typeface="Calibri" panose="020F0502020204030204"/>
                <a:cs typeface="Calibri" panose="020F0502020204030204"/>
              </a:rPr>
              <a:t>expression</a:t>
            </a:r>
            <a:endParaRPr sz="1600">
              <a:latin typeface="Calibri" panose="020F0502020204030204"/>
              <a:cs typeface="Calibri" panose="020F0502020204030204"/>
            </a:endParaRPr>
          </a:p>
          <a:p>
            <a:pPr marL="12700">
              <a:lnSpc>
                <a:spcPct val="100000"/>
              </a:lnSpc>
              <a:spcBef>
                <a:spcPts val="35"/>
              </a:spcBef>
            </a:pPr>
            <a:r>
              <a:rPr sz="1600" b="1" spc="-5" dirty="0">
                <a:latin typeface="Calibri" panose="020F0502020204030204"/>
                <a:cs typeface="Calibri" panose="020F0502020204030204"/>
              </a:rPr>
              <a:t>Example:</a:t>
            </a:r>
            <a:endParaRPr sz="1600">
              <a:latin typeface="Calibri" panose="020F0502020204030204"/>
              <a:cs typeface="Calibri" panose="020F0502020204030204"/>
            </a:endParaRPr>
          </a:p>
          <a:p>
            <a:pPr marL="469900" marR="5080">
              <a:lnSpc>
                <a:spcPct val="102000"/>
              </a:lnSpc>
            </a:pPr>
            <a:r>
              <a:rPr sz="1600" spc="-5" dirty="0">
                <a:latin typeface="Calibri" panose="020F0502020204030204"/>
                <a:cs typeface="Calibri" panose="020F0502020204030204"/>
              </a:rPr>
              <a:t>remainder</a:t>
            </a:r>
            <a:r>
              <a:rPr sz="1600" spc="-20" dirty="0">
                <a:latin typeface="Calibri" panose="020F0502020204030204"/>
                <a:cs typeface="Calibri" panose="020F0502020204030204"/>
              </a:rPr>
              <a:t> </a:t>
            </a:r>
            <a:r>
              <a:rPr sz="1600" dirty="0">
                <a:latin typeface="Calibri" panose="020F0502020204030204"/>
                <a:cs typeface="Calibri" panose="020F0502020204030204"/>
              </a:rPr>
              <a:t>=</a:t>
            </a:r>
            <a:r>
              <a:rPr sz="1600" spc="-20" dirty="0">
                <a:latin typeface="Calibri" panose="020F0502020204030204"/>
                <a:cs typeface="Calibri" panose="020F0502020204030204"/>
              </a:rPr>
              <a:t> </a:t>
            </a:r>
            <a:r>
              <a:rPr sz="1600" spc="-5" dirty="0">
                <a:latin typeface="Calibri" panose="020F0502020204030204"/>
                <a:cs typeface="Calibri" panose="020F0502020204030204"/>
              </a:rPr>
              <a:t>lambda</a:t>
            </a:r>
            <a:r>
              <a:rPr sz="1600" spc="-15" dirty="0">
                <a:latin typeface="Calibri" panose="020F0502020204030204"/>
                <a:cs typeface="Calibri" panose="020F0502020204030204"/>
              </a:rPr>
              <a:t> </a:t>
            </a:r>
            <a:r>
              <a:rPr sz="1600" spc="-5" dirty="0">
                <a:latin typeface="Calibri" panose="020F0502020204030204"/>
                <a:cs typeface="Calibri" panose="020F0502020204030204"/>
              </a:rPr>
              <a:t>num:</a:t>
            </a:r>
            <a:r>
              <a:rPr sz="1600" spc="-20" dirty="0">
                <a:latin typeface="Calibri" panose="020F0502020204030204"/>
                <a:cs typeface="Calibri" panose="020F0502020204030204"/>
              </a:rPr>
              <a:t> </a:t>
            </a:r>
            <a:r>
              <a:rPr sz="1600" spc="-5" dirty="0">
                <a:latin typeface="Calibri" panose="020F0502020204030204"/>
                <a:cs typeface="Calibri" panose="020F0502020204030204"/>
              </a:rPr>
              <a:t>num</a:t>
            </a:r>
            <a:r>
              <a:rPr sz="1600" spc="-15" dirty="0">
                <a:latin typeface="Calibri" panose="020F0502020204030204"/>
                <a:cs typeface="Calibri" panose="020F0502020204030204"/>
              </a:rPr>
              <a:t> </a:t>
            </a:r>
            <a:r>
              <a:rPr sz="1600" dirty="0">
                <a:latin typeface="Calibri" panose="020F0502020204030204"/>
                <a:cs typeface="Calibri" panose="020F0502020204030204"/>
              </a:rPr>
              <a:t>%</a:t>
            </a:r>
            <a:r>
              <a:rPr sz="1600" spc="-20" dirty="0">
                <a:latin typeface="Calibri" panose="020F0502020204030204"/>
                <a:cs typeface="Calibri" panose="020F0502020204030204"/>
              </a:rPr>
              <a:t> </a:t>
            </a:r>
            <a:r>
              <a:rPr sz="1600" dirty="0">
                <a:latin typeface="Calibri" panose="020F0502020204030204"/>
                <a:cs typeface="Calibri" panose="020F0502020204030204"/>
              </a:rPr>
              <a:t>2 </a:t>
            </a:r>
            <a:r>
              <a:rPr sz="1600" spc="-345" dirty="0">
                <a:latin typeface="Calibri" panose="020F0502020204030204"/>
                <a:cs typeface="Calibri" panose="020F0502020204030204"/>
              </a:rPr>
              <a:t> </a:t>
            </a:r>
            <a:r>
              <a:rPr sz="1600" spc="-5" dirty="0">
                <a:latin typeface="Calibri" panose="020F0502020204030204"/>
                <a:cs typeface="Calibri" panose="020F0502020204030204"/>
              </a:rPr>
              <a:t>print(remainder(5))</a:t>
            </a:r>
            <a:endParaRPr sz="1600">
              <a:latin typeface="Calibri" panose="020F0502020204030204"/>
              <a:cs typeface="Calibri" panose="020F0502020204030204"/>
            </a:endParaRPr>
          </a:p>
        </p:txBody>
      </p:sp>
      <p:sp>
        <p:nvSpPr>
          <p:cNvPr id="9" name="Slide Number Placeholder 8"/>
          <p:cNvSpPr>
            <a:spLocks noGrp="1"/>
          </p:cNvSpPr>
          <p:nvPr>
            <p:ph type="sldNum" sz="quarter" idx="7"/>
          </p:nvPr>
        </p:nvSpPr>
        <p:spPr/>
        <p:txBody>
          <a:bodyPr/>
          <a:lstStyle/>
          <a:p>
            <a:fld id="{B6F15528-21DE-4FAA-801E-634DDDAF4B2B}" type="slidenum">
              <a:rPr/>
              <a:t>15</a:t>
            </a:fld>
            <a:endParaRPr/>
          </a:p>
        </p:txBody>
      </p:sp>
      <p:sp>
        <p:nvSpPr>
          <p:cNvPr id="10" name="Footer Placeholder 9"/>
          <p:cNvSpPr>
            <a:spLocks noGrp="1"/>
          </p:cNvSpPr>
          <p:nvPr>
            <p:ph type="ftr" sz="quarter" idx="5"/>
          </p:nvPr>
        </p:nvSpPr>
        <p:spPr/>
        <p:txBody>
          <a:bodyPr/>
          <a:lstStyle/>
          <a:p>
            <a:r>
              <a:t>UNIT IV : Pythonic Programming Paradigm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436753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Functional</a:t>
            </a:r>
            <a:r>
              <a:rPr spc="-3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Programming</a:t>
            </a:r>
            <a:r>
              <a:rPr spc="-30" dirty="0">
                <a:solidFill>
                  <a:srgbClr val="000000"/>
                </a:solidFill>
                <a:latin typeface="Calibri" panose="020F0502020204030204"/>
                <a:cs typeface="Calibri" panose="020F0502020204030204"/>
              </a:rPr>
              <a:t> </a:t>
            </a:r>
            <a:r>
              <a:rPr dirty="0">
                <a:solidFill>
                  <a:srgbClr val="000000"/>
                </a:solidFill>
                <a:latin typeface="Calibri" panose="020F0502020204030204"/>
                <a:cs typeface="Calibri" panose="020F0502020204030204"/>
              </a:rPr>
              <a:t>–</a:t>
            </a:r>
            <a:r>
              <a:rPr spc="-3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Closure</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4"/>
            <a:ext cx="12105640" cy="5979795"/>
          </a:xfrm>
          <a:custGeom>
            <a:avLst/>
            <a:gdLst/>
            <a:ahLst/>
            <a:cxnLst/>
            <a:rect l="l" t="t" r="r" b="b"/>
            <a:pathLst>
              <a:path w="12105640" h="5979795">
                <a:moveTo>
                  <a:pt x="0" y="0"/>
                </a:moveTo>
                <a:lnTo>
                  <a:pt x="12105503" y="0"/>
                </a:lnTo>
                <a:lnTo>
                  <a:pt x="12105503" y="5979175"/>
                </a:lnTo>
                <a:lnTo>
                  <a:pt x="0" y="5979175"/>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94136" y="460061"/>
            <a:ext cx="11812270" cy="5985510"/>
          </a:xfrm>
          <a:prstGeom prst="rect">
            <a:avLst/>
          </a:prstGeom>
        </p:spPr>
        <p:txBody>
          <a:bodyPr vert="horz" wrap="square" lIns="0" tIns="12700" rIns="0" bIns="0" rtlCol="0">
            <a:spAutoFit/>
          </a:bodyPr>
          <a:lstStyle/>
          <a:p>
            <a:pPr marL="12700" marR="5080">
              <a:lnSpc>
                <a:spcPct val="150000"/>
              </a:lnSpc>
              <a:spcBef>
                <a:spcPts val="100"/>
              </a:spcBef>
            </a:pPr>
            <a:r>
              <a:rPr sz="1750" spc="-5" dirty="0">
                <a:latin typeface="Calibri" panose="020F0502020204030204"/>
                <a:cs typeface="Calibri" panose="020F0502020204030204"/>
              </a:rPr>
              <a:t>Basically,</a:t>
            </a:r>
            <a:r>
              <a:rPr sz="1750" spc="100" dirty="0">
                <a:latin typeface="Calibri" panose="020F0502020204030204"/>
                <a:cs typeface="Calibri" panose="020F0502020204030204"/>
              </a:rPr>
              <a:t> </a:t>
            </a:r>
            <a:r>
              <a:rPr sz="1750" spc="-5" dirty="0">
                <a:latin typeface="Calibri" panose="020F0502020204030204"/>
                <a:cs typeface="Calibri" panose="020F0502020204030204"/>
              </a:rPr>
              <a:t>the</a:t>
            </a:r>
            <a:r>
              <a:rPr sz="1750" spc="105" dirty="0">
                <a:latin typeface="Calibri" panose="020F0502020204030204"/>
                <a:cs typeface="Calibri" panose="020F0502020204030204"/>
              </a:rPr>
              <a:t> </a:t>
            </a:r>
            <a:r>
              <a:rPr sz="1750" spc="-5" dirty="0">
                <a:latin typeface="Calibri" panose="020F0502020204030204"/>
                <a:cs typeface="Calibri" panose="020F0502020204030204"/>
              </a:rPr>
              <a:t>method</a:t>
            </a:r>
            <a:r>
              <a:rPr sz="1750" spc="105" dirty="0">
                <a:latin typeface="Calibri" panose="020F0502020204030204"/>
                <a:cs typeface="Calibri" panose="020F0502020204030204"/>
              </a:rPr>
              <a:t> </a:t>
            </a:r>
            <a:r>
              <a:rPr sz="1750" spc="-5" dirty="0">
                <a:latin typeface="Calibri" panose="020F0502020204030204"/>
                <a:cs typeface="Calibri" panose="020F0502020204030204"/>
              </a:rPr>
              <a:t>of</a:t>
            </a:r>
            <a:r>
              <a:rPr sz="1750" spc="110" dirty="0">
                <a:latin typeface="Calibri" panose="020F0502020204030204"/>
                <a:cs typeface="Calibri" panose="020F0502020204030204"/>
              </a:rPr>
              <a:t> </a:t>
            </a:r>
            <a:r>
              <a:rPr sz="1750" spc="-5" dirty="0">
                <a:latin typeface="Calibri" panose="020F0502020204030204"/>
                <a:cs typeface="Calibri" panose="020F0502020204030204"/>
              </a:rPr>
              <a:t>binding</a:t>
            </a:r>
            <a:r>
              <a:rPr sz="1750" spc="110" dirty="0">
                <a:latin typeface="Calibri" panose="020F0502020204030204"/>
                <a:cs typeface="Calibri" panose="020F0502020204030204"/>
              </a:rPr>
              <a:t> </a:t>
            </a:r>
            <a:r>
              <a:rPr sz="1750" spc="-5" dirty="0">
                <a:latin typeface="Calibri" panose="020F0502020204030204"/>
                <a:cs typeface="Calibri" panose="020F0502020204030204"/>
              </a:rPr>
              <a:t>data</a:t>
            </a:r>
            <a:r>
              <a:rPr sz="1750" spc="110" dirty="0">
                <a:latin typeface="Calibri" panose="020F0502020204030204"/>
                <a:cs typeface="Calibri" panose="020F0502020204030204"/>
              </a:rPr>
              <a:t> </a:t>
            </a:r>
            <a:r>
              <a:rPr sz="1750" spc="-5" dirty="0">
                <a:latin typeface="Calibri" panose="020F0502020204030204"/>
                <a:cs typeface="Calibri" panose="020F0502020204030204"/>
              </a:rPr>
              <a:t>to</a:t>
            </a:r>
            <a:r>
              <a:rPr sz="1750" spc="105" dirty="0">
                <a:latin typeface="Calibri" panose="020F0502020204030204"/>
                <a:cs typeface="Calibri" panose="020F0502020204030204"/>
              </a:rPr>
              <a:t> </a:t>
            </a:r>
            <a:r>
              <a:rPr sz="1750" dirty="0">
                <a:latin typeface="Calibri" panose="020F0502020204030204"/>
                <a:cs typeface="Calibri" panose="020F0502020204030204"/>
              </a:rPr>
              <a:t>a</a:t>
            </a:r>
            <a:r>
              <a:rPr sz="1750" spc="10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10" dirty="0">
                <a:latin typeface="Calibri" panose="020F0502020204030204"/>
                <a:cs typeface="Calibri" panose="020F0502020204030204"/>
              </a:rPr>
              <a:t> </a:t>
            </a:r>
            <a:r>
              <a:rPr sz="1750" spc="-5" dirty="0">
                <a:latin typeface="Calibri" panose="020F0502020204030204"/>
                <a:cs typeface="Calibri" panose="020F0502020204030204"/>
              </a:rPr>
              <a:t>without</a:t>
            </a:r>
            <a:r>
              <a:rPr sz="1750" spc="105" dirty="0">
                <a:latin typeface="Calibri" panose="020F0502020204030204"/>
                <a:cs typeface="Calibri" panose="020F0502020204030204"/>
              </a:rPr>
              <a:t> </a:t>
            </a:r>
            <a:r>
              <a:rPr sz="1750" dirty="0">
                <a:latin typeface="Calibri" panose="020F0502020204030204"/>
                <a:cs typeface="Calibri" panose="020F0502020204030204"/>
              </a:rPr>
              <a:t>actually</a:t>
            </a:r>
            <a:r>
              <a:rPr sz="1750" spc="110" dirty="0">
                <a:latin typeface="Calibri" panose="020F0502020204030204"/>
                <a:cs typeface="Calibri" panose="020F0502020204030204"/>
              </a:rPr>
              <a:t> </a:t>
            </a:r>
            <a:r>
              <a:rPr sz="1750" spc="-5" dirty="0">
                <a:latin typeface="Calibri" panose="020F0502020204030204"/>
                <a:cs typeface="Calibri" panose="020F0502020204030204"/>
              </a:rPr>
              <a:t>passing</a:t>
            </a:r>
            <a:r>
              <a:rPr sz="1750" spc="110" dirty="0">
                <a:latin typeface="Calibri" panose="020F0502020204030204"/>
                <a:cs typeface="Calibri" panose="020F0502020204030204"/>
              </a:rPr>
              <a:t> </a:t>
            </a:r>
            <a:r>
              <a:rPr sz="1750" spc="-5" dirty="0">
                <a:latin typeface="Calibri" panose="020F0502020204030204"/>
                <a:cs typeface="Calibri" panose="020F0502020204030204"/>
              </a:rPr>
              <a:t>them</a:t>
            </a:r>
            <a:r>
              <a:rPr sz="1750" spc="105" dirty="0">
                <a:latin typeface="Calibri" panose="020F0502020204030204"/>
                <a:cs typeface="Calibri" panose="020F0502020204030204"/>
              </a:rPr>
              <a:t> </a:t>
            </a:r>
            <a:r>
              <a:rPr sz="1750" dirty="0">
                <a:latin typeface="Calibri" panose="020F0502020204030204"/>
                <a:cs typeface="Calibri" panose="020F0502020204030204"/>
              </a:rPr>
              <a:t>as</a:t>
            </a:r>
            <a:r>
              <a:rPr sz="1750" spc="110" dirty="0">
                <a:latin typeface="Calibri" panose="020F0502020204030204"/>
                <a:cs typeface="Calibri" panose="020F0502020204030204"/>
              </a:rPr>
              <a:t> </a:t>
            </a:r>
            <a:r>
              <a:rPr sz="1750" spc="-5" dirty="0">
                <a:latin typeface="Calibri" panose="020F0502020204030204"/>
                <a:cs typeface="Calibri" panose="020F0502020204030204"/>
              </a:rPr>
              <a:t>parameters</a:t>
            </a:r>
            <a:r>
              <a:rPr sz="1750" spc="105" dirty="0">
                <a:latin typeface="Calibri" panose="020F0502020204030204"/>
                <a:cs typeface="Calibri" panose="020F0502020204030204"/>
              </a:rPr>
              <a:t> </a:t>
            </a:r>
            <a:r>
              <a:rPr sz="1750" spc="-5" dirty="0">
                <a:latin typeface="Calibri" panose="020F0502020204030204"/>
                <a:cs typeface="Calibri" panose="020F0502020204030204"/>
              </a:rPr>
              <a:t>is</a:t>
            </a:r>
            <a:r>
              <a:rPr sz="1750" spc="110" dirty="0">
                <a:latin typeface="Calibri" panose="020F0502020204030204"/>
                <a:cs typeface="Calibri" panose="020F0502020204030204"/>
              </a:rPr>
              <a:t> </a:t>
            </a:r>
            <a:r>
              <a:rPr sz="1750" spc="-5" dirty="0">
                <a:latin typeface="Calibri" panose="020F0502020204030204"/>
                <a:cs typeface="Calibri" panose="020F0502020204030204"/>
              </a:rPr>
              <a:t>called</a:t>
            </a:r>
            <a:r>
              <a:rPr sz="1750" spc="105" dirty="0">
                <a:latin typeface="Calibri" panose="020F0502020204030204"/>
                <a:cs typeface="Calibri" panose="020F0502020204030204"/>
              </a:rPr>
              <a:t> </a:t>
            </a:r>
            <a:r>
              <a:rPr sz="1750" spc="-5" dirty="0">
                <a:latin typeface="Calibri" panose="020F0502020204030204"/>
                <a:cs typeface="Calibri" panose="020F0502020204030204"/>
              </a:rPr>
              <a:t>closure.</a:t>
            </a:r>
            <a:r>
              <a:rPr sz="1750" spc="105" dirty="0">
                <a:latin typeface="Calibri" panose="020F0502020204030204"/>
                <a:cs typeface="Calibri" panose="020F0502020204030204"/>
              </a:rPr>
              <a:t> </a:t>
            </a:r>
            <a:r>
              <a:rPr sz="1750" spc="-5" dirty="0">
                <a:latin typeface="Calibri" panose="020F0502020204030204"/>
                <a:cs typeface="Calibri" panose="020F0502020204030204"/>
              </a:rPr>
              <a:t>It</a:t>
            </a:r>
            <a:r>
              <a:rPr sz="1750" spc="105" dirty="0">
                <a:latin typeface="Calibri" panose="020F0502020204030204"/>
                <a:cs typeface="Calibri" panose="020F0502020204030204"/>
              </a:rPr>
              <a:t> </a:t>
            </a:r>
            <a:r>
              <a:rPr sz="1750" spc="-5" dirty="0">
                <a:latin typeface="Calibri" panose="020F0502020204030204"/>
                <a:cs typeface="Calibri" panose="020F0502020204030204"/>
              </a:rPr>
              <a:t>is</a:t>
            </a:r>
            <a:r>
              <a:rPr sz="1750" spc="110" dirty="0">
                <a:latin typeface="Calibri" panose="020F0502020204030204"/>
                <a:cs typeface="Calibri" panose="020F0502020204030204"/>
              </a:rPr>
              <a:t> </a:t>
            </a:r>
            <a:r>
              <a:rPr sz="1750" dirty="0">
                <a:latin typeface="Calibri" panose="020F0502020204030204"/>
                <a:cs typeface="Calibri" panose="020F0502020204030204"/>
              </a:rPr>
              <a:t>a</a:t>
            </a:r>
            <a:r>
              <a:rPr sz="1750" spc="110" dirty="0">
                <a:latin typeface="Calibri" panose="020F0502020204030204"/>
                <a:cs typeface="Calibri" panose="020F0502020204030204"/>
              </a:rPr>
              <a:t> </a:t>
            </a:r>
            <a:r>
              <a:rPr sz="1750" spc="-5" dirty="0">
                <a:latin typeface="Calibri" panose="020F0502020204030204"/>
                <a:cs typeface="Calibri" panose="020F0502020204030204"/>
              </a:rPr>
              <a:t>function </a:t>
            </a:r>
            <a:r>
              <a:rPr sz="1750" spc="-385" dirty="0">
                <a:latin typeface="Calibri" panose="020F0502020204030204"/>
                <a:cs typeface="Calibri" panose="020F0502020204030204"/>
              </a:rPr>
              <a:t> </a:t>
            </a:r>
            <a:r>
              <a:rPr sz="1750" spc="-5" dirty="0">
                <a:latin typeface="Calibri" panose="020F0502020204030204"/>
                <a:cs typeface="Calibri" panose="020F0502020204030204"/>
              </a:rPr>
              <a:t>object</a:t>
            </a:r>
            <a:r>
              <a:rPr sz="1750" spc="-10" dirty="0">
                <a:latin typeface="Calibri" panose="020F0502020204030204"/>
                <a:cs typeface="Calibri" panose="020F0502020204030204"/>
              </a:rPr>
              <a:t> </a:t>
            </a:r>
            <a:r>
              <a:rPr sz="1750" spc="-5" dirty="0">
                <a:latin typeface="Calibri" panose="020F0502020204030204"/>
                <a:cs typeface="Calibri" panose="020F0502020204030204"/>
              </a:rPr>
              <a:t>that remembers values in enclosing scopes even if they </a:t>
            </a:r>
            <a:r>
              <a:rPr sz="1750" dirty="0">
                <a:latin typeface="Calibri" panose="020F0502020204030204"/>
                <a:cs typeface="Calibri" panose="020F0502020204030204"/>
              </a:rPr>
              <a:t>are</a:t>
            </a:r>
            <a:r>
              <a:rPr sz="1750" spc="-5" dirty="0">
                <a:latin typeface="Calibri" panose="020F0502020204030204"/>
                <a:cs typeface="Calibri" panose="020F0502020204030204"/>
              </a:rPr>
              <a:t> not present</a:t>
            </a:r>
            <a:r>
              <a:rPr sz="1750" spc="-10" dirty="0">
                <a:latin typeface="Calibri" panose="020F0502020204030204"/>
                <a:cs typeface="Calibri" panose="020F0502020204030204"/>
              </a:rPr>
              <a:t> </a:t>
            </a:r>
            <a:r>
              <a:rPr sz="1750" spc="-5" dirty="0">
                <a:latin typeface="Calibri" panose="020F0502020204030204"/>
                <a:cs typeface="Calibri" panose="020F0502020204030204"/>
              </a:rPr>
              <a:t>in memory.</a:t>
            </a:r>
            <a:endParaRPr sz="1750">
              <a:latin typeface="Calibri" panose="020F0502020204030204"/>
              <a:cs typeface="Calibri" panose="020F0502020204030204"/>
            </a:endParaRPr>
          </a:p>
          <a:p>
            <a:pPr>
              <a:lnSpc>
                <a:spcPct val="100000"/>
              </a:lnSpc>
            </a:pPr>
            <a:endParaRPr sz="1700">
              <a:latin typeface="Calibri" panose="020F0502020204030204"/>
              <a:cs typeface="Calibri" panose="020F0502020204030204"/>
            </a:endParaRPr>
          </a:p>
          <a:p>
            <a:pPr>
              <a:lnSpc>
                <a:spcPct val="100000"/>
              </a:lnSpc>
              <a:spcBef>
                <a:spcPts val="45"/>
              </a:spcBef>
            </a:pPr>
            <a:endParaRPr sz="1700">
              <a:latin typeface="Calibri" panose="020F0502020204030204"/>
              <a:cs typeface="Calibri" panose="020F0502020204030204"/>
            </a:endParaRPr>
          </a:p>
          <a:p>
            <a:pPr marL="12700">
              <a:lnSpc>
                <a:spcPct val="100000"/>
              </a:lnSpc>
              <a:spcBef>
                <a:spcPts val="5"/>
              </a:spcBef>
            </a:pPr>
            <a:r>
              <a:rPr sz="1750" spc="-5" dirty="0">
                <a:latin typeface="Calibri" panose="020F0502020204030204"/>
                <a:cs typeface="Calibri" panose="020F0502020204030204"/>
              </a:rPr>
              <a:t>Example:.</a:t>
            </a:r>
            <a:endParaRPr sz="1750">
              <a:latin typeface="Calibri" panose="020F0502020204030204"/>
              <a:cs typeface="Calibri" panose="020F0502020204030204"/>
            </a:endParaRPr>
          </a:p>
          <a:p>
            <a:pPr marL="334010" marR="9413240" indent="-321945">
              <a:lnSpc>
                <a:spcPct val="148000"/>
              </a:lnSpc>
              <a:spcBef>
                <a:spcPts val="125"/>
              </a:spcBef>
            </a:pPr>
            <a:r>
              <a:rPr sz="1600" spc="-5" dirty="0">
                <a:latin typeface="Calibri" panose="020F0502020204030204"/>
                <a:cs typeface="Calibri" panose="020F0502020204030204"/>
              </a:rPr>
              <a:t>def counter(start=0, step=1): </a:t>
            </a:r>
            <a:r>
              <a:rPr sz="1600" spc="-350" dirty="0">
                <a:latin typeface="Calibri" panose="020F0502020204030204"/>
                <a:cs typeface="Calibri" panose="020F0502020204030204"/>
              </a:rPr>
              <a:t> </a:t>
            </a:r>
            <a:r>
              <a:rPr sz="1600" dirty="0">
                <a:latin typeface="Calibri" panose="020F0502020204030204"/>
                <a:cs typeface="Calibri" panose="020F0502020204030204"/>
              </a:rPr>
              <a:t>x</a:t>
            </a:r>
            <a:r>
              <a:rPr sz="1600" spc="-10" dirty="0">
                <a:latin typeface="Calibri" panose="020F0502020204030204"/>
                <a:cs typeface="Calibri" panose="020F0502020204030204"/>
              </a:rPr>
              <a:t> </a:t>
            </a:r>
            <a:r>
              <a:rPr sz="1600" dirty="0">
                <a:latin typeface="Calibri" panose="020F0502020204030204"/>
                <a:cs typeface="Calibri" panose="020F0502020204030204"/>
              </a:rPr>
              <a:t>=</a:t>
            </a:r>
            <a:r>
              <a:rPr sz="1600" spc="-10" dirty="0">
                <a:latin typeface="Calibri" panose="020F0502020204030204"/>
                <a:cs typeface="Calibri" panose="020F0502020204030204"/>
              </a:rPr>
              <a:t> </a:t>
            </a:r>
            <a:r>
              <a:rPr sz="1600" spc="-5" dirty="0">
                <a:latin typeface="Calibri" panose="020F0502020204030204"/>
                <a:cs typeface="Calibri" panose="020F0502020204030204"/>
              </a:rPr>
              <a:t>[start]</a:t>
            </a:r>
            <a:endParaRPr sz="1600">
              <a:latin typeface="Calibri" panose="020F0502020204030204"/>
              <a:cs typeface="Calibri" panose="020F0502020204030204"/>
            </a:endParaRPr>
          </a:p>
          <a:p>
            <a:pPr marL="517525" marR="10320655" indent="-184150">
              <a:lnSpc>
                <a:spcPct val="148000"/>
              </a:lnSpc>
            </a:pPr>
            <a:r>
              <a:rPr sz="1600" spc="-5" dirty="0">
                <a:latin typeface="Calibri" panose="020F0502020204030204"/>
                <a:cs typeface="Calibri" panose="020F0502020204030204"/>
              </a:rPr>
              <a:t>def</a:t>
            </a:r>
            <a:r>
              <a:rPr sz="1600" spc="85" dirty="0">
                <a:latin typeface="Calibri" panose="020F0502020204030204"/>
                <a:cs typeface="Calibri" panose="020F0502020204030204"/>
              </a:rPr>
              <a:t> </a:t>
            </a:r>
            <a:r>
              <a:rPr sz="1600" spc="-5" dirty="0">
                <a:latin typeface="Calibri" panose="020F0502020204030204"/>
                <a:cs typeface="Calibri" panose="020F0502020204030204"/>
              </a:rPr>
              <a:t>_inc(): </a:t>
            </a:r>
            <a:r>
              <a:rPr sz="1600" dirty="0">
                <a:latin typeface="Calibri" panose="020F0502020204030204"/>
                <a:cs typeface="Calibri" panose="020F0502020204030204"/>
              </a:rPr>
              <a:t> </a:t>
            </a:r>
            <a:r>
              <a:rPr sz="1600" spc="-5" dirty="0">
                <a:latin typeface="Calibri" panose="020F0502020204030204"/>
                <a:cs typeface="Calibri" panose="020F0502020204030204"/>
              </a:rPr>
              <a:t>x[0]</a:t>
            </a:r>
            <a:r>
              <a:rPr sz="1600" spc="-50" dirty="0">
                <a:latin typeface="Calibri" panose="020F0502020204030204"/>
                <a:cs typeface="Calibri" panose="020F0502020204030204"/>
              </a:rPr>
              <a:t> </a:t>
            </a:r>
            <a:r>
              <a:rPr sz="1600" spc="-5" dirty="0">
                <a:latin typeface="Calibri" panose="020F0502020204030204"/>
                <a:cs typeface="Calibri" panose="020F0502020204030204"/>
              </a:rPr>
              <a:t>+=</a:t>
            </a:r>
            <a:r>
              <a:rPr sz="1600" spc="-45" dirty="0">
                <a:latin typeface="Calibri" panose="020F0502020204030204"/>
                <a:cs typeface="Calibri" panose="020F0502020204030204"/>
              </a:rPr>
              <a:t> </a:t>
            </a:r>
            <a:r>
              <a:rPr sz="1600" spc="-5" dirty="0">
                <a:latin typeface="Calibri" panose="020F0502020204030204"/>
                <a:cs typeface="Calibri" panose="020F0502020204030204"/>
              </a:rPr>
              <a:t>step </a:t>
            </a:r>
            <a:r>
              <a:rPr sz="1600" spc="-345" dirty="0">
                <a:latin typeface="Calibri" panose="020F0502020204030204"/>
                <a:cs typeface="Calibri" panose="020F0502020204030204"/>
              </a:rPr>
              <a:t> </a:t>
            </a:r>
            <a:r>
              <a:rPr sz="1600" spc="-5" dirty="0">
                <a:latin typeface="Calibri" panose="020F0502020204030204"/>
                <a:cs typeface="Calibri" panose="020F0502020204030204"/>
              </a:rPr>
              <a:t>return</a:t>
            </a:r>
            <a:r>
              <a:rPr sz="1600" spc="-40" dirty="0">
                <a:latin typeface="Calibri" panose="020F0502020204030204"/>
                <a:cs typeface="Calibri" panose="020F0502020204030204"/>
              </a:rPr>
              <a:t> </a:t>
            </a:r>
            <a:r>
              <a:rPr sz="1600" spc="-5" dirty="0">
                <a:latin typeface="Calibri" panose="020F0502020204030204"/>
                <a:cs typeface="Calibri" panose="020F0502020204030204"/>
              </a:rPr>
              <a:t>x[0]</a:t>
            </a:r>
            <a:endParaRPr sz="1600">
              <a:latin typeface="Calibri" panose="020F0502020204030204"/>
              <a:cs typeface="Calibri" panose="020F0502020204030204"/>
            </a:endParaRPr>
          </a:p>
          <a:p>
            <a:pPr marL="12700" marR="10560050" indent="321310">
              <a:lnSpc>
                <a:spcPct val="148000"/>
              </a:lnSpc>
            </a:pPr>
            <a:r>
              <a:rPr sz="1600" spc="-5" dirty="0">
                <a:latin typeface="Calibri" panose="020F0502020204030204"/>
                <a:cs typeface="Calibri" panose="020F0502020204030204"/>
              </a:rPr>
              <a:t>retur</a:t>
            </a:r>
            <a:r>
              <a:rPr sz="1600" dirty="0">
                <a:latin typeface="Calibri" panose="020F0502020204030204"/>
                <a:cs typeface="Calibri" panose="020F0502020204030204"/>
              </a:rPr>
              <a:t>n</a:t>
            </a:r>
            <a:r>
              <a:rPr sz="1600" spc="-5" dirty="0">
                <a:latin typeface="Calibri" panose="020F0502020204030204"/>
                <a:cs typeface="Calibri" panose="020F0502020204030204"/>
              </a:rPr>
              <a:t> _inc  c1</a:t>
            </a:r>
            <a:r>
              <a:rPr sz="1600" spc="-30" dirty="0">
                <a:latin typeface="Calibri" panose="020F0502020204030204"/>
                <a:cs typeface="Calibri" panose="020F0502020204030204"/>
              </a:rPr>
              <a:t> </a:t>
            </a:r>
            <a:r>
              <a:rPr sz="1600" dirty="0">
                <a:latin typeface="Calibri" panose="020F0502020204030204"/>
                <a:cs typeface="Calibri" panose="020F0502020204030204"/>
              </a:rPr>
              <a:t>=</a:t>
            </a:r>
            <a:r>
              <a:rPr sz="1600" spc="-30" dirty="0">
                <a:latin typeface="Calibri" panose="020F0502020204030204"/>
                <a:cs typeface="Calibri" panose="020F0502020204030204"/>
              </a:rPr>
              <a:t> </a:t>
            </a:r>
            <a:r>
              <a:rPr sz="1600" spc="-5" dirty="0">
                <a:latin typeface="Calibri" panose="020F0502020204030204"/>
                <a:cs typeface="Calibri" panose="020F0502020204030204"/>
              </a:rPr>
              <a:t>counter()</a:t>
            </a:r>
            <a:endParaRPr sz="1600">
              <a:latin typeface="Calibri" panose="020F0502020204030204"/>
              <a:cs typeface="Calibri" panose="020F0502020204030204"/>
            </a:endParaRPr>
          </a:p>
          <a:p>
            <a:pPr marL="12700" marR="9970135">
              <a:lnSpc>
                <a:spcPct val="148000"/>
              </a:lnSpc>
            </a:pPr>
            <a:r>
              <a:rPr sz="1600" spc="-5" dirty="0">
                <a:latin typeface="Calibri" panose="020F0502020204030204"/>
                <a:cs typeface="Calibri" panose="020F0502020204030204"/>
              </a:rPr>
              <a:t>c2</a:t>
            </a:r>
            <a:r>
              <a:rPr sz="1600" spc="-35" dirty="0">
                <a:latin typeface="Calibri" panose="020F0502020204030204"/>
                <a:cs typeface="Calibri" panose="020F0502020204030204"/>
              </a:rPr>
              <a:t> </a:t>
            </a:r>
            <a:r>
              <a:rPr sz="1600" dirty="0">
                <a:latin typeface="Calibri" panose="020F0502020204030204"/>
                <a:cs typeface="Calibri" panose="020F0502020204030204"/>
              </a:rPr>
              <a:t>=</a:t>
            </a:r>
            <a:r>
              <a:rPr sz="1600" spc="-35" dirty="0">
                <a:latin typeface="Calibri" panose="020F0502020204030204"/>
                <a:cs typeface="Calibri" panose="020F0502020204030204"/>
              </a:rPr>
              <a:t> </a:t>
            </a:r>
            <a:r>
              <a:rPr sz="1600" spc="-5" dirty="0">
                <a:latin typeface="Calibri" panose="020F0502020204030204"/>
                <a:cs typeface="Calibri" panose="020F0502020204030204"/>
              </a:rPr>
              <a:t>counter(100,</a:t>
            </a:r>
            <a:r>
              <a:rPr sz="1600" spc="-30" dirty="0">
                <a:latin typeface="Calibri" panose="020F0502020204030204"/>
                <a:cs typeface="Calibri" panose="020F0502020204030204"/>
              </a:rPr>
              <a:t> </a:t>
            </a:r>
            <a:r>
              <a:rPr sz="1600" spc="-5" dirty="0">
                <a:latin typeface="Calibri" panose="020F0502020204030204"/>
                <a:cs typeface="Calibri" panose="020F0502020204030204"/>
              </a:rPr>
              <a:t>-10) </a:t>
            </a:r>
            <a:r>
              <a:rPr sz="1600" spc="-350" dirty="0">
                <a:latin typeface="Calibri" panose="020F0502020204030204"/>
                <a:cs typeface="Calibri" panose="020F0502020204030204"/>
              </a:rPr>
              <a:t> </a:t>
            </a:r>
            <a:r>
              <a:rPr sz="1600" spc="-5" dirty="0">
                <a:latin typeface="Calibri" panose="020F0502020204030204"/>
                <a:cs typeface="Calibri" panose="020F0502020204030204"/>
              </a:rPr>
              <a:t>c1()</a:t>
            </a:r>
            <a:endParaRPr sz="1600">
              <a:latin typeface="Calibri" panose="020F0502020204030204"/>
              <a:cs typeface="Calibri" panose="020F0502020204030204"/>
            </a:endParaRPr>
          </a:p>
          <a:p>
            <a:pPr marL="12700" marR="11479530" algn="just">
              <a:lnSpc>
                <a:spcPct val="148000"/>
              </a:lnSpc>
              <a:spcBef>
                <a:spcPts val="5"/>
              </a:spcBef>
            </a:pPr>
            <a:r>
              <a:rPr sz="1600" spc="-5" dirty="0">
                <a:latin typeface="Calibri" panose="020F0502020204030204"/>
                <a:cs typeface="Calibri" panose="020F0502020204030204"/>
              </a:rPr>
              <a:t>//1 </a:t>
            </a:r>
            <a:r>
              <a:rPr sz="1600" spc="-350" dirty="0">
                <a:latin typeface="Calibri" panose="020F0502020204030204"/>
                <a:cs typeface="Calibri" panose="020F0502020204030204"/>
              </a:rPr>
              <a:t> </a:t>
            </a:r>
            <a:r>
              <a:rPr sz="1600" spc="-5" dirty="0">
                <a:latin typeface="Calibri" panose="020F0502020204030204"/>
                <a:cs typeface="Calibri" panose="020F0502020204030204"/>
              </a:rPr>
              <a:t>c2()  90</a:t>
            </a:r>
            <a:endParaRPr sz="160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16</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317881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Pure</a:t>
            </a:r>
            <a:r>
              <a:rPr spc="-3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Functions</a:t>
            </a:r>
            <a:r>
              <a:rPr spc="-3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in</a:t>
            </a:r>
            <a:r>
              <a:rPr spc="-3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Python</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4"/>
            <a:ext cx="12105640" cy="5979795"/>
          </a:xfrm>
          <a:custGeom>
            <a:avLst/>
            <a:gdLst/>
            <a:ahLst/>
            <a:cxnLst/>
            <a:rect l="l" t="t" r="r" b="b"/>
            <a:pathLst>
              <a:path w="12105640" h="5979795">
                <a:moveTo>
                  <a:pt x="0" y="0"/>
                </a:moveTo>
                <a:lnTo>
                  <a:pt x="12105503" y="0"/>
                </a:lnTo>
                <a:lnTo>
                  <a:pt x="12105503" y="5979174"/>
                </a:lnTo>
                <a:lnTo>
                  <a:pt x="0" y="5979174"/>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127469" y="593411"/>
            <a:ext cx="11406505" cy="292100"/>
          </a:xfrm>
          <a:prstGeom prst="rect">
            <a:avLst/>
          </a:prstGeom>
        </p:spPr>
        <p:txBody>
          <a:bodyPr vert="horz" wrap="square" lIns="0" tIns="12700" rIns="0" bIns="0" rtlCol="0">
            <a:spAutoFit/>
          </a:bodyPr>
          <a:lstStyle/>
          <a:p>
            <a:pPr marL="264795" indent="-252730">
              <a:lnSpc>
                <a:spcPct val="100000"/>
              </a:lnSpc>
              <a:spcBef>
                <a:spcPts val="100"/>
              </a:spcBef>
              <a:buFont typeface="Arial MT"/>
              <a:buChar char="•"/>
              <a:tabLst>
                <a:tab pos="264795" algn="l"/>
                <a:tab pos="265430" algn="l"/>
              </a:tabLst>
            </a:pPr>
            <a:r>
              <a:rPr sz="1750" spc="-5" dirty="0">
                <a:latin typeface="Calibri" panose="020F0502020204030204"/>
                <a:cs typeface="Calibri" panose="020F0502020204030204"/>
              </a:rPr>
              <a:t>If</a:t>
            </a:r>
            <a:r>
              <a:rPr sz="1750" spc="-10" dirty="0">
                <a:latin typeface="Calibri" panose="020F0502020204030204"/>
                <a:cs typeface="Calibri" panose="020F0502020204030204"/>
              </a:rPr>
              <a:t> </a:t>
            </a:r>
            <a:r>
              <a:rPr sz="1750" dirty="0">
                <a:latin typeface="Calibri" panose="020F0502020204030204"/>
                <a:cs typeface="Calibri" panose="020F0502020204030204"/>
              </a:rPr>
              <a:t>a</a:t>
            </a:r>
            <a:r>
              <a:rPr sz="1750" spc="-5" dirty="0">
                <a:latin typeface="Calibri" panose="020F0502020204030204"/>
                <a:cs typeface="Calibri" panose="020F0502020204030204"/>
              </a:rPr>
              <a:t> function uses </a:t>
            </a:r>
            <a:r>
              <a:rPr sz="1750" dirty="0">
                <a:latin typeface="Calibri" panose="020F0502020204030204"/>
                <a:cs typeface="Calibri" panose="020F0502020204030204"/>
              </a:rPr>
              <a:t>an</a:t>
            </a:r>
            <a:r>
              <a:rPr sz="1750" spc="-5" dirty="0">
                <a:latin typeface="Calibri" panose="020F0502020204030204"/>
                <a:cs typeface="Calibri" panose="020F0502020204030204"/>
              </a:rPr>
              <a:t> object from </a:t>
            </a:r>
            <a:r>
              <a:rPr sz="1750" dirty="0">
                <a:latin typeface="Calibri" panose="020F0502020204030204"/>
                <a:cs typeface="Calibri" panose="020F0502020204030204"/>
              </a:rPr>
              <a:t>a</a:t>
            </a:r>
            <a:r>
              <a:rPr sz="1750" spc="-5" dirty="0">
                <a:latin typeface="Calibri" panose="020F0502020204030204"/>
                <a:cs typeface="Calibri" panose="020F0502020204030204"/>
              </a:rPr>
              <a:t> higher scope or random</a:t>
            </a:r>
            <a:r>
              <a:rPr sz="1750" spc="-10" dirty="0">
                <a:latin typeface="Calibri" panose="020F0502020204030204"/>
                <a:cs typeface="Calibri" panose="020F0502020204030204"/>
              </a:rPr>
              <a:t> </a:t>
            </a:r>
            <a:r>
              <a:rPr sz="1750" spc="-5" dirty="0">
                <a:latin typeface="Calibri" panose="020F0502020204030204"/>
                <a:cs typeface="Calibri" panose="020F0502020204030204"/>
              </a:rPr>
              <a:t>numbers, communicates with files </a:t>
            </a:r>
            <a:r>
              <a:rPr sz="1750" dirty="0">
                <a:latin typeface="Calibri" panose="020F0502020204030204"/>
                <a:cs typeface="Calibri" panose="020F0502020204030204"/>
              </a:rPr>
              <a:t>and</a:t>
            </a:r>
            <a:r>
              <a:rPr sz="1750" spc="-5" dirty="0">
                <a:latin typeface="Calibri" panose="020F0502020204030204"/>
                <a:cs typeface="Calibri" panose="020F0502020204030204"/>
              </a:rPr>
              <a:t> so on, it might be impure</a:t>
            </a:r>
            <a:endParaRPr sz="1750">
              <a:latin typeface="Calibri" panose="020F0502020204030204"/>
              <a:cs typeface="Calibri" panose="020F0502020204030204"/>
            </a:endParaRPr>
          </a:p>
        </p:txBody>
      </p:sp>
      <p:grpSp>
        <p:nvGrpSpPr>
          <p:cNvPr id="7" name="object 7"/>
          <p:cNvGrpSpPr/>
          <p:nvPr/>
        </p:nvGrpSpPr>
        <p:grpSpPr>
          <a:xfrm>
            <a:off x="0" y="1097955"/>
            <a:ext cx="12105640" cy="5191125"/>
            <a:chOff x="0" y="1097955"/>
            <a:chExt cx="12105640" cy="5191125"/>
          </a:xfrm>
        </p:grpSpPr>
        <p:pic>
          <p:nvPicPr>
            <p:cNvPr id="8" name="object 8"/>
            <p:cNvPicPr/>
            <p:nvPr/>
          </p:nvPicPr>
          <p:blipFill>
            <a:blip r:embed="rId3" cstate="print"/>
            <a:stretch>
              <a:fillRect/>
            </a:stretch>
          </p:blipFill>
          <p:spPr>
            <a:xfrm>
              <a:off x="0" y="1097955"/>
              <a:ext cx="5889811" cy="3379764"/>
            </a:xfrm>
            <a:prstGeom prst="rect">
              <a:avLst/>
            </a:prstGeom>
          </p:spPr>
        </p:pic>
        <p:pic>
          <p:nvPicPr>
            <p:cNvPr id="9" name="object 9"/>
            <p:cNvPicPr/>
            <p:nvPr/>
          </p:nvPicPr>
          <p:blipFill>
            <a:blip r:embed="rId4" cstate="print"/>
            <a:stretch>
              <a:fillRect/>
            </a:stretch>
          </p:blipFill>
          <p:spPr>
            <a:xfrm>
              <a:off x="6024282" y="2191145"/>
              <a:ext cx="6081221" cy="4097595"/>
            </a:xfrm>
            <a:prstGeom prst="rect">
              <a:avLst/>
            </a:prstGeom>
          </p:spPr>
        </p:pic>
      </p:grpSp>
      <p:sp>
        <p:nvSpPr>
          <p:cNvPr id="10" name="Slide Number Placeholder 9"/>
          <p:cNvSpPr>
            <a:spLocks noGrp="1"/>
          </p:cNvSpPr>
          <p:nvPr>
            <p:ph type="sldNum" sz="quarter" idx="7"/>
          </p:nvPr>
        </p:nvSpPr>
        <p:spPr/>
        <p:txBody>
          <a:bodyPr/>
          <a:lstStyle/>
          <a:p>
            <a:fld id="{B6F15528-21DE-4FAA-801E-634DDDAF4B2B}" type="slidenum">
              <a:rPr/>
              <a:t>17</a:t>
            </a:fld>
            <a:endParaRPr/>
          </a:p>
        </p:txBody>
      </p:sp>
      <p:sp>
        <p:nvSpPr>
          <p:cNvPr id="11" name="Footer Placeholder 10"/>
          <p:cNvSpPr>
            <a:spLocks noGrp="1"/>
          </p:cNvSpPr>
          <p:nvPr>
            <p:ph type="ftr" sz="quarter" idx="5"/>
          </p:nvPr>
        </p:nvSpPr>
        <p:spPr/>
        <p:txBody>
          <a:bodyPr/>
          <a:lstStyle/>
          <a:p>
            <a:r>
              <a:t>UNIT IV : Pythonic Programming Paradigm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3945254"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Built-in</a:t>
            </a:r>
            <a:r>
              <a:rPr spc="-3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Higher</a:t>
            </a:r>
            <a:r>
              <a:rPr spc="-3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Order</a:t>
            </a:r>
            <a:r>
              <a:rPr spc="-3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Functions</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4"/>
            <a:ext cx="12105640" cy="5979795"/>
          </a:xfrm>
          <a:custGeom>
            <a:avLst/>
            <a:gdLst/>
            <a:ahLst/>
            <a:cxnLst/>
            <a:rect l="l" t="t" r="r" b="b"/>
            <a:pathLst>
              <a:path w="12105640" h="5979795">
                <a:moveTo>
                  <a:pt x="0" y="0"/>
                </a:moveTo>
                <a:lnTo>
                  <a:pt x="12105503" y="0"/>
                </a:lnTo>
                <a:lnTo>
                  <a:pt x="12105503" y="5979174"/>
                </a:lnTo>
                <a:lnTo>
                  <a:pt x="0" y="5979174"/>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94136" y="460061"/>
            <a:ext cx="11818620" cy="4425950"/>
          </a:xfrm>
          <a:prstGeom prst="rect">
            <a:avLst/>
          </a:prstGeom>
        </p:spPr>
        <p:txBody>
          <a:bodyPr vert="horz" wrap="square" lIns="0" tIns="146050" rIns="0" bIns="0" rtlCol="0">
            <a:spAutoFit/>
          </a:bodyPr>
          <a:lstStyle/>
          <a:p>
            <a:pPr marL="12700">
              <a:lnSpc>
                <a:spcPct val="100000"/>
              </a:lnSpc>
              <a:spcBef>
                <a:spcPts val="1150"/>
              </a:spcBef>
            </a:pPr>
            <a:r>
              <a:rPr sz="1750" b="1" dirty="0">
                <a:latin typeface="Calibri" panose="020F0502020204030204"/>
                <a:cs typeface="Calibri" panose="020F0502020204030204"/>
              </a:rPr>
              <a:t>Map</a:t>
            </a:r>
            <a:endParaRPr sz="1750">
              <a:latin typeface="Calibri" panose="020F0502020204030204"/>
              <a:cs typeface="Calibri" panose="020F0502020204030204"/>
            </a:endParaRPr>
          </a:p>
          <a:p>
            <a:pPr marL="298450" indent="-252730">
              <a:lnSpc>
                <a:spcPct val="100000"/>
              </a:lnSpc>
              <a:spcBef>
                <a:spcPts val="1050"/>
              </a:spcBef>
              <a:buFont typeface="Arial MT"/>
              <a:buChar char="•"/>
              <a:tabLst>
                <a:tab pos="297815" algn="l"/>
                <a:tab pos="298450" algn="l"/>
              </a:tabLst>
            </a:pPr>
            <a:r>
              <a:rPr sz="1750" spc="-5" dirty="0">
                <a:latin typeface="Calibri" panose="020F0502020204030204"/>
                <a:cs typeface="Calibri" panose="020F0502020204030204"/>
              </a:rPr>
              <a:t>The</a:t>
            </a:r>
            <a:r>
              <a:rPr sz="1750" spc="-10" dirty="0">
                <a:latin typeface="Calibri" panose="020F0502020204030204"/>
                <a:cs typeface="Calibri" panose="020F0502020204030204"/>
              </a:rPr>
              <a:t> </a:t>
            </a:r>
            <a:r>
              <a:rPr sz="1750" spc="-5" dirty="0">
                <a:latin typeface="Calibri" panose="020F0502020204030204"/>
                <a:cs typeface="Calibri" panose="020F0502020204030204"/>
              </a:rPr>
              <a:t>map</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 </a:t>
            </a:r>
            <a:r>
              <a:rPr sz="1750" dirty="0">
                <a:latin typeface="Calibri" panose="020F0502020204030204"/>
                <a:cs typeface="Calibri" panose="020F0502020204030204"/>
              </a:rPr>
              <a:t>allows</a:t>
            </a:r>
            <a:r>
              <a:rPr sz="1750" spc="-10" dirty="0">
                <a:latin typeface="Calibri" panose="020F0502020204030204"/>
                <a:cs typeface="Calibri" panose="020F0502020204030204"/>
              </a:rPr>
              <a:t> </a:t>
            </a:r>
            <a:r>
              <a:rPr sz="1750" spc="-5" dirty="0">
                <a:latin typeface="Calibri" panose="020F0502020204030204"/>
                <a:cs typeface="Calibri" panose="020F0502020204030204"/>
              </a:rPr>
              <a:t>us to</a:t>
            </a:r>
            <a:r>
              <a:rPr sz="1750" spc="-10" dirty="0">
                <a:latin typeface="Calibri" panose="020F0502020204030204"/>
                <a:cs typeface="Calibri" panose="020F0502020204030204"/>
              </a:rPr>
              <a:t> </a:t>
            </a:r>
            <a:r>
              <a:rPr sz="1750" dirty="0">
                <a:latin typeface="Calibri" panose="020F0502020204030204"/>
                <a:cs typeface="Calibri" panose="020F0502020204030204"/>
              </a:rPr>
              <a:t>apply</a:t>
            </a:r>
            <a:r>
              <a:rPr sz="1750" spc="-5" dirty="0">
                <a:latin typeface="Calibri" panose="020F0502020204030204"/>
                <a:cs typeface="Calibri" panose="020F0502020204030204"/>
              </a:rPr>
              <a:t> </a:t>
            </a:r>
            <a:r>
              <a:rPr sz="1750" dirty="0">
                <a:latin typeface="Calibri" panose="020F0502020204030204"/>
                <a:cs typeface="Calibri" panose="020F0502020204030204"/>
              </a:rPr>
              <a:t>a</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 to</a:t>
            </a:r>
            <a:r>
              <a:rPr sz="1750" spc="-10" dirty="0">
                <a:latin typeface="Calibri" panose="020F0502020204030204"/>
                <a:cs typeface="Calibri" panose="020F0502020204030204"/>
              </a:rPr>
              <a:t> </a:t>
            </a:r>
            <a:r>
              <a:rPr sz="1750" spc="-5" dirty="0">
                <a:latin typeface="Calibri" panose="020F0502020204030204"/>
                <a:cs typeface="Calibri" panose="020F0502020204030204"/>
              </a:rPr>
              <a:t>every element</a:t>
            </a:r>
            <a:r>
              <a:rPr sz="1750" spc="-10" dirty="0">
                <a:latin typeface="Calibri" panose="020F0502020204030204"/>
                <a:cs typeface="Calibri" panose="020F0502020204030204"/>
              </a:rPr>
              <a:t> </a:t>
            </a:r>
            <a:r>
              <a:rPr sz="1750" spc="-5" dirty="0">
                <a:latin typeface="Calibri" panose="020F0502020204030204"/>
                <a:cs typeface="Calibri" panose="020F0502020204030204"/>
              </a:rPr>
              <a:t>in</a:t>
            </a:r>
            <a:r>
              <a:rPr sz="1750" spc="-10" dirty="0">
                <a:latin typeface="Calibri" panose="020F0502020204030204"/>
                <a:cs typeface="Calibri" panose="020F0502020204030204"/>
              </a:rPr>
              <a:t> </a:t>
            </a:r>
            <a:r>
              <a:rPr sz="1750" dirty="0">
                <a:latin typeface="Calibri" panose="020F0502020204030204"/>
                <a:cs typeface="Calibri" panose="020F0502020204030204"/>
              </a:rPr>
              <a:t>an</a:t>
            </a:r>
            <a:r>
              <a:rPr sz="1750" spc="-5" dirty="0">
                <a:latin typeface="Calibri" panose="020F0502020204030204"/>
                <a:cs typeface="Calibri" panose="020F0502020204030204"/>
              </a:rPr>
              <a:t> iterable</a:t>
            </a:r>
            <a:r>
              <a:rPr sz="1750" spc="-10" dirty="0">
                <a:latin typeface="Calibri" panose="020F0502020204030204"/>
                <a:cs typeface="Calibri" panose="020F0502020204030204"/>
              </a:rPr>
              <a:t> </a:t>
            </a:r>
            <a:r>
              <a:rPr sz="1750" spc="-5" dirty="0">
                <a:latin typeface="Calibri" panose="020F0502020204030204"/>
                <a:cs typeface="Calibri" panose="020F0502020204030204"/>
              </a:rPr>
              <a:t>object</a:t>
            </a:r>
            <a:endParaRPr sz="1750">
              <a:latin typeface="Calibri" panose="020F0502020204030204"/>
              <a:cs typeface="Calibri" panose="020F0502020204030204"/>
            </a:endParaRPr>
          </a:p>
          <a:p>
            <a:pPr marL="12700">
              <a:lnSpc>
                <a:spcPct val="100000"/>
              </a:lnSpc>
              <a:spcBef>
                <a:spcPts val="1050"/>
              </a:spcBef>
            </a:pPr>
            <a:r>
              <a:rPr sz="1750" b="1" spc="-5" dirty="0">
                <a:latin typeface="Calibri" panose="020F0502020204030204"/>
                <a:cs typeface="Calibri" panose="020F0502020204030204"/>
              </a:rPr>
              <a:t>Filter</a:t>
            </a:r>
            <a:endParaRPr sz="1750">
              <a:latin typeface="Calibri" panose="020F0502020204030204"/>
              <a:cs typeface="Calibri" panose="020F0502020204030204"/>
            </a:endParaRPr>
          </a:p>
          <a:p>
            <a:pPr marL="298450" marR="7620" indent="-252730">
              <a:lnSpc>
                <a:spcPct val="150000"/>
              </a:lnSpc>
              <a:buFont typeface="Arial MT"/>
              <a:buChar char="•"/>
              <a:tabLst>
                <a:tab pos="297815" algn="l"/>
                <a:tab pos="298450" algn="l"/>
              </a:tabLst>
            </a:pPr>
            <a:r>
              <a:rPr sz="1750" spc="-5" dirty="0">
                <a:latin typeface="Calibri" panose="020F0502020204030204"/>
                <a:cs typeface="Calibri" panose="020F0502020204030204"/>
              </a:rPr>
              <a:t>The</a:t>
            </a:r>
            <a:r>
              <a:rPr sz="1750" spc="10" dirty="0">
                <a:latin typeface="Calibri" panose="020F0502020204030204"/>
                <a:cs typeface="Calibri" panose="020F0502020204030204"/>
              </a:rPr>
              <a:t> </a:t>
            </a:r>
            <a:r>
              <a:rPr sz="1750" spc="-5" dirty="0">
                <a:latin typeface="Calibri" panose="020F0502020204030204"/>
                <a:cs typeface="Calibri" panose="020F0502020204030204"/>
              </a:rPr>
              <a:t>filter</a:t>
            </a:r>
            <a:r>
              <a:rPr sz="1750" spc="1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5" dirty="0">
                <a:latin typeface="Calibri" panose="020F0502020204030204"/>
                <a:cs typeface="Calibri" panose="020F0502020204030204"/>
              </a:rPr>
              <a:t> </a:t>
            </a:r>
            <a:r>
              <a:rPr sz="1750" spc="-5" dirty="0">
                <a:latin typeface="Calibri" panose="020F0502020204030204"/>
                <a:cs typeface="Calibri" panose="020F0502020204030204"/>
              </a:rPr>
              <a:t>tests</a:t>
            </a:r>
            <a:r>
              <a:rPr sz="1750" spc="15" dirty="0">
                <a:latin typeface="Calibri" panose="020F0502020204030204"/>
                <a:cs typeface="Calibri" panose="020F0502020204030204"/>
              </a:rPr>
              <a:t> </a:t>
            </a:r>
            <a:r>
              <a:rPr sz="1750" spc="-5" dirty="0">
                <a:latin typeface="Calibri" panose="020F0502020204030204"/>
                <a:cs typeface="Calibri" panose="020F0502020204030204"/>
              </a:rPr>
              <a:t>every</a:t>
            </a:r>
            <a:r>
              <a:rPr sz="1750" spc="15" dirty="0">
                <a:latin typeface="Calibri" panose="020F0502020204030204"/>
                <a:cs typeface="Calibri" panose="020F0502020204030204"/>
              </a:rPr>
              <a:t> </a:t>
            </a:r>
            <a:r>
              <a:rPr sz="1750" spc="-5" dirty="0">
                <a:latin typeface="Calibri" panose="020F0502020204030204"/>
                <a:cs typeface="Calibri" panose="020F0502020204030204"/>
              </a:rPr>
              <a:t>element</a:t>
            </a:r>
            <a:r>
              <a:rPr sz="1750" spc="15" dirty="0">
                <a:latin typeface="Calibri" panose="020F0502020204030204"/>
                <a:cs typeface="Calibri" panose="020F0502020204030204"/>
              </a:rPr>
              <a:t> </a:t>
            </a:r>
            <a:r>
              <a:rPr sz="1750" spc="-5" dirty="0">
                <a:latin typeface="Calibri" panose="020F0502020204030204"/>
                <a:cs typeface="Calibri" panose="020F0502020204030204"/>
              </a:rPr>
              <a:t>in</a:t>
            </a:r>
            <a:r>
              <a:rPr sz="1750" spc="15" dirty="0">
                <a:latin typeface="Calibri" panose="020F0502020204030204"/>
                <a:cs typeface="Calibri" panose="020F0502020204030204"/>
              </a:rPr>
              <a:t> </a:t>
            </a:r>
            <a:r>
              <a:rPr sz="1750" dirty="0">
                <a:latin typeface="Calibri" panose="020F0502020204030204"/>
                <a:cs typeface="Calibri" panose="020F0502020204030204"/>
              </a:rPr>
              <a:t>an</a:t>
            </a:r>
            <a:r>
              <a:rPr sz="1750" spc="15" dirty="0">
                <a:latin typeface="Calibri" panose="020F0502020204030204"/>
                <a:cs typeface="Calibri" panose="020F0502020204030204"/>
              </a:rPr>
              <a:t> </a:t>
            </a:r>
            <a:r>
              <a:rPr sz="1750" spc="-5" dirty="0">
                <a:latin typeface="Calibri" panose="020F0502020204030204"/>
                <a:cs typeface="Calibri" panose="020F0502020204030204"/>
              </a:rPr>
              <a:t>iterable</a:t>
            </a:r>
            <a:r>
              <a:rPr sz="1750" spc="15" dirty="0">
                <a:latin typeface="Calibri" panose="020F0502020204030204"/>
                <a:cs typeface="Calibri" panose="020F0502020204030204"/>
              </a:rPr>
              <a:t> </a:t>
            </a:r>
            <a:r>
              <a:rPr sz="1750" spc="-5" dirty="0">
                <a:latin typeface="Calibri" panose="020F0502020204030204"/>
                <a:cs typeface="Calibri" panose="020F0502020204030204"/>
              </a:rPr>
              <a:t>object</a:t>
            </a:r>
            <a:r>
              <a:rPr sz="1750" spc="15" dirty="0">
                <a:latin typeface="Calibri" panose="020F0502020204030204"/>
                <a:cs typeface="Calibri" panose="020F0502020204030204"/>
              </a:rPr>
              <a:t> </a:t>
            </a:r>
            <a:r>
              <a:rPr sz="1750" spc="-5" dirty="0">
                <a:latin typeface="Calibri" panose="020F0502020204030204"/>
                <a:cs typeface="Calibri" panose="020F0502020204030204"/>
              </a:rPr>
              <a:t>with</a:t>
            </a:r>
            <a:r>
              <a:rPr sz="1750" spc="15" dirty="0">
                <a:latin typeface="Calibri" panose="020F0502020204030204"/>
                <a:cs typeface="Calibri" panose="020F0502020204030204"/>
              </a:rPr>
              <a:t> </a:t>
            </a:r>
            <a:r>
              <a:rPr sz="1750" dirty="0">
                <a:latin typeface="Calibri" panose="020F0502020204030204"/>
                <a:cs typeface="Calibri" panose="020F0502020204030204"/>
              </a:rPr>
              <a:t>a</a:t>
            </a:r>
            <a:r>
              <a:rPr sz="1750" spc="1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5" dirty="0">
                <a:latin typeface="Calibri" panose="020F0502020204030204"/>
                <a:cs typeface="Calibri" panose="020F0502020204030204"/>
              </a:rPr>
              <a:t> </a:t>
            </a:r>
            <a:r>
              <a:rPr sz="1750" spc="-5" dirty="0">
                <a:latin typeface="Calibri" panose="020F0502020204030204"/>
                <a:cs typeface="Calibri" panose="020F0502020204030204"/>
              </a:rPr>
              <a:t>that</a:t>
            </a:r>
            <a:r>
              <a:rPr sz="1750" spc="15" dirty="0">
                <a:latin typeface="Calibri" panose="020F0502020204030204"/>
                <a:cs typeface="Calibri" panose="020F0502020204030204"/>
              </a:rPr>
              <a:t> </a:t>
            </a:r>
            <a:r>
              <a:rPr sz="1750" spc="-5" dirty="0">
                <a:latin typeface="Calibri" panose="020F0502020204030204"/>
                <a:cs typeface="Calibri" panose="020F0502020204030204"/>
              </a:rPr>
              <a:t>returns</a:t>
            </a:r>
            <a:r>
              <a:rPr sz="1750" spc="15" dirty="0">
                <a:latin typeface="Calibri" panose="020F0502020204030204"/>
                <a:cs typeface="Calibri" panose="020F0502020204030204"/>
              </a:rPr>
              <a:t> </a:t>
            </a:r>
            <a:r>
              <a:rPr sz="1750" spc="-5" dirty="0">
                <a:latin typeface="Calibri" panose="020F0502020204030204"/>
                <a:cs typeface="Calibri" panose="020F0502020204030204"/>
              </a:rPr>
              <a:t>either</a:t>
            </a:r>
            <a:r>
              <a:rPr sz="1750" spc="15" dirty="0">
                <a:latin typeface="Calibri" panose="020F0502020204030204"/>
                <a:cs typeface="Calibri" panose="020F0502020204030204"/>
              </a:rPr>
              <a:t> </a:t>
            </a:r>
            <a:r>
              <a:rPr sz="1750" spc="-5" dirty="0">
                <a:latin typeface="Calibri" panose="020F0502020204030204"/>
                <a:cs typeface="Calibri" panose="020F0502020204030204"/>
              </a:rPr>
              <a:t>True</a:t>
            </a:r>
            <a:r>
              <a:rPr sz="1750" spc="15" dirty="0">
                <a:latin typeface="Calibri" panose="020F0502020204030204"/>
                <a:cs typeface="Calibri" panose="020F0502020204030204"/>
              </a:rPr>
              <a:t> </a:t>
            </a:r>
            <a:r>
              <a:rPr sz="1750" spc="-5" dirty="0">
                <a:latin typeface="Calibri" panose="020F0502020204030204"/>
                <a:cs typeface="Calibri" panose="020F0502020204030204"/>
              </a:rPr>
              <a:t>or</a:t>
            </a:r>
            <a:r>
              <a:rPr sz="1750" spc="15" dirty="0">
                <a:latin typeface="Calibri" panose="020F0502020204030204"/>
                <a:cs typeface="Calibri" panose="020F0502020204030204"/>
              </a:rPr>
              <a:t> </a:t>
            </a:r>
            <a:r>
              <a:rPr sz="1750" spc="-5" dirty="0">
                <a:latin typeface="Calibri" panose="020F0502020204030204"/>
                <a:cs typeface="Calibri" panose="020F0502020204030204"/>
              </a:rPr>
              <a:t>False,</a:t>
            </a:r>
            <a:r>
              <a:rPr sz="1750" spc="15" dirty="0">
                <a:latin typeface="Calibri" panose="020F0502020204030204"/>
                <a:cs typeface="Calibri" panose="020F0502020204030204"/>
              </a:rPr>
              <a:t> </a:t>
            </a:r>
            <a:r>
              <a:rPr sz="1750" spc="-5" dirty="0">
                <a:latin typeface="Calibri" panose="020F0502020204030204"/>
                <a:cs typeface="Calibri" panose="020F0502020204030204"/>
              </a:rPr>
              <a:t>only</a:t>
            </a:r>
            <a:r>
              <a:rPr sz="1750" spc="15" dirty="0">
                <a:latin typeface="Calibri" panose="020F0502020204030204"/>
                <a:cs typeface="Calibri" panose="020F0502020204030204"/>
              </a:rPr>
              <a:t> </a:t>
            </a:r>
            <a:r>
              <a:rPr sz="1750" spc="-5" dirty="0">
                <a:latin typeface="Calibri" panose="020F0502020204030204"/>
                <a:cs typeface="Calibri" panose="020F0502020204030204"/>
              </a:rPr>
              <a:t>keeping</a:t>
            </a:r>
            <a:r>
              <a:rPr sz="1750" spc="15" dirty="0">
                <a:latin typeface="Calibri" panose="020F0502020204030204"/>
                <a:cs typeface="Calibri" panose="020F0502020204030204"/>
              </a:rPr>
              <a:t> </a:t>
            </a:r>
            <a:r>
              <a:rPr sz="1750" spc="-5" dirty="0">
                <a:latin typeface="Calibri" panose="020F0502020204030204"/>
                <a:cs typeface="Calibri" panose="020F0502020204030204"/>
              </a:rPr>
              <a:t>those </a:t>
            </a:r>
            <a:r>
              <a:rPr sz="1750" spc="-385" dirty="0">
                <a:latin typeface="Calibri" panose="020F0502020204030204"/>
                <a:cs typeface="Calibri" panose="020F0502020204030204"/>
              </a:rPr>
              <a:t> </a:t>
            </a:r>
            <a:r>
              <a:rPr sz="1750" spc="-5" dirty="0">
                <a:latin typeface="Calibri" panose="020F0502020204030204"/>
                <a:cs typeface="Calibri" panose="020F0502020204030204"/>
              </a:rPr>
              <a:t>which</a:t>
            </a:r>
            <a:r>
              <a:rPr sz="1750" spc="-10" dirty="0">
                <a:latin typeface="Calibri" panose="020F0502020204030204"/>
                <a:cs typeface="Calibri" panose="020F0502020204030204"/>
              </a:rPr>
              <a:t> </a:t>
            </a:r>
            <a:r>
              <a:rPr sz="1750" spc="-5" dirty="0">
                <a:latin typeface="Calibri" panose="020F0502020204030204"/>
                <a:cs typeface="Calibri" panose="020F0502020204030204"/>
              </a:rPr>
              <a:t>evaluates to True.</a:t>
            </a:r>
            <a:endParaRPr sz="1750">
              <a:latin typeface="Calibri" panose="020F0502020204030204"/>
              <a:cs typeface="Calibri" panose="020F0502020204030204"/>
            </a:endParaRPr>
          </a:p>
          <a:p>
            <a:pPr marL="12700">
              <a:lnSpc>
                <a:spcPct val="100000"/>
              </a:lnSpc>
              <a:spcBef>
                <a:spcPts val="1050"/>
              </a:spcBef>
            </a:pPr>
            <a:r>
              <a:rPr sz="1750" b="1" spc="-5" dirty="0">
                <a:latin typeface="Calibri" panose="020F0502020204030204"/>
                <a:cs typeface="Calibri" panose="020F0502020204030204"/>
              </a:rPr>
              <a:t>Combining</a:t>
            </a:r>
            <a:r>
              <a:rPr sz="1750" b="1" spc="-25" dirty="0">
                <a:latin typeface="Calibri" panose="020F0502020204030204"/>
                <a:cs typeface="Calibri" panose="020F0502020204030204"/>
              </a:rPr>
              <a:t> </a:t>
            </a:r>
            <a:r>
              <a:rPr sz="1750" b="1" spc="-5" dirty="0">
                <a:latin typeface="Calibri" panose="020F0502020204030204"/>
                <a:cs typeface="Calibri" panose="020F0502020204030204"/>
              </a:rPr>
              <a:t>map</a:t>
            </a:r>
            <a:r>
              <a:rPr sz="1750" b="1" spc="-25" dirty="0">
                <a:latin typeface="Calibri" panose="020F0502020204030204"/>
                <a:cs typeface="Calibri" panose="020F0502020204030204"/>
              </a:rPr>
              <a:t> </a:t>
            </a:r>
            <a:r>
              <a:rPr sz="1750" b="1" spc="-5" dirty="0">
                <a:latin typeface="Calibri" panose="020F0502020204030204"/>
                <a:cs typeface="Calibri" panose="020F0502020204030204"/>
              </a:rPr>
              <a:t>and</a:t>
            </a:r>
            <a:r>
              <a:rPr sz="1750" b="1" spc="-25" dirty="0">
                <a:latin typeface="Calibri" panose="020F0502020204030204"/>
                <a:cs typeface="Calibri" panose="020F0502020204030204"/>
              </a:rPr>
              <a:t> </a:t>
            </a:r>
            <a:r>
              <a:rPr sz="1750" b="1" spc="-5" dirty="0">
                <a:latin typeface="Calibri" panose="020F0502020204030204"/>
                <a:cs typeface="Calibri" panose="020F0502020204030204"/>
              </a:rPr>
              <a:t>filter</a:t>
            </a:r>
            <a:endParaRPr sz="1750">
              <a:latin typeface="Calibri" panose="020F0502020204030204"/>
              <a:cs typeface="Calibri" panose="020F0502020204030204"/>
            </a:endParaRPr>
          </a:p>
          <a:p>
            <a:pPr marL="298450" marR="5080" indent="-252730">
              <a:lnSpc>
                <a:spcPct val="150000"/>
              </a:lnSpc>
              <a:buFont typeface="Arial MT"/>
              <a:buChar char="•"/>
              <a:tabLst>
                <a:tab pos="297815" algn="l"/>
                <a:tab pos="298450" algn="l"/>
              </a:tabLst>
            </a:pPr>
            <a:r>
              <a:rPr sz="1750" spc="-5" dirty="0">
                <a:latin typeface="Calibri" panose="020F0502020204030204"/>
                <a:cs typeface="Calibri" panose="020F0502020204030204"/>
              </a:rPr>
              <a:t>As</a:t>
            </a:r>
            <a:r>
              <a:rPr sz="1750" spc="5" dirty="0">
                <a:latin typeface="Calibri" panose="020F0502020204030204"/>
                <a:cs typeface="Calibri" panose="020F0502020204030204"/>
              </a:rPr>
              <a:t> </a:t>
            </a:r>
            <a:r>
              <a:rPr sz="1750" spc="-5" dirty="0">
                <a:latin typeface="Calibri" panose="020F0502020204030204"/>
                <a:cs typeface="Calibri" panose="020F0502020204030204"/>
              </a:rPr>
              <a:t>each</a:t>
            </a:r>
            <a:r>
              <a:rPr sz="175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5" dirty="0">
                <a:latin typeface="Calibri" panose="020F0502020204030204"/>
                <a:cs typeface="Calibri" panose="020F0502020204030204"/>
              </a:rPr>
              <a:t> </a:t>
            </a:r>
            <a:r>
              <a:rPr sz="1750" spc="-5" dirty="0">
                <a:latin typeface="Calibri" panose="020F0502020204030204"/>
                <a:cs typeface="Calibri" panose="020F0502020204030204"/>
              </a:rPr>
              <a:t>returns</a:t>
            </a:r>
            <a:r>
              <a:rPr sz="1750" dirty="0">
                <a:latin typeface="Calibri" panose="020F0502020204030204"/>
                <a:cs typeface="Calibri" panose="020F0502020204030204"/>
              </a:rPr>
              <a:t> an</a:t>
            </a:r>
            <a:r>
              <a:rPr sz="1750" spc="390" dirty="0">
                <a:latin typeface="Calibri" panose="020F0502020204030204"/>
                <a:cs typeface="Calibri" panose="020F0502020204030204"/>
              </a:rPr>
              <a:t> </a:t>
            </a:r>
            <a:r>
              <a:rPr sz="1750" spc="-5" dirty="0">
                <a:latin typeface="Calibri" panose="020F0502020204030204"/>
                <a:cs typeface="Calibri" panose="020F0502020204030204"/>
              </a:rPr>
              <a:t>iterator,</a:t>
            </a:r>
            <a:r>
              <a:rPr sz="1750" dirty="0">
                <a:latin typeface="Calibri" panose="020F0502020204030204"/>
                <a:cs typeface="Calibri" panose="020F0502020204030204"/>
              </a:rPr>
              <a:t> and  </a:t>
            </a:r>
            <a:r>
              <a:rPr sz="1750" spc="-5" dirty="0">
                <a:latin typeface="Calibri" panose="020F0502020204030204"/>
                <a:cs typeface="Calibri" panose="020F0502020204030204"/>
              </a:rPr>
              <a:t>they</a:t>
            </a:r>
            <a:r>
              <a:rPr sz="1750" dirty="0">
                <a:latin typeface="Calibri" panose="020F0502020204030204"/>
                <a:cs typeface="Calibri" panose="020F0502020204030204"/>
              </a:rPr>
              <a:t> </a:t>
            </a:r>
            <a:r>
              <a:rPr sz="1750" spc="-5" dirty="0">
                <a:latin typeface="Calibri" panose="020F0502020204030204"/>
                <a:cs typeface="Calibri" panose="020F0502020204030204"/>
              </a:rPr>
              <a:t>both</a:t>
            </a:r>
            <a:r>
              <a:rPr sz="1750" spc="5" dirty="0">
                <a:latin typeface="Calibri" panose="020F0502020204030204"/>
                <a:cs typeface="Calibri" panose="020F0502020204030204"/>
              </a:rPr>
              <a:t> </a:t>
            </a:r>
            <a:r>
              <a:rPr sz="1750" dirty="0">
                <a:latin typeface="Calibri" panose="020F0502020204030204"/>
                <a:cs typeface="Calibri" panose="020F0502020204030204"/>
              </a:rPr>
              <a:t>accept  </a:t>
            </a:r>
            <a:r>
              <a:rPr sz="1750" spc="-5" dirty="0">
                <a:latin typeface="Calibri" panose="020F0502020204030204"/>
                <a:cs typeface="Calibri" panose="020F0502020204030204"/>
              </a:rPr>
              <a:t>iterable</a:t>
            </a:r>
            <a:r>
              <a:rPr sz="1750" dirty="0">
                <a:latin typeface="Calibri" panose="020F0502020204030204"/>
                <a:cs typeface="Calibri" panose="020F0502020204030204"/>
              </a:rPr>
              <a:t> </a:t>
            </a:r>
            <a:r>
              <a:rPr sz="1750" spc="-5" dirty="0">
                <a:latin typeface="Calibri" panose="020F0502020204030204"/>
                <a:cs typeface="Calibri" panose="020F0502020204030204"/>
              </a:rPr>
              <a:t>objects,</a:t>
            </a:r>
            <a:r>
              <a:rPr sz="1750" spc="5" dirty="0">
                <a:latin typeface="Calibri" panose="020F0502020204030204"/>
                <a:cs typeface="Calibri" panose="020F0502020204030204"/>
              </a:rPr>
              <a:t> </a:t>
            </a:r>
            <a:r>
              <a:rPr sz="1750" spc="-5" dirty="0">
                <a:latin typeface="Calibri" panose="020F0502020204030204"/>
                <a:cs typeface="Calibri" panose="020F0502020204030204"/>
              </a:rPr>
              <a:t>we</a:t>
            </a:r>
            <a:r>
              <a:rPr sz="1750" dirty="0">
                <a:latin typeface="Calibri" panose="020F0502020204030204"/>
                <a:cs typeface="Calibri" panose="020F0502020204030204"/>
              </a:rPr>
              <a:t> </a:t>
            </a:r>
            <a:r>
              <a:rPr sz="1750" spc="-5" dirty="0">
                <a:latin typeface="Calibri" panose="020F0502020204030204"/>
                <a:cs typeface="Calibri" panose="020F0502020204030204"/>
              </a:rPr>
              <a:t>can</a:t>
            </a:r>
            <a:r>
              <a:rPr sz="1750" dirty="0">
                <a:latin typeface="Calibri" panose="020F0502020204030204"/>
                <a:cs typeface="Calibri" panose="020F0502020204030204"/>
              </a:rPr>
              <a:t> </a:t>
            </a:r>
            <a:r>
              <a:rPr sz="1750" spc="-5" dirty="0">
                <a:latin typeface="Calibri" panose="020F0502020204030204"/>
                <a:cs typeface="Calibri" panose="020F0502020204030204"/>
              </a:rPr>
              <a:t>use</a:t>
            </a:r>
            <a:r>
              <a:rPr sz="1750" spc="5" dirty="0">
                <a:latin typeface="Calibri" panose="020F0502020204030204"/>
                <a:cs typeface="Calibri" panose="020F0502020204030204"/>
              </a:rPr>
              <a:t> </a:t>
            </a:r>
            <a:r>
              <a:rPr sz="1750" spc="-5" dirty="0">
                <a:latin typeface="Calibri" panose="020F0502020204030204"/>
                <a:cs typeface="Calibri" panose="020F0502020204030204"/>
              </a:rPr>
              <a:t>them</a:t>
            </a:r>
            <a:r>
              <a:rPr sz="1750" dirty="0">
                <a:latin typeface="Calibri" panose="020F0502020204030204"/>
                <a:cs typeface="Calibri" panose="020F0502020204030204"/>
              </a:rPr>
              <a:t> </a:t>
            </a:r>
            <a:r>
              <a:rPr sz="1750" spc="-5" dirty="0">
                <a:latin typeface="Calibri" panose="020F0502020204030204"/>
                <a:cs typeface="Calibri" panose="020F0502020204030204"/>
              </a:rPr>
              <a:t>together</a:t>
            </a:r>
            <a:r>
              <a:rPr sz="1750" dirty="0">
                <a:latin typeface="Calibri" panose="020F0502020204030204"/>
                <a:cs typeface="Calibri" panose="020F0502020204030204"/>
              </a:rPr>
              <a:t> </a:t>
            </a:r>
            <a:r>
              <a:rPr sz="1750" spc="-5" dirty="0">
                <a:latin typeface="Calibri" panose="020F0502020204030204"/>
                <a:cs typeface="Calibri" panose="020F0502020204030204"/>
              </a:rPr>
              <a:t>for</a:t>
            </a:r>
            <a:r>
              <a:rPr sz="1750" spc="5" dirty="0">
                <a:latin typeface="Calibri" panose="020F0502020204030204"/>
                <a:cs typeface="Calibri" panose="020F0502020204030204"/>
              </a:rPr>
              <a:t> </a:t>
            </a:r>
            <a:r>
              <a:rPr sz="1750" spc="-5" dirty="0">
                <a:latin typeface="Calibri" panose="020F0502020204030204"/>
                <a:cs typeface="Calibri" panose="020F0502020204030204"/>
              </a:rPr>
              <a:t>some</a:t>
            </a:r>
            <a:r>
              <a:rPr sz="1750" spc="5" dirty="0">
                <a:latin typeface="Calibri" panose="020F0502020204030204"/>
                <a:cs typeface="Calibri" panose="020F0502020204030204"/>
              </a:rPr>
              <a:t> </a:t>
            </a:r>
            <a:r>
              <a:rPr sz="1750" spc="-5" dirty="0">
                <a:latin typeface="Calibri" panose="020F0502020204030204"/>
                <a:cs typeface="Calibri" panose="020F0502020204030204"/>
              </a:rPr>
              <a:t>really </a:t>
            </a:r>
            <a:r>
              <a:rPr sz="1750" spc="-385" dirty="0">
                <a:latin typeface="Calibri" panose="020F0502020204030204"/>
                <a:cs typeface="Calibri" panose="020F0502020204030204"/>
              </a:rPr>
              <a:t> </a:t>
            </a:r>
            <a:r>
              <a:rPr sz="1750" spc="-5" dirty="0">
                <a:latin typeface="Calibri" panose="020F0502020204030204"/>
                <a:cs typeface="Calibri" panose="020F0502020204030204"/>
              </a:rPr>
              <a:t>expressive</a:t>
            </a:r>
            <a:r>
              <a:rPr sz="1750" spc="-10" dirty="0">
                <a:latin typeface="Calibri" panose="020F0502020204030204"/>
                <a:cs typeface="Calibri" panose="020F0502020204030204"/>
              </a:rPr>
              <a:t> </a:t>
            </a:r>
            <a:r>
              <a:rPr sz="1750" spc="-5" dirty="0">
                <a:latin typeface="Calibri" panose="020F0502020204030204"/>
                <a:cs typeface="Calibri" panose="020F0502020204030204"/>
              </a:rPr>
              <a:t>data manipulations!</a:t>
            </a:r>
            <a:endParaRPr sz="1750">
              <a:latin typeface="Calibri" panose="020F0502020204030204"/>
              <a:cs typeface="Calibri" panose="020F0502020204030204"/>
            </a:endParaRPr>
          </a:p>
          <a:p>
            <a:pPr marL="12700">
              <a:lnSpc>
                <a:spcPct val="100000"/>
              </a:lnSpc>
              <a:spcBef>
                <a:spcPts val="1050"/>
              </a:spcBef>
            </a:pPr>
            <a:r>
              <a:rPr sz="1750" b="1" spc="-5" dirty="0">
                <a:latin typeface="Calibri" panose="020F0502020204030204"/>
                <a:cs typeface="Calibri" panose="020F0502020204030204"/>
              </a:rPr>
              <a:t>List</a:t>
            </a:r>
            <a:r>
              <a:rPr sz="1750" b="1" spc="-45" dirty="0">
                <a:latin typeface="Calibri" panose="020F0502020204030204"/>
                <a:cs typeface="Calibri" panose="020F0502020204030204"/>
              </a:rPr>
              <a:t> </a:t>
            </a:r>
            <a:r>
              <a:rPr sz="1750" b="1" spc="-5" dirty="0">
                <a:latin typeface="Calibri" panose="020F0502020204030204"/>
                <a:cs typeface="Calibri" panose="020F0502020204030204"/>
              </a:rPr>
              <a:t>Comprehensions</a:t>
            </a:r>
            <a:endParaRPr sz="1750">
              <a:latin typeface="Calibri" panose="020F0502020204030204"/>
              <a:cs typeface="Calibri" panose="020F0502020204030204"/>
            </a:endParaRPr>
          </a:p>
          <a:p>
            <a:pPr marL="298450" marR="8890" indent="-252730">
              <a:lnSpc>
                <a:spcPct val="150000"/>
              </a:lnSpc>
              <a:buFont typeface="Arial MT"/>
              <a:buChar char="•"/>
              <a:tabLst>
                <a:tab pos="297815" algn="l"/>
                <a:tab pos="298450" algn="l"/>
              </a:tabLst>
            </a:pPr>
            <a:r>
              <a:rPr sz="1750" dirty="0">
                <a:latin typeface="Calibri" panose="020F0502020204030204"/>
                <a:cs typeface="Calibri" panose="020F0502020204030204"/>
              </a:rPr>
              <a:t>A</a:t>
            </a:r>
            <a:r>
              <a:rPr sz="1750" spc="30" dirty="0">
                <a:latin typeface="Calibri" panose="020F0502020204030204"/>
                <a:cs typeface="Calibri" panose="020F0502020204030204"/>
              </a:rPr>
              <a:t> </a:t>
            </a:r>
            <a:r>
              <a:rPr sz="1750" spc="-5" dirty="0">
                <a:latin typeface="Calibri" panose="020F0502020204030204"/>
                <a:cs typeface="Calibri" panose="020F0502020204030204"/>
              </a:rPr>
              <a:t>popular</a:t>
            </a:r>
            <a:r>
              <a:rPr sz="1750" spc="40" dirty="0">
                <a:latin typeface="Calibri" panose="020F0502020204030204"/>
                <a:cs typeface="Calibri" panose="020F0502020204030204"/>
              </a:rPr>
              <a:t> </a:t>
            </a:r>
            <a:r>
              <a:rPr sz="1750" spc="-5" dirty="0">
                <a:latin typeface="Calibri" panose="020F0502020204030204"/>
                <a:cs typeface="Calibri" panose="020F0502020204030204"/>
              </a:rPr>
              <a:t>Python</a:t>
            </a:r>
            <a:r>
              <a:rPr sz="1750" spc="30" dirty="0">
                <a:latin typeface="Calibri" panose="020F0502020204030204"/>
                <a:cs typeface="Calibri" panose="020F0502020204030204"/>
              </a:rPr>
              <a:t> </a:t>
            </a:r>
            <a:r>
              <a:rPr sz="1750" spc="-5" dirty="0">
                <a:latin typeface="Calibri" panose="020F0502020204030204"/>
                <a:cs typeface="Calibri" panose="020F0502020204030204"/>
              </a:rPr>
              <a:t>feature</a:t>
            </a:r>
            <a:r>
              <a:rPr sz="1750" spc="40" dirty="0">
                <a:latin typeface="Calibri" panose="020F0502020204030204"/>
                <a:cs typeface="Calibri" panose="020F0502020204030204"/>
              </a:rPr>
              <a:t> </a:t>
            </a:r>
            <a:r>
              <a:rPr sz="1750" spc="-5" dirty="0">
                <a:latin typeface="Calibri" panose="020F0502020204030204"/>
                <a:cs typeface="Calibri" panose="020F0502020204030204"/>
              </a:rPr>
              <a:t>that</a:t>
            </a:r>
            <a:r>
              <a:rPr sz="1750" spc="35" dirty="0">
                <a:latin typeface="Calibri" panose="020F0502020204030204"/>
                <a:cs typeface="Calibri" panose="020F0502020204030204"/>
              </a:rPr>
              <a:t> </a:t>
            </a:r>
            <a:r>
              <a:rPr sz="1750" dirty="0">
                <a:latin typeface="Calibri" panose="020F0502020204030204"/>
                <a:cs typeface="Calibri" panose="020F0502020204030204"/>
              </a:rPr>
              <a:t>appears</a:t>
            </a:r>
            <a:r>
              <a:rPr sz="1750" spc="35" dirty="0">
                <a:latin typeface="Calibri" panose="020F0502020204030204"/>
                <a:cs typeface="Calibri" panose="020F0502020204030204"/>
              </a:rPr>
              <a:t> </a:t>
            </a:r>
            <a:r>
              <a:rPr sz="1750" spc="-5" dirty="0">
                <a:latin typeface="Calibri" panose="020F0502020204030204"/>
                <a:cs typeface="Calibri" panose="020F0502020204030204"/>
              </a:rPr>
              <a:t>prominently</a:t>
            </a:r>
            <a:r>
              <a:rPr sz="1750" spc="40" dirty="0">
                <a:latin typeface="Calibri" panose="020F0502020204030204"/>
                <a:cs typeface="Calibri" panose="020F0502020204030204"/>
              </a:rPr>
              <a:t> </a:t>
            </a:r>
            <a:r>
              <a:rPr sz="1750" spc="-5" dirty="0">
                <a:latin typeface="Calibri" panose="020F0502020204030204"/>
                <a:cs typeface="Calibri" panose="020F0502020204030204"/>
              </a:rPr>
              <a:t>in</a:t>
            </a:r>
            <a:r>
              <a:rPr sz="1750" spc="40" dirty="0">
                <a:latin typeface="Calibri" panose="020F0502020204030204"/>
                <a:cs typeface="Calibri" panose="020F0502020204030204"/>
              </a:rPr>
              <a:t> </a:t>
            </a:r>
            <a:r>
              <a:rPr sz="1750" spc="-5" dirty="0">
                <a:latin typeface="Calibri" panose="020F0502020204030204"/>
                <a:cs typeface="Calibri" panose="020F0502020204030204"/>
              </a:rPr>
              <a:t>Functional</a:t>
            </a:r>
            <a:r>
              <a:rPr sz="1750" spc="35" dirty="0">
                <a:latin typeface="Calibri" panose="020F0502020204030204"/>
                <a:cs typeface="Calibri" panose="020F0502020204030204"/>
              </a:rPr>
              <a:t> </a:t>
            </a:r>
            <a:r>
              <a:rPr sz="1750" spc="-5" dirty="0">
                <a:latin typeface="Calibri" panose="020F0502020204030204"/>
                <a:cs typeface="Calibri" panose="020F0502020204030204"/>
              </a:rPr>
              <a:t>Programming</a:t>
            </a:r>
            <a:r>
              <a:rPr sz="1750" spc="35" dirty="0">
                <a:latin typeface="Calibri" panose="020F0502020204030204"/>
                <a:cs typeface="Calibri" panose="020F0502020204030204"/>
              </a:rPr>
              <a:t> </a:t>
            </a:r>
            <a:r>
              <a:rPr sz="1750" spc="-5" dirty="0">
                <a:latin typeface="Calibri" panose="020F0502020204030204"/>
                <a:cs typeface="Calibri" panose="020F0502020204030204"/>
              </a:rPr>
              <a:t>Languages</a:t>
            </a:r>
            <a:r>
              <a:rPr sz="1750" spc="40" dirty="0">
                <a:latin typeface="Calibri" panose="020F0502020204030204"/>
                <a:cs typeface="Calibri" panose="020F0502020204030204"/>
              </a:rPr>
              <a:t> </a:t>
            </a:r>
            <a:r>
              <a:rPr sz="1750" spc="-5" dirty="0">
                <a:latin typeface="Calibri" panose="020F0502020204030204"/>
                <a:cs typeface="Calibri" panose="020F0502020204030204"/>
              </a:rPr>
              <a:t>is</a:t>
            </a:r>
            <a:r>
              <a:rPr sz="1750" spc="35" dirty="0">
                <a:latin typeface="Calibri" panose="020F0502020204030204"/>
                <a:cs typeface="Calibri" panose="020F0502020204030204"/>
              </a:rPr>
              <a:t> </a:t>
            </a:r>
            <a:r>
              <a:rPr sz="1750" spc="-5" dirty="0">
                <a:latin typeface="Calibri" panose="020F0502020204030204"/>
                <a:cs typeface="Calibri" panose="020F0502020204030204"/>
              </a:rPr>
              <a:t>list</a:t>
            </a:r>
            <a:r>
              <a:rPr sz="1750" spc="40" dirty="0">
                <a:latin typeface="Calibri" panose="020F0502020204030204"/>
                <a:cs typeface="Calibri" panose="020F0502020204030204"/>
              </a:rPr>
              <a:t> </a:t>
            </a:r>
            <a:r>
              <a:rPr sz="1750" spc="-5" dirty="0">
                <a:latin typeface="Calibri" panose="020F0502020204030204"/>
                <a:cs typeface="Calibri" panose="020F0502020204030204"/>
              </a:rPr>
              <a:t>comprehensions.</a:t>
            </a:r>
            <a:r>
              <a:rPr sz="1750" spc="30" dirty="0">
                <a:latin typeface="Calibri" panose="020F0502020204030204"/>
                <a:cs typeface="Calibri" panose="020F0502020204030204"/>
              </a:rPr>
              <a:t> </a:t>
            </a:r>
            <a:r>
              <a:rPr sz="1750" spc="-5" dirty="0">
                <a:latin typeface="Calibri" panose="020F0502020204030204"/>
                <a:cs typeface="Calibri" panose="020F0502020204030204"/>
              </a:rPr>
              <a:t>Like</a:t>
            </a:r>
            <a:r>
              <a:rPr sz="1750" spc="40" dirty="0">
                <a:latin typeface="Calibri" panose="020F0502020204030204"/>
                <a:cs typeface="Calibri" panose="020F0502020204030204"/>
              </a:rPr>
              <a:t> </a:t>
            </a:r>
            <a:r>
              <a:rPr sz="1750" spc="-5" dirty="0">
                <a:latin typeface="Calibri" panose="020F0502020204030204"/>
                <a:cs typeface="Calibri" panose="020F0502020204030204"/>
              </a:rPr>
              <a:t>the</a:t>
            </a:r>
            <a:r>
              <a:rPr sz="1750" spc="35" dirty="0">
                <a:latin typeface="Calibri" panose="020F0502020204030204"/>
                <a:cs typeface="Calibri" panose="020F0502020204030204"/>
              </a:rPr>
              <a:t> </a:t>
            </a:r>
            <a:r>
              <a:rPr sz="1750" spc="-5" dirty="0">
                <a:latin typeface="Calibri" panose="020F0502020204030204"/>
                <a:cs typeface="Calibri" panose="020F0502020204030204"/>
              </a:rPr>
              <a:t>map </a:t>
            </a:r>
            <a:r>
              <a:rPr sz="1750" spc="-380" dirty="0">
                <a:latin typeface="Calibri" panose="020F0502020204030204"/>
                <a:cs typeface="Calibri" panose="020F0502020204030204"/>
              </a:rPr>
              <a:t> </a:t>
            </a:r>
            <a:r>
              <a:rPr sz="1750" dirty="0">
                <a:latin typeface="Calibri" panose="020F0502020204030204"/>
                <a:cs typeface="Calibri" panose="020F0502020204030204"/>
              </a:rPr>
              <a:t>and</a:t>
            </a:r>
            <a:r>
              <a:rPr sz="1750" spc="-10" dirty="0">
                <a:latin typeface="Calibri" panose="020F0502020204030204"/>
                <a:cs typeface="Calibri" panose="020F0502020204030204"/>
              </a:rPr>
              <a:t> </a:t>
            </a:r>
            <a:r>
              <a:rPr sz="1750" spc="-5" dirty="0">
                <a:latin typeface="Calibri" panose="020F0502020204030204"/>
                <a:cs typeface="Calibri" panose="020F0502020204030204"/>
              </a:rPr>
              <a:t>filter functions, list comprehensions </a:t>
            </a:r>
            <a:r>
              <a:rPr sz="1750" dirty="0">
                <a:latin typeface="Calibri" panose="020F0502020204030204"/>
                <a:cs typeface="Calibri" panose="020F0502020204030204"/>
              </a:rPr>
              <a:t>allow</a:t>
            </a:r>
            <a:r>
              <a:rPr sz="1750" spc="-5" dirty="0">
                <a:latin typeface="Calibri" panose="020F0502020204030204"/>
                <a:cs typeface="Calibri" panose="020F0502020204030204"/>
              </a:rPr>
              <a:t> us to modify</a:t>
            </a:r>
            <a:r>
              <a:rPr sz="1750" spc="-10" dirty="0">
                <a:latin typeface="Calibri" panose="020F0502020204030204"/>
                <a:cs typeface="Calibri" panose="020F0502020204030204"/>
              </a:rPr>
              <a:t> </a:t>
            </a:r>
            <a:r>
              <a:rPr sz="1750" spc="-5" dirty="0">
                <a:latin typeface="Calibri" panose="020F0502020204030204"/>
                <a:cs typeface="Calibri" panose="020F0502020204030204"/>
              </a:rPr>
              <a:t>data in </a:t>
            </a:r>
            <a:r>
              <a:rPr sz="1750" dirty="0">
                <a:latin typeface="Calibri" panose="020F0502020204030204"/>
                <a:cs typeface="Calibri" panose="020F0502020204030204"/>
              </a:rPr>
              <a:t>a</a:t>
            </a:r>
            <a:r>
              <a:rPr sz="1750" spc="-5" dirty="0">
                <a:latin typeface="Calibri" panose="020F0502020204030204"/>
                <a:cs typeface="Calibri" panose="020F0502020204030204"/>
              </a:rPr>
              <a:t> concise, expressive way.</a:t>
            </a:r>
            <a:endParaRPr sz="175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18</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270637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Anonymous</a:t>
            </a:r>
            <a:r>
              <a:rPr spc="-8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Function</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4"/>
            <a:ext cx="12105640" cy="5979795"/>
          </a:xfrm>
          <a:custGeom>
            <a:avLst/>
            <a:gdLst/>
            <a:ahLst/>
            <a:cxnLst/>
            <a:rect l="l" t="t" r="r" b="b"/>
            <a:pathLst>
              <a:path w="12105640" h="5979795">
                <a:moveTo>
                  <a:pt x="0" y="0"/>
                </a:moveTo>
                <a:lnTo>
                  <a:pt x="12105503" y="0"/>
                </a:lnTo>
                <a:lnTo>
                  <a:pt x="12105503" y="5979175"/>
                </a:lnTo>
                <a:lnTo>
                  <a:pt x="0" y="5979175"/>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127469" y="460061"/>
            <a:ext cx="11975465" cy="3225800"/>
          </a:xfrm>
          <a:prstGeom prst="rect">
            <a:avLst/>
          </a:prstGeom>
        </p:spPr>
        <p:txBody>
          <a:bodyPr vert="horz" wrap="square" lIns="0" tIns="146050" rIns="0" bIns="0" rtlCol="0">
            <a:spAutoFit/>
          </a:bodyPr>
          <a:lstStyle/>
          <a:p>
            <a:pPr marL="264795" indent="-252730">
              <a:lnSpc>
                <a:spcPct val="100000"/>
              </a:lnSpc>
              <a:spcBef>
                <a:spcPts val="1150"/>
              </a:spcBef>
              <a:buFont typeface="Arial MT"/>
              <a:buChar char="•"/>
              <a:tabLst>
                <a:tab pos="264795" algn="l"/>
                <a:tab pos="265430" algn="l"/>
              </a:tabLst>
            </a:pPr>
            <a:r>
              <a:rPr sz="1750" spc="-5" dirty="0">
                <a:latin typeface="Calibri" panose="020F0502020204030204"/>
                <a:cs typeface="Calibri" panose="020F0502020204030204"/>
              </a:rPr>
              <a:t>In</a:t>
            </a:r>
            <a:r>
              <a:rPr sz="1750" spc="-10" dirty="0">
                <a:latin typeface="Calibri" panose="020F0502020204030204"/>
                <a:cs typeface="Calibri" panose="020F0502020204030204"/>
              </a:rPr>
              <a:t> </a:t>
            </a:r>
            <a:r>
              <a:rPr sz="1750" spc="-5" dirty="0">
                <a:latin typeface="Calibri" panose="020F0502020204030204"/>
                <a:cs typeface="Calibri" panose="020F0502020204030204"/>
              </a:rPr>
              <a:t>Python,</a:t>
            </a:r>
            <a:r>
              <a:rPr sz="1750" spc="-10" dirty="0">
                <a:latin typeface="Calibri" panose="020F0502020204030204"/>
                <a:cs typeface="Calibri" panose="020F0502020204030204"/>
              </a:rPr>
              <a:t> </a:t>
            </a:r>
            <a:r>
              <a:rPr sz="1750" dirty="0">
                <a:latin typeface="Calibri" panose="020F0502020204030204"/>
                <a:cs typeface="Calibri" panose="020F0502020204030204"/>
              </a:rPr>
              <a:t>anonymous</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0" dirty="0">
                <a:latin typeface="Calibri" panose="020F0502020204030204"/>
                <a:cs typeface="Calibri" panose="020F0502020204030204"/>
              </a:rPr>
              <a:t> </a:t>
            </a:r>
            <a:r>
              <a:rPr sz="1750" spc="-5" dirty="0">
                <a:latin typeface="Calibri" panose="020F0502020204030204"/>
                <a:cs typeface="Calibri" panose="020F0502020204030204"/>
              </a:rPr>
              <a:t>is</a:t>
            </a:r>
            <a:r>
              <a:rPr sz="1750" spc="-10" dirty="0">
                <a:latin typeface="Calibri" panose="020F0502020204030204"/>
                <a:cs typeface="Calibri" panose="020F0502020204030204"/>
              </a:rPr>
              <a:t> </a:t>
            </a:r>
            <a:r>
              <a:rPr sz="1750" dirty="0">
                <a:latin typeface="Calibri" panose="020F0502020204030204"/>
                <a:cs typeface="Calibri" panose="020F0502020204030204"/>
              </a:rPr>
              <a:t>a</a:t>
            </a:r>
            <a:r>
              <a:rPr sz="1750" spc="-5" dirty="0">
                <a:latin typeface="Calibri" panose="020F0502020204030204"/>
                <a:cs typeface="Calibri" panose="020F0502020204030204"/>
              </a:rPr>
              <a:t> function</a:t>
            </a:r>
            <a:r>
              <a:rPr sz="1750" spc="-10" dirty="0">
                <a:latin typeface="Calibri" panose="020F0502020204030204"/>
                <a:cs typeface="Calibri" panose="020F0502020204030204"/>
              </a:rPr>
              <a:t> </a:t>
            </a:r>
            <a:r>
              <a:rPr sz="1750" spc="-5" dirty="0">
                <a:latin typeface="Calibri" panose="020F0502020204030204"/>
                <a:cs typeface="Calibri" panose="020F0502020204030204"/>
              </a:rPr>
              <a:t>that</a:t>
            </a:r>
            <a:r>
              <a:rPr sz="1750" spc="-10" dirty="0">
                <a:latin typeface="Calibri" panose="020F0502020204030204"/>
                <a:cs typeface="Calibri" panose="020F0502020204030204"/>
              </a:rPr>
              <a:t> </a:t>
            </a:r>
            <a:r>
              <a:rPr sz="1750" spc="-5" dirty="0">
                <a:latin typeface="Calibri" panose="020F0502020204030204"/>
                <a:cs typeface="Calibri" panose="020F0502020204030204"/>
              </a:rPr>
              <a:t>is</a:t>
            </a:r>
            <a:r>
              <a:rPr sz="1750" spc="-10" dirty="0">
                <a:latin typeface="Calibri" panose="020F0502020204030204"/>
                <a:cs typeface="Calibri" panose="020F0502020204030204"/>
              </a:rPr>
              <a:t> </a:t>
            </a:r>
            <a:r>
              <a:rPr sz="1750" spc="-5" dirty="0">
                <a:latin typeface="Calibri" panose="020F0502020204030204"/>
                <a:cs typeface="Calibri" panose="020F0502020204030204"/>
              </a:rPr>
              <a:t>defined</a:t>
            </a:r>
            <a:r>
              <a:rPr sz="1750" spc="-10" dirty="0">
                <a:latin typeface="Calibri" panose="020F0502020204030204"/>
                <a:cs typeface="Calibri" panose="020F0502020204030204"/>
              </a:rPr>
              <a:t> </a:t>
            </a:r>
            <a:r>
              <a:rPr sz="1750" spc="-5" dirty="0">
                <a:latin typeface="Calibri" panose="020F0502020204030204"/>
                <a:cs typeface="Calibri" panose="020F0502020204030204"/>
              </a:rPr>
              <a:t>without </a:t>
            </a:r>
            <a:r>
              <a:rPr sz="1750" dirty="0">
                <a:latin typeface="Calibri" panose="020F0502020204030204"/>
                <a:cs typeface="Calibri" panose="020F0502020204030204"/>
              </a:rPr>
              <a:t>a</a:t>
            </a:r>
            <a:r>
              <a:rPr sz="1750" spc="-10" dirty="0">
                <a:latin typeface="Calibri" panose="020F0502020204030204"/>
                <a:cs typeface="Calibri" panose="020F0502020204030204"/>
              </a:rPr>
              <a:t> </a:t>
            </a:r>
            <a:r>
              <a:rPr sz="1750" spc="-5" dirty="0">
                <a:latin typeface="Calibri" panose="020F0502020204030204"/>
                <a:cs typeface="Calibri" panose="020F0502020204030204"/>
              </a:rPr>
              <a:t>name.</a:t>
            </a:r>
            <a:endParaRPr sz="1750">
              <a:latin typeface="Calibri" panose="020F0502020204030204"/>
              <a:cs typeface="Calibri" panose="020F0502020204030204"/>
            </a:endParaRPr>
          </a:p>
          <a:p>
            <a:pPr marL="264795" marR="5080" indent="-252730">
              <a:lnSpc>
                <a:spcPct val="150000"/>
              </a:lnSpc>
              <a:buFont typeface="Arial MT"/>
              <a:buChar char="•"/>
              <a:tabLst>
                <a:tab pos="264795" algn="l"/>
                <a:tab pos="265430" algn="l"/>
              </a:tabLst>
            </a:pPr>
            <a:r>
              <a:rPr sz="1750" spc="-5" dirty="0">
                <a:latin typeface="Calibri" panose="020F0502020204030204"/>
                <a:cs typeface="Calibri" panose="020F0502020204030204"/>
              </a:rPr>
              <a:t>While</a:t>
            </a:r>
            <a:r>
              <a:rPr sz="1750" spc="360" dirty="0">
                <a:latin typeface="Calibri" panose="020F0502020204030204"/>
                <a:cs typeface="Calibri" panose="020F0502020204030204"/>
              </a:rPr>
              <a:t> </a:t>
            </a:r>
            <a:r>
              <a:rPr sz="1750" spc="-5" dirty="0">
                <a:latin typeface="Calibri" panose="020F0502020204030204"/>
                <a:cs typeface="Calibri" panose="020F0502020204030204"/>
              </a:rPr>
              <a:t>normal</a:t>
            </a:r>
            <a:r>
              <a:rPr sz="1750" spc="37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370" dirty="0">
                <a:latin typeface="Calibri" panose="020F0502020204030204"/>
                <a:cs typeface="Calibri" panose="020F0502020204030204"/>
              </a:rPr>
              <a:t> </a:t>
            </a:r>
            <a:r>
              <a:rPr sz="1750" dirty="0">
                <a:latin typeface="Calibri" panose="020F0502020204030204"/>
                <a:cs typeface="Calibri" panose="020F0502020204030204"/>
              </a:rPr>
              <a:t>are</a:t>
            </a:r>
            <a:r>
              <a:rPr sz="1750" spc="370" dirty="0">
                <a:latin typeface="Calibri" panose="020F0502020204030204"/>
                <a:cs typeface="Calibri" panose="020F0502020204030204"/>
              </a:rPr>
              <a:t> </a:t>
            </a:r>
            <a:r>
              <a:rPr sz="1750" spc="-5" dirty="0">
                <a:latin typeface="Calibri" panose="020F0502020204030204"/>
                <a:cs typeface="Calibri" panose="020F0502020204030204"/>
              </a:rPr>
              <a:t>defined</a:t>
            </a:r>
            <a:r>
              <a:rPr sz="1750" spc="365" dirty="0">
                <a:latin typeface="Calibri" panose="020F0502020204030204"/>
                <a:cs typeface="Calibri" panose="020F0502020204030204"/>
              </a:rPr>
              <a:t> </a:t>
            </a:r>
            <a:r>
              <a:rPr sz="1750" spc="-5" dirty="0">
                <a:latin typeface="Calibri" panose="020F0502020204030204"/>
                <a:cs typeface="Calibri" panose="020F0502020204030204"/>
              </a:rPr>
              <a:t>using</a:t>
            </a:r>
            <a:r>
              <a:rPr sz="1750" spc="370" dirty="0">
                <a:latin typeface="Calibri" panose="020F0502020204030204"/>
                <a:cs typeface="Calibri" panose="020F0502020204030204"/>
              </a:rPr>
              <a:t> </a:t>
            </a:r>
            <a:r>
              <a:rPr sz="1750" spc="-5" dirty="0">
                <a:latin typeface="Calibri" panose="020F0502020204030204"/>
                <a:cs typeface="Calibri" panose="020F0502020204030204"/>
              </a:rPr>
              <a:t>the</a:t>
            </a:r>
            <a:r>
              <a:rPr sz="1750" spc="365" dirty="0">
                <a:latin typeface="Calibri" panose="020F0502020204030204"/>
                <a:cs typeface="Calibri" panose="020F0502020204030204"/>
              </a:rPr>
              <a:t> </a:t>
            </a:r>
            <a:r>
              <a:rPr sz="1750" spc="-5" dirty="0">
                <a:latin typeface="Calibri" panose="020F0502020204030204"/>
                <a:cs typeface="Calibri" panose="020F0502020204030204"/>
              </a:rPr>
              <a:t>def</a:t>
            </a:r>
            <a:r>
              <a:rPr sz="1750" spc="370" dirty="0">
                <a:latin typeface="Calibri" panose="020F0502020204030204"/>
                <a:cs typeface="Calibri" panose="020F0502020204030204"/>
              </a:rPr>
              <a:t> </a:t>
            </a:r>
            <a:r>
              <a:rPr sz="1750" spc="-5" dirty="0">
                <a:latin typeface="Calibri" panose="020F0502020204030204"/>
                <a:cs typeface="Calibri" panose="020F0502020204030204"/>
              </a:rPr>
              <a:t>keyword,</a:t>
            </a:r>
            <a:r>
              <a:rPr sz="1750" spc="365" dirty="0">
                <a:latin typeface="Calibri" panose="020F0502020204030204"/>
                <a:cs typeface="Calibri" panose="020F0502020204030204"/>
              </a:rPr>
              <a:t> </a:t>
            </a:r>
            <a:r>
              <a:rPr sz="1750" spc="-5" dirty="0">
                <a:latin typeface="Calibri" panose="020F0502020204030204"/>
                <a:cs typeface="Calibri" panose="020F0502020204030204"/>
              </a:rPr>
              <a:t>in</a:t>
            </a:r>
            <a:r>
              <a:rPr sz="1750" spc="365" dirty="0">
                <a:latin typeface="Calibri" panose="020F0502020204030204"/>
                <a:cs typeface="Calibri" panose="020F0502020204030204"/>
              </a:rPr>
              <a:t> </a:t>
            </a:r>
            <a:r>
              <a:rPr sz="1750" spc="-5" dirty="0">
                <a:latin typeface="Calibri" panose="020F0502020204030204"/>
                <a:cs typeface="Calibri" panose="020F0502020204030204"/>
              </a:rPr>
              <a:t>Python</a:t>
            </a:r>
            <a:r>
              <a:rPr sz="1750" spc="365" dirty="0">
                <a:latin typeface="Calibri" panose="020F0502020204030204"/>
                <a:cs typeface="Calibri" panose="020F0502020204030204"/>
              </a:rPr>
              <a:t> </a:t>
            </a:r>
            <a:r>
              <a:rPr sz="1750" dirty="0">
                <a:latin typeface="Calibri" panose="020F0502020204030204"/>
                <a:cs typeface="Calibri" panose="020F0502020204030204"/>
              </a:rPr>
              <a:t>anonymous</a:t>
            </a:r>
            <a:r>
              <a:rPr sz="1750" spc="37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370" dirty="0">
                <a:latin typeface="Calibri" panose="020F0502020204030204"/>
                <a:cs typeface="Calibri" panose="020F0502020204030204"/>
              </a:rPr>
              <a:t> </a:t>
            </a:r>
            <a:r>
              <a:rPr sz="1750" dirty="0">
                <a:latin typeface="Calibri" panose="020F0502020204030204"/>
                <a:cs typeface="Calibri" panose="020F0502020204030204"/>
              </a:rPr>
              <a:t>are</a:t>
            </a:r>
            <a:r>
              <a:rPr sz="1750" spc="365" dirty="0">
                <a:latin typeface="Calibri" panose="020F0502020204030204"/>
                <a:cs typeface="Calibri" panose="020F0502020204030204"/>
              </a:rPr>
              <a:t> </a:t>
            </a:r>
            <a:r>
              <a:rPr sz="1750" spc="-5" dirty="0">
                <a:latin typeface="Calibri" panose="020F0502020204030204"/>
                <a:cs typeface="Calibri" panose="020F0502020204030204"/>
              </a:rPr>
              <a:t>defined</a:t>
            </a:r>
            <a:r>
              <a:rPr sz="1750" spc="370" dirty="0">
                <a:latin typeface="Calibri" panose="020F0502020204030204"/>
                <a:cs typeface="Calibri" panose="020F0502020204030204"/>
              </a:rPr>
              <a:t> </a:t>
            </a:r>
            <a:r>
              <a:rPr sz="1750" spc="-5" dirty="0">
                <a:latin typeface="Calibri" panose="020F0502020204030204"/>
                <a:cs typeface="Calibri" panose="020F0502020204030204"/>
              </a:rPr>
              <a:t>using</a:t>
            </a:r>
            <a:r>
              <a:rPr sz="1750" spc="370" dirty="0">
                <a:latin typeface="Calibri" panose="020F0502020204030204"/>
                <a:cs typeface="Calibri" panose="020F0502020204030204"/>
              </a:rPr>
              <a:t> </a:t>
            </a:r>
            <a:r>
              <a:rPr sz="1750" spc="-5" dirty="0">
                <a:latin typeface="Calibri" panose="020F0502020204030204"/>
                <a:cs typeface="Calibri" panose="020F0502020204030204"/>
              </a:rPr>
              <a:t>the</a:t>
            </a:r>
            <a:r>
              <a:rPr sz="1750" spc="365" dirty="0">
                <a:latin typeface="Calibri" panose="020F0502020204030204"/>
                <a:cs typeface="Calibri" panose="020F0502020204030204"/>
              </a:rPr>
              <a:t> </a:t>
            </a:r>
            <a:r>
              <a:rPr sz="1750" spc="-5" dirty="0">
                <a:latin typeface="Calibri" panose="020F0502020204030204"/>
                <a:cs typeface="Calibri" panose="020F0502020204030204"/>
              </a:rPr>
              <a:t>lambda </a:t>
            </a:r>
            <a:r>
              <a:rPr sz="1750" spc="-380" dirty="0">
                <a:latin typeface="Calibri" panose="020F0502020204030204"/>
                <a:cs typeface="Calibri" panose="020F0502020204030204"/>
              </a:rPr>
              <a:t> </a:t>
            </a:r>
            <a:r>
              <a:rPr sz="1750" spc="-5" dirty="0">
                <a:latin typeface="Calibri" panose="020F0502020204030204"/>
                <a:cs typeface="Calibri" panose="020F0502020204030204"/>
              </a:rPr>
              <a:t>keyword.</a:t>
            </a:r>
            <a:endParaRPr sz="1750">
              <a:latin typeface="Calibri" panose="020F0502020204030204"/>
              <a:cs typeface="Calibri" panose="020F0502020204030204"/>
            </a:endParaRPr>
          </a:p>
          <a:p>
            <a:pPr marL="29210">
              <a:lnSpc>
                <a:spcPct val="100000"/>
              </a:lnSpc>
              <a:spcBef>
                <a:spcPts val="1050"/>
              </a:spcBef>
            </a:pPr>
            <a:r>
              <a:rPr sz="1750" b="1" spc="-5" dirty="0">
                <a:latin typeface="Calibri" panose="020F0502020204030204"/>
                <a:cs typeface="Calibri" panose="020F0502020204030204"/>
              </a:rPr>
              <a:t>Characteristics</a:t>
            </a:r>
            <a:r>
              <a:rPr sz="1750" b="1" spc="-20" dirty="0">
                <a:latin typeface="Calibri" panose="020F0502020204030204"/>
                <a:cs typeface="Calibri" panose="020F0502020204030204"/>
              </a:rPr>
              <a:t> </a:t>
            </a:r>
            <a:r>
              <a:rPr sz="1750" b="1" spc="-5" dirty="0">
                <a:latin typeface="Calibri" panose="020F0502020204030204"/>
                <a:cs typeface="Calibri" panose="020F0502020204030204"/>
              </a:rPr>
              <a:t>of</a:t>
            </a:r>
            <a:r>
              <a:rPr sz="1750" b="1" spc="-20" dirty="0">
                <a:latin typeface="Calibri" panose="020F0502020204030204"/>
                <a:cs typeface="Calibri" panose="020F0502020204030204"/>
              </a:rPr>
              <a:t> </a:t>
            </a:r>
            <a:r>
              <a:rPr sz="1750" b="1" spc="-5" dirty="0">
                <a:latin typeface="Calibri" panose="020F0502020204030204"/>
                <a:cs typeface="Calibri" panose="020F0502020204030204"/>
              </a:rPr>
              <a:t>Python</a:t>
            </a:r>
            <a:r>
              <a:rPr sz="1750" b="1" spc="-20" dirty="0">
                <a:latin typeface="Calibri" panose="020F0502020204030204"/>
                <a:cs typeface="Calibri" panose="020F0502020204030204"/>
              </a:rPr>
              <a:t> </a:t>
            </a:r>
            <a:r>
              <a:rPr sz="1750" b="1" spc="-5" dirty="0">
                <a:latin typeface="Calibri" panose="020F0502020204030204"/>
                <a:cs typeface="Calibri" panose="020F0502020204030204"/>
              </a:rPr>
              <a:t>lambda</a:t>
            </a:r>
            <a:r>
              <a:rPr sz="1750" b="1" spc="-20" dirty="0">
                <a:latin typeface="Calibri" panose="020F0502020204030204"/>
                <a:cs typeface="Calibri" panose="020F0502020204030204"/>
              </a:rPr>
              <a:t> </a:t>
            </a:r>
            <a:r>
              <a:rPr sz="1750" b="1" spc="-5" dirty="0">
                <a:latin typeface="Calibri" panose="020F0502020204030204"/>
                <a:cs typeface="Calibri" panose="020F0502020204030204"/>
              </a:rPr>
              <a:t>functions:</a:t>
            </a:r>
            <a:endParaRPr sz="1750">
              <a:latin typeface="Calibri" panose="020F0502020204030204"/>
              <a:cs typeface="Calibri" panose="020F0502020204030204"/>
            </a:endParaRPr>
          </a:p>
          <a:p>
            <a:pPr marL="264795" marR="12065" indent="-252730">
              <a:lnSpc>
                <a:spcPct val="150000"/>
              </a:lnSpc>
              <a:buFont typeface="Arial MT"/>
              <a:buChar char="•"/>
              <a:tabLst>
                <a:tab pos="264795" algn="l"/>
                <a:tab pos="265430" algn="l"/>
              </a:tabLst>
            </a:pPr>
            <a:r>
              <a:rPr sz="1750" dirty="0">
                <a:latin typeface="Calibri" panose="020F0502020204030204"/>
                <a:cs typeface="Calibri" panose="020F0502020204030204"/>
              </a:rPr>
              <a:t>A</a:t>
            </a:r>
            <a:r>
              <a:rPr sz="1750" spc="25" dirty="0">
                <a:latin typeface="Calibri" panose="020F0502020204030204"/>
                <a:cs typeface="Calibri" panose="020F0502020204030204"/>
              </a:rPr>
              <a:t> </a:t>
            </a:r>
            <a:r>
              <a:rPr sz="1750" spc="-5" dirty="0">
                <a:latin typeface="Calibri" panose="020F0502020204030204"/>
                <a:cs typeface="Calibri" panose="020F0502020204030204"/>
              </a:rPr>
              <a:t>lambda</a:t>
            </a:r>
            <a:r>
              <a:rPr sz="1750" spc="3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30" dirty="0">
                <a:latin typeface="Calibri" panose="020F0502020204030204"/>
                <a:cs typeface="Calibri" panose="020F0502020204030204"/>
              </a:rPr>
              <a:t> </a:t>
            </a:r>
            <a:r>
              <a:rPr sz="1750" spc="-5" dirty="0">
                <a:latin typeface="Calibri" panose="020F0502020204030204"/>
                <a:cs typeface="Calibri" panose="020F0502020204030204"/>
              </a:rPr>
              <a:t>can</a:t>
            </a:r>
            <a:r>
              <a:rPr sz="1750" spc="30" dirty="0">
                <a:latin typeface="Calibri" panose="020F0502020204030204"/>
                <a:cs typeface="Calibri" panose="020F0502020204030204"/>
              </a:rPr>
              <a:t> </a:t>
            </a:r>
            <a:r>
              <a:rPr sz="1750" spc="-5" dirty="0">
                <a:latin typeface="Calibri" panose="020F0502020204030204"/>
                <a:cs typeface="Calibri" panose="020F0502020204030204"/>
              </a:rPr>
              <a:t>take</a:t>
            </a:r>
            <a:r>
              <a:rPr sz="1750" spc="25" dirty="0">
                <a:latin typeface="Calibri" panose="020F0502020204030204"/>
                <a:cs typeface="Calibri" panose="020F0502020204030204"/>
              </a:rPr>
              <a:t> </a:t>
            </a:r>
            <a:r>
              <a:rPr sz="1750" dirty="0">
                <a:latin typeface="Calibri" panose="020F0502020204030204"/>
                <a:cs typeface="Calibri" panose="020F0502020204030204"/>
              </a:rPr>
              <a:t>any</a:t>
            </a:r>
            <a:r>
              <a:rPr sz="1750" spc="30" dirty="0">
                <a:latin typeface="Calibri" panose="020F0502020204030204"/>
                <a:cs typeface="Calibri" panose="020F0502020204030204"/>
              </a:rPr>
              <a:t> </a:t>
            </a:r>
            <a:r>
              <a:rPr sz="1750" spc="-5" dirty="0">
                <a:latin typeface="Calibri" panose="020F0502020204030204"/>
                <a:cs typeface="Calibri" panose="020F0502020204030204"/>
              </a:rPr>
              <a:t>number</a:t>
            </a:r>
            <a:r>
              <a:rPr sz="1750" spc="30" dirty="0">
                <a:latin typeface="Calibri" panose="020F0502020204030204"/>
                <a:cs typeface="Calibri" panose="020F0502020204030204"/>
              </a:rPr>
              <a:t> </a:t>
            </a:r>
            <a:r>
              <a:rPr sz="1750" spc="-5" dirty="0">
                <a:latin typeface="Calibri" panose="020F0502020204030204"/>
                <a:cs typeface="Calibri" panose="020F0502020204030204"/>
              </a:rPr>
              <a:t>of</a:t>
            </a:r>
            <a:r>
              <a:rPr sz="1750" spc="25" dirty="0">
                <a:latin typeface="Calibri" panose="020F0502020204030204"/>
                <a:cs typeface="Calibri" panose="020F0502020204030204"/>
              </a:rPr>
              <a:t> </a:t>
            </a:r>
            <a:r>
              <a:rPr sz="1750" dirty="0">
                <a:latin typeface="Calibri" panose="020F0502020204030204"/>
                <a:cs typeface="Calibri" panose="020F0502020204030204"/>
              </a:rPr>
              <a:t>arguments,</a:t>
            </a:r>
            <a:r>
              <a:rPr sz="1750" spc="30" dirty="0">
                <a:latin typeface="Calibri" panose="020F0502020204030204"/>
                <a:cs typeface="Calibri" panose="020F0502020204030204"/>
              </a:rPr>
              <a:t> </a:t>
            </a:r>
            <a:r>
              <a:rPr sz="1750" spc="-5" dirty="0">
                <a:latin typeface="Calibri" panose="020F0502020204030204"/>
                <a:cs typeface="Calibri" panose="020F0502020204030204"/>
              </a:rPr>
              <a:t>but</a:t>
            </a:r>
            <a:r>
              <a:rPr sz="1750" spc="30" dirty="0">
                <a:latin typeface="Calibri" panose="020F0502020204030204"/>
                <a:cs typeface="Calibri" panose="020F0502020204030204"/>
              </a:rPr>
              <a:t> </a:t>
            </a:r>
            <a:r>
              <a:rPr sz="1750" spc="-5" dirty="0">
                <a:latin typeface="Calibri" panose="020F0502020204030204"/>
                <a:cs typeface="Calibri" panose="020F0502020204030204"/>
              </a:rPr>
              <a:t>they</a:t>
            </a:r>
            <a:r>
              <a:rPr sz="1750" spc="25" dirty="0">
                <a:latin typeface="Calibri" panose="020F0502020204030204"/>
                <a:cs typeface="Calibri" panose="020F0502020204030204"/>
              </a:rPr>
              <a:t> </a:t>
            </a:r>
            <a:r>
              <a:rPr sz="1750" spc="-5" dirty="0">
                <a:latin typeface="Calibri" panose="020F0502020204030204"/>
                <a:cs typeface="Calibri" panose="020F0502020204030204"/>
              </a:rPr>
              <a:t>contain</a:t>
            </a:r>
            <a:r>
              <a:rPr sz="1750" spc="30" dirty="0">
                <a:latin typeface="Calibri" panose="020F0502020204030204"/>
                <a:cs typeface="Calibri" panose="020F0502020204030204"/>
              </a:rPr>
              <a:t> </a:t>
            </a:r>
            <a:r>
              <a:rPr sz="1750" spc="-5" dirty="0">
                <a:latin typeface="Calibri" panose="020F0502020204030204"/>
                <a:cs typeface="Calibri" panose="020F0502020204030204"/>
              </a:rPr>
              <a:t>only</a:t>
            </a:r>
            <a:r>
              <a:rPr sz="1750" spc="30" dirty="0">
                <a:latin typeface="Calibri" panose="020F0502020204030204"/>
                <a:cs typeface="Calibri" panose="020F0502020204030204"/>
              </a:rPr>
              <a:t> </a:t>
            </a:r>
            <a:r>
              <a:rPr sz="1750" dirty="0">
                <a:latin typeface="Calibri" panose="020F0502020204030204"/>
                <a:cs typeface="Calibri" panose="020F0502020204030204"/>
              </a:rPr>
              <a:t>a</a:t>
            </a:r>
            <a:r>
              <a:rPr sz="1750" spc="30" dirty="0">
                <a:latin typeface="Calibri" panose="020F0502020204030204"/>
                <a:cs typeface="Calibri" panose="020F0502020204030204"/>
              </a:rPr>
              <a:t> </a:t>
            </a:r>
            <a:r>
              <a:rPr sz="1750" spc="-5" dirty="0">
                <a:latin typeface="Calibri" panose="020F0502020204030204"/>
                <a:cs typeface="Calibri" panose="020F0502020204030204"/>
              </a:rPr>
              <a:t>single</a:t>
            </a:r>
            <a:r>
              <a:rPr sz="1750" spc="30" dirty="0">
                <a:latin typeface="Calibri" panose="020F0502020204030204"/>
                <a:cs typeface="Calibri" panose="020F0502020204030204"/>
              </a:rPr>
              <a:t> </a:t>
            </a:r>
            <a:r>
              <a:rPr sz="1750" spc="-5" dirty="0">
                <a:latin typeface="Calibri" panose="020F0502020204030204"/>
                <a:cs typeface="Calibri" panose="020F0502020204030204"/>
              </a:rPr>
              <a:t>expression.</a:t>
            </a:r>
            <a:r>
              <a:rPr sz="1750" spc="25" dirty="0">
                <a:latin typeface="Calibri" panose="020F0502020204030204"/>
                <a:cs typeface="Calibri" panose="020F0502020204030204"/>
              </a:rPr>
              <a:t> </a:t>
            </a:r>
            <a:r>
              <a:rPr sz="1750" spc="-5" dirty="0">
                <a:latin typeface="Calibri" panose="020F0502020204030204"/>
                <a:cs typeface="Calibri" panose="020F0502020204030204"/>
              </a:rPr>
              <a:t>An</a:t>
            </a:r>
            <a:r>
              <a:rPr sz="1750" spc="30" dirty="0">
                <a:latin typeface="Calibri" panose="020F0502020204030204"/>
                <a:cs typeface="Calibri" panose="020F0502020204030204"/>
              </a:rPr>
              <a:t> </a:t>
            </a:r>
            <a:r>
              <a:rPr sz="1750" spc="-5" dirty="0">
                <a:latin typeface="Calibri" panose="020F0502020204030204"/>
                <a:cs typeface="Calibri" panose="020F0502020204030204"/>
              </a:rPr>
              <a:t>expression</a:t>
            </a:r>
            <a:r>
              <a:rPr sz="1750" spc="30" dirty="0">
                <a:latin typeface="Calibri" panose="020F0502020204030204"/>
                <a:cs typeface="Calibri" panose="020F0502020204030204"/>
              </a:rPr>
              <a:t> </a:t>
            </a:r>
            <a:r>
              <a:rPr sz="1750" spc="-5" dirty="0">
                <a:latin typeface="Calibri" panose="020F0502020204030204"/>
                <a:cs typeface="Calibri" panose="020F0502020204030204"/>
              </a:rPr>
              <a:t>is</a:t>
            </a:r>
            <a:r>
              <a:rPr sz="1750" spc="30" dirty="0">
                <a:latin typeface="Calibri" panose="020F0502020204030204"/>
                <a:cs typeface="Calibri" panose="020F0502020204030204"/>
              </a:rPr>
              <a:t> </a:t>
            </a:r>
            <a:r>
              <a:rPr sz="1750" dirty="0">
                <a:latin typeface="Calibri" panose="020F0502020204030204"/>
                <a:cs typeface="Calibri" panose="020F0502020204030204"/>
              </a:rPr>
              <a:t>a</a:t>
            </a:r>
            <a:r>
              <a:rPr sz="1750" spc="30" dirty="0">
                <a:latin typeface="Calibri" panose="020F0502020204030204"/>
                <a:cs typeface="Calibri" panose="020F0502020204030204"/>
              </a:rPr>
              <a:t> </a:t>
            </a:r>
            <a:r>
              <a:rPr sz="1750" spc="-5" dirty="0">
                <a:latin typeface="Calibri" panose="020F0502020204030204"/>
                <a:cs typeface="Calibri" panose="020F0502020204030204"/>
              </a:rPr>
              <a:t>piece</a:t>
            </a:r>
            <a:r>
              <a:rPr sz="1750" spc="30" dirty="0">
                <a:latin typeface="Calibri" panose="020F0502020204030204"/>
                <a:cs typeface="Calibri" panose="020F0502020204030204"/>
              </a:rPr>
              <a:t> </a:t>
            </a:r>
            <a:r>
              <a:rPr sz="1750" spc="-5" dirty="0">
                <a:latin typeface="Calibri" panose="020F0502020204030204"/>
                <a:cs typeface="Calibri" panose="020F0502020204030204"/>
              </a:rPr>
              <a:t>of</a:t>
            </a:r>
            <a:r>
              <a:rPr sz="1750" spc="30" dirty="0">
                <a:latin typeface="Calibri" panose="020F0502020204030204"/>
                <a:cs typeface="Calibri" panose="020F0502020204030204"/>
              </a:rPr>
              <a:t> </a:t>
            </a:r>
            <a:r>
              <a:rPr sz="1750" spc="-5" dirty="0">
                <a:latin typeface="Calibri" panose="020F0502020204030204"/>
                <a:cs typeface="Calibri" panose="020F0502020204030204"/>
              </a:rPr>
              <a:t>code </a:t>
            </a:r>
            <a:r>
              <a:rPr sz="1750" spc="-385" dirty="0">
                <a:latin typeface="Calibri" panose="020F0502020204030204"/>
                <a:cs typeface="Calibri" panose="020F0502020204030204"/>
              </a:rPr>
              <a:t> </a:t>
            </a:r>
            <a:r>
              <a:rPr sz="1750" spc="-5" dirty="0">
                <a:latin typeface="Calibri" panose="020F0502020204030204"/>
                <a:cs typeface="Calibri" panose="020F0502020204030204"/>
              </a:rPr>
              <a:t>executed</a:t>
            </a:r>
            <a:r>
              <a:rPr sz="1750" spc="-10" dirty="0">
                <a:latin typeface="Calibri" panose="020F0502020204030204"/>
                <a:cs typeface="Calibri" panose="020F0502020204030204"/>
              </a:rPr>
              <a:t> </a:t>
            </a:r>
            <a:r>
              <a:rPr sz="1750" spc="-5" dirty="0">
                <a:latin typeface="Calibri" panose="020F0502020204030204"/>
                <a:cs typeface="Calibri" panose="020F0502020204030204"/>
              </a:rPr>
              <a:t>by the lambda function, which may or may not return </a:t>
            </a:r>
            <a:r>
              <a:rPr sz="1750" dirty="0">
                <a:latin typeface="Calibri" panose="020F0502020204030204"/>
                <a:cs typeface="Calibri" panose="020F0502020204030204"/>
              </a:rPr>
              <a:t>any</a:t>
            </a:r>
            <a:r>
              <a:rPr sz="1750" spc="-5" dirty="0">
                <a:latin typeface="Calibri" panose="020F0502020204030204"/>
                <a:cs typeface="Calibri" panose="020F0502020204030204"/>
              </a:rPr>
              <a:t> value.</a:t>
            </a:r>
            <a:endParaRPr sz="1750">
              <a:latin typeface="Calibri" panose="020F0502020204030204"/>
              <a:cs typeface="Calibri" panose="020F0502020204030204"/>
            </a:endParaRPr>
          </a:p>
          <a:p>
            <a:pPr marL="264795" indent="-252730">
              <a:lnSpc>
                <a:spcPct val="100000"/>
              </a:lnSpc>
              <a:spcBef>
                <a:spcPts val="1050"/>
              </a:spcBef>
              <a:buFont typeface="Arial MT"/>
              <a:buChar char="•"/>
              <a:tabLst>
                <a:tab pos="264795" algn="l"/>
                <a:tab pos="265430" algn="l"/>
              </a:tabLst>
            </a:pPr>
            <a:r>
              <a:rPr sz="1750" spc="-5" dirty="0">
                <a:latin typeface="Calibri" panose="020F0502020204030204"/>
                <a:cs typeface="Calibri" panose="020F0502020204030204"/>
              </a:rPr>
              <a:t>Lambda</a:t>
            </a:r>
            <a:r>
              <a:rPr sz="1750" spc="-15"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0" dirty="0">
                <a:latin typeface="Calibri" panose="020F0502020204030204"/>
                <a:cs typeface="Calibri" panose="020F0502020204030204"/>
              </a:rPr>
              <a:t> </a:t>
            </a:r>
            <a:r>
              <a:rPr sz="1750" spc="-5" dirty="0">
                <a:latin typeface="Calibri" panose="020F0502020204030204"/>
                <a:cs typeface="Calibri" panose="020F0502020204030204"/>
              </a:rPr>
              <a:t>can</a:t>
            </a:r>
            <a:r>
              <a:rPr sz="1750" spc="-10" dirty="0">
                <a:latin typeface="Calibri" panose="020F0502020204030204"/>
                <a:cs typeface="Calibri" panose="020F0502020204030204"/>
              </a:rPr>
              <a:t> </a:t>
            </a:r>
            <a:r>
              <a:rPr sz="1750" spc="-5" dirty="0">
                <a:latin typeface="Calibri" panose="020F0502020204030204"/>
                <a:cs typeface="Calibri" panose="020F0502020204030204"/>
              </a:rPr>
              <a:t>be</a:t>
            </a:r>
            <a:r>
              <a:rPr sz="1750" spc="-15" dirty="0">
                <a:latin typeface="Calibri" panose="020F0502020204030204"/>
                <a:cs typeface="Calibri" panose="020F0502020204030204"/>
              </a:rPr>
              <a:t> </a:t>
            </a:r>
            <a:r>
              <a:rPr sz="1750" spc="-5" dirty="0">
                <a:latin typeface="Calibri" panose="020F0502020204030204"/>
                <a:cs typeface="Calibri" panose="020F0502020204030204"/>
              </a:rPr>
              <a:t>used</a:t>
            </a:r>
            <a:r>
              <a:rPr sz="1750" spc="-10" dirty="0">
                <a:latin typeface="Calibri" panose="020F0502020204030204"/>
                <a:cs typeface="Calibri" panose="020F0502020204030204"/>
              </a:rPr>
              <a:t> </a:t>
            </a:r>
            <a:r>
              <a:rPr sz="1750" spc="-5" dirty="0">
                <a:latin typeface="Calibri" panose="020F0502020204030204"/>
                <a:cs typeface="Calibri" panose="020F0502020204030204"/>
              </a:rPr>
              <a:t>to</a:t>
            </a:r>
            <a:r>
              <a:rPr sz="1750" spc="-10" dirty="0">
                <a:latin typeface="Calibri" panose="020F0502020204030204"/>
                <a:cs typeface="Calibri" panose="020F0502020204030204"/>
              </a:rPr>
              <a:t> </a:t>
            </a:r>
            <a:r>
              <a:rPr sz="1750" spc="-5" dirty="0">
                <a:latin typeface="Calibri" panose="020F0502020204030204"/>
                <a:cs typeface="Calibri" panose="020F0502020204030204"/>
              </a:rPr>
              <a:t>return</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5" dirty="0">
                <a:latin typeface="Calibri" panose="020F0502020204030204"/>
                <a:cs typeface="Calibri" panose="020F0502020204030204"/>
              </a:rPr>
              <a:t> </a:t>
            </a:r>
            <a:r>
              <a:rPr sz="1750" spc="-5" dirty="0">
                <a:latin typeface="Calibri" panose="020F0502020204030204"/>
                <a:cs typeface="Calibri" panose="020F0502020204030204"/>
              </a:rPr>
              <a:t>objects.</a:t>
            </a:r>
            <a:endParaRPr sz="1750">
              <a:latin typeface="Calibri" panose="020F0502020204030204"/>
              <a:cs typeface="Calibri" panose="020F0502020204030204"/>
            </a:endParaRPr>
          </a:p>
          <a:p>
            <a:pPr marL="264795" indent="-252730">
              <a:lnSpc>
                <a:spcPct val="100000"/>
              </a:lnSpc>
              <a:spcBef>
                <a:spcPts val="1050"/>
              </a:spcBef>
              <a:buFont typeface="Arial MT"/>
              <a:buChar char="•"/>
              <a:tabLst>
                <a:tab pos="264795" algn="l"/>
                <a:tab pos="265430" algn="l"/>
              </a:tabLst>
            </a:pPr>
            <a:r>
              <a:rPr sz="1750" spc="-5" dirty="0">
                <a:latin typeface="Calibri" panose="020F0502020204030204"/>
                <a:cs typeface="Calibri" panose="020F0502020204030204"/>
              </a:rPr>
              <a:t>Syntactically,</a:t>
            </a:r>
            <a:r>
              <a:rPr sz="1750" spc="-15" dirty="0">
                <a:latin typeface="Calibri" panose="020F0502020204030204"/>
                <a:cs typeface="Calibri" panose="020F0502020204030204"/>
              </a:rPr>
              <a:t> </a:t>
            </a:r>
            <a:r>
              <a:rPr sz="1750" spc="-5" dirty="0">
                <a:latin typeface="Calibri" panose="020F0502020204030204"/>
                <a:cs typeface="Calibri" panose="020F0502020204030204"/>
              </a:rPr>
              <a:t>lambda</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0" dirty="0">
                <a:latin typeface="Calibri" panose="020F0502020204030204"/>
                <a:cs typeface="Calibri" panose="020F0502020204030204"/>
              </a:rPr>
              <a:t> </a:t>
            </a:r>
            <a:r>
              <a:rPr sz="1750" dirty="0">
                <a:latin typeface="Calibri" panose="020F0502020204030204"/>
                <a:cs typeface="Calibri" panose="020F0502020204030204"/>
              </a:rPr>
              <a:t>are</a:t>
            </a:r>
            <a:r>
              <a:rPr sz="1750" spc="-10" dirty="0">
                <a:latin typeface="Calibri" panose="020F0502020204030204"/>
                <a:cs typeface="Calibri" panose="020F0502020204030204"/>
              </a:rPr>
              <a:t> </a:t>
            </a:r>
            <a:r>
              <a:rPr sz="1750" spc="-5" dirty="0">
                <a:latin typeface="Calibri" panose="020F0502020204030204"/>
                <a:cs typeface="Calibri" panose="020F0502020204030204"/>
              </a:rPr>
              <a:t>restricted</a:t>
            </a:r>
            <a:r>
              <a:rPr sz="1750" spc="-15" dirty="0">
                <a:latin typeface="Calibri" panose="020F0502020204030204"/>
                <a:cs typeface="Calibri" panose="020F0502020204030204"/>
              </a:rPr>
              <a:t> </a:t>
            </a:r>
            <a:r>
              <a:rPr sz="1750" spc="-5" dirty="0">
                <a:latin typeface="Calibri" panose="020F0502020204030204"/>
                <a:cs typeface="Calibri" panose="020F0502020204030204"/>
              </a:rPr>
              <a:t>to</a:t>
            </a:r>
            <a:r>
              <a:rPr sz="1750" spc="-10" dirty="0">
                <a:latin typeface="Calibri" panose="020F0502020204030204"/>
                <a:cs typeface="Calibri" panose="020F0502020204030204"/>
              </a:rPr>
              <a:t> </a:t>
            </a:r>
            <a:r>
              <a:rPr sz="1750" spc="-5" dirty="0">
                <a:latin typeface="Calibri" panose="020F0502020204030204"/>
                <a:cs typeface="Calibri" panose="020F0502020204030204"/>
              </a:rPr>
              <a:t>only</a:t>
            </a:r>
            <a:r>
              <a:rPr sz="1750" spc="-10" dirty="0">
                <a:latin typeface="Calibri" panose="020F0502020204030204"/>
                <a:cs typeface="Calibri" panose="020F0502020204030204"/>
              </a:rPr>
              <a:t> </a:t>
            </a:r>
            <a:r>
              <a:rPr sz="1750" dirty="0">
                <a:latin typeface="Calibri" panose="020F0502020204030204"/>
                <a:cs typeface="Calibri" panose="020F0502020204030204"/>
              </a:rPr>
              <a:t>a</a:t>
            </a:r>
            <a:r>
              <a:rPr sz="1750" spc="-10" dirty="0">
                <a:latin typeface="Calibri" panose="020F0502020204030204"/>
                <a:cs typeface="Calibri" panose="020F0502020204030204"/>
              </a:rPr>
              <a:t> </a:t>
            </a:r>
            <a:r>
              <a:rPr sz="1750" spc="-5" dirty="0">
                <a:latin typeface="Calibri" panose="020F0502020204030204"/>
                <a:cs typeface="Calibri" panose="020F0502020204030204"/>
              </a:rPr>
              <a:t>single</a:t>
            </a:r>
            <a:r>
              <a:rPr sz="1750" spc="-15" dirty="0">
                <a:latin typeface="Calibri" panose="020F0502020204030204"/>
                <a:cs typeface="Calibri" panose="020F0502020204030204"/>
              </a:rPr>
              <a:t> </a:t>
            </a:r>
            <a:r>
              <a:rPr sz="1750" spc="-5" dirty="0">
                <a:latin typeface="Calibri" panose="020F0502020204030204"/>
                <a:cs typeface="Calibri" panose="020F0502020204030204"/>
              </a:rPr>
              <a:t>expression.</a:t>
            </a:r>
            <a:endParaRPr sz="1750">
              <a:latin typeface="Calibri" panose="020F0502020204030204"/>
              <a:cs typeface="Calibri" panose="020F0502020204030204"/>
            </a:endParaRPr>
          </a:p>
        </p:txBody>
      </p:sp>
      <p:sp>
        <p:nvSpPr>
          <p:cNvPr id="7" name="object 7"/>
          <p:cNvSpPr txBox="1"/>
          <p:nvPr/>
        </p:nvSpPr>
        <p:spPr>
          <a:xfrm>
            <a:off x="4208936" y="4860611"/>
            <a:ext cx="2542540" cy="825500"/>
          </a:xfrm>
          <a:prstGeom prst="rect">
            <a:avLst/>
          </a:prstGeom>
        </p:spPr>
        <p:txBody>
          <a:bodyPr vert="horz" wrap="square" lIns="0" tIns="12700" rIns="0" bIns="0" rtlCol="0">
            <a:spAutoFit/>
          </a:bodyPr>
          <a:lstStyle/>
          <a:p>
            <a:pPr marL="12700" marR="5080">
              <a:lnSpc>
                <a:spcPct val="150000"/>
              </a:lnSpc>
              <a:spcBef>
                <a:spcPts val="100"/>
              </a:spcBef>
            </a:pPr>
            <a:r>
              <a:rPr sz="1750" spc="-5" dirty="0">
                <a:latin typeface="Calibri" panose="020F0502020204030204"/>
                <a:cs typeface="Calibri" panose="020F0502020204030204"/>
              </a:rPr>
              <a:t>product</a:t>
            </a:r>
            <a:r>
              <a:rPr sz="1750" spc="-20" dirty="0">
                <a:latin typeface="Calibri" panose="020F0502020204030204"/>
                <a:cs typeface="Calibri" panose="020F0502020204030204"/>
              </a:rPr>
              <a:t> </a:t>
            </a:r>
            <a:r>
              <a:rPr sz="1750" dirty="0">
                <a:latin typeface="Calibri" panose="020F0502020204030204"/>
                <a:cs typeface="Calibri" panose="020F0502020204030204"/>
              </a:rPr>
              <a:t>=</a:t>
            </a:r>
            <a:r>
              <a:rPr sz="1750" spc="-15" dirty="0">
                <a:latin typeface="Calibri" panose="020F0502020204030204"/>
                <a:cs typeface="Calibri" panose="020F0502020204030204"/>
              </a:rPr>
              <a:t> </a:t>
            </a:r>
            <a:r>
              <a:rPr sz="1750" spc="-5" dirty="0">
                <a:latin typeface="Calibri" panose="020F0502020204030204"/>
                <a:cs typeface="Calibri" panose="020F0502020204030204"/>
              </a:rPr>
              <a:t>lambda</a:t>
            </a:r>
            <a:r>
              <a:rPr sz="1750" spc="-15" dirty="0">
                <a:latin typeface="Calibri" panose="020F0502020204030204"/>
                <a:cs typeface="Calibri" panose="020F0502020204030204"/>
              </a:rPr>
              <a:t> </a:t>
            </a:r>
            <a:r>
              <a:rPr sz="1750" spc="-5" dirty="0">
                <a:latin typeface="Calibri" panose="020F0502020204030204"/>
                <a:cs typeface="Calibri" panose="020F0502020204030204"/>
              </a:rPr>
              <a:t>x,</a:t>
            </a:r>
            <a:r>
              <a:rPr sz="1750" spc="-15" dirty="0">
                <a:latin typeface="Calibri" panose="020F0502020204030204"/>
                <a:cs typeface="Calibri" panose="020F0502020204030204"/>
              </a:rPr>
              <a:t> </a:t>
            </a:r>
            <a:r>
              <a:rPr sz="1750" dirty="0">
                <a:latin typeface="Calibri" panose="020F0502020204030204"/>
                <a:cs typeface="Calibri" panose="020F0502020204030204"/>
              </a:rPr>
              <a:t>y</a:t>
            </a:r>
            <a:r>
              <a:rPr sz="1750" spc="-15" dirty="0">
                <a:latin typeface="Calibri" panose="020F0502020204030204"/>
                <a:cs typeface="Calibri" panose="020F0502020204030204"/>
              </a:rPr>
              <a:t> </a:t>
            </a:r>
            <a:r>
              <a:rPr sz="1750" dirty="0">
                <a:latin typeface="Calibri" panose="020F0502020204030204"/>
                <a:cs typeface="Calibri" panose="020F0502020204030204"/>
              </a:rPr>
              <a:t>:</a:t>
            </a:r>
            <a:r>
              <a:rPr sz="1750" spc="-15" dirty="0">
                <a:latin typeface="Calibri" panose="020F0502020204030204"/>
                <a:cs typeface="Calibri" panose="020F0502020204030204"/>
              </a:rPr>
              <a:t> </a:t>
            </a:r>
            <a:r>
              <a:rPr sz="1750" dirty="0">
                <a:latin typeface="Calibri" panose="020F0502020204030204"/>
                <a:cs typeface="Calibri" panose="020F0502020204030204"/>
              </a:rPr>
              <a:t>x</a:t>
            </a:r>
            <a:r>
              <a:rPr sz="1750" spc="-15" dirty="0">
                <a:latin typeface="Calibri" panose="020F0502020204030204"/>
                <a:cs typeface="Calibri" panose="020F0502020204030204"/>
              </a:rPr>
              <a:t> </a:t>
            </a:r>
            <a:r>
              <a:rPr sz="1750" dirty="0">
                <a:latin typeface="Calibri" panose="020F0502020204030204"/>
                <a:cs typeface="Calibri" panose="020F0502020204030204"/>
              </a:rPr>
              <a:t>*</a:t>
            </a:r>
            <a:r>
              <a:rPr sz="1750" spc="-15" dirty="0">
                <a:latin typeface="Calibri" panose="020F0502020204030204"/>
                <a:cs typeface="Calibri" panose="020F0502020204030204"/>
              </a:rPr>
              <a:t> </a:t>
            </a:r>
            <a:r>
              <a:rPr sz="1750" dirty="0">
                <a:latin typeface="Calibri" panose="020F0502020204030204"/>
                <a:cs typeface="Calibri" panose="020F0502020204030204"/>
              </a:rPr>
              <a:t>y </a:t>
            </a:r>
            <a:r>
              <a:rPr sz="1750" spc="-380" dirty="0">
                <a:latin typeface="Calibri" panose="020F0502020204030204"/>
                <a:cs typeface="Calibri" panose="020F0502020204030204"/>
              </a:rPr>
              <a:t> </a:t>
            </a:r>
            <a:r>
              <a:rPr sz="1750" spc="-5" dirty="0">
                <a:latin typeface="Calibri" panose="020F0502020204030204"/>
                <a:cs typeface="Calibri" panose="020F0502020204030204"/>
              </a:rPr>
              <a:t>print(product(2,</a:t>
            </a:r>
            <a:r>
              <a:rPr sz="1750" spc="-15" dirty="0">
                <a:latin typeface="Calibri" panose="020F0502020204030204"/>
                <a:cs typeface="Calibri" panose="020F0502020204030204"/>
              </a:rPr>
              <a:t> </a:t>
            </a:r>
            <a:r>
              <a:rPr sz="1750" spc="-5" dirty="0">
                <a:latin typeface="Calibri" panose="020F0502020204030204"/>
                <a:cs typeface="Calibri" panose="020F0502020204030204"/>
              </a:rPr>
              <a:t>3))</a:t>
            </a:r>
            <a:endParaRPr sz="1750">
              <a:latin typeface="Calibri" panose="020F0502020204030204"/>
              <a:cs typeface="Calibri" panose="020F0502020204030204"/>
            </a:endParaRPr>
          </a:p>
        </p:txBody>
      </p:sp>
      <p:sp>
        <p:nvSpPr>
          <p:cNvPr id="8" name="object 8"/>
          <p:cNvSpPr txBox="1"/>
          <p:nvPr/>
        </p:nvSpPr>
        <p:spPr>
          <a:xfrm>
            <a:off x="94136" y="3660461"/>
            <a:ext cx="3714750" cy="2425700"/>
          </a:xfrm>
          <a:prstGeom prst="rect">
            <a:avLst/>
          </a:prstGeom>
        </p:spPr>
        <p:txBody>
          <a:bodyPr vert="horz" wrap="square" lIns="0" tIns="146050" rIns="0" bIns="0" rtlCol="0">
            <a:spAutoFit/>
          </a:bodyPr>
          <a:lstStyle/>
          <a:p>
            <a:pPr marL="12700">
              <a:lnSpc>
                <a:spcPct val="100000"/>
              </a:lnSpc>
              <a:spcBef>
                <a:spcPts val="1150"/>
              </a:spcBef>
            </a:pPr>
            <a:r>
              <a:rPr sz="1750" b="1" spc="-5" dirty="0">
                <a:latin typeface="Calibri" panose="020F0502020204030204"/>
                <a:cs typeface="Calibri" panose="020F0502020204030204"/>
              </a:rPr>
              <a:t>Syntax</a:t>
            </a:r>
            <a:r>
              <a:rPr sz="1750" b="1" spc="-20" dirty="0">
                <a:latin typeface="Calibri" panose="020F0502020204030204"/>
                <a:cs typeface="Calibri" panose="020F0502020204030204"/>
              </a:rPr>
              <a:t> </a:t>
            </a:r>
            <a:r>
              <a:rPr sz="1750" b="1" spc="-5" dirty="0">
                <a:latin typeface="Calibri" panose="020F0502020204030204"/>
                <a:cs typeface="Calibri" panose="020F0502020204030204"/>
              </a:rPr>
              <a:t>of</a:t>
            </a:r>
            <a:r>
              <a:rPr sz="1750" b="1" spc="-15" dirty="0">
                <a:latin typeface="Calibri" panose="020F0502020204030204"/>
                <a:cs typeface="Calibri" panose="020F0502020204030204"/>
              </a:rPr>
              <a:t> </a:t>
            </a:r>
            <a:r>
              <a:rPr sz="1750" b="1" spc="-5" dirty="0">
                <a:latin typeface="Calibri" panose="020F0502020204030204"/>
                <a:cs typeface="Calibri" panose="020F0502020204030204"/>
              </a:rPr>
              <a:t>Lambda</a:t>
            </a:r>
            <a:r>
              <a:rPr sz="1750" b="1" spc="-15" dirty="0">
                <a:latin typeface="Calibri" panose="020F0502020204030204"/>
                <a:cs typeface="Calibri" panose="020F0502020204030204"/>
              </a:rPr>
              <a:t> </a:t>
            </a:r>
            <a:r>
              <a:rPr sz="1750" b="1" spc="-5" dirty="0">
                <a:latin typeface="Calibri" panose="020F0502020204030204"/>
                <a:cs typeface="Calibri" panose="020F0502020204030204"/>
              </a:rPr>
              <a:t>Function</a:t>
            </a:r>
            <a:r>
              <a:rPr sz="1750" b="1" spc="-20" dirty="0">
                <a:latin typeface="Calibri" panose="020F0502020204030204"/>
                <a:cs typeface="Calibri" panose="020F0502020204030204"/>
              </a:rPr>
              <a:t> </a:t>
            </a:r>
            <a:r>
              <a:rPr sz="1750" b="1" spc="-5" dirty="0">
                <a:latin typeface="Calibri" panose="020F0502020204030204"/>
                <a:cs typeface="Calibri" panose="020F0502020204030204"/>
              </a:rPr>
              <a:t>in</a:t>
            </a:r>
            <a:r>
              <a:rPr sz="1750" b="1" spc="-15" dirty="0">
                <a:latin typeface="Calibri" panose="020F0502020204030204"/>
                <a:cs typeface="Calibri" panose="020F0502020204030204"/>
              </a:rPr>
              <a:t> </a:t>
            </a:r>
            <a:r>
              <a:rPr sz="1750" b="1" spc="-5" dirty="0">
                <a:latin typeface="Calibri" panose="020F0502020204030204"/>
                <a:cs typeface="Calibri" panose="020F0502020204030204"/>
              </a:rPr>
              <a:t>python</a:t>
            </a:r>
            <a:endParaRPr sz="1750">
              <a:latin typeface="Calibri" panose="020F0502020204030204"/>
              <a:cs typeface="Calibri" panose="020F0502020204030204"/>
            </a:endParaRPr>
          </a:p>
          <a:p>
            <a:pPr marL="927100">
              <a:lnSpc>
                <a:spcPct val="100000"/>
              </a:lnSpc>
              <a:spcBef>
                <a:spcPts val="1050"/>
              </a:spcBef>
            </a:pPr>
            <a:r>
              <a:rPr sz="1750" spc="-5" dirty="0">
                <a:latin typeface="Calibri" panose="020F0502020204030204"/>
                <a:cs typeface="Calibri" panose="020F0502020204030204"/>
              </a:rPr>
              <a:t>lambda</a:t>
            </a:r>
            <a:r>
              <a:rPr sz="1750" spc="-45" dirty="0">
                <a:latin typeface="Calibri" panose="020F0502020204030204"/>
                <a:cs typeface="Calibri" panose="020F0502020204030204"/>
              </a:rPr>
              <a:t> </a:t>
            </a:r>
            <a:r>
              <a:rPr sz="1750" dirty="0">
                <a:latin typeface="Calibri" panose="020F0502020204030204"/>
                <a:cs typeface="Calibri" panose="020F0502020204030204"/>
              </a:rPr>
              <a:t>arguments:</a:t>
            </a:r>
            <a:r>
              <a:rPr sz="1750" spc="-45" dirty="0">
                <a:latin typeface="Calibri" panose="020F0502020204030204"/>
                <a:cs typeface="Calibri" panose="020F0502020204030204"/>
              </a:rPr>
              <a:t> </a:t>
            </a:r>
            <a:r>
              <a:rPr sz="1750" spc="-5" dirty="0">
                <a:latin typeface="Calibri" panose="020F0502020204030204"/>
                <a:cs typeface="Calibri" panose="020F0502020204030204"/>
              </a:rPr>
              <a:t>expression</a:t>
            </a:r>
            <a:endParaRPr sz="1750">
              <a:latin typeface="Calibri" panose="020F0502020204030204"/>
              <a:cs typeface="Calibri" panose="020F0502020204030204"/>
            </a:endParaRPr>
          </a:p>
          <a:p>
            <a:pPr marL="12700">
              <a:lnSpc>
                <a:spcPct val="100000"/>
              </a:lnSpc>
              <a:spcBef>
                <a:spcPts val="1050"/>
              </a:spcBef>
            </a:pPr>
            <a:r>
              <a:rPr sz="1750" b="1" spc="-5" dirty="0">
                <a:latin typeface="Calibri" panose="020F0502020204030204"/>
                <a:cs typeface="Calibri" panose="020F0502020204030204"/>
              </a:rPr>
              <a:t>Example:</a:t>
            </a:r>
            <a:endParaRPr sz="1750">
              <a:latin typeface="Calibri" panose="020F0502020204030204"/>
              <a:cs typeface="Calibri" panose="020F0502020204030204"/>
            </a:endParaRPr>
          </a:p>
          <a:p>
            <a:pPr marL="469900" marR="1047750">
              <a:lnSpc>
                <a:spcPct val="150000"/>
              </a:lnSpc>
            </a:pPr>
            <a:r>
              <a:rPr sz="1750" spc="-5" dirty="0">
                <a:latin typeface="Calibri" panose="020F0502020204030204"/>
                <a:cs typeface="Calibri" panose="020F0502020204030204"/>
              </a:rPr>
              <a:t>double</a:t>
            </a:r>
            <a:r>
              <a:rPr sz="1750" spc="-20" dirty="0">
                <a:latin typeface="Calibri" panose="020F0502020204030204"/>
                <a:cs typeface="Calibri" panose="020F0502020204030204"/>
              </a:rPr>
              <a:t> </a:t>
            </a:r>
            <a:r>
              <a:rPr sz="1750" dirty="0">
                <a:latin typeface="Calibri" panose="020F0502020204030204"/>
                <a:cs typeface="Calibri" panose="020F0502020204030204"/>
              </a:rPr>
              <a:t>=</a:t>
            </a:r>
            <a:r>
              <a:rPr sz="1750" spc="-20" dirty="0">
                <a:latin typeface="Calibri" panose="020F0502020204030204"/>
                <a:cs typeface="Calibri" panose="020F0502020204030204"/>
              </a:rPr>
              <a:t> </a:t>
            </a:r>
            <a:r>
              <a:rPr sz="1750" spc="-5" dirty="0">
                <a:latin typeface="Calibri" panose="020F0502020204030204"/>
                <a:cs typeface="Calibri" panose="020F0502020204030204"/>
              </a:rPr>
              <a:t>lambda</a:t>
            </a:r>
            <a:r>
              <a:rPr sz="1750" spc="-20" dirty="0">
                <a:latin typeface="Calibri" panose="020F0502020204030204"/>
                <a:cs typeface="Calibri" panose="020F0502020204030204"/>
              </a:rPr>
              <a:t> </a:t>
            </a:r>
            <a:r>
              <a:rPr sz="1750" spc="-5" dirty="0">
                <a:latin typeface="Calibri" panose="020F0502020204030204"/>
                <a:cs typeface="Calibri" panose="020F0502020204030204"/>
              </a:rPr>
              <a:t>x:</a:t>
            </a:r>
            <a:r>
              <a:rPr sz="1750" spc="-15" dirty="0">
                <a:latin typeface="Calibri" panose="020F0502020204030204"/>
                <a:cs typeface="Calibri" panose="020F0502020204030204"/>
              </a:rPr>
              <a:t> </a:t>
            </a:r>
            <a:r>
              <a:rPr sz="1750" dirty="0">
                <a:latin typeface="Calibri" panose="020F0502020204030204"/>
                <a:cs typeface="Calibri" panose="020F0502020204030204"/>
              </a:rPr>
              <a:t>x</a:t>
            </a:r>
            <a:r>
              <a:rPr sz="1750" spc="-20" dirty="0">
                <a:latin typeface="Calibri" panose="020F0502020204030204"/>
                <a:cs typeface="Calibri" panose="020F0502020204030204"/>
              </a:rPr>
              <a:t> </a:t>
            </a:r>
            <a:r>
              <a:rPr sz="1750" dirty="0">
                <a:latin typeface="Calibri" panose="020F0502020204030204"/>
                <a:cs typeface="Calibri" panose="020F0502020204030204"/>
              </a:rPr>
              <a:t>*</a:t>
            </a:r>
            <a:r>
              <a:rPr sz="1750" spc="-20" dirty="0">
                <a:latin typeface="Calibri" panose="020F0502020204030204"/>
                <a:cs typeface="Calibri" panose="020F0502020204030204"/>
              </a:rPr>
              <a:t> </a:t>
            </a:r>
            <a:r>
              <a:rPr sz="1750" dirty="0">
                <a:latin typeface="Calibri" panose="020F0502020204030204"/>
                <a:cs typeface="Calibri" panose="020F0502020204030204"/>
              </a:rPr>
              <a:t>2 </a:t>
            </a:r>
            <a:r>
              <a:rPr sz="1750" spc="-380" dirty="0">
                <a:latin typeface="Calibri" panose="020F0502020204030204"/>
                <a:cs typeface="Calibri" panose="020F0502020204030204"/>
              </a:rPr>
              <a:t> </a:t>
            </a:r>
            <a:r>
              <a:rPr sz="1750" spc="-5" dirty="0">
                <a:latin typeface="Calibri" panose="020F0502020204030204"/>
                <a:cs typeface="Calibri" panose="020F0502020204030204"/>
              </a:rPr>
              <a:t>print(double(5))</a:t>
            </a:r>
            <a:endParaRPr sz="1750">
              <a:latin typeface="Calibri" panose="020F0502020204030204"/>
              <a:cs typeface="Calibri" panose="020F0502020204030204"/>
            </a:endParaRPr>
          </a:p>
          <a:p>
            <a:pPr marL="469900">
              <a:lnSpc>
                <a:spcPct val="100000"/>
              </a:lnSpc>
              <a:spcBef>
                <a:spcPts val="1050"/>
              </a:spcBef>
            </a:pPr>
            <a:r>
              <a:rPr sz="1750" dirty="0">
                <a:latin typeface="Calibri" panose="020F0502020204030204"/>
                <a:cs typeface="Calibri" panose="020F0502020204030204"/>
              </a:rPr>
              <a:t>#</a:t>
            </a:r>
            <a:r>
              <a:rPr sz="1750" spc="-35" dirty="0">
                <a:latin typeface="Calibri" panose="020F0502020204030204"/>
                <a:cs typeface="Calibri" panose="020F0502020204030204"/>
              </a:rPr>
              <a:t> </a:t>
            </a:r>
            <a:r>
              <a:rPr sz="1750" spc="-5" dirty="0">
                <a:latin typeface="Calibri" panose="020F0502020204030204"/>
                <a:cs typeface="Calibri" panose="020F0502020204030204"/>
              </a:rPr>
              <a:t>Output:</a:t>
            </a:r>
            <a:r>
              <a:rPr sz="1750" spc="-30" dirty="0">
                <a:latin typeface="Calibri" panose="020F0502020204030204"/>
                <a:cs typeface="Calibri" panose="020F0502020204030204"/>
              </a:rPr>
              <a:t> </a:t>
            </a:r>
            <a:r>
              <a:rPr sz="1750" spc="-5" dirty="0">
                <a:latin typeface="Calibri" panose="020F0502020204030204"/>
                <a:cs typeface="Calibri" panose="020F0502020204030204"/>
              </a:rPr>
              <a:t>10</a:t>
            </a:r>
            <a:endParaRPr sz="1750">
              <a:latin typeface="Calibri" panose="020F0502020204030204"/>
              <a:cs typeface="Calibri" panose="020F0502020204030204"/>
            </a:endParaRPr>
          </a:p>
        </p:txBody>
      </p:sp>
      <p:sp>
        <p:nvSpPr>
          <p:cNvPr id="9" name="object 9"/>
          <p:cNvSpPr txBox="1"/>
          <p:nvPr/>
        </p:nvSpPr>
        <p:spPr>
          <a:xfrm>
            <a:off x="94136" y="6060761"/>
            <a:ext cx="12005310" cy="825500"/>
          </a:xfrm>
          <a:prstGeom prst="rect">
            <a:avLst/>
          </a:prstGeom>
        </p:spPr>
        <p:txBody>
          <a:bodyPr vert="horz" wrap="square" lIns="0" tIns="12700" rIns="0" bIns="0" rtlCol="0">
            <a:spAutoFit/>
          </a:bodyPr>
          <a:lstStyle/>
          <a:p>
            <a:pPr marL="12700" marR="5080">
              <a:lnSpc>
                <a:spcPct val="150000"/>
              </a:lnSpc>
              <a:spcBef>
                <a:spcPts val="100"/>
              </a:spcBef>
              <a:tabLst>
                <a:tab pos="660400" algn="l"/>
              </a:tabLst>
            </a:pPr>
            <a:r>
              <a:rPr sz="1750" spc="-5" dirty="0">
                <a:latin typeface="Calibri" panose="020F0502020204030204"/>
                <a:cs typeface="Calibri" panose="020F0502020204030204"/>
              </a:rPr>
              <a:t>Note:	you</a:t>
            </a:r>
            <a:r>
              <a:rPr sz="1750" spc="160" dirty="0">
                <a:latin typeface="Calibri" panose="020F0502020204030204"/>
                <a:cs typeface="Calibri" panose="020F0502020204030204"/>
              </a:rPr>
              <a:t> </a:t>
            </a:r>
            <a:r>
              <a:rPr sz="1750" spc="-5" dirty="0">
                <a:latin typeface="Calibri" panose="020F0502020204030204"/>
                <a:cs typeface="Calibri" panose="020F0502020204030204"/>
              </a:rPr>
              <a:t>want</a:t>
            </a:r>
            <a:r>
              <a:rPr sz="1750" spc="165" dirty="0">
                <a:latin typeface="Calibri" panose="020F0502020204030204"/>
                <a:cs typeface="Calibri" panose="020F0502020204030204"/>
              </a:rPr>
              <a:t> </a:t>
            </a:r>
            <a:r>
              <a:rPr sz="1750" spc="-5" dirty="0">
                <a:latin typeface="Calibri" panose="020F0502020204030204"/>
                <a:cs typeface="Calibri" panose="020F0502020204030204"/>
              </a:rPr>
              <a:t>to</a:t>
            </a:r>
            <a:r>
              <a:rPr sz="1750" spc="165" dirty="0">
                <a:latin typeface="Calibri" panose="020F0502020204030204"/>
                <a:cs typeface="Calibri" panose="020F0502020204030204"/>
              </a:rPr>
              <a:t> </a:t>
            </a:r>
            <a:r>
              <a:rPr sz="1750" spc="-5" dirty="0">
                <a:latin typeface="Calibri" panose="020F0502020204030204"/>
                <a:cs typeface="Calibri" panose="020F0502020204030204"/>
              </a:rPr>
              <a:t>pass</a:t>
            </a:r>
            <a:r>
              <a:rPr sz="1750" spc="170" dirty="0">
                <a:latin typeface="Calibri" panose="020F0502020204030204"/>
                <a:cs typeface="Calibri" panose="020F0502020204030204"/>
              </a:rPr>
              <a:t> </a:t>
            </a:r>
            <a:r>
              <a:rPr sz="1750" dirty="0">
                <a:latin typeface="Calibri" panose="020F0502020204030204"/>
                <a:cs typeface="Calibri" panose="020F0502020204030204"/>
              </a:rPr>
              <a:t>a</a:t>
            </a:r>
            <a:r>
              <a:rPr sz="1750" spc="16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70" dirty="0">
                <a:latin typeface="Calibri" panose="020F0502020204030204"/>
                <a:cs typeface="Calibri" panose="020F0502020204030204"/>
              </a:rPr>
              <a:t> </a:t>
            </a:r>
            <a:r>
              <a:rPr sz="1750" dirty="0">
                <a:latin typeface="Calibri" panose="020F0502020204030204"/>
                <a:cs typeface="Calibri" panose="020F0502020204030204"/>
              </a:rPr>
              <a:t>as</a:t>
            </a:r>
            <a:r>
              <a:rPr sz="1750" spc="170" dirty="0">
                <a:latin typeface="Calibri" panose="020F0502020204030204"/>
                <a:cs typeface="Calibri" panose="020F0502020204030204"/>
              </a:rPr>
              <a:t> </a:t>
            </a:r>
            <a:r>
              <a:rPr sz="1750" dirty="0">
                <a:latin typeface="Calibri" panose="020F0502020204030204"/>
                <a:cs typeface="Calibri" panose="020F0502020204030204"/>
              </a:rPr>
              <a:t>an</a:t>
            </a:r>
            <a:r>
              <a:rPr sz="1750" spc="170" dirty="0">
                <a:latin typeface="Calibri" panose="020F0502020204030204"/>
                <a:cs typeface="Calibri" panose="020F0502020204030204"/>
              </a:rPr>
              <a:t> </a:t>
            </a:r>
            <a:r>
              <a:rPr sz="1750" dirty="0">
                <a:latin typeface="Calibri" panose="020F0502020204030204"/>
                <a:cs typeface="Calibri" panose="020F0502020204030204"/>
              </a:rPr>
              <a:t>argument</a:t>
            </a:r>
            <a:r>
              <a:rPr sz="1750" spc="165" dirty="0">
                <a:latin typeface="Calibri" panose="020F0502020204030204"/>
                <a:cs typeface="Calibri" panose="020F0502020204030204"/>
              </a:rPr>
              <a:t> </a:t>
            </a:r>
            <a:r>
              <a:rPr sz="1750" spc="-5" dirty="0">
                <a:latin typeface="Calibri" panose="020F0502020204030204"/>
                <a:cs typeface="Calibri" panose="020F0502020204030204"/>
              </a:rPr>
              <a:t>to</a:t>
            </a:r>
            <a:r>
              <a:rPr sz="1750" spc="165" dirty="0">
                <a:latin typeface="Calibri" panose="020F0502020204030204"/>
                <a:cs typeface="Calibri" panose="020F0502020204030204"/>
              </a:rPr>
              <a:t> </a:t>
            </a:r>
            <a:r>
              <a:rPr sz="1750" spc="-5" dirty="0">
                <a:latin typeface="Calibri" panose="020F0502020204030204"/>
                <a:cs typeface="Calibri" panose="020F0502020204030204"/>
              </a:rPr>
              <a:t>higher-order</a:t>
            </a:r>
            <a:r>
              <a:rPr sz="1750" spc="17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70" dirty="0">
                <a:latin typeface="Calibri" panose="020F0502020204030204"/>
                <a:cs typeface="Calibri" panose="020F0502020204030204"/>
              </a:rPr>
              <a:t> </a:t>
            </a:r>
            <a:r>
              <a:rPr sz="1750" spc="-5" dirty="0">
                <a:latin typeface="Calibri" panose="020F0502020204030204"/>
                <a:cs typeface="Calibri" panose="020F0502020204030204"/>
              </a:rPr>
              <a:t>that</a:t>
            </a:r>
            <a:r>
              <a:rPr sz="1750" spc="160" dirty="0">
                <a:latin typeface="Calibri" panose="020F0502020204030204"/>
                <a:cs typeface="Calibri" panose="020F0502020204030204"/>
              </a:rPr>
              <a:t> </a:t>
            </a:r>
            <a:r>
              <a:rPr sz="1750" spc="-5" dirty="0">
                <a:latin typeface="Calibri" panose="020F0502020204030204"/>
                <a:cs typeface="Calibri" panose="020F0502020204030204"/>
              </a:rPr>
              <a:t>is,</a:t>
            </a:r>
            <a:r>
              <a:rPr sz="1750" spc="165"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70" dirty="0">
                <a:latin typeface="Calibri" panose="020F0502020204030204"/>
                <a:cs typeface="Calibri" panose="020F0502020204030204"/>
              </a:rPr>
              <a:t> </a:t>
            </a:r>
            <a:r>
              <a:rPr sz="1750" spc="-5" dirty="0">
                <a:latin typeface="Calibri" panose="020F0502020204030204"/>
                <a:cs typeface="Calibri" panose="020F0502020204030204"/>
              </a:rPr>
              <a:t>that</a:t>
            </a:r>
            <a:r>
              <a:rPr sz="1750" spc="165" dirty="0">
                <a:latin typeface="Calibri" panose="020F0502020204030204"/>
                <a:cs typeface="Calibri" panose="020F0502020204030204"/>
              </a:rPr>
              <a:t> </a:t>
            </a:r>
            <a:r>
              <a:rPr sz="1750" spc="-5" dirty="0">
                <a:latin typeface="Calibri" panose="020F0502020204030204"/>
                <a:cs typeface="Calibri" panose="020F0502020204030204"/>
              </a:rPr>
              <a:t>take</a:t>
            </a:r>
            <a:r>
              <a:rPr sz="1750" spc="160" dirty="0">
                <a:latin typeface="Calibri" panose="020F0502020204030204"/>
                <a:cs typeface="Calibri" panose="020F0502020204030204"/>
              </a:rPr>
              <a:t> </a:t>
            </a:r>
            <a:r>
              <a:rPr sz="1750" spc="-5" dirty="0">
                <a:latin typeface="Calibri" panose="020F0502020204030204"/>
                <a:cs typeface="Calibri" panose="020F0502020204030204"/>
              </a:rPr>
              <a:t>other</a:t>
            </a:r>
            <a:r>
              <a:rPr sz="1750" spc="17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70" dirty="0">
                <a:latin typeface="Calibri" panose="020F0502020204030204"/>
                <a:cs typeface="Calibri" panose="020F0502020204030204"/>
              </a:rPr>
              <a:t> </a:t>
            </a:r>
            <a:r>
              <a:rPr sz="1750" dirty="0">
                <a:latin typeface="Calibri" panose="020F0502020204030204"/>
                <a:cs typeface="Calibri" panose="020F0502020204030204"/>
              </a:rPr>
              <a:t>as</a:t>
            </a:r>
            <a:r>
              <a:rPr sz="1750" spc="170" dirty="0">
                <a:latin typeface="Calibri" panose="020F0502020204030204"/>
                <a:cs typeface="Calibri" panose="020F0502020204030204"/>
              </a:rPr>
              <a:t> </a:t>
            </a:r>
            <a:r>
              <a:rPr sz="1750" spc="-5" dirty="0">
                <a:latin typeface="Calibri" panose="020F0502020204030204"/>
                <a:cs typeface="Calibri" panose="020F0502020204030204"/>
              </a:rPr>
              <a:t>their </a:t>
            </a:r>
            <a:r>
              <a:rPr sz="1750" spc="-380" dirty="0">
                <a:latin typeface="Calibri" panose="020F0502020204030204"/>
                <a:cs typeface="Calibri" panose="020F0502020204030204"/>
              </a:rPr>
              <a:t> </a:t>
            </a:r>
            <a:r>
              <a:rPr sz="1750" dirty="0">
                <a:latin typeface="Calibri" panose="020F0502020204030204"/>
                <a:cs typeface="Calibri" panose="020F0502020204030204"/>
              </a:rPr>
              <a:t>arguments.</a:t>
            </a:r>
            <a:endParaRPr sz="1750">
              <a:latin typeface="Calibri" panose="020F0502020204030204"/>
              <a:cs typeface="Calibri" panose="020F0502020204030204"/>
            </a:endParaRPr>
          </a:p>
        </p:txBody>
      </p:sp>
      <p:sp>
        <p:nvSpPr>
          <p:cNvPr id="10" name="Slide Number Placeholder 9"/>
          <p:cNvSpPr>
            <a:spLocks noGrp="1"/>
          </p:cNvSpPr>
          <p:nvPr>
            <p:ph type="sldNum" sz="quarter" idx="7"/>
          </p:nvPr>
        </p:nvSpPr>
        <p:spPr/>
        <p:txBody>
          <a:bodyPr/>
          <a:lstStyle/>
          <a:p>
            <a:fld id="{B6F15528-21DE-4FAA-801E-634DDDAF4B2B}" type="slidenum">
              <a:rPr/>
              <a:t>19</a:t>
            </a:fld>
            <a:endParaRPr/>
          </a:p>
        </p:txBody>
      </p:sp>
      <p:sp>
        <p:nvSpPr>
          <p:cNvPr id="11" name="Footer Placeholder 10"/>
          <p:cNvSpPr>
            <a:spLocks noGrp="1"/>
          </p:cNvSpPr>
          <p:nvPr>
            <p:ph type="ftr" sz="quarter" idx="5"/>
          </p:nvPr>
        </p:nvSpPr>
        <p:spPr/>
        <p:txBody>
          <a:bodyPr/>
          <a:lstStyle/>
          <a:p>
            <a:r>
              <a:t>UNIT IV : Pythonic Programming Paradigm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90600" y="685800"/>
            <a:ext cx="10607040" cy="5521960"/>
          </a:xfrm>
          <a:prstGeom prst="rect">
            <a:avLst/>
          </a:prstGeom>
        </p:spPr>
        <p:txBody>
          <a:bodyPr vert="horz" wrap="square" lIns="0" tIns="12700" rIns="0" bIns="0" rtlCol="0">
            <a:spAutoFit/>
          </a:bodyPr>
          <a:lstStyle/>
          <a:p>
            <a:pPr marL="12700" marR="5080" indent="0">
              <a:lnSpc>
                <a:spcPct val="100000"/>
              </a:lnSpc>
              <a:spcBef>
                <a:spcPts val="100"/>
              </a:spcBef>
              <a:buNone/>
            </a:pPr>
            <a:r>
              <a:rPr lang="en-GB" sz="3500">
                <a:latin typeface="Times New Roman" panose="02020603050405020304"/>
                <a:cs typeface="Times New Roman" panose="02020603050405020304"/>
              </a:rPr>
              <a:t>Outline of the course</a:t>
            </a:r>
            <a:br>
              <a:rPr lang="en-GB" sz="3500">
                <a:latin typeface="Times New Roman" panose="02020603050405020304"/>
                <a:cs typeface="Times New Roman" panose="02020603050405020304"/>
              </a:rPr>
            </a:br>
            <a:br>
              <a:rPr lang="en-GB" sz="3500">
                <a:latin typeface="Times New Roman" panose="02020603050405020304"/>
                <a:cs typeface="Times New Roman" panose="02020603050405020304"/>
              </a:rPr>
            </a:br>
            <a:r>
              <a:rPr lang="en-GB">
                <a:solidFill>
                  <a:schemeClr val="tx2"/>
                </a:solidFill>
                <a:latin typeface="Times New Roman" panose="02020603050405020304"/>
                <a:cs typeface="Times New Roman" panose="02020603050405020304"/>
              </a:rPr>
              <a:t>Functional Programming Paradigm:  </a:t>
            </a:r>
            <a:br>
              <a:rPr lang="en-GB">
                <a:solidFill>
                  <a:schemeClr val="tx2"/>
                </a:solidFill>
                <a:latin typeface="Times New Roman" panose="02020603050405020304"/>
                <a:cs typeface="Times New Roman" panose="02020603050405020304"/>
              </a:rPr>
            </a:br>
            <a:r>
              <a:rPr lang="en-GB">
                <a:solidFill>
                  <a:schemeClr val="tx2"/>
                </a:solidFill>
                <a:latin typeface="Times New Roman" panose="02020603050405020304"/>
                <a:cs typeface="Times New Roman" panose="02020603050405020304"/>
              </a:rPr>
              <a:t>		Concepts,  </a:t>
            </a:r>
            <a:br>
              <a:rPr lang="en-GB">
                <a:solidFill>
                  <a:schemeClr val="tx2"/>
                </a:solidFill>
                <a:latin typeface="Times New Roman" panose="02020603050405020304"/>
                <a:cs typeface="Times New Roman" panose="02020603050405020304"/>
              </a:rPr>
            </a:br>
            <a:r>
              <a:rPr lang="en-GB">
                <a:solidFill>
                  <a:schemeClr val="tx2"/>
                </a:solidFill>
                <a:latin typeface="Times New Roman" panose="02020603050405020304"/>
                <a:cs typeface="Times New Roman" panose="02020603050405020304"/>
              </a:rPr>
              <a:t>		PureFunction and Built-in Higher-Order Functions; </a:t>
            </a:r>
            <a:br>
              <a:rPr lang="en-GB">
                <a:solidFill>
                  <a:schemeClr val="tx2"/>
                </a:solidFill>
                <a:latin typeface="Times New Roman" panose="02020603050405020304"/>
                <a:cs typeface="Times New Roman" panose="02020603050405020304"/>
              </a:rPr>
            </a:br>
            <a:r>
              <a:rPr lang="en-GB">
                <a:solidFill>
                  <a:schemeClr val="tx2"/>
                </a:solidFill>
                <a:latin typeface="Times New Roman" panose="02020603050405020304"/>
                <a:cs typeface="Times New Roman" panose="02020603050405020304"/>
              </a:rPr>
              <a:t>Logic Programming Paradigm: </a:t>
            </a:r>
            <a:br>
              <a:rPr lang="en-GB">
                <a:solidFill>
                  <a:schemeClr val="tx2"/>
                </a:solidFill>
                <a:latin typeface="Times New Roman" panose="02020603050405020304"/>
                <a:cs typeface="Times New Roman" panose="02020603050405020304"/>
              </a:rPr>
            </a:br>
            <a:r>
              <a:rPr lang="en-GB">
                <a:solidFill>
                  <a:schemeClr val="tx2"/>
                </a:solidFill>
                <a:latin typeface="Times New Roman" panose="02020603050405020304"/>
                <a:cs typeface="Times New Roman" panose="02020603050405020304"/>
              </a:rPr>
              <a:t>		Structures, Logic, and Control</a:t>
            </a:r>
            <a:br>
              <a:rPr lang="en-GB">
                <a:solidFill>
                  <a:schemeClr val="tx2"/>
                </a:solidFill>
                <a:latin typeface="Times New Roman" panose="02020603050405020304"/>
                <a:cs typeface="Times New Roman" panose="02020603050405020304"/>
              </a:rPr>
            </a:br>
            <a:r>
              <a:rPr lang="en-GB">
                <a:solidFill>
                  <a:schemeClr val="tx2"/>
                </a:solidFill>
                <a:latin typeface="Times New Roman" panose="02020603050405020304"/>
                <a:cs typeface="Times New Roman" panose="02020603050405020304"/>
              </a:rPr>
              <a:t>Parallel Programming Paradigm:</a:t>
            </a:r>
            <a:br>
              <a:rPr lang="en-GB">
                <a:solidFill>
                  <a:schemeClr val="tx2"/>
                </a:solidFill>
                <a:latin typeface="Times New Roman" panose="02020603050405020304"/>
                <a:cs typeface="Times New Roman" panose="02020603050405020304"/>
              </a:rPr>
            </a:br>
            <a:r>
              <a:rPr lang="en-GB">
                <a:solidFill>
                  <a:schemeClr val="tx2"/>
                </a:solidFill>
                <a:latin typeface="Times New Roman" panose="02020603050405020304"/>
                <a:cs typeface="Times New Roman" panose="02020603050405020304"/>
              </a:rPr>
              <a:t>		 Shared and Distributed memory</a:t>
            </a:r>
            <a:br>
              <a:rPr lang="en-GB">
                <a:solidFill>
                  <a:schemeClr val="tx2"/>
                </a:solidFill>
                <a:latin typeface="Times New Roman" panose="02020603050405020304"/>
                <a:cs typeface="Times New Roman" panose="02020603050405020304"/>
              </a:rPr>
            </a:br>
            <a:r>
              <a:rPr lang="en-GB">
                <a:solidFill>
                  <a:schemeClr val="tx2"/>
                </a:solidFill>
                <a:latin typeface="Times New Roman" panose="02020603050405020304"/>
                <a:cs typeface="Times New Roman" panose="02020603050405020304"/>
              </a:rPr>
              <a:t>		 Multi-Processing – Ipython</a:t>
            </a:r>
            <a:br>
              <a:rPr lang="en-GB">
                <a:solidFill>
                  <a:schemeClr val="tx2"/>
                </a:solidFill>
                <a:latin typeface="Times New Roman" panose="02020603050405020304"/>
                <a:cs typeface="Times New Roman" panose="02020603050405020304"/>
              </a:rPr>
            </a:br>
            <a:r>
              <a:rPr lang="en-GB">
                <a:solidFill>
                  <a:schemeClr val="tx2"/>
                </a:solidFill>
                <a:latin typeface="Times New Roman" panose="02020603050405020304"/>
                <a:cs typeface="Times New Roman" panose="02020603050405020304"/>
              </a:rPr>
              <a:t>Network Programming Paradigm: </a:t>
            </a:r>
            <a:br>
              <a:rPr lang="en-GB">
                <a:solidFill>
                  <a:schemeClr val="tx2"/>
                </a:solidFill>
                <a:latin typeface="Times New Roman" panose="02020603050405020304"/>
                <a:cs typeface="Times New Roman" panose="02020603050405020304"/>
              </a:rPr>
            </a:br>
            <a:r>
              <a:rPr lang="en-GB">
                <a:solidFill>
                  <a:schemeClr val="tx2"/>
                </a:solidFill>
                <a:latin typeface="Times New Roman" panose="02020603050405020304"/>
                <a:cs typeface="Times New Roman" panose="02020603050405020304"/>
              </a:rPr>
              <a:t>		Socket; Socket Types;</a:t>
            </a:r>
            <a:br>
              <a:rPr lang="en-GB">
                <a:solidFill>
                  <a:schemeClr val="tx2"/>
                </a:solidFill>
                <a:latin typeface="Times New Roman" panose="02020603050405020304"/>
                <a:cs typeface="Times New Roman" panose="02020603050405020304"/>
              </a:rPr>
            </a:br>
            <a:r>
              <a:rPr lang="en-GB">
                <a:solidFill>
                  <a:schemeClr val="tx2"/>
                </a:solidFill>
                <a:latin typeface="Times New Roman" panose="02020603050405020304"/>
                <a:cs typeface="Times New Roman" panose="02020603050405020304"/>
              </a:rPr>
              <a:t>		Creation and Configuration of Sockets in TCP / UDP – Client /</a:t>
            </a:r>
            <a:br>
              <a:rPr lang="en-GB">
                <a:solidFill>
                  <a:schemeClr val="tx2"/>
                </a:solidFill>
                <a:latin typeface="Times New Roman" panose="02020603050405020304"/>
                <a:cs typeface="Times New Roman" panose="02020603050405020304"/>
              </a:rPr>
            </a:br>
            <a:r>
              <a:rPr lang="en-GB">
                <a:solidFill>
                  <a:schemeClr val="tx2"/>
                </a:solidFill>
                <a:latin typeface="Times New Roman" panose="02020603050405020304"/>
                <a:cs typeface="Times New Roman" panose="02020603050405020304"/>
              </a:rPr>
              <a:t>                         Server Model</a:t>
            </a:r>
          </a:p>
        </p:txBody>
      </p:sp>
      <p:sp>
        <p:nvSpPr>
          <p:cNvPr id="6" name="Slide Number Placeholder 5"/>
          <p:cNvSpPr>
            <a:spLocks noGrp="1"/>
          </p:cNvSpPr>
          <p:nvPr>
            <p:ph type="sldNum" sz="quarter" idx="7"/>
          </p:nvPr>
        </p:nvSpPr>
        <p:spPr/>
        <p:txBody>
          <a:bodyPr/>
          <a:lstStyle/>
          <a:p>
            <a:fld id="{B6F15528-21DE-4FAA-801E-634DDDAF4B2B}" type="slidenum">
              <a:rPr/>
              <a:t>2</a:t>
            </a:f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7710" y="0"/>
            <a:ext cx="994290" cy="989871"/>
          </a:xfrm>
          <a:prstGeom prst="rect">
            <a:avLst/>
          </a:prstGeom>
        </p:spPr>
      </p:pic>
      <p:sp>
        <p:nvSpPr>
          <p:cNvPr id="9" name="Footer Placeholder 8"/>
          <p:cNvSpPr>
            <a:spLocks noGrp="1"/>
          </p:cNvSpPr>
          <p:nvPr>
            <p:ph type="ftr" sz="quarter" idx="5"/>
          </p:nvPr>
        </p:nvSpPr>
        <p:spPr/>
        <p:txBody>
          <a:bodyPr/>
          <a:lstStyle/>
          <a:p>
            <a:r>
              <a:t>UNIT IV : Pythonic Programming Paradigm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75467"/>
            <a:ext cx="12105640" cy="5979795"/>
          </a:xfrm>
          <a:custGeom>
            <a:avLst/>
            <a:gdLst/>
            <a:ahLst/>
            <a:cxnLst/>
            <a:rect l="l" t="t" r="r" b="b"/>
            <a:pathLst>
              <a:path w="12105640" h="5979795">
                <a:moveTo>
                  <a:pt x="0" y="0"/>
                </a:moveTo>
                <a:lnTo>
                  <a:pt x="12105503" y="0"/>
                </a:lnTo>
                <a:lnTo>
                  <a:pt x="12105503" y="5979174"/>
                </a:lnTo>
                <a:lnTo>
                  <a:pt x="0" y="5979174"/>
                </a:lnTo>
                <a:lnTo>
                  <a:pt x="0" y="0"/>
                </a:lnTo>
                <a:close/>
              </a:path>
            </a:pathLst>
          </a:custGeom>
          <a:ln w="12699">
            <a:solidFill>
              <a:srgbClr val="00B0F0"/>
            </a:solidFill>
          </a:ln>
        </p:spPr>
        <p:txBody>
          <a:bodyPr wrap="square" lIns="0" tIns="0" rIns="0" bIns="0" rtlCol="0"/>
          <a:lstStyle/>
          <a:p>
            <a:endParaRPr/>
          </a:p>
        </p:txBody>
      </p:sp>
      <p:sp>
        <p:nvSpPr>
          <p:cNvPr id="3" name="object 3"/>
          <p:cNvSpPr txBox="1">
            <a:spLocks noGrp="1"/>
          </p:cNvSpPr>
          <p:nvPr>
            <p:ph type="title"/>
          </p:nvPr>
        </p:nvSpPr>
        <p:spPr>
          <a:xfrm>
            <a:off x="76970" y="19698"/>
            <a:ext cx="194500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map()</a:t>
            </a:r>
            <a:r>
              <a:rPr spc="-8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Function</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txBox="1"/>
          <p:nvPr/>
        </p:nvSpPr>
        <p:spPr>
          <a:xfrm>
            <a:off x="147555" y="470434"/>
            <a:ext cx="3936365" cy="3625850"/>
          </a:xfrm>
          <a:prstGeom prst="rect">
            <a:avLst/>
          </a:prstGeom>
        </p:spPr>
        <p:txBody>
          <a:bodyPr vert="horz" wrap="square" lIns="0" tIns="146050" rIns="0" bIns="0" rtlCol="0">
            <a:spAutoFit/>
          </a:bodyPr>
          <a:lstStyle/>
          <a:p>
            <a:pPr marL="12700">
              <a:lnSpc>
                <a:spcPct val="100000"/>
              </a:lnSpc>
              <a:spcBef>
                <a:spcPts val="1150"/>
              </a:spcBef>
            </a:pPr>
            <a:r>
              <a:rPr sz="1750" b="1" spc="-5" dirty="0">
                <a:latin typeface="Calibri" panose="020F0502020204030204"/>
                <a:cs typeface="Calibri" panose="020F0502020204030204"/>
              </a:rPr>
              <a:t>Example</a:t>
            </a:r>
            <a:r>
              <a:rPr sz="1750" b="1" spc="-25" dirty="0">
                <a:latin typeface="Calibri" panose="020F0502020204030204"/>
                <a:cs typeface="Calibri" panose="020F0502020204030204"/>
              </a:rPr>
              <a:t> </a:t>
            </a:r>
            <a:r>
              <a:rPr sz="1750" b="1" spc="-5" dirty="0">
                <a:latin typeface="Calibri" panose="020F0502020204030204"/>
                <a:cs typeface="Calibri" panose="020F0502020204030204"/>
              </a:rPr>
              <a:t>Map</a:t>
            </a:r>
            <a:r>
              <a:rPr sz="1750" b="1" spc="-25" dirty="0">
                <a:latin typeface="Calibri" panose="020F0502020204030204"/>
                <a:cs typeface="Calibri" panose="020F0502020204030204"/>
              </a:rPr>
              <a:t> </a:t>
            </a:r>
            <a:r>
              <a:rPr sz="1750" b="1" spc="-5" dirty="0">
                <a:latin typeface="Calibri" panose="020F0502020204030204"/>
                <a:cs typeface="Calibri" panose="020F0502020204030204"/>
              </a:rPr>
              <a:t>with</a:t>
            </a:r>
            <a:r>
              <a:rPr sz="1750" b="1" spc="-25" dirty="0">
                <a:latin typeface="Calibri" panose="020F0502020204030204"/>
                <a:cs typeface="Calibri" panose="020F0502020204030204"/>
              </a:rPr>
              <a:t> </a:t>
            </a:r>
            <a:r>
              <a:rPr sz="1750" b="1" spc="-5" dirty="0">
                <a:latin typeface="Calibri" panose="020F0502020204030204"/>
                <a:cs typeface="Calibri" panose="020F0502020204030204"/>
              </a:rPr>
              <a:t>lambda</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tup=</a:t>
            </a:r>
            <a:r>
              <a:rPr sz="1750" spc="-10" dirty="0">
                <a:latin typeface="Calibri" panose="020F0502020204030204"/>
                <a:cs typeface="Calibri" panose="020F0502020204030204"/>
              </a:rPr>
              <a:t> </a:t>
            </a:r>
            <a:r>
              <a:rPr sz="1750" spc="-5" dirty="0">
                <a:latin typeface="Calibri" panose="020F0502020204030204"/>
                <a:cs typeface="Calibri" panose="020F0502020204030204"/>
              </a:rPr>
              <a:t>(5,</a:t>
            </a:r>
            <a:r>
              <a:rPr sz="1750" spc="-10" dirty="0">
                <a:latin typeface="Calibri" panose="020F0502020204030204"/>
                <a:cs typeface="Calibri" panose="020F0502020204030204"/>
              </a:rPr>
              <a:t> </a:t>
            </a:r>
            <a:r>
              <a:rPr sz="1750" spc="-5" dirty="0">
                <a:latin typeface="Calibri" panose="020F0502020204030204"/>
                <a:cs typeface="Calibri" panose="020F0502020204030204"/>
              </a:rPr>
              <a:t>7,</a:t>
            </a:r>
            <a:r>
              <a:rPr sz="1750" spc="-10" dirty="0">
                <a:latin typeface="Calibri" panose="020F0502020204030204"/>
                <a:cs typeface="Calibri" panose="020F0502020204030204"/>
              </a:rPr>
              <a:t> </a:t>
            </a:r>
            <a:r>
              <a:rPr sz="1750" spc="-5" dirty="0">
                <a:latin typeface="Calibri" panose="020F0502020204030204"/>
                <a:cs typeface="Calibri" panose="020F0502020204030204"/>
              </a:rPr>
              <a:t>22,</a:t>
            </a:r>
            <a:r>
              <a:rPr sz="1750" spc="-10" dirty="0">
                <a:latin typeface="Calibri" panose="020F0502020204030204"/>
                <a:cs typeface="Calibri" panose="020F0502020204030204"/>
              </a:rPr>
              <a:t> </a:t>
            </a:r>
            <a:r>
              <a:rPr sz="1750" spc="-5" dirty="0">
                <a:latin typeface="Calibri" panose="020F0502020204030204"/>
                <a:cs typeface="Calibri" panose="020F0502020204030204"/>
              </a:rPr>
              <a:t>97,</a:t>
            </a:r>
            <a:r>
              <a:rPr sz="1750" spc="-10" dirty="0">
                <a:latin typeface="Calibri" panose="020F0502020204030204"/>
                <a:cs typeface="Calibri" panose="020F0502020204030204"/>
              </a:rPr>
              <a:t> </a:t>
            </a:r>
            <a:r>
              <a:rPr sz="1750" spc="-5" dirty="0">
                <a:latin typeface="Calibri" panose="020F0502020204030204"/>
                <a:cs typeface="Calibri" panose="020F0502020204030204"/>
              </a:rPr>
              <a:t>54,</a:t>
            </a:r>
            <a:r>
              <a:rPr sz="1750" spc="-10" dirty="0">
                <a:latin typeface="Calibri" panose="020F0502020204030204"/>
                <a:cs typeface="Calibri" panose="020F0502020204030204"/>
              </a:rPr>
              <a:t> </a:t>
            </a:r>
            <a:r>
              <a:rPr sz="1750" spc="-5" dirty="0">
                <a:latin typeface="Calibri" panose="020F0502020204030204"/>
                <a:cs typeface="Calibri" panose="020F0502020204030204"/>
              </a:rPr>
              <a:t>62,</a:t>
            </a:r>
            <a:r>
              <a:rPr sz="1750" spc="-10" dirty="0">
                <a:latin typeface="Calibri" panose="020F0502020204030204"/>
                <a:cs typeface="Calibri" panose="020F0502020204030204"/>
              </a:rPr>
              <a:t> </a:t>
            </a:r>
            <a:r>
              <a:rPr sz="1750" spc="-5" dirty="0">
                <a:latin typeface="Calibri" panose="020F0502020204030204"/>
                <a:cs typeface="Calibri" panose="020F0502020204030204"/>
              </a:rPr>
              <a:t>77, 23,</a:t>
            </a:r>
            <a:r>
              <a:rPr sz="1750" spc="-10" dirty="0">
                <a:latin typeface="Calibri" panose="020F0502020204030204"/>
                <a:cs typeface="Calibri" panose="020F0502020204030204"/>
              </a:rPr>
              <a:t> </a:t>
            </a:r>
            <a:r>
              <a:rPr sz="1750" spc="-5" dirty="0">
                <a:latin typeface="Calibri" panose="020F0502020204030204"/>
                <a:cs typeface="Calibri" panose="020F0502020204030204"/>
              </a:rPr>
              <a:t>73,</a:t>
            </a:r>
            <a:r>
              <a:rPr sz="1750" spc="-10" dirty="0">
                <a:latin typeface="Calibri" panose="020F0502020204030204"/>
                <a:cs typeface="Calibri" panose="020F0502020204030204"/>
              </a:rPr>
              <a:t> </a:t>
            </a:r>
            <a:r>
              <a:rPr sz="1750" spc="-5" dirty="0">
                <a:latin typeface="Calibri" panose="020F0502020204030204"/>
                <a:cs typeface="Calibri" panose="020F0502020204030204"/>
              </a:rPr>
              <a:t>61)</a:t>
            </a:r>
            <a:endParaRPr sz="1750">
              <a:latin typeface="Calibri" panose="020F0502020204030204"/>
              <a:cs typeface="Calibri" panose="020F0502020204030204"/>
            </a:endParaRPr>
          </a:p>
          <a:p>
            <a:pPr marL="12700" marR="5080">
              <a:lnSpc>
                <a:spcPct val="150000"/>
              </a:lnSpc>
            </a:pPr>
            <a:r>
              <a:rPr sz="1750" spc="-5" dirty="0">
                <a:latin typeface="Calibri" panose="020F0502020204030204"/>
                <a:cs typeface="Calibri" panose="020F0502020204030204"/>
              </a:rPr>
              <a:t>newtuple </a:t>
            </a:r>
            <a:r>
              <a:rPr sz="1750" dirty="0">
                <a:latin typeface="Calibri" panose="020F0502020204030204"/>
                <a:cs typeface="Calibri" panose="020F0502020204030204"/>
              </a:rPr>
              <a:t>= </a:t>
            </a:r>
            <a:r>
              <a:rPr sz="1750" spc="-5" dirty="0">
                <a:latin typeface="Calibri" panose="020F0502020204030204"/>
                <a:cs typeface="Calibri" panose="020F0502020204030204"/>
              </a:rPr>
              <a:t>tuple(map(lambda x: x+3 </a:t>
            </a:r>
            <a:r>
              <a:rPr sz="1750" dirty="0">
                <a:latin typeface="Calibri" panose="020F0502020204030204"/>
                <a:cs typeface="Calibri" panose="020F0502020204030204"/>
              </a:rPr>
              <a:t>, </a:t>
            </a:r>
            <a:r>
              <a:rPr sz="1750" spc="-5" dirty="0">
                <a:latin typeface="Calibri" panose="020F0502020204030204"/>
                <a:cs typeface="Calibri" panose="020F0502020204030204"/>
              </a:rPr>
              <a:t>tup)) </a:t>
            </a:r>
            <a:r>
              <a:rPr sz="1750" spc="-385" dirty="0">
                <a:latin typeface="Calibri" panose="020F0502020204030204"/>
                <a:cs typeface="Calibri" panose="020F0502020204030204"/>
              </a:rPr>
              <a:t> </a:t>
            </a:r>
            <a:r>
              <a:rPr sz="1750" spc="-5" dirty="0">
                <a:latin typeface="Calibri" panose="020F0502020204030204"/>
                <a:cs typeface="Calibri" panose="020F0502020204030204"/>
              </a:rPr>
              <a:t>print(newtuple)</a:t>
            </a:r>
            <a:endParaRPr sz="1750">
              <a:latin typeface="Calibri" panose="020F0502020204030204"/>
              <a:cs typeface="Calibri" panose="020F0502020204030204"/>
            </a:endParaRPr>
          </a:p>
          <a:p>
            <a:pPr>
              <a:lnSpc>
                <a:spcPct val="100000"/>
              </a:lnSpc>
            </a:pPr>
            <a:endParaRPr sz="1700">
              <a:latin typeface="Calibri" panose="020F0502020204030204"/>
              <a:cs typeface="Calibri" panose="020F0502020204030204"/>
            </a:endParaRPr>
          </a:p>
          <a:p>
            <a:pPr>
              <a:lnSpc>
                <a:spcPct val="100000"/>
              </a:lnSpc>
              <a:spcBef>
                <a:spcPts val="45"/>
              </a:spcBef>
            </a:pPr>
            <a:endParaRPr sz="1700">
              <a:latin typeface="Calibri" panose="020F0502020204030204"/>
              <a:cs typeface="Calibri" panose="020F0502020204030204"/>
            </a:endParaRPr>
          </a:p>
          <a:p>
            <a:pPr marL="12700">
              <a:lnSpc>
                <a:spcPct val="100000"/>
              </a:lnSpc>
              <a:spcBef>
                <a:spcPts val="5"/>
              </a:spcBef>
            </a:pPr>
            <a:r>
              <a:rPr sz="1750" b="1" spc="-5" dirty="0">
                <a:latin typeface="Calibri" panose="020F0502020204030204"/>
                <a:cs typeface="Calibri" panose="020F0502020204030204"/>
              </a:rPr>
              <a:t>//with</a:t>
            </a:r>
            <a:r>
              <a:rPr sz="1750" b="1" spc="-35" dirty="0">
                <a:latin typeface="Calibri" panose="020F0502020204030204"/>
                <a:cs typeface="Calibri" panose="020F0502020204030204"/>
              </a:rPr>
              <a:t> </a:t>
            </a:r>
            <a:r>
              <a:rPr sz="1750" b="1" spc="-5" dirty="0">
                <a:latin typeface="Calibri" panose="020F0502020204030204"/>
                <a:cs typeface="Calibri" panose="020F0502020204030204"/>
              </a:rPr>
              <a:t>multiple</a:t>
            </a:r>
            <a:r>
              <a:rPr sz="1750" b="1" spc="-30" dirty="0">
                <a:latin typeface="Calibri" panose="020F0502020204030204"/>
                <a:cs typeface="Calibri" panose="020F0502020204030204"/>
              </a:rPr>
              <a:t> </a:t>
            </a:r>
            <a:r>
              <a:rPr sz="1750" b="1" spc="-5" dirty="0">
                <a:latin typeface="Calibri" panose="020F0502020204030204"/>
                <a:cs typeface="Calibri" panose="020F0502020204030204"/>
              </a:rPr>
              <a:t>iterables</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list_a</a:t>
            </a:r>
            <a:r>
              <a:rPr sz="1750" spc="-25" dirty="0">
                <a:latin typeface="Calibri" panose="020F0502020204030204"/>
                <a:cs typeface="Calibri" panose="020F0502020204030204"/>
              </a:rPr>
              <a:t> </a:t>
            </a:r>
            <a:r>
              <a:rPr sz="1750" dirty="0">
                <a:latin typeface="Calibri" panose="020F0502020204030204"/>
                <a:cs typeface="Calibri" panose="020F0502020204030204"/>
              </a:rPr>
              <a:t>=</a:t>
            </a:r>
            <a:r>
              <a:rPr sz="1750" spc="-20" dirty="0">
                <a:latin typeface="Calibri" panose="020F0502020204030204"/>
                <a:cs typeface="Calibri" panose="020F0502020204030204"/>
              </a:rPr>
              <a:t> </a:t>
            </a:r>
            <a:r>
              <a:rPr sz="1750" spc="-5" dirty="0">
                <a:latin typeface="Calibri" panose="020F0502020204030204"/>
                <a:cs typeface="Calibri" panose="020F0502020204030204"/>
              </a:rPr>
              <a:t>[1,</a:t>
            </a:r>
            <a:r>
              <a:rPr sz="1750" spc="-20" dirty="0">
                <a:latin typeface="Calibri" panose="020F0502020204030204"/>
                <a:cs typeface="Calibri" panose="020F0502020204030204"/>
              </a:rPr>
              <a:t> </a:t>
            </a:r>
            <a:r>
              <a:rPr sz="1750" spc="-5" dirty="0">
                <a:latin typeface="Calibri" panose="020F0502020204030204"/>
                <a:cs typeface="Calibri" panose="020F0502020204030204"/>
              </a:rPr>
              <a:t>2,</a:t>
            </a:r>
            <a:r>
              <a:rPr sz="1750" spc="-20" dirty="0">
                <a:latin typeface="Calibri" panose="020F0502020204030204"/>
                <a:cs typeface="Calibri" panose="020F0502020204030204"/>
              </a:rPr>
              <a:t> </a:t>
            </a:r>
            <a:r>
              <a:rPr sz="1750" spc="-5" dirty="0">
                <a:latin typeface="Calibri" panose="020F0502020204030204"/>
                <a:cs typeface="Calibri" panose="020F0502020204030204"/>
              </a:rPr>
              <a:t>3]</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list_b</a:t>
            </a:r>
            <a:r>
              <a:rPr sz="1750" spc="-25" dirty="0">
                <a:latin typeface="Calibri" panose="020F0502020204030204"/>
                <a:cs typeface="Calibri" panose="020F0502020204030204"/>
              </a:rPr>
              <a:t> </a:t>
            </a:r>
            <a:r>
              <a:rPr sz="1750" dirty="0">
                <a:latin typeface="Calibri" panose="020F0502020204030204"/>
                <a:cs typeface="Calibri" panose="020F0502020204030204"/>
              </a:rPr>
              <a:t>=</a:t>
            </a:r>
            <a:r>
              <a:rPr sz="1750" spc="-20" dirty="0">
                <a:latin typeface="Calibri" panose="020F0502020204030204"/>
                <a:cs typeface="Calibri" panose="020F0502020204030204"/>
              </a:rPr>
              <a:t> </a:t>
            </a:r>
            <a:r>
              <a:rPr sz="1750" spc="-5" dirty="0">
                <a:latin typeface="Calibri" panose="020F0502020204030204"/>
                <a:cs typeface="Calibri" panose="020F0502020204030204"/>
              </a:rPr>
              <a:t>[10,</a:t>
            </a:r>
            <a:r>
              <a:rPr sz="1750" spc="-20" dirty="0">
                <a:latin typeface="Calibri" panose="020F0502020204030204"/>
                <a:cs typeface="Calibri" panose="020F0502020204030204"/>
              </a:rPr>
              <a:t> </a:t>
            </a:r>
            <a:r>
              <a:rPr sz="1750" spc="-5" dirty="0">
                <a:latin typeface="Calibri" panose="020F0502020204030204"/>
                <a:cs typeface="Calibri" panose="020F0502020204030204"/>
              </a:rPr>
              <a:t>20,</a:t>
            </a:r>
            <a:r>
              <a:rPr sz="1750" spc="-20" dirty="0">
                <a:latin typeface="Calibri" panose="020F0502020204030204"/>
                <a:cs typeface="Calibri" panose="020F0502020204030204"/>
              </a:rPr>
              <a:t> </a:t>
            </a:r>
            <a:r>
              <a:rPr sz="1750" spc="-5" dirty="0">
                <a:latin typeface="Calibri" panose="020F0502020204030204"/>
                <a:cs typeface="Calibri" panose="020F0502020204030204"/>
              </a:rPr>
              <a:t>30]</a:t>
            </a:r>
            <a:endParaRPr sz="1750">
              <a:latin typeface="Calibri" panose="020F0502020204030204"/>
              <a:cs typeface="Calibri" panose="020F0502020204030204"/>
            </a:endParaRPr>
          </a:p>
          <a:p>
            <a:pPr marL="62865">
              <a:lnSpc>
                <a:spcPct val="100000"/>
              </a:lnSpc>
              <a:spcBef>
                <a:spcPts val="1050"/>
              </a:spcBef>
            </a:pPr>
            <a:r>
              <a:rPr sz="1750" spc="-5" dirty="0">
                <a:latin typeface="Calibri" panose="020F0502020204030204"/>
                <a:cs typeface="Calibri" panose="020F0502020204030204"/>
              </a:rPr>
              <a:t>map(lambda</a:t>
            </a:r>
            <a:r>
              <a:rPr sz="1750" spc="-15" dirty="0">
                <a:latin typeface="Calibri" panose="020F0502020204030204"/>
                <a:cs typeface="Calibri" panose="020F0502020204030204"/>
              </a:rPr>
              <a:t> </a:t>
            </a:r>
            <a:r>
              <a:rPr sz="1750" spc="-5" dirty="0">
                <a:latin typeface="Calibri" panose="020F0502020204030204"/>
                <a:cs typeface="Calibri" panose="020F0502020204030204"/>
              </a:rPr>
              <a:t>x,</a:t>
            </a:r>
            <a:r>
              <a:rPr sz="1750" spc="-15" dirty="0">
                <a:latin typeface="Calibri" panose="020F0502020204030204"/>
                <a:cs typeface="Calibri" panose="020F0502020204030204"/>
              </a:rPr>
              <a:t> </a:t>
            </a:r>
            <a:r>
              <a:rPr sz="1750" spc="-5" dirty="0">
                <a:latin typeface="Calibri" panose="020F0502020204030204"/>
                <a:cs typeface="Calibri" panose="020F0502020204030204"/>
              </a:rPr>
              <a:t>y:</a:t>
            </a:r>
            <a:r>
              <a:rPr sz="1750" spc="-15" dirty="0">
                <a:latin typeface="Calibri" panose="020F0502020204030204"/>
                <a:cs typeface="Calibri" panose="020F0502020204030204"/>
              </a:rPr>
              <a:t> </a:t>
            </a:r>
            <a:r>
              <a:rPr sz="1750" dirty="0">
                <a:latin typeface="Calibri" panose="020F0502020204030204"/>
                <a:cs typeface="Calibri" panose="020F0502020204030204"/>
              </a:rPr>
              <a:t>x</a:t>
            </a:r>
            <a:r>
              <a:rPr sz="1750" spc="-15" dirty="0">
                <a:latin typeface="Calibri" panose="020F0502020204030204"/>
                <a:cs typeface="Calibri" panose="020F0502020204030204"/>
              </a:rPr>
              <a:t> </a:t>
            </a:r>
            <a:r>
              <a:rPr sz="1750" dirty="0">
                <a:latin typeface="Calibri" panose="020F0502020204030204"/>
                <a:cs typeface="Calibri" panose="020F0502020204030204"/>
              </a:rPr>
              <a:t>+</a:t>
            </a:r>
            <a:r>
              <a:rPr sz="1750" spc="-10" dirty="0">
                <a:latin typeface="Calibri" panose="020F0502020204030204"/>
                <a:cs typeface="Calibri" panose="020F0502020204030204"/>
              </a:rPr>
              <a:t> </a:t>
            </a:r>
            <a:r>
              <a:rPr sz="1750" spc="-5" dirty="0">
                <a:latin typeface="Calibri" panose="020F0502020204030204"/>
                <a:cs typeface="Calibri" panose="020F0502020204030204"/>
              </a:rPr>
              <a:t>y,</a:t>
            </a:r>
            <a:r>
              <a:rPr sz="1750" spc="-15" dirty="0">
                <a:latin typeface="Calibri" panose="020F0502020204030204"/>
                <a:cs typeface="Calibri" panose="020F0502020204030204"/>
              </a:rPr>
              <a:t> </a:t>
            </a:r>
            <a:r>
              <a:rPr sz="1750" spc="-5" dirty="0">
                <a:latin typeface="Calibri" panose="020F0502020204030204"/>
                <a:cs typeface="Calibri" panose="020F0502020204030204"/>
              </a:rPr>
              <a:t>list_a,</a:t>
            </a:r>
            <a:r>
              <a:rPr sz="1750" spc="-15" dirty="0">
                <a:latin typeface="Calibri" panose="020F0502020204030204"/>
                <a:cs typeface="Calibri" panose="020F0502020204030204"/>
              </a:rPr>
              <a:t> </a:t>
            </a:r>
            <a:r>
              <a:rPr sz="1750" spc="-5" dirty="0">
                <a:latin typeface="Calibri" panose="020F0502020204030204"/>
                <a:cs typeface="Calibri" panose="020F0502020204030204"/>
              </a:rPr>
              <a:t>list_b)</a:t>
            </a:r>
            <a:endParaRPr sz="1750">
              <a:latin typeface="Calibri" panose="020F0502020204030204"/>
              <a:cs typeface="Calibri" panose="020F0502020204030204"/>
            </a:endParaRPr>
          </a:p>
        </p:txBody>
      </p:sp>
      <p:sp>
        <p:nvSpPr>
          <p:cNvPr id="6" name="object 6"/>
          <p:cNvSpPr txBox="1"/>
          <p:nvPr/>
        </p:nvSpPr>
        <p:spPr>
          <a:xfrm>
            <a:off x="5329130" y="420528"/>
            <a:ext cx="4376420" cy="3225800"/>
          </a:xfrm>
          <a:prstGeom prst="rect">
            <a:avLst/>
          </a:prstGeom>
        </p:spPr>
        <p:txBody>
          <a:bodyPr vert="horz" wrap="square" lIns="0" tIns="12700" rIns="0" bIns="0" rtlCol="0">
            <a:spAutoFit/>
          </a:bodyPr>
          <a:lstStyle/>
          <a:p>
            <a:pPr marL="12700" marR="2322195">
              <a:lnSpc>
                <a:spcPct val="150000"/>
              </a:lnSpc>
              <a:spcBef>
                <a:spcPts val="100"/>
              </a:spcBef>
            </a:pPr>
            <a:r>
              <a:rPr sz="1750" b="1" spc="-5" dirty="0">
                <a:latin typeface="Calibri" panose="020F0502020204030204"/>
                <a:cs typeface="Calibri" panose="020F0502020204030204"/>
              </a:rPr>
              <a:t>Example with </a:t>
            </a:r>
            <a:r>
              <a:rPr sz="1750" b="1" dirty="0">
                <a:latin typeface="Calibri" panose="020F0502020204030204"/>
                <a:cs typeface="Calibri" panose="020F0502020204030204"/>
              </a:rPr>
              <a:t>Map </a:t>
            </a:r>
            <a:r>
              <a:rPr sz="1750" b="1" spc="5" dirty="0">
                <a:latin typeface="Calibri" panose="020F0502020204030204"/>
                <a:cs typeface="Calibri" panose="020F0502020204030204"/>
              </a:rPr>
              <a:t> </a:t>
            </a:r>
            <a:r>
              <a:rPr sz="1750" spc="-5" dirty="0">
                <a:latin typeface="Calibri" panose="020F0502020204030204"/>
                <a:cs typeface="Calibri" panose="020F0502020204030204"/>
              </a:rPr>
              <a:t>from</a:t>
            </a:r>
            <a:r>
              <a:rPr sz="1750" spc="-35" dirty="0">
                <a:latin typeface="Calibri" panose="020F0502020204030204"/>
                <a:cs typeface="Calibri" panose="020F0502020204030204"/>
              </a:rPr>
              <a:t> </a:t>
            </a:r>
            <a:r>
              <a:rPr sz="1750" spc="-5" dirty="0">
                <a:latin typeface="Calibri" panose="020F0502020204030204"/>
                <a:cs typeface="Calibri" panose="020F0502020204030204"/>
              </a:rPr>
              <a:t>math</a:t>
            </a:r>
            <a:r>
              <a:rPr sz="1750" spc="-30" dirty="0">
                <a:latin typeface="Calibri" panose="020F0502020204030204"/>
                <a:cs typeface="Calibri" panose="020F0502020204030204"/>
              </a:rPr>
              <a:t> </a:t>
            </a:r>
            <a:r>
              <a:rPr sz="1750" spc="-5" dirty="0">
                <a:latin typeface="Calibri" panose="020F0502020204030204"/>
                <a:cs typeface="Calibri" panose="020F0502020204030204"/>
              </a:rPr>
              <a:t>import</a:t>
            </a:r>
            <a:r>
              <a:rPr sz="1750" spc="-30" dirty="0">
                <a:latin typeface="Calibri" panose="020F0502020204030204"/>
                <a:cs typeface="Calibri" panose="020F0502020204030204"/>
              </a:rPr>
              <a:t> </a:t>
            </a:r>
            <a:r>
              <a:rPr sz="1750" spc="-5" dirty="0">
                <a:latin typeface="Calibri" panose="020F0502020204030204"/>
                <a:cs typeface="Calibri" panose="020F0502020204030204"/>
              </a:rPr>
              <a:t>sqrt </a:t>
            </a:r>
            <a:r>
              <a:rPr sz="1750" spc="-380" dirty="0">
                <a:latin typeface="Calibri" panose="020F0502020204030204"/>
                <a:cs typeface="Calibri" panose="020F0502020204030204"/>
              </a:rPr>
              <a:t> </a:t>
            </a:r>
            <a:r>
              <a:rPr sz="1750" spc="-5" dirty="0">
                <a:latin typeface="Calibri" panose="020F0502020204030204"/>
                <a:cs typeface="Calibri" panose="020F0502020204030204"/>
              </a:rPr>
              <a:t>map(sqrt,</a:t>
            </a:r>
            <a:r>
              <a:rPr sz="1750" spc="-25" dirty="0">
                <a:latin typeface="Calibri" panose="020F0502020204030204"/>
                <a:cs typeface="Calibri" panose="020F0502020204030204"/>
              </a:rPr>
              <a:t> </a:t>
            </a:r>
            <a:r>
              <a:rPr sz="1750" spc="-5" dirty="0">
                <a:latin typeface="Calibri" panose="020F0502020204030204"/>
                <a:cs typeface="Calibri" panose="020F0502020204030204"/>
              </a:rPr>
              <a:t>[1,</a:t>
            </a:r>
            <a:r>
              <a:rPr sz="1750" spc="-20" dirty="0">
                <a:latin typeface="Calibri" panose="020F0502020204030204"/>
                <a:cs typeface="Calibri" panose="020F0502020204030204"/>
              </a:rPr>
              <a:t> </a:t>
            </a:r>
            <a:r>
              <a:rPr sz="1750" spc="-5" dirty="0">
                <a:latin typeface="Calibri" panose="020F0502020204030204"/>
                <a:cs typeface="Calibri" panose="020F0502020204030204"/>
              </a:rPr>
              <a:t>4,</a:t>
            </a:r>
            <a:r>
              <a:rPr sz="1750" spc="-25" dirty="0">
                <a:latin typeface="Calibri" panose="020F0502020204030204"/>
                <a:cs typeface="Calibri" panose="020F0502020204030204"/>
              </a:rPr>
              <a:t> </a:t>
            </a:r>
            <a:r>
              <a:rPr sz="1750" spc="-5" dirty="0">
                <a:latin typeface="Calibri" panose="020F0502020204030204"/>
                <a:cs typeface="Calibri" panose="020F0502020204030204"/>
              </a:rPr>
              <a:t>9,</a:t>
            </a:r>
            <a:r>
              <a:rPr sz="1750" spc="-20" dirty="0">
                <a:latin typeface="Calibri" panose="020F0502020204030204"/>
                <a:cs typeface="Calibri" panose="020F0502020204030204"/>
              </a:rPr>
              <a:t> </a:t>
            </a:r>
            <a:r>
              <a:rPr sz="1750" spc="-5" dirty="0">
                <a:latin typeface="Calibri" panose="020F0502020204030204"/>
                <a:cs typeface="Calibri" panose="020F0502020204030204"/>
              </a:rPr>
              <a:t>16])</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[1.0,</a:t>
            </a:r>
            <a:r>
              <a:rPr sz="1750" spc="-25" dirty="0">
                <a:latin typeface="Calibri" panose="020F0502020204030204"/>
                <a:cs typeface="Calibri" panose="020F0502020204030204"/>
              </a:rPr>
              <a:t> </a:t>
            </a:r>
            <a:r>
              <a:rPr sz="1750" spc="-5" dirty="0">
                <a:latin typeface="Calibri" panose="020F0502020204030204"/>
                <a:cs typeface="Calibri" panose="020F0502020204030204"/>
              </a:rPr>
              <a:t>2.0,</a:t>
            </a:r>
            <a:r>
              <a:rPr sz="1750" spc="-25" dirty="0">
                <a:latin typeface="Calibri" panose="020F0502020204030204"/>
                <a:cs typeface="Calibri" panose="020F0502020204030204"/>
              </a:rPr>
              <a:t> </a:t>
            </a:r>
            <a:r>
              <a:rPr sz="1750" spc="-5" dirty="0">
                <a:latin typeface="Calibri" panose="020F0502020204030204"/>
                <a:cs typeface="Calibri" panose="020F0502020204030204"/>
              </a:rPr>
              <a:t>3.0,</a:t>
            </a:r>
            <a:r>
              <a:rPr sz="1750" spc="-25" dirty="0">
                <a:latin typeface="Calibri" panose="020F0502020204030204"/>
                <a:cs typeface="Calibri" panose="020F0502020204030204"/>
              </a:rPr>
              <a:t> </a:t>
            </a:r>
            <a:r>
              <a:rPr sz="1750" spc="-5" dirty="0">
                <a:latin typeface="Calibri" panose="020F0502020204030204"/>
                <a:cs typeface="Calibri" panose="020F0502020204030204"/>
              </a:rPr>
              <a:t>4.0]</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map(str.lower,</a:t>
            </a:r>
            <a:r>
              <a:rPr sz="1750" spc="-25" dirty="0">
                <a:latin typeface="Calibri" panose="020F0502020204030204"/>
                <a:cs typeface="Calibri" panose="020F0502020204030204"/>
              </a:rPr>
              <a:t> </a:t>
            </a:r>
            <a:r>
              <a:rPr sz="1750" spc="-5" dirty="0">
                <a:latin typeface="Calibri" panose="020F0502020204030204"/>
                <a:cs typeface="Calibri" panose="020F0502020204030204"/>
              </a:rPr>
              <a:t>['A',</a:t>
            </a:r>
            <a:r>
              <a:rPr sz="1750" spc="-25" dirty="0">
                <a:latin typeface="Calibri" panose="020F0502020204030204"/>
                <a:cs typeface="Calibri" panose="020F0502020204030204"/>
              </a:rPr>
              <a:t> </a:t>
            </a:r>
            <a:r>
              <a:rPr sz="1750" spc="-5" dirty="0">
                <a:latin typeface="Calibri" panose="020F0502020204030204"/>
                <a:cs typeface="Calibri" panose="020F0502020204030204"/>
              </a:rPr>
              <a:t>'b',</a:t>
            </a:r>
            <a:r>
              <a:rPr sz="1750" spc="-25" dirty="0">
                <a:latin typeface="Calibri" panose="020F0502020204030204"/>
                <a:cs typeface="Calibri" panose="020F0502020204030204"/>
              </a:rPr>
              <a:t> </a:t>
            </a:r>
            <a:r>
              <a:rPr sz="1750" spc="-5" dirty="0">
                <a:latin typeface="Calibri" panose="020F0502020204030204"/>
                <a:cs typeface="Calibri" panose="020F0502020204030204"/>
              </a:rPr>
              <a:t>'C'])</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['a',</a:t>
            </a:r>
            <a:r>
              <a:rPr sz="1750" spc="-35" dirty="0">
                <a:latin typeface="Calibri" panose="020F0502020204030204"/>
                <a:cs typeface="Calibri" panose="020F0502020204030204"/>
              </a:rPr>
              <a:t> </a:t>
            </a:r>
            <a:r>
              <a:rPr sz="1750" spc="-5" dirty="0">
                <a:latin typeface="Calibri" panose="020F0502020204030204"/>
                <a:cs typeface="Calibri" panose="020F0502020204030204"/>
              </a:rPr>
              <a:t>'b',</a:t>
            </a:r>
            <a:r>
              <a:rPr sz="1750" spc="-30" dirty="0">
                <a:latin typeface="Calibri" panose="020F0502020204030204"/>
                <a:cs typeface="Calibri" panose="020F0502020204030204"/>
              </a:rPr>
              <a:t> </a:t>
            </a:r>
            <a:r>
              <a:rPr sz="1750" spc="-5" dirty="0">
                <a:latin typeface="Calibri" panose="020F0502020204030204"/>
                <a:cs typeface="Calibri" panose="020F0502020204030204"/>
              </a:rPr>
              <a:t>'c']</a:t>
            </a:r>
            <a:endParaRPr sz="1750">
              <a:latin typeface="Calibri" panose="020F0502020204030204"/>
              <a:cs typeface="Calibri" panose="020F0502020204030204"/>
            </a:endParaRPr>
          </a:p>
          <a:p>
            <a:pPr marL="12700" marR="5080">
              <a:lnSpc>
                <a:spcPct val="150000"/>
              </a:lnSpc>
            </a:pPr>
            <a:r>
              <a:rPr sz="1750" spc="-5" dirty="0">
                <a:latin typeface="Calibri" panose="020F0502020204030204"/>
                <a:cs typeface="Calibri" panose="020F0502020204030204"/>
              </a:rPr>
              <a:t>#splitting the input </a:t>
            </a:r>
            <a:r>
              <a:rPr sz="1750" dirty="0">
                <a:latin typeface="Calibri" panose="020F0502020204030204"/>
                <a:cs typeface="Calibri" panose="020F0502020204030204"/>
              </a:rPr>
              <a:t>and </a:t>
            </a:r>
            <a:r>
              <a:rPr sz="1750" spc="-5" dirty="0">
                <a:latin typeface="Calibri" panose="020F0502020204030204"/>
                <a:cs typeface="Calibri" panose="020F0502020204030204"/>
              </a:rPr>
              <a:t>convert to int using map </a:t>
            </a:r>
            <a:r>
              <a:rPr sz="1750" spc="-385" dirty="0">
                <a:latin typeface="Calibri" panose="020F0502020204030204"/>
                <a:cs typeface="Calibri" panose="020F0502020204030204"/>
              </a:rPr>
              <a:t> </a:t>
            </a:r>
            <a:r>
              <a:rPr sz="1750" spc="-5" dirty="0">
                <a:latin typeface="Calibri" panose="020F0502020204030204"/>
                <a:cs typeface="Calibri" panose="020F0502020204030204"/>
              </a:rPr>
              <a:t>print(list(map(int,</a:t>
            </a:r>
            <a:r>
              <a:rPr sz="1750" spc="-10" dirty="0">
                <a:latin typeface="Calibri" panose="020F0502020204030204"/>
                <a:cs typeface="Calibri" panose="020F0502020204030204"/>
              </a:rPr>
              <a:t> </a:t>
            </a:r>
            <a:r>
              <a:rPr sz="1750" spc="-5" dirty="0">
                <a:latin typeface="Calibri" panose="020F0502020204030204"/>
                <a:cs typeface="Calibri" panose="020F0502020204030204"/>
              </a:rPr>
              <a:t>input.split(‘</a:t>
            </a:r>
            <a:r>
              <a:rPr sz="1750" spc="-10" dirty="0">
                <a:latin typeface="Calibri" panose="020F0502020204030204"/>
                <a:cs typeface="Calibri" panose="020F0502020204030204"/>
              </a:rPr>
              <a:t> </a:t>
            </a:r>
            <a:r>
              <a:rPr sz="1750" spc="-5" dirty="0">
                <a:latin typeface="Calibri" panose="020F0502020204030204"/>
                <a:cs typeface="Calibri" panose="020F0502020204030204"/>
              </a:rPr>
              <a:t>‘)))</a:t>
            </a:r>
            <a:endParaRPr sz="1750">
              <a:latin typeface="Calibri" panose="020F0502020204030204"/>
              <a:cs typeface="Calibri" panose="020F0502020204030204"/>
            </a:endParaRPr>
          </a:p>
        </p:txBody>
      </p:sp>
      <p:pic>
        <p:nvPicPr>
          <p:cNvPr id="7" name="object 7"/>
          <p:cNvPicPr/>
          <p:nvPr/>
        </p:nvPicPr>
        <p:blipFill>
          <a:blip r:embed="rId3" cstate="print"/>
          <a:stretch>
            <a:fillRect/>
          </a:stretch>
        </p:blipFill>
        <p:spPr>
          <a:xfrm>
            <a:off x="1359778" y="4664941"/>
            <a:ext cx="7649751" cy="1842520"/>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a:t>20</a:t>
            </a:fld>
            <a:endParaRPr/>
          </a:p>
        </p:txBody>
      </p:sp>
      <p:sp>
        <p:nvSpPr>
          <p:cNvPr id="9" name="Footer Placeholder 8"/>
          <p:cNvSpPr>
            <a:spLocks noGrp="1"/>
          </p:cNvSpPr>
          <p:nvPr>
            <p:ph type="ftr" sz="quarter" idx="5"/>
          </p:nvPr>
        </p:nvSpPr>
        <p:spPr/>
        <p:txBody>
          <a:bodyPr/>
          <a:lstStyle/>
          <a:p>
            <a:r>
              <a:t>UNIT IV : Pythonic Programming Paradigm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883" y="498727"/>
            <a:ext cx="12168505" cy="6062345"/>
            <a:chOff x="11883" y="498727"/>
            <a:chExt cx="12168505" cy="6062345"/>
          </a:xfrm>
        </p:grpSpPr>
        <p:sp>
          <p:nvSpPr>
            <p:cNvPr id="3" name="object 3"/>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4" name="object 4"/>
            <p:cNvSpPr/>
            <p:nvPr/>
          </p:nvSpPr>
          <p:spPr>
            <a:xfrm>
              <a:off x="53418" y="575467"/>
              <a:ext cx="12105640" cy="5979795"/>
            </a:xfrm>
            <a:custGeom>
              <a:avLst/>
              <a:gdLst/>
              <a:ahLst/>
              <a:cxnLst/>
              <a:rect l="l" t="t" r="r" b="b"/>
              <a:pathLst>
                <a:path w="12105640" h="5979795">
                  <a:moveTo>
                    <a:pt x="0" y="0"/>
                  </a:moveTo>
                  <a:lnTo>
                    <a:pt x="12105503" y="0"/>
                  </a:lnTo>
                  <a:lnTo>
                    <a:pt x="12105503" y="5979174"/>
                  </a:lnTo>
                  <a:lnTo>
                    <a:pt x="0" y="5979174"/>
                  </a:lnTo>
                  <a:lnTo>
                    <a:pt x="0" y="0"/>
                  </a:lnTo>
                  <a:close/>
                </a:path>
              </a:pathLst>
            </a:custGeom>
            <a:ln w="12699">
              <a:solidFill>
                <a:srgbClr val="00B0F0"/>
              </a:solidFill>
            </a:ln>
          </p:spPr>
          <p:txBody>
            <a:bodyPr wrap="square" lIns="0" tIns="0" rIns="0" bIns="0" rtlCol="0"/>
            <a:lstStyle/>
            <a:p>
              <a:endParaRPr/>
            </a:p>
          </p:txBody>
        </p:sp>
      </p:grpSp>
      <p:sp>
        <p:nvSpPr>
          <p:cNvPr id="5" name="object 5"/>
          <p:cNvSpPr txBox="1">
            <a:spLocks noGrp="1"/>
          </p:cNvSpPr>
          <p:nvPr>
            <p:ph type="title"/>
          </p:nvPr>
        </p:nvSpPr>
        <p:spPr>
          <a:xfrm>
            <a:off x="76970" y="19698"/>
            <a:ext cx="194500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map()</a:t>
            </a:r>
            <a:r>
              <a:rPr spc="-8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Function</a:t>
            </a:r>
          </a:p>
        </p:txBody>
      </p:sp>
      <p:sp>
        <p:nvSpPr>
          <p:cNvPr id="6" name="object 6"/>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7" name="object 7"/>
          <p:cNvSpPr txBox="1"/>
          <p:nvPr/>
        </p:nvSpPr>
        <p:spPr>
          <a:xfrm>
            <a:off x="147554" y="448564"/>
            <a:ext cx="12004040" cy="2025650"/>
          </a:xfrm>
          <a:prstGeom prst="rect">
            <a:avLst/>
          </a:prstGeom>
        </p:spPr>
        <p:txBody>
          <a:bodyPr vert="horz" wrap="square" lIns="0" tIns="12700" rIns="0" bIns="0" rtlCol="0">
            <a:spAutoFit/>
          </a:bodyPr>
          <a:lstStyle/>
          <a:p>
            <a:pPr marL="298450" marR="5080" indent="-252730">
              <a:lnSpc>
                <a:spcPct val="150000"/>
              </a:lnSpc>
              <a:spcBef>
                <a:spcPts val="100"/>
              </a:spcBef>
              <a:buFont typeface="Arial MT"/>
              <a:buChar char="•"/>
              <a:tabLst>
                <a:tab pos="297815" algn="l"/>
                <a:tab pos="298450" algn="l"/>
              </a:tabLst>
            </a:pPr>
            <a:r>
              <a:rPr sz="1750" spc="-5" dirty="0">
                <a:latin typeface="Calibri" panose="020F0502020204030204"/>
                <a:cs typeface="Calibri" panose="020F0502020204030204"/>
              </a:rPr>
              <a:t>map()</a:t>
            </a:r>
            <a:r>
              <a:rPr sz="1750" spc="8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90" dirty="0">
                <a:latin typeface="Calibri" panose="020F0502020204030204"/>
                <a:cs typeface="Calibri" panose="020F0502020204030204"/>
              </a:rPr>
              <a:t> </a:t>
            </a:r>
            <a:r>
              <a:rPr sz="1750" spc="-5" dirty="0">
                <a:latin typeface="Calibri" panose="020F0502020204030204"/>
                <a:cs typeface="Calibri" panose="020F0502020204030204"/>
              </a:rPr>
              <a:t>is</a:t>
            </a:r>
            <a:r>
              <a:rPr sz="1750" spc="90" dirty="0">
                <a:latin typeface="Calibri" panose="020F0502020204030204"/>
                <a:cs typeface="Calibri" panose="020F0502020204030204"/>
              </a:rPr>
              <a:t> </a:t>
            </a:r>
            <a:r>
              <a:rPr sz="1750" dirty="0">
                <a:latin typeface="Calibri" panose="020F0502020204030204"/>
                <a:cs typeface="Calibri" panose="020F0502020204030204"/>
              </a:rPr>
              <a:t>a</a:t>
            </a:r>
            <a:r>
              <a:rPr sz="1750" spc="90" dirty="0">
                <a:latin typeface="Calibri" panose="020F0502020204030204"/>
                <a:cs typeface="Calibri" panose="020F0502020204030204"/>
              </a:rPr>
              <a:t> </a:t>
            </a:r>
            <a:r>
              <a:rPr sz="1750" spc="-5" dirty="0">
                <a:latin typeface="Calibri" panose="020F0502020204030204"/>
                <a:cs typeface="Calibri" panose="020F0502020204030204"/>
              </a:rPr>
              <a:t>type</a:t>
            </a:r>
            <a:r>
              <a:rPr sz="1750" spc="85" dirty="0">
                <a:latin typeface="Calibri" panose="020F0502020204030204"/>
                <a:cs typeface="Calibri" panose="020F0502020204030204"/>
              </a:rPr>
              <a:t> </a:t>
            </a:r>
            <a:r>
              <a:rPr sz="1750" spc="-5" dirty="0">
                <a:latin typeface="Calibri" panose="020F0502020204030204"/>
                <a:cs typeface="Calibri" panose="020F0502020204030204"/>
              </a:rPr>
              <a:t>of</a:t>
            </a:r>
            <a:r>
              <a:rPr sz="1750" spc="90" dirty="0">
                <a:latin typeface="Calibri" panose="020F0502020204030204"/>
                <a:cs typeface="Calibri" panose="020F0502020204030204"/>
              </a:rPr>
              <a:t> </a:t>
            </a:r>
            <a:r>
              <a:rPr sz="1750" spc="-5" dirty="0">
                <a:latin typeface="Calibri" panose="020F0502020204030204"/>
                <a:cs typeface="Calibri" panose="020F0502020204030204"/>
              </a:rPr>
              <a:t>higher-order.</a:t>
            </a:r>
            <a:r>
              <a:rPr sz="1750" spc="90" dirty="0">
                <a:latin typeface="Calibri" panose="020F0502020204030204"/>
                <a:cs typeface="Calibri" panose="020F0502020204030204"/>
              </a:rPr>
              <a:t> </a:t>
            </a:r>
            <a:r>
              <a:rPr sz="1750" spc="-5" dirty="0">
                <a:latin typeface="Calibri" panose="020F0502020204030204"/>
                <a:cs typeface="Calibri" panose="020F0502020204030204"/>
              </a:rPr>
              <a:t>As</a:t>
            </a:r>
            <a:r>
              <a:rPr sz="1750" spc="90" dirty="0">
                <a:latin typeface="Calibri" panose="020F0502020204030204"/>
                <a:cs typeface="Calibri" panose="020F0502020204030204"/>
              </a:rPr>
              <a:t> </a:t>
            </a:r>
            <a:r>
              <a:rPr sz="1750" spc="-5" dirty="0">
                <a:latin typeface="Calibri" panose="020F0502020204030204"/>
                <a:cs typeface="Calibri" panose="020F0502020204030204"/>
              </a:rPr>
              <a:t>mentioned</a:t>
            </a:r>
            <a:r>
              <a:rPr sz="1750" spc="85" dirty="0">
                <a:latin typeface="Calibri" panose="020F0502020204030204"/>
                <a:cs typeface="Calibri" panose="020F0502020204030204"/>
              </a:rPr>
              <a:t> </a:t>
            </a:r>
            <a:r>
              <a:rPr sz="1750" spc="-5" dirty="0">
                <a:latin typeface="Calibri" panose="020F0502020204030204"/>
                <a:cs typeface="Calibri" panose="020F0502020204030204"/>
              </a:rPr>
              <a:t>earlier,</a:t>
            </a:r>
            <a:r>
              <a:rPr sz="1750" spc="90" dirty="0">
                <a:latin typeface="Calibri" panose="020F0502020204030204"/>
                <a:cs typeface="Calibri" panose="020F0502020204030204"/>
              </a:rPr>
              <a:t> </a:t>
            </a:r>
            <a:r>
              <a:rPr sz="1750" spc="-5" dirty="0">
                <a:latin typeface="Calibri" panose="020F0502020204030204"/>
                <a:cs typeface="Calibri" panose="020F0502020204030204"/>
              </a:rPr>
              <a:t>this</a:t>
            </a:r>
            <a:r>
              <a:rPr sz="1750" spc="9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90" dirty="0">
                <a:latin typeface="Calibri" panose="020F0502020204030204"/>
                <a:cs typeface="Calibri" panose="020F0502020204030204"/>
              </a:rPr>
              <a:t> </a:t>
            </a:r>
            <a:r>
              <a:rPr sz="1750" spc="-5" dirty="0">
                <a:latin typeface="Calibri" panose="020F0502020204030204"/>
                <a:cs typeface="Calibri" panose="020F0502020204030204"/>
              </a:rPr>
              <a:t>takes</a:t>
            </a:r>
            <a:r>
              <a:rPr sz="1750" spc="85" dirty="0">
                <a:latin typeface="Calibri" panose="020F0502020204030204"/>
                <a:cs typeface="Calibri" panose="020F0502020204030204"/>
              </a:rPr>
              <a:t> </a:t>
            </a:r>
            <a:r>
              <a:rPr sz="1750" dirty="0">
                <a:latin typeface="Calibri" panose="020F0502020204030204"/>
                <a:cs typeface="Calibri" panose="020F0502020204030204"/>
              </a:rPr>
              <a:t>another</a:t>
            </a:r>
            <a:r>
              <a:rPr sz="1750" spc="9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90" dirty="0">
                <a:latin typeface="Calibri" panose="020F0502020204030204"/>
                <a:cs typeface="Calibri" panose="020F0502020204030204"/>
              </a:rPr>
              <a:t> </a:t>
            </a:r>
            <a:r>
              <a:rPr sz="1750" dirty="0">
                <a:latin typeface="Calibri" panose="020F0502020204030204"/>
                <a:cs typeface="Calibri" panose="020F0502020204030204"/>
              </a:rPr>
              <a:t>as</a:t>
            </a:r>
            <a:r>
              <a:rPr sz="1750" spc="90" dirty="0">
                <a:latin typeface="Calibri" panose="020F0502020204030204"/>
                <a:cs typeface="Calibri" panose="020F0502020204030204"/>
              </a:rPr>
              <a:t> </a:t>
            </a:r>
            <a:r>
              <a:rPr sz="1750" dirty="0">
                <a:latin typeface="Calibri" panose="020F0502020204030204"/>
                <a:cs typeface="Calibri" panose="020F0502020204030204"/>
              </a:rPr>
              <a:t>a</a:t>
            </a:r>
            <a:r>
              <a:rPr sz="1750" spc="85" dirty="0">
                <a:latin typeface="Calibri" panose="020F0502020204030204"/>
                <a:cs typeface="Calibri" panose="020F0502020204030204"/>
              </a:rPr>
              <a:t> </a:t>
            </a:r>
            <a:r>
              <a:rPr sz="1750" spc="-5" dirty="0">
                <a:latin typeface="Calibri" panose="020F0502020204030204"/>
                <a:cs typeface="Calibri" panose="020F0502020204030204"/>
              </a:rPr>
              <a:t>parameter</a:t>
            </a:r>
            <a:r>
              <a:rPr sz="1750" spc="90" dirty="0">
                <a:latin typeface="Calibri" panose="020F0502020204030204"/>
                <a:cs typeface="Calibri" panose="020F0502020204030204"/>
              </a:rPr>
              <a:t> </a:t>
            </a:r>
            <a:r>
              <a:rPr sz="1750" dirty="0">
                <a:latin typeface="Calibri" panose="020F0502020204030204"/>
                <a:cs typeface="Calibri" panose="020F0502020204030204"/>
              </a:rPr>
              <a:t>along</a:t>
            </a:r>
            <a:r>
              <a:rPr sz="1750" spc="90" dirty="0">
                <a:latin typeface="Calibri" panose="020F0502020204030204"/>
                <a:cs typeface="Calibri" panose="020F0502020204030204"/>
              </a:rPr>
              <a:t> </a:t>
            </a:r>
            <a:r>
              <a:rPr sz="1750" spc="-5" dirty="0">
                <a:latin typeface="Calibri" panose="020F0502020204030204"/>
                <a:cs typeface="Calibri" panose="020F0502020204030204"/>
              </a:rPr>
              <a:t>with</a:t>
            </a:r>
            <a:r>
              <a:rPr sz="1750" spc="90" dirty="0">
                <a:latin typeface="Calibri" panose="020F0502020204030204"/>
                <a:cs typeface="Calibri" panose="020F0502020204030204"/>
              </a:rPr>
              <a:t> </a:t>
            </a:r>
            <a:r>
              <a:rPr sz="1750" dirty="0">
                <a:latin typeface="Calibri" panose="020F0502020204030204"/>
                <a:cs typeface="Calibri" panose="020F0502020204030204"/>
              </a:rPr>
              <a:t>a </a:t>
            </a:r>
            <a:r>
              <a:rPr sz="1750" spc="-380" dirty="0">
                <a:latin typeface="Calibri" panose="020F0502020204030204"/>
                <a:cs typeface="Calibri" panose="020F0502020204030204"/>
              </a:rPr>
              <a:t> </a:t>
            </a:r>
            <a:r>
              <a:rPr sz="1750" spc="-5" dirty="0">
                <a:latin typeface="Calibri" panose="020F0502020204030204"/>
                <a:cs typeface="Calibri" panose="020F0502020204030204"/>
              </a:rPr>
              <a:t>sequence</a:t>
            </a:r>
            <a:r>
              <a:rPr sz="1750" spc="-10" dirty="0">
                <a:latin typeface="Calibri" panose="020F0502020204030204"/>
                <a:cs typeface="Calibri" panose="020F0502020204030204"/>
              </a:rPr>
              <a:t> </a:t>
            </a:r>
            <a:r>
              <a:rPr sz="1750" spc="-5" dirty="0">
                <a:latin typeface="Calibri" panose="020F0502020204030204"/>
                <a:cs typeface="Calibri" panose="020F0502020204030204"/>
              </a:rPr>
              <a:t>of iterables </a:t>
            </a:r>
            <a:r>
              <a:rPr sz="1750" dirty="0">
                <a:latin typeface="Calibri" panose="020F0502020204030204"/>
                <a:cs typeface="Calibri" panose="020F0502020204030204"/>
              </a:rPr>
              <a:t>and</a:t>
            </a:r>
            <a:r>
              <a:rPr sz="1750" spc="-5" dirty="0">
                <a:latin typeface="Calibri" panose="020F0502020204030204"/>
                <a:cs typeface="Calibri" panose="020F0502020204030204"/>
              </a:rPr>
              <a:t> returns </a:t>
            </a:r>
            <a:r>
              <a:rPr sz="1750" dirty="0">
                <a:latin typeface="Calibri" panose="020F0502020204030204"/>
                <a:cs typeface="Calibri" panose="020F0502020204030204"/>
              </a:rPr>
              <a:t>an</a:t>
            </a:r>
            <a:r>
              <a:rPr sz="1750" spc="-5" dirty="0">
                <a:latin typeface="Calibri" panose="020F0502020204030204"/>
                <a:cs typeface="Calibri" panose="020F0502020204030204"/>
              </a:rPr>
              <a:t> output</a:t>
            </a:r>
            <a:r>
              <a:rPr sz="1750" spc="-10" dirty="0">
                <a:latin typeface="Calibri" panose="020F0502020204030204"/>
                <a:cs typeface="Calibri" panose="020F0502020204030204"/>
              </a:rPr>
              <a:t> </a:t>
            </a:r>
            <a:r>
              <a:rPr sz="1750" dirty="0">
                <a:latin typeface="Calibri" panose="020F0502020204030204"/>
                <a:cs typeface="Calibri" panose="020F0502020204030204"/>
              </a:rPr>
              <a:t>after</a:t>
            </a:r>
            <a:r>
              <a:rPr sz="1750" spc="-5" dirty="0">
                <a:latin typeface="Calibri" panose="020F0502020204030204"/>
                <a:cs typeface="Calibri" panose="020F0502020204030204"/>
              </a:rPr>
              <a:t> </a:t>
            </a:r>
            <a:r>
              <a:rPr sz="1750" dirty="0">
                <a:latin typeface="Calibri" panose="020F0502020204030204"/>
                <a:cs typeface="Calibri" panose="020F0502020204030204"/>
              </a:rPr>
              <a:t>applying</a:t>
            </a:r>
            <a:r>
              <a:rPr sz="1750" spc="-5" dirty="0">
                <a:latin typeface="Calibri" panose="020F0502020204030204"/>
                <a:cs typeface="Calibri" panose="020F0502020204030204"/>
              </a:rPr>
              <a:t> the function to each iterable</a:t>
            </a:r>
            <a:r>
              <a:rPr sz="1750" spc="-10" dirty="0">
                <a:latin typeface="Calibri" panose="020F0502020204030204"/>
                <a:cs typeface="Calibri" panose="020F0502020204030204"/>
              </a:rPr>
              <a:t> </a:t>
            </a:r>
            <a:r>
              <a:rPr sz="1750" spc="-5" dirty="0">
                <a:latin typeface="Calibri" panose="020F0502020204030204"/>
                <a:cs typeface="Calibri" panose="020F0502020204030204"/>
              </a:rPr>
              <a:t>present in the sequence.</a:t>
            </a:r>
            <a:endParaRPr sz="1750">
              <a:latin typeface="Calibri" panose="020F0502020204030204"/>
              <a:cs typeface="Calibri" panose="020F0502020204030204"/>
            </a:endParaRPr>
          </a:p>
          <a:p>
            <a:pPr>
              <a:lnSpc>
                <a:spcPct val="100000"/>
              </a:lnSpc>
            </a:pPr>
            <a:endParaRPr sz="1700">
              <a:latin typeface="Calibri" panose="020F0502020204030204"/>
              <a:cs typeface="Calibri" panose="020F0502020204030204"/>
            </a:endParaRPr>
          </a:p>
          <a:p>
            <a:pPr>
              <a:lnSpc>
                <a:spcPct val="100000"/>
              </a:lnSpc>
              <a:spcBef>
                <a:spcPts val="45"/>
              </a:spcBef>
            </a:pPr>
            <a:endParaRPr sz="1700">
              <a:latin typeface="Calibri" panose="020F0502020204030204"/>
              <a:cs typeface="Calibri" panose="020F0502020204030204"/>
            </a:endParaRPr>
          </a:p>
          <a:p>
            <a:pPr marL="12700">
              <a:lnSpc>
                <a:spcPct val="100000"/>
              </a:lnSpc>
              <a:spcBef>
                <a:spcPts val="5"/>
              </a:spcBef>
            </a:pPr>
            <a:r>
              <a:rPr sz="1750" b="1" spc="-5" dirty="0">
                <a:latin typeface="Calibri" panose="020F0502020204030204"/>
                <a:cs typeface="Calibri" panose="020F0502020204030204"/>
              </a:rPr>
              <a:t>Syntax:</a:t>
            </a:r>
            <a:endParaRPr sz="1750">
              <a:latin typeface="Calibri" panose="020F0502020204030204"/>
              <a:cs typeface="Calibri" panose="020F0502020204030204"/>
            </a:endParaRPr>
          </a:p>
          <a:p>
            <a:pPr marL="469900">
              <a:lnSpc>
                <a:spcPct val="100000"/>
              </a:lnSpc>
              <a:spcBef>
                <a:spcPts val="1050"/>
              </a:spcBef>
            </a:pPr>
            <a:r>
              <a:rPr sz="1750" b="1" spc="-5" dirty="0">
                <a:latin typeface="Calibri" panose="020F0502020204030204"/>
                <a:cs typeface="Calibri" panose="020F0502020204030204"/>
              </a:rPr>
              <a:t>map(function,</a:t>
            </a:r>
            <a:r>
              <a:rPr sz="1750" b="1" spc="-45" dirty="0">
                <a:latin typeface="Calibri" panose="020F0502020204030204"/>
                <a:cs typeface="Calibri" panose="020F0502020204030204"/>
              </a:rPr>
              <a:t> </a:t>
            </a:r>
            <a:r>
              <a:rPr sz="1750" b="1" spc="-5" dirty="0">
                <a:latin typeface="Calibri" panose="020F0502020204030204"/>
                <a:cs typeface="Calibri" panose="020F0502020204030204"/>
              </a:rPr>
              <a:t>iterables)</a:t>
            </a:r>
            <a:endParaRPr sz="1750">
              <a:latin typeface="Calibri" panose="020F0502020204030204"/>
              <a:cs typeface="Calibri" panose="020F0502020204030204"/>
            </a:endParaRPr>
          </a:p>
        </p:txBody>
      </p:sp>
      <p:sp>
        <p:nvSpPr>
          <p:cNvPr id="8" name="object 8"/>
          <p:cNvSpPr txBox="1"/>
          <p:nvPr/>
        </p:nvSpPr>
        <p:spPr>
          <a:xfrm>
            <a:off x="40718" y="2957786"/>
            <a:ext cx="4011929" cy="1625600"/>
          </a:xfrm>
          <a:prstGeom prst="rect">
            <a:avLst/>
          </a:prstGeom>
        </p:spPr>
        <p:txBody>
          <a:bodyPr vert="horz" wrap="square" lIns="0" tIns="146050" rIns="0" bIns="0" rtlCol="0">
            <a:spAutoFit/>
          </a:bodyPr>
          <a:lstStyle/>
          <a:p>
            <a:pPr marL="12700">
              <a:lnSpc>
                <a:spcPct val="100000"/>
              </a:lnSpc>
              <a:spcBef>
                <a:spcPts val="1150"/>
              </a:spcBef>
            </a:pPr>
            <a:r>
              <a:rPr sz="1750" b="1" spc="-5" dirty="0">
                <a:latin typeface="Calibri" panose="020F0502020204030204"/>
                <a:cs typeface="Calibri" panose="020F0502020204030204"/>
              </a:rPr>
              <a:t>Example</a:t>
            </a:r>
            <a:r>
              <a:rPr sz="1750" b="1" spc="-35" dirty="0">
                <a:latin typeface="Calibri" panose="020F0502020204030204"/>
                <a:cs typeface="Calibri" panose="020F0502020204030204"/>
              </a:rPr>
              <a:t> </a:t>
            </a:r>
            <a:r>
              <a:rPr sz="1750" b="1" spc="-5" dirty="0">
                <a:latin typeface="Calibri" panose="020F0502020204030204"/>
                <a:cs typeface="Calibri" panose="020F0502020204030204"/>
              </a:rPr>
              <a:t>without</a:t>
            </a:r>
            <a:r>
              <a:rPr sz="1750" b="1" spc="-30" dirty="0">
                <a:latin typeface="Calibri" panose="020F0502020204030204"/>
                <a:cs typeface="Calibri" panose="020F0502020204030204"/>
              </a:rPr>
              <a:t> </a:t>
            </a:r>
            <a:r>
              <a:rPr sz="1750" b="1" dirty="0">
                <a:latin typeface="Calibri" panose="020F0502020204030204"/>
                <a:cs typeface="Calibri" panose="020F0502020204030204"/>
              </a:rPr>
              <a:t>Map</a:t>
            </a:r>
            <a:endParaRPr sz="1750">
              <a:latin typeface="Calibri" panose="020F0502020204030204"/>
              <a:cs typeface="Calibri" panose="020F0502020204030204"/>
            </a:endParaRPr>
          </a:p>
          <a:p>
            <a:pPr marL="12700" marR="5080">
              <a:lnSpc>
                <a:spcPct val="150000"/>
              </a:lnSpc>
            </a:pPr>
            <a:r>
              <a:rPr sz="1750" spc="-5" dirty="0">
                <a:latin typeface="Calibri" panose="020F0502020204030204"/>
                <a:cs typeface="Calibri" panose="020F0502020204030204"/>
              </a:rPr>
              <a:t>my_pets </a:t>
            </a:r>
            <a:r>
              <a:rPr sz="1750" dirty="0">
                <a:latin typeface="Calibri" panose="020F0502020204030204"/>
                <a:cs typeface="Calibri" panose="020F0502020204030204"/>
              </a:rPr>
              <a:t>= </a:t>
            </a:r>
            <a:r>
              <a:rPr sz="1750" spc="-5" dirty="0">
                <a:latin typeface="Calibri" panose="020F0502020204030204"/>
                <a:cs typeface="Calibri" panose="020F0502020204030204"/>
              </a:rPr>
              <a:t>['alfred', 'tabitha', 'william', 'arla'] </a:t>
            </a:r>
            <a:r>
              <a:rPr sz="1750" spc="-385" dirty="0">
                <a:latin typeface="Calibri" panose="020F0502020204030204"/>
                <a:cs typeface="Calibri" panose="020F0502020204030204"/>
              </a:rPr>
              <a:t> </a:t>
            </a:r>
            <a:r>
              <a:rPr sz="1750" spc="-5" dirty="0">
                <a:latin typeface="Calibri" panose="020F0502020204030204"/>
                <a:cs typeface="Calibri" panose="020F0502020204030204"/>
              </a:rPr>
              <a:t>uppered_pets</a:t>
            </a:r>
            <a:r>
              <a:rPr sz="1750" spc="-10" dirty="0">
                <a:latin typeface="Calibri" panose="020F0502020204030204"/>
                <a:cs typeface="Calibri" panose="020F0502020204030204"/>
              </a:rPr>
              <a:t> </a:t>
            </a:r>
            <a:r>
              <a:rPr sz="1750" dirty="0">
                <a:latin typeface="Calibri" panose="020F0502020204030204"/>
                <a:cs typeface="Calibri" panose="020F0502020204030204"/>
              </a:rPr>
              <a:t>=</a:t>
            </a:r>
            <a:r>
              <a:rPr sz="1750" spc="-5" dirty="0">
                <a:latin typeface="Calibri" panose="020F0502020204030204"/>
                <a:cs typeface="Calibri" panose="020F0502020204030204"/>
              </a:rPr>
              <a:t> []</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for</a:t>
            </a:r>
            <a:r>
              <a:rPr sz="1750" spc="-25" dirty="0">
                <a:latin typeface="Calibri" panose="020F0502020204030204"/>
                <a:cs typeface="Calibri" panose="020F0502020204030204"/>
              </a:rPr>
              <a:t> </a:t>
            </a:r>
            <a:r>
              <a:rPr sz="1750" spc="-5" dirty="0">
                <a:latin typeface="Calibri" panose="020F0502020204030204"/>
                <a:cs typeface="Calibri" panose="020F0502020204030204"/>
              </a:rPr>
              <a:t>pet</a:t>
            </a:r>
            <a:r>
              <a:rPr sz="1750" spc="-25" dirty="0">
                <a:latin typeface="Calibri" panose="020F0502020204030204"/>
                <a:cs typeface="Calibri" panose="020F0502020204030204"/>
              </a:rPr>
              <a:t> </a:t>
            </a:r>
            <a:r>
              <a:rPr sz="1750" spc="-5" dirty="0">
                <a:latin typeface="Calibri" panose="020F0502020204030204"/>
                <a:cs typeface="Calibri" panose="020F0502020204030204"/>
              </a:rPr>
              <a:t>in</a:t>
            </a:r>
            <a:r>
              <a:rPr sz="1750" spc="-25" dirty="0">
                <a:latin typeface="Calibri" panose="020F0502020204030204"/>
                <a:cs typeface="Calibri" panose="020F0502020204030204"/>
              </a:rPr>
              <a:t> </a:t>
            </a:r>
            <a:r>
              <a:rPr sz="1750" spc="-5" dirty="0">
                <a:latin typeface="Calibri" panose="020F0502020204030204"/>
                <a:cs typeface="Calibri" panose="020F0502020204030204"/>
              </a:rPr>
              <a:t>my_pets:</a:t>
            </a:r>
            <a:endParaRPr sz="1750">
              <a:latin typeface="Calibri" panose="020F0502020204030204"/>
              <a:cs typeface="Calibri" panose="020F0502020204030204"/>
            </a:endParaRPr>
          </a:p>
        </p:txBody>
      </p:sp>
      <p:sp>
        <p:nvSpPr>
          <p:cNvPr id="9" name="object 9"/>
          <p:cNvSpPr txBox="1"/>
          <p:nvPr/>
        </p:nvSpPr>
        <p:spPr>
          <a:xfrm>
            <a:off x="497918" y="4557987"/>
            <a:ext cx="2576195" cy="825500"/>
          </a:xfrm>
          <a:prstGeom prst="rect">
            <a:avLst/>
          </a:prstGeom>
        </p:spPr>
        <p:txBody>
          <a:bodyPr vert="horz" wrap="square" lIns="0" tIns="12700" rIns="0" bIns="0" rtlCol="0">
            <a:spAutoFit/>
          </a:bodyPr>
          <a:lstStyle/>
          <a:p>
            <a:pPr marL="12700" marR="5080">
              <a:lnSpc>
                <a:spcPct val="150000"/>
              </a:lnSpc>
              <a:spcBef>
                <a:spcPts val="100"/>
              </a:spcBef>
            </a:pPr>
            <a:r>
              <a:rPr sz="1750" spc="-5" dirty="0">
                <a:latin typeface="Calibri" panose="020F0502020204030204"/>
                <a:cs typeface="Calibri" panose="020F0502020204030204"/>
              </a:rPr>
              <a:t>pet_=pet.upper() </a:t>
            </a:r>
            <a:r>
              <a:rPr sz="1750" dirty="0">
                <a:latin typeface="Calibri" panose="020F0502020204030204"/>
                <a:cs typeface="Calibri" panose="020F0502020204030204"/>
              </a:rPr>
              <a:t> </a:t>
            </a:r>
            <a:r>
              <a:rPr sz="1750" spc="-5" dirty="0">
                <a:latin typeface="Calibri" panose="020F0502020204030204"/>
                <a:cs typeface="Calibri" panose="020F0502020204030204"/>
              </a:rPr>
              <a:t>uppered_pets.append(pet_)</a:t>
            </a:r>
            <a:endParaRPr sz="1750">
              <a:latin typeface="Calibri" panose="020F0502020204030204"/>
              <a:cs typeface="Calibri" panose="020F0502020204030204"/>
            </a:endParaRPr>
          </a:p>
        </p:txBody>
      </p:sp>
      <p:sp>
        <p:nvSpPr>
          <p:cNvPr id="10" name="object 10"/>
          <p:cNvSpPr txBox="1"/>
          <p:nvPr/>
        </p:nvSpPr>
        <p:spPr>
          <a:xfrm>
            <a:off x="40718" y="5491436"/>
            <a:ext cx="1860550" cy="292100"/>
          </a:xfrm>
          <a:prstGeom prst="rect">
            <a:avLst/>
          </a:prstGeom>
        </p:spPr>
        <p:txBody>
          <a:bodyPr vert="horz" wrap="square" lIns="0" tIns="12700" rIns="0" bIns="0" rtlCol="0">
            <a:spAutoFit/>
          </a:bodyPr>
          <a:lstStyle/>
          <a:p>
            <a:pPr marL="12700">
              <a:lnSpc>
                <a:spcPct val="100000"/>
              </a:lnSpc>
              <a:spcBef>
                <a:spcPts val="100"/>
              </a:spcBef>
            </a:pPr>
            <a:r>
              <a:rPr sz="1750" spc="-5" dirty="0">
                <a:latin typeface="Calibri" panose="020F0502020204030204"/>
                <a:cs typeface="Calibri" panose="020F0502020204030204"/>
              </a:rPr>
              <a:t>print(uppered_pets)</a:t>
            </a:r>
            <a:endParaRPr sz="1750">
              <a:latin typeface="Calibri" panose="020F0502020204030204"/>
              <a:cs typeface="Calibri" panose="020F0502020204030204"/>
            </a:endParaRPr>
          </a:p>
        </p:txBody>
      </p:sp>
      <p:sp>
        <p:nvSpPr>
          <p:cNvPr id="11" name="object 11"/>
          <p:cNvSpPr txBox="1"/>
          <p:nvPr/>
        </p:nvSpPr>
        <p:spPr>
          <a:xfrm>
            <a:off x="5258546" y="2957786"/>
            <a:ext cx="6574155" cy="2825750"/>
          </a:xfrm>
          <a:prstGeom prst="rect">
            <a:avLst/>
          </a:prstGeom>
        </p:spPr>
        <p:txBody>
          <a:bodyPr vert="horz" wrap="square" lIns="0" tIns="146050" rIns="0" bIns="0" rtlCol="0">
            <a:spAutoFit/>
          </a:bodyPr>
          <a:lstStyle/>
          <a:p>
            <a:pPr marL="12700">
              <a:lnSpc>
                <a:spcPct val="100000"/>
              </a:lnSpc>
              <a:spcBef>
                <a:spcPts val="1150"/>
              </a:spcBef>
            </a:pPr>
            <a:r>
              <a:rPr sz="1750" b="1" spc="-5" dirty="0">
                <a:latin typeface="Calibri" panose="020F0502020204030204"/>
                <a:cs typeface="Calibri" panose="020F0502020204030204"/>
              </a:rPr>
              <a:t>Example</a:t>
            </a:r>
            <a:r>
              <a:rPr sz="1750" b="1" spc="-35" dirty="0">
                <a:latin typeface="Calibri" panose="020F0502020204030204"/>
                <a:cs typeface="Calibri" panose="020F0502020204030204"/>
              </a:rPr>
              <a:t> </a:t>
            </a:r>
            <a:r>
              <a:rPr sz="1750" b="1" spc="-5" dirty="0">
                <a:latin typeface="Calibri" panose="020F0502020204030204"/>
                <a:cs typeface="Calibri" panose="020F0502020204030204"/>
              </a:rPr>
              <a:t>with</a:t>
            </a:r>
            <a:r>
              <a:rPr sz="1750" b="1" spc="-30" dirty="0">
                <a:latin typeface="Calibri" panose="020F0502020204030204"/>
                <a:cs typeface="Calibri" panose="020F0502020204030204"/>
              </a:rPr>
              <a:t> </a:t>
            </a:r>
            <a:r>
              <a:rPr sz="1750" b="1" dirty="0">
                <a:latin typeface="Calibri" panose="020F0502020204030204"/>
                <a:cs typeface="Calibri" panose="020F0502020204030204"/>
              </a:rPr>
              <a:t>Map</a:t>
            </a:r>
            <a:endParaRPr sz="1750">
              <a:latin typeface="Calibri" panose="020F0502020204030204"/>
              <a:cs typeface="Calibri" panose="020F0502020204030204"/>
            </a:endParaRPr>
          </a:p>
          <a:p>
            <a:pPr marL="12700" marR="699770">
              <a:lnSpc>
                <a:spcPct val="150000"/>
              </a:lnSpc>
            </a:pPr>
            <a:r>
              <a:rPr sz="1750" spc="-5" dirty="0">
                <a:latin typeface="Calibri" panose="020F0502020204030204"/>
                <a:cs typeface="Calibri" panose="020F0502020204030204"/>
              </a:rPr>
              <a:t>my_pets </a:t>
            </a:r>
            <a:r>
              <a:rPr sz="1750" dirty="0">
                <a:latin typeface="Calibri" panose="020F0502020204030204"/>
                <a:cs typeface="Calibri" panose="020F0502020204030204"/>
              </a:rPr>
              <a:t>= </a:t>
            </a:r>
            <a:r>
              <a:rPr sz="1750" spc="-5" dirty="0">
                <a:latin typeface="Calibri" panose="020F0502020204030204"/>
                <a:cs typeface="Calibri" panose="020F0502020204030204"/>
              </a:rPr>
              <a:t>['alfred', 'tabitha', 'william', 'arla'] </a:t>
            </a:r>
            <a:r>
              <a:rPr sz="1750" dirty="0">
                <a:latin typeface="Calibri" panose="020F0502020204030204"/>
                <a:cs typeface="Calibri" panose="020F0502020204030204"/>
              </a:rPr>
              <a:t> </a:t>
            </a:r>
            <a:r>
              <a:rPr sz="1750" spc="-5" dirty="0">
                <a:latin typeface="Calibri" panose="020F0502020204030204"/>
                <a:cs typeface="Calibri" panose="020F0502020204030204"/>
              </a:rPr>
              <a:t>uppered_pets=list(map(str.upper,my_pets))</a:t>
            </a:r>
            <a:r>
              <a:rPr sz="1750" spc="-65" dirty="0">
                <a:latin typeface="Calibri" panose="020F0502020204030204"/>
                <a:cs typeface="Calibri" panose="020F0502020204030204"/>
              </a:rPr>
              <a:t> </a:t>
            </a:r>
            <a:r>
              <a:rPr sz="1750" spc="-5" dirty="0">
                <a:latin typeface="Calibri" panose="020F0502020204030204"/>
                <a:cs typeface="Calibri" panose="020F0502020204030204"/>
              </a:rPr>
              <a:t>print(uppered_pets)</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//map</a:t>
            </a:r>
            <a:r>
              <a:rPr sz="1750" spc="-20" dirty="0">
                <a:latin typeface="Calibri" panose="020F0502020204030204"/>
                <a:cs typeface="Calibri" panose="020F0502020204030204"/>
              </a:rPr>
              <a:t> </a:t>
            </a:r>
            <a:r>
              <a:rPr sz="1750" spc="-5" dirty="0">
                <a:latin typeface="Calibri" panose="020F0502020204030204"/>
                <a:cs typeface="Calibri" panose="020F0502020204030204"/>
              </a:rPr>
              <a:t>with</a:t>
            </a:r>
            <a:r>
              <a:rPr sz="1750" spc="-15" dirty="0">
                <a:latin typeface="Calibri" panose="020F0502020204030204"/>
                <a:cs typeface="Calibri" panose="020F0502020204030204"/>
              </a:rPr>
              <a:t> </a:t>
            </a:r>
            <a:r>
              <a:rPr sz="1750" spc="-5" dirty="0">
                <a:latin typeface="Calibri" panose="020F0502020204030204"/>
                <a:cs typeface="Calibri" panose="020F0502020204030204"/>
              </a:rPr>
              <a:t>multiple</a:t>
            </a:r>
            <a:r>
              <a:rPr sz="1750" spc="-20" dirty="0">
                <a:latin typeface="Calibri" panose="020F0502020204030204"/>
                <a:cs typeface="Calibri" panose="020F0502020204030204"/>
              </a:rPr>
              <a:t> </a:t>
            </a:r>
            <a:r>
              <a:rPr sz="1750" spc="-5" dirty="0">
                <a:latin typeface="Calibri" panose="020F0502020204030204"/>
                <a:cs typeface="Calibri" panose="020F0502020204030204"/>
              </a:rPr>
              <a:t>list</a:t>
            </a:r>
            <a:r>
              <a:rPr sz="1750" spc="-15" dirty="0">
                <a:latin typeface="Calibri" panose="020F0502020204030204"/>
                <a:cs typeface="Calibri" panose="020F0502020204030204"/>
              </a:rPr>
              <a:t> </a:t>
            </a:r>
            <a:r>
              <a:rPr sz="1750" dirty="0">
                <a:latin typeface="Calibri" panose="020F0502020204030204"/>
                <a:cs typeface="Calibri" panose="020F0502020204030204"/>
              </a:rPr>
              <a:t>as</a:t>
            </a:r>
            <a:r>
              <a:rPr sz="1750" spc="-20" dirty="0">
                <a:latin typeface="Calibri" panose="020F0502020204030204"/>
                <a:cs typeface="Calibri" panose="020F0502020204030204"/>
              </a:rPr>
              <a:t> </a:t>
            </a:r>
            <a:r>
              <a:rPr sz="1750" spc="-5" dirty="0">
                <a:latin typeface="Calibri" panose="020F0502020204030204"/>
                <a:cs typeface="Calibri" panose="020F0502020204030204"/>
              </a:rPr>
              <a:t>input</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circle_areas</a:t>
            </a:r>
            <a:r>
              <a:rPr sz="1750" spc="-15" dirty="0">
                <a:latin typeface="Calibri" panose="020F0502020204030204"/>
                <a:cs typeface="Calibri" panose="020F0502020204030204"/>
              </a:rPr>
              <a:t> </a:t>
            </a:r>
            <a:r>
              <a:rPr sz="1750" dirty="0">
                <a:latin typeface="Calibri" panose="020F0502020204030204"/>
                <a:cs typeface="Calibri" panose="020F0502020204030204"/>
              </a:rPr>
              <a:t>=</a:t>
            </a:r>
            <a:r>
              <a:rPr sz="1750" spc="-15" dirty="0">
                <a:latin typeface="Calibri" panose="020F0502020204030204"/>
                <a:cs typeface="Calibri" panose="020F0502020204030204"/>
              </a:rPr>
              <a:t> </a:t>
            </a:r>
            <a:r>
              <a:rPr sz="1750" spc="-5" dirty="0">
                <a:latin typeface="Calibri" panose="020F0502020204030204"/>
                <a:cs typeface="Calibri" panose="020F0502020204030204"/>
              </a:rPr>
              <a:t>[3.56773,</a:t>
            </a:r>
            <a:r>
              <a:rPr sz="1750" spc="-15" dirty="0">
                <a:latin typeface="Calibri" panose="020F0502020204030204"/>
                <a:cs typeface="Calibri" panose="020F0502020204030204"/>
              </a:rPr>
              <a:t> </a:t>
            </a:r>
            <a:r>
              <a:rPr sz="1750" spc="-5" dirty="0">
                <a:latin typeface="Calibri" panose="020F0502020204030204"/>
                <a:cs typeface="Calibri" panose="020F0502020204030204"/>
              </a:rPr>
              <a:t>5.57668,</a:t>
            </a:r>
            <a:r>
              <a:rPr sz="1750" spc="-15" dirty="0">
                <a:latin typeface="Calibri" panose="020F0502020204030204"/>
                <a:cs typeface="Calibri" panose="020F0502020204030204"/>
              </a:rPr>
              <a:t> </a:t>
            </a:r>
            <a:r>
              <a:rPr sz="1750" spc="-5" dirty="0">
                <a:latin typeface="Calibri" panose="020F0502020204030204"/>
                <a:cs typeface="Calibri" panose="020F0502020204030204"/>
              </a:rPr>
              <a:t>4.00914,</a:t>
            </a:r>
            <a:r>
              <a:rPr sz="1750" spc="-15" dirty="0">
                <a:latin typeface="Calibri" panose="020F0502020204030204"/>
                <a:cs typeface="Calibri" panose="020F0502020204030204"/>
              </a:rPr>
              <a:t> </a:t>
            </a:r>
            <a:r>
              <a:rPr sz="1750" spc="-5" dirty="0">
                <a:latin typeface="Calibri" panose="020F0502020204030204"/>
                <a:cs typeface="Calibri" panose="020F0502020204030204"/>
              </a:rPr>
              <a:t>56.24241,</a:t>
            </a:r>
            <a:r>
              <a:rPr sz="1750" spc="-10" dirty="0">
                <a:latin typeface="Calibri" panose="020F0502020204030204"/>
                <a:cs typeface="Calibri" panose="020F0502020204030204"/>
              </a:rPr>
              <a:t> </a:t>
            </a:r>
            <a:r>
              <a:rPr sz="1750" spc="-5" dirty="0">
                <a:latin typeface="Calibri" panose="020F0502020204030204"/>
                <a:cs typeface="Calibri" panose="020F0502020204030204"/>
              </a:rPr>
              <a:t>9.01344,</a:t>
            </a:r>
            <a:r>
              <a:rPr sz="1750" spc="-15" dirty="0">
                <a:latin typeface="Calibri" panose="020F0502020204030204"/>
                <a:cs typeface="Calibri" panose="020F0502020204030204"/>
              </a:rPr>
              <a:t> </a:t>
            </a:r>
            <a:r>
              <a:rPr sz="1750" spc="-5" dirty="0">
                <a:latin typeface="Calibri" panose="020F0502020204030204"/>
                <a:cs typeface="Calibri" panose="020F0502020204030204"/>
              </a:rPr>
              <a:t>32.00013]</a:t>
            </a:r>
            <a:endParaRPr sz="1750">
              <a:latin typeface="Calibri" panose="020F0502020204030204"/>
              <a:cs typeface="Calibri" panose="020F0502020204030204"/>
            </a:endParaRPr>
          </a:p>
          <a:p>
            <a:pPr marL="12700" marR="2138680">
              <a:lnSpc>
                <a:spcPct val="150000"/>
              </a:lnSpc>
            </a:pPr>
            <a:r>
              <a:rPr sz="1750" spc="-5" dirty="0">
                <a:latin typeface="Calibri" panose="020F0502020204030204"/>
                <a:cs typeface="Calibri" panose="020F0502020204030204"/>
              </a:rPr>
              <a:t>result </a:t>
            </a:r>
            <a:r>
              <a:rPr sz="1750" dirty="0">
                <a:latin typeface="Calibri" panose="020F0502020204030204"/>
                <a:cs typeface="Calibri" panose="020F0502020204030204"/>
              </a:rPr>
              <a:t>= </a:t>
            </a:r>
            <a:r>
              <a:rPr sz="1750" spc="-5" dirty="0">
                <a:latin typeface="Calibri" panose="020F0502020204030204"/>
                <a:cs typeface="Calibri" panose="020F0502020204030204"/>
              </a:rPr>
              <a:t>list(map(round, circle_areas, range(1,7))) </a:t>
            </a:r>
            <a:r>
              <a:rPr sz="1750" spc="-385" dirty="0">
                <a:latin typeface="Calibri" panose="020F0502020204030204"/>
                <a:cs typeface="Calibri" panose="020F0502020204030204"/>
              </a:rPr>
              <a:t> </a:t>
            </a:r>
            <a:r>
              <a:rPr sz="1750" spc="-5" dirty="0">
                <a:latin typeface="Calibri" panose="020F0502020204030204"/>
                <a:cs typeface="Calibri" panose="020F0502020204030204"/>
              </a:rPr>
              <a:t>print(result)</a:t>
            </a:r>
            <a:endParaRPr sz="1750">
              <a:latin typeface="Calibri" panose="020F0502020204030204"/>
              <a:cs typeface="Calibri" panose="020F0502020204030204"/>
            </a:endParaRPr>
          </a:p>
        </p:txBody>
      </p:sp>
      <p:sp>
        <p:nvSpPr>
          <p:cNvPr id="12" name="Slide Number Placeholder 11"/>
          <p:cNvSpPr>
            <a:spLocks noGrp="1"/>
          </p:cNvSpPr>
          <p:nvPr>
            <p:ph type="sldNum" sz="quarter" idx="7"/>
          </p:nvPr>
        </p:nvSpPr>
        <p:spPr/>
        <p:txBody>
          <a:bodyPr/>
          <a:lstStyle/>
          <a:p>
            <a:fld id="{B6F15528-21DE-4FAA-801E-634DDDAF4B2B}" type="slidenum">
              <a:rPr/>
              <a:t>21</a:t>
            </a:fld>
            <a:endParaRPr/>
          </a:p>
        </p:txBody>
      </p:sp>
      <p:sp>
        <p:nvSpPr>
          <p:cNvPr id="13" name="Footer Placeholder 12"/>
          <p:cNvSpPr>
            <a:spLocks noGrp="1"/>
          </p:cNvSpPr>
          <p:nvPr>
            <p:ph type="ftr" sz="quarter" idx="5"/>
          </p:nvPr>
        </p:nvSpPr>
        <p:spPr/>
        <p:txBody>
          <a:bodyPr/>
          <a:lstStyle/>
          <a:p>
            <a:r>
              <a:t>UNIT IV : Pythonic Programming Paradigm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1996439"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filter()</a:t>
            </a:r>
            <a:r>
              <a:rPr spc="-8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Function</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6"/>
            <a:ext cx="12105640" cy="5979795"/>
          </a:xfrm>
          <a:custGeom>
            <a:avLst/>
            <a:gdLst/>
            <a:ahLst/>
            <a:cxnLst/>
            <a:rect l="l" t="t" r="r" b="b"/>
            <a:pathLst>
              <a:path w="12105640" h="5979795">
                <a:moveTo>
                  <a:pt x="0" y="0"/>
                </a:moveTo>
                <a:lnTo>
                  <a:pt x="12105503" y="0"/>
                </a:lnTo>
                <a:lnTo>
                  <a:pt x="12105503" y="5979174"/>
                </a:lnTo>
                <a:lnTo>
                  <a:pt x="0" y="5979174"/>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94136" y="460061"/>
            <a:ext cx="12002135" cy="6026150"/>
          </a:xfrm>
          <a:prstGeom prst="rect">
            <a:avLst/>
          </a:prstGeom>
        </p:spPr>
        <p:txBody>
          <a:bodyPr vert="horz" wrap="square" lIns="0" tIns="146050" rIns="0" bIns="0" rtlCol="0">
            <a:spAutoFit/>
          </a:bodyPr>
          <a:lstStyle/>
          <a:p>
            <a:pPr marL="298450" indent="-252730">
              <a:lnSpc>
                <a:spcPct val="100000"/>
              </a:lnSpc>
              <a:spcBef>
                <a:spcPts val="1150"/>
              </a:spcBef>
              <a:buFont typeface="Arial MT"/>
              <a:buChar char="•"/>
              <a:tabLst>
                <a:tab pos="297815" algn="l"/>
                <a:tab pos="298450" algn="l"/>
              </a:tabLst>
            </a:pPr>
            <a:r>
              <a:rPr sz="1750" spc="-5" dirty="0">
                <a:latin typeface="Calibri" panose="020F0502020204030204"/>
                <a:cs typeface="Calibri" panose="020F0502020204030204"/>
              </a:rPr>
              <a:t>filter</a:t>
            </a:r>
            <a:r>
              <a:rPr sz="1750" spc="-10" dirty="0">
                <a:latin typeface="Calibri" panose="020F0502020204030204"/>
                <a:cs typeface="Calibri" panose="020F0502020204030204"/>
              </a:rPr>
              <a:t> </a:t>
            </a:r>
            <a:r>
              <a:rPr sz="1750" spc="-5" dirty="0">
                <a:latin typeface="Calibri" panose="020F0502020204030204"/>
                <a:cs typeface="Calibri" panose="020F0502020204030204"/>
              </a:rPr>
              <a:t>extracts</a:t>
            </a:r>
            <a:r>
              <a:rPr sz="1750" spc="-10" dirty="0">
                <a:latin typeface="Calibri" panose="020F0502020204030204"/>
                <a:cs typeface="Calibri" panose="020F0502020204030204"/>
              </a:rPr>
              <a:t> </a:t>
            </a:r>
            <a:r>
              <a:rPr sz="1750" spc="-5" dirty="0">
                <a:latin typeface="Calibri" panose="020F0502020204030204"/>
                <a:cs typeface="Calibri" panose="020F0502020204030204"/>
              </a:rPr>
              <a:t>each element</a:t>
            </a:r>
            <a:r>
              <a:rPr sz="1750" spc="-10" dirty="0">
                <a:latin typeface="Calibri" panose="020F0502020204030204"/>
                <a:cs typeface="Calibri" panose="020F0502020204030204"/>
              </a:rPr>
              <a:t> </a:t>
            </a:r>
            <a:r>
              <a:rPr sz="1750" spc="-5" dirty="0">
                <a:latin typeface="Calibri" panose="020F0502020204030204"/>
                <a:cs typeface="Calibri" panose="020F0502020204030204"/>
              </a:rPr>
              <a:t>in the</a:t>
            </a:r>
            <a:r>
              <a:rPr sz="1750" spc="-10" dirty="0">
                <a:latin typeface="Calibri" panose="020F0502020204030204"/>
                <a:cs typeface="Calibri" panose="020F0502020204030204"/>
              </a:rPr>
              <a:t> </a:t>
            </a:r>
            <a:r>
              <a:rPr sz="1750" spc="-5" dirty="0">
                <a:latin typeface="Calibri" panose="020F0502020204030204"/>
                <a:cs typeface="Calibri" panose="020F0502020204030204"/>
              </a:rPr>
              <a:t>sequence</a:t>
            </a:r>
            <a:r>
              <a:rPr sz="1750" spc="-10" dirty="0">
                <a:latin typeface="Calibri" panose="020F0502020204030204"/>
                <a:cs typeface="Calibri" panose="020F0502020204030204"/>
              </a:rPr>
              <a:t> </a:t>
            </a:r>
            <a:r>
              <a:rPr sz="1750" spc="-5" dirty="0">
                <a:latin typeface="Calibri" panose="020F0502020204030204"/>
                <a:cs typeface="Calibri" panose="020F0502020204030204"/>
              </a:rPr>
              <a:t>for which</a:t>
            </a:r>
            <a:r>
              <a:rPr sz="1750" spc="-10" dirty="0">
                <a:latin typeface="Calibri" panose="020F0502020204030204"/>
                <a:cs typeface="Calibri" panose="020F0502020204030204"/>
              </a:rPr>
              <a:t> </a:t>
            </a:r>
            <a:r>
              <a:rPr sz="1750" spc="-5" dirty="0">
                <a:latin typeface="Calibri" panose="020F0502020204030204"/>
                <a:cs typeface="Calibri" panose="020F0502020204030204"/>
              </a:rPr>
              <a:t>the function</a:t>
            </a:r>
            <a:r>
              <a:rPr sz="1750" spc="-10" dirty="0">
                <a:latin typeface="Calibri" panose="020F0502020204030204"/>
                <a:cs typeface="Calibri" panose="020F0502020204030204"/>
              </a:rPr>
              <a:t> </a:t>
            </a:r>
            <a:r>
              <a:rPr sz="1750" spc="-5" dirty="0">
                <a:latin typeface="Calibri" panose="020F0502020204030204"/>
                <a:cs typeface="Calibri" panose="020F0502020204030204"/>
              </a:rPr>
              <a:t>returns</a:t>
            </a:r>
            <a:r>
              <a:rPr sz="1750" spc="-10" dirty="0">
                <a:latin typeface="Calibri" panose="020F0502020204030204"/>
                <a:cs typeface="Calibri" panose="020F0502020204030204"/>
              </a:rPr>
              <a:t> </a:t>
            </a:r>
            <a:r>
              <a:rPr sz="1750" spc="-5" dirty="0">
                <a:latin typeface="Calibri" panose="020F0502020204030204"/>
                <a:cs typeface="Calibri" panose="020F0502020204030204"/>
              </a:rPr>
              <a:t>True.</a:t>
            </a:r>
            <a:endParaRPr sz="1750">
              <a:latin typeface="Calibri" panose="020F0502020204030204"/>
              <a:cs typeface="Calibri" panose="020F0502020204030204"/>
            </a:endParaRPr>
          </a:p>
          <a:p>
            <a:pPr marL="298450" marR="5080" indent="-252730">
              <a:lnSpc>
                <a:spcPct val="150000"/>
              </a:lnSpc>
              <a:buFont typeface="Arial MT"/>
              <a:buChar char="•"/>
              <a:tabLst>
                <a:tab pos="297815" algn="l"/>
                <a:tab pos="298450" algn="l"/>
              </a:tabLst>
            </a:pPr>
            <a:r>
              <a:rPr sz="1750" spc="-5" dirty="0">
                <a:latin typeface="Calibri" panose="020F0502020204030204"/>
                <a:cs typeface="Calibri" panose="020F0502020204030204"/>
              </a:rPr>
              <a:t>filter(),</a:t>
            </a:r>
            <a:r>
              <a:rPr sz="1750" spc="185" dirty="0">
                <a:latin typeface="Calibri" panose="020F0502020204030204"/>
                <a:cs typeface="Calibri" panose="020F0502020204030204"/>
              </a:rPr>
              <a:t> </a:t>
            </a:r>
            <a:r>
              <a:rPr sz="1750" spc="-5" dirty="0">
                <a:latin typeface="Calibri" panose="020F0502020204030204"/>
                <a:cs typeface="Calibri" panose="020F0502020204030204"/>
              </a:rPr>
              <a:t>first</a:t>
            </a:r>
            <a:r>
              <a:rPr sz="1750" spc="190" dirty="0">
                <a:latin typeface="Calibri" panose="020F0502020204030204"/>
                <a:cs typeface="Calibri" panose="020F0502020204030204"/>
              </a:rPr>
              <a:t> </a:t>
            </a:r>
            <a:r>
              <a:rPr sz="1750" spc="-5" dirty="0">
                <a:latin typeface="Calibri" panose="020F0502020204030204"/>
                <a:cs typeface="Calibri" panose="020F0502020204030204"/>
              </a:rPr>
              <a:t>of</a:t>
            </a:r>
            <a:r>
              <a:rPr sz="1750" spc="190" dirty="0">
                <a:latin typeface="Calibri" panose="020F0502020204030204"/>
                <a:cs typeface="Calibri" panose="020F0502020204030204"/>
              </a:rPr>
              <a:t> </a:t>
            </a:r>
            <a:r>
              <a:rPr sz="1750" dirty="0">
                <a:latin typeface="Calibri" panose="020F0502020204030204"/>
                <a:cs typeface="Calibri" panose="020F0502020204030204"/>
              </a:rPr>
              <a:t>all,</a:t>
            </a:r>
            <a:r>
              <a:rPr sz="1750" spc="190" dirty="0">
                <a:latin typeface="Calibri" panose="020F0502020204030204"/>
                <a:cs typeface="Calibri" panose="020F0502020204030204"/>
              </a:rPr>
              <a:t> </a:t>
            </a:r>
            <a:r>
              <a:rPr sz="1750" spc="-5" dirty="0">
                <a:latin typeface="Calibri" panose="020F0502020204030204"/>
                <a:cs typeface="Calibri" panose="020F0502020204030204"/>
              </a:rPr>
              <a:t>requires</a:t>
            </a:r>
            <a:r>
              <a:rPr sz="1750" spc="190" dirty="0">
                <a:latin typeface="Calibri" panose="020F0502020204030204"/>
                <a:cs typeface="Calibri" panose="020F0502020204030204"/>
              </a:rPr>
              <a:t> </a:t>
            </a:r>
            <a:r>
              <a:rPr sz="1750" spc="-5" dirty="0">
                <a:latin typeface="Calibri" panose="020F0502020204030204"/>
                <a:cs typeface="Calibri" panose="020F0502020204030204"/>
              </a:rPr>
              <a:t>the</a:t>
            </a:r>
            <a:r>
              <a:rPr sz="1750" spc="19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90" dirty="0">
                <a:latin typeface="Calibri" panose="020F0502020204030204"/>
                <a:cs typeface="Calibri" panose="020F0502020204030204"/>
              </a:rPr>
              <a:t> </a:t>
            </a:r>
            <a:r>
              <a:rPr sz="1750" spc="-5" dirty="0">
                <a:latin typeface="Calibri" panose="020F0502020204030204"/>
                <a:cs typeface="Calibri" panose="020F0502020204030204"/>
              </a:rPr>
              <a:t>to</a:t>
            </a:r>
            <a:r>
              <a:rPr sz="1750" spc="190" dirty="0">
                <a:latin typeface="Calibri" panose="020F0502020204030204"/>
                <a:cs typeface="Calibri" panose="020F0502020204030204"/>
              </a:rPr>
              <a:t> </a:t>
            </a:r>
            <a:r>
              <a:rPr sz="1750" spc="-5" dirty="0">
                <a:latin typeface="Calibri" panose="020F0502020204030204"/>
                <a:cs typeface="Calibri" panose="020F0502020204030204"/>
              </a:rPr>
              <a:t>return</a:t>
            </a:r>
            <a:r>
              <a:rPr sz="1750" spc="190" dirty="0">
                <a:latin typeface="Calibri" panose="020F0502020204030204"/>
                <a:cs typeface="Calibri" panose="020F0502020204030204"/>
              </a:rPr>
              <a:t> </a:t>
            </a:r>
            <a:r>
              <a:rPr sz="1750" spc="-5" dirty="0">
                <a:latin typeface="Calibri" panose="020F0502020204030204"/>
                <a:cs typeface="Calibri" panose="020F0502020204030204"/>
              </a:rPr>
              <a:t>boolean</a:t>
            </a:r>
            <a:r>
              <a:rPr sz="1750" spc="190" dirty="0">
                <a:latin typeface="Calibri" panose="020F0502020204030204"/>
                <a:cs typeface="Calibri" panose="020F0502020204030204"/>
              </a:rPr>
              <a:t> </a:t>
            </a:r>
            <a:r>
              <a:rPr sz="1750" spc="-5" dirty="0">
                <a:latin typeface="Calibri" panose="020F0502020204030204"/>
                <a:cs typeface="Calibri" panose="020F0502020204030204"/>
              </a:rPr>
              <a:t>values</a:t>
            </a:r>
            <a:r>
              <a:rPr sz="1750" spc="190" dirty="0">
                <a:latin typeface="Calibri" panose="020F0502020204030204"/>
                <a:cs typeface="Calibri" panose="020F0502020204030204"/>
              </a:rPr>
              <a:t> </a:t>
            </a:r>
            <a:r>
              <a:rPr sz="1750" spc="-5" dirty="0">
                <a:latin typeface="Calibri" panose="020F0502020204030204"/>
                <a:cs typeface="Calibri" panose="020F0502020204030204"/>
              </a:rPr>
              <a:t>(true</a:t>
            </a:r>
            <a:r>
              <a:rPr sz="1750" spc="190" dirty="0">
                <a:latin typeface="Calibri" panose="020F0502020204030204"/>
                <a:cs typeface="Calibri" panose="020F0502020204030204"/>
              </a:rPr>
              <a:t> </a:t>
            </a:r>
            <a:r>
              <a:rPr sz="1750" spc="-5" dirty="0">
                <a:latin typeface="Calibri" panose="020F0502020204030204"/>
                <a:cs typeface="Calibri" panose="020F0502020204030204"/>
              </a:rPr>
              <a:t>or</a:t>
            </a:r>
            <a:r>
              <a:rPr sz="1750" spc="190" dirty="0">
                <a:latin typeface="Calibri" panose="020F0502020204030204"/>
                <a:cs typeface="Calibri" panose="020F0502020204030204"/>
              </a:rPr>
              <a:t> </a:t>
            </a:r>
            <a:r>
              <a:rPr sz="1750" spc="-5" dirty="0">
                <a:latin typeface="Calibri" panose="020F0502020204030204"/>
                <a:cs typeface="Calibri" panose="020F0502020204030204"/>
              </a:rPr>
              <a:t>false)</a:t>
            </a:r>
            <a:r>
              <a:rPr sz="1750" spc="190" dirty="0">
                <a:latin typeface="Calibri" panose="020F0502020204030204"/>
                <a:cs typeface="Calibri" panose="020F0502020204030204"/>
              </a:rPr>
              <a:t> </a:t>
            </a:r>
            <a:r>
              <a:rPr sz="1750" dirty="0">
                <a:latin typeface="Calibri" panose="020F0502020204030204"/>
                <a:cs typeface="Calibri" panose="020F0502020204030204"/>
              </a:rPr>
              <a:t>and</a:t>
            </a:r>
            <a:r>
              <a:rPr sz="1750" spc="190" dirty="0">
                <a:latin typeface="Calibri" panose="020F0502020204030204"/>
                <a:cs typeface="Calibri" panose="020F0502020204030204"/>
              </a:rPr>
              <a:t> </a:t>
            </a:r>
            <a:r>
              <a:rPr sz="1750" spc="-5" dirty="0">
                <a:latin typeface="Calibri" panose="020F0502020204030204"/>
                <a:cs typeface="Calibri" panose="020F0502020204030204"/>
              </a:rPr>
              <a:t>then</a:t>
            </a:r>
            <a:r>
              <a:rPr sz="1750" spc="190" dirty="0">
                <a:latin typeface="Calibri" panose="020F0502020204030204"/>
                <a:cs typeface="Calibri" panose="020F0502020204030204"/>
              </a:rPr>
              <a:t> </a:t>
            </a:r>
            <a:r>
              <a:rPr sz="1750" spc="-5" dirty="0">
                <a:latin typeface="Calibri" panose="020F0502020204030204"/>
                <a:cs typeface="Calibri" panose="020F0502020204030204"/>
              </a:rPr>
              <a:t>passes</a:t>
            </a:r>
            <a:r>
              <a:rPr sz="1750" spc="190" dirty="0">
                <a:latin typeface="Calibri" panose="020F0502020204030204"/>
                <a:cs typeface="Calibri" panose="020F0502020204030204"/>
              </a:rPr>
              <a:t> </a:t>
            </a:r>
            <a:r>
              <a:rPr sz="1750" spc="-5" dirty="0">
                <a:latin typeface="Calibri" panose="020F0502020204030204"/>
                <a:cs typeface="Calibri" panose="020F0502020204030204"/>
              </a:rPr>
              <a:t>each</a:t>
            </a:r>
            <a:r>
              <a:rPr sz="1750" spc="190" dirty="0">
                <a:latin typeface="Calibri" panose="020F0502020204030204"/>
                <a:cs typeface="Calibri" panose="020F0502020204030204"/>
              </a:rPr>
              <a:t> </a:t>
            </a:r>
            <a:r>
              <a:rPr sz="1750" spc="-5" dirty="0">
                <a:latin typeface="Calibri" panose="020F0502020204030204"/>
                <a:cs typeface="Calibri" panose="020F0502020204030204"/>
              </a:rPr>
              <a:t>element</a:t>
            </a:r>
            <a:r>
              <a:rPr sz="1750" spc="190" dirty="0">
                <a:latin typeface="Calibri" panose="020F0502020204030204"/>
                <a:cs typeface="Calibri" panose="020F0502020204030204"/>
              </a:rPr>
              <a:t> </a:t>
            </a:r>
            <a:r>
              <a:rPr sz="1750" spc="-5" dirty="0">
                <a:latin typeface="Calibri" panose="020F0502020204030204"/>
                <a:cs typeface="Calibri" panose="020F0502020204030204"/>
              </a:rPr>
              <a:t>in</a:t>
            </a:r>
            <a:r>
              <a:rPr sz="1750" spc="190" dirty="0">
                <a:latin typeface="Calibri" panose="020F0502020204030204"/>
                <a:cs typeface="Calibri" panose="020F0502020204030204"/>
              </a:rPr>
              <a:t> </a:t>
            </a:r>
            <a:r>
              <a:rPr sz="1750" spc="-5" dirty="0">
                <a:latin typeface="Calibri" panose="020F0502020204030204"/>
                <a:cs typeface="Calibri" panose="020F0502020204030204"/>
              </a:rPr>
              <a:t>the</a:t>
            </a:r>
            <a:r>
              <a:rPr sz="1750" spc="190" dirty="0">
                <a:latin typeface="Calibri" panose="020F0502020204030204"/>
                <a:cs typeface="Calibri" panose="020F0502020204030204"/>
              </a:rPr>
              <a:t> </a:t>
            </a:r>
            <a:r>
              <a:rPr sz="1750" spc="-5" dirty="0">
                <a:latin typeface="Calibri" panose="020F0502020204030204"/>
                <a:cs typeface="Calibri" panose="020F0502020204030204"/>
              </a:rPr>
              <a:t>iterable </a:t>
            </a:r>
            <a:r>
              <a:rPr sz="1750" spc="-385" dirty="0">
                <a:latin typeface="Calibri" panose="020F0502020204030204"/>
                <a:cs typeface="Calibri" panose="020F0502020204030204"/>
              </a:rPr>
              <a:t> </a:t>
            </a:r>
            <a:r>
              <a:rPr sz="1750" spc="-5" dirty="0">
                <a:latin typeface="Calibri" panose="020F0502020204030204"/>
                <a:cs typeface="Calibri" panose="020F0502020204030204"/>
              </a:rPr>
              <a:t>through</a:t>
            </a:r>
            <a:r>
              <a:rPr sz="1750" spc="-10" dirty="0">
                <a:latin typeface="Calibri" panose="020F0502020204030204"/>
                <a:cs typeface="Calibri" panose="020F0502020204030204"/>
              </a:rPr>
              <a:t> </a:t>
            </a:r>
            <a:r>
              <a:rPr sz="1750" spc="-5" dirty="0">
                <a:latin typeface="Calibri" panose="020F0502020204030204"/>
                <a:cs typeface="Calibri" panose="020F0502020204030204"/>
              </a:rPr>
              <a:t>the function, "filtering" </a:t>
            </a:r>
            <a:r>
              <a:rPr sz="1750" dirty="0">
                <a:latin typeface="Calibri" panose="020F0502020204030204"/>
                <a:cs typeface="Calibri" panose="020F0502020204030204"/>
              </a:rPr>
              <a:t>away</a:t>
            </a:r>
            <a:r>
              <a:rPr sz="1750" spc="-5" dirty="0">
                <a:latin typeface="Calibri" panose="020F0502020204030204"/>
                <a:cs typeface="Calibri" panose="020F0502020204030204"/>
              </a:rPr>
              <a:t> those that </a:t>
            </a:r>
            <a:r>
              <a:rPr sz="1750" dirty="0">
                <a:latin typeface="Calibri" panose="020F0502020204030204"/>
                <a:cs typeface="Calibri" panose="020F0502020204030204"/>
              </a:rPr>
              <a:t>are</a:t>
            </a:r>
            <a:r>
              <a:rPr sz="1750" spc="-5" dirty="0">
                <a:latin typeface="Calibri" panose="020F0502020204030204"/>
                <a:cs typeface="Calibri" panose="020F0502020204030204"/>
              </a:rPr>
              <a:t> false</a:t>
            </a:r>
            <a:endParaRPr sz="1750">
              <a:latin typeface="Calibri" panose="020F0502020204030204"/>
              <a:cs typeface="Calibri" panose="020F0502020204030204"/>
            </a:endParaRPr>
          </a:p>
          <a:p>
            <a:pPr marL="12700">
              <a:lnSpc>
                <a:spcPct val="100000"/>
              </a:lnSpc>
              <a:spcBef>
                <a:spcPts val="1050"/>
              </a:spcBef>
            </a:pPr>
            <a:r>
              <a:rPr sz="1750" b="1" spc="-5" dirty="0">
                <a:latin typeface="Calibri" panose="020F0502020204030204"/>
                <a:cs typeface="Calibri" panose="020F0502020204030204"/>
              </a:rPr>
              <a:t>Syntax:</a:t>
            </a:r>
            <a:endParaRPr sz="1750">
              <a:latin typeface="Calibri" panose="020F0502020204030204"/>
              <a:cs typeface="Calibri" panose="020F0502020204030204"/>
            </a:endParaRPr>
          </a:p>
          <a:p>
            <a:pPr marL="469900">
              <a:lnSpc>
                <a:spcPct val="100000"/>
              </a:lnSpc>
              <a:spcBef>
                <a:spcPts val="1050"/>
              </a:spcBef>
            </a:pPr>
            <a:r>
              <a:rPr sz="1750" spc="-5" dirty="0">
                <a:latin typeface="Calibri" panose="020F0502020204030204"/>
                <a:cs typeface="Calibri" panose="020F0502020204030204"/>
              </a:rPr>
              <a:t>filter(func,</a:t>
            </a:r>
            <a:r>
              <a:rPr sz="1750" spc="-45" dirty="0">
                <a:latin typeface="Calibri" panose="020F0502020204030204"/>
                <a:cs typeface="Calibri" panose="020F0502020204030204"/>
              </a:rPr>
              <a:t> </a:t>
            </a:r>
            <a:r>
              <a:rPr sz="1750" spc="-5" dirty="0">
                <a:latin typeface="Calibri" panose="020F0502020204030204"/>
                <a:cs typeface="Calibri" panose="020F0502020204030204"/>
              </a:rPr>
              <a:t>iterable)</a:t>
            </a:r>
            <a:endParaRPr sz="1750">
              <a:latin typeface="Calibri" panose="020F0502020204030204"/>
              <a:cs typeface="Calibri" panose="020F0502020204030204"/>
            </a:endParaRPr>
          </a:p>
          <a:p>
            <a:pPr marL="12700">
              <a:lnSpc>
                <a:spcPct val="100000"/>
              </a:lnSpc>
              <a:spcBef>
                <a:spcPts val="1050"/>
              </a:spcBef>
            </a:pPr>
            <a:r>
              <a:rPr sz="1750" b="1" spc="-5" dirty="0">
                <a:latin typeface="Calibri" panose="020F0502020204030204"/>
                <a:cs typeface="Calibri" panose="020F0502020204030204"/>
              </a:rPr>
              <a:t>The</a:t>
            </a:r>
            <a:r>
              <a:rPr sz="1750" b="1" spc="-15" dirty="0">
                <a:latin typeface="Calibri" panose="020F0502020204030204"/>
                <a:cs typeface="Calibri" panose="020F0502020204030204"/>
              </a:rPr>
              <a:t> </a:t>
            </a:r>
            <a:r>
              <a:rPr sz="1750" b="1" spc="-5" dirty="0">
                <a:latin typeface="Calibri" panose="020F0502020204030204"/>
                <a:cs typeface="Calibri" panose="020F0502020204030204"/>
              </a:rPr>
              <a:t>following</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points</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are</a:t>
            </a:r>
            <a:r>
              <a:rPr sz="1750" b="1" spc="-15" dirty="0">
                <a:latin typeface="Calibri" panose="020F0502020204030204"/>
                <a:cs typeface="Calibri" panose="020F0502020204030204"/>
              </a:rPr>
              <a:t> </a:t>
            </a:r>
            <a:r>
              <a:rPr sz="1750" b="1" spc="-5" dirty="0">
                <a:latin typeface="Calibri" panose="020F0502020204030204"/>
                <a:cs typeface="Calibri" panose="020F0502020204030204"/>
              </a:rPr>
              <a:t>to</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be</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noted</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regarding</a:t>
            </a:r>
            <a:r>
              <a:rPr sz="1750" b="1" spc="-15" dirty="0">
                <a:latin typeface="Calibri" panose="020F0502020204030204"/>
                <a:cs typeface="Calibri" panose="020F0502020204030204"/>
              </a:rPr>
              <a:t> </a:t>
            </a:r>
            <a:r>
              <a:rPr sz="1750" b="1" spc="-5" dirty="0">
                <a:latin typeface="Calibri" panose="020F0502020204030204"/>
                <a:cs typeface="Calibri" panose="020F0502020204030204"/>
              </a:rPr>
              <a:t>filter():</a:t>
            </a:r>
            <a:endParaRPr sz="1750">
              <a:latin typeface="Calibri" panose="020F0502020204030204"/>
              <a:cs typeface="Calibri" panose="020F0502020204030204"/>
            </a:endParaRPr>
          </a:p>
          <a:p>
            <a:pPr marL="298450" indent="-252730">
              <a:lnSpc>
                <a:spcPct val="100000"/>
              </a:lnSpc>
              <a:spcBef>
                <a:spcPts val="1050"/>
              </a:spcBef>
              <a:buFont typeface="Arial MT"/>
              <a:buChar char="•"/>
              <a:tabLst>
                <a:tab pos="297815" algn="l"/>
                <a:tab pos="298450" algn="l"/>
              </a:tabLst>
            </a:pPr>
            <a:r>
              <a:rPr sz="1750" spc="-5" dirty="0">
                <a:latin typeface="Calibri" panose="020F0502020204030204"/>
                <a:cs typeface="Calibri" panose="020F0502020204030204"/>
              </a:rPr>
              <a:t>Unlike</a:t>
            </a:r>
            <a:r>
              <a:rPr sz="1750" spc="-15" dirty="0">
                <a:latin typeface="Calibri" panose="020F0502020204030204"/>
                <a:cs typeface="Calibri" panose="020F0502020204030204"/>
              </a:rPr>
              <a:t> </a:t>
            </a:r>
            <a:r>
              <a:rPr sz="1750" spc="-5" dirty="0">
                <a:latin typeface="Calibri" panose="020F0502020204030204"/>
                <a:cs typeface="Calibri" panose="020F0502020204030204"/>
              </a:rPr>
              <a:t>map(),</a:t>
            </a:r>
            <a:r>
              <a:rPr sz="1750" spc="-15" dirty="0">
                <a:latin typeface="Calibri" panose="020F0502020204030204"/>
                <a:cs typeface="Calibri" panose="020F0502020204030204"/>
              </a:rPr>
              <a:t> </a:t>
            </a:r>
            <a:r>
              <a:rPr sz="1750" spc="-5" dirty="0">
                <a:latin typeface="Calibri" panose="020F0502020204030204"/>
                <a:cs typeface="Calibri" panose="020F0502020204030204"/>
              </a:rPr>
              <a:t>only</a:t>
            </a:r>
            <a:r>
              <a:rPr sz="1750" spc="-15" dirty="0">
                <a:latin typeface="Calibri" panose="020F0502020204030204"/>
                <a:cs typeface="Calibri" panose="020F0502020204030204"/>
              </a:rPr>
              <a:t> </a:t>
            </a:r>
            <a:r>
              <a:rPr sz="1750" spc="-5" dirty="0">
                <a:latin typeface="Calibri" panose="020F0502020204030204"/>
                <a:cs typeface="Calibri" panose="020F0502020204030204"/>
              </a:rPr>
              <a:t>one</a:t>
            </a:r>
            <a:r>
              <a:rPr sz="1750" spc="-15" dirty="0">
                <a:latin typeface="Calibri" panose="020F0502020204030204"/>
                <a:cs typeface="Calibri" panose="020F0502020204030204"/>
              </a:rPr>
              <a:t> </a:t>
            </a:r>
            <a:r>
              <a:rPr sz="1750" spc="-5" dirty="0">
                <a:latin typeface="Calibri" panose="020F0502020204030204"/>
                <a:cs typeface="Calibri" panose="020F0502020204030204"/>
              </a:rPr>
              <a:t>iterable</a:t>
            </a:r>
            <a:r>
              <a:rPr sz="1750" spc="-15" dirty="0">
                <a:latin typeface="Calibri" panose="020F0502020204030204"/>
                <a:cs typeface="Calibri" panose="020F0502020204030204"/>
              </a:rPr>
              <a:t> </a:t>
            </a:r>
            <a:r>
              <a:rPr sz="1750" spc="-5" dirty="0">
                <a:latin typeface="Calibri" panose="020F0502020204030204"/>
                <a:cs typeface="Calibri" panose="020F0502020204030204"/>
              </a:rPr>
              <a:t>is</a:t>
            </a:r>
            <a:r>
              <a:rPr sz="1750" spc="-15" dirty="0">
                <a:latin typeface="Calibri" panose="020F0502020204030204"/>
                <a:cs typeface="Calibri" panose="020F0502020204030204"/>
              </a:rPr>
              <a:t> </a:t>
            </a:r>
            <a:r>
              <a:rPr sz="1750" spc="-5" dirty="0">
                <a:latin typeface="Calibri" panose="020F0502020204030204"/>
                <a:cs typeface="Calibri" panose="020F0502020204030204"/>
              </a:rPr>
              <a:t>required.</a:t>
            </a:r>
            <a:endParaRPr sz="1750">
              <a:latin typeface="Calibri" panose="020F0502020204030204"/>
              <a:cs typeface="Calibri" panose="020F0502020204030204"/>
            </a:endParaRPr>
          </a:p>
          <a:p>
            <a:pPr marL="298450" marR="5080" indent="-252730">
              <a:lnSpc>
                <a:spcPct val="150000"/>
              </a:lnSpc>
              <a:buFont typeface="Arial MT"/>
              <a:buChar char="•"/>
              <a:tabLst>
                <a:tab pos="297815" algn="l"/>
                <a:tab pos="298450" algn="l"/>
              </a:tabLst>
            </a:pPr>
            <a:r>
              <a:rPr sz="1750" spc="-5" dirty="0">
                <a:latin typeface="Calibri" panose="020F0502020204030204"/>
                <a:cs typeface="Calibri" panose="020F0502020204030204"/>
              </a:rPr>
              <a:t>The</a:t>
            </a:r>
            <a:r>
              <a:rPr sz="1750" spc="95" dirty="0">
                <a:latin typeface="Calibri" panose="020F0502020204030204"/>
                <a:cs typeface="Calibri" panose="020F0502020204030204"/>
              </a:rPr>
              <a:t> </a:t>
            </a:r>
            <a:r>
              <a:rPr sz="1750" spc="-5" dirty="0">
                <a:latin typeface="Calibri" panose="020F0502020204030204"/>
                <a:cs typeface="Calibri" panose="020F0502020204030204"/>
              </a:rPr>
              <a:t>func</a:t>
            </a:r>
            <a:r>
              <a:rPr sz="1750" spc="95" dirty="0">
                <a:latin typeface="Calibri" panose="020F0502020204030204"/>
                <a:cs typeface="Calibri" panose="020F0502020204030204"/>
              </a:rPr>
              <a:t> </a:t>
            </a:r>
            <a:r>
              <a:rPr sz="1750" dirty="0">
                <a:latin typeface="Calibri" panose="020F0502020204030204"/>
                <a:cs typeface="Calibri" panose="020F0502020204030204"/>
              </a:rPr>
              <a:t>argument</a:t>
            </a:r>
            <a:r>
              <a:rPr sz="1750" spc="95" dirty="0">
                <a:latin typeface="Calibri" panose="020F0502020204030204"/>
                <a:cs typeface="Calibri" panose="020F0502020204030204"/>
              </a:rPr>
              <a:t> </a:t>
            </a:r>
            <a:r>
              <a:rPr sz="1750" spc="-5" dirty="0">
                <a:latin typeface="Calibri" panose="020F0502020204030204"/>
                <a:cs typeface="Calibri" panose="020F0502020204030204"/>
              </a:rPr>
              <a:t>is</a:t>
            </a:r>
            <a:r>
              <a:rPr sz="1750" spc="95" dirty="0">
                <a:latin typeface="Calibri" panose="020F0502020204030204"/>
                <a:cs typeface="Calibri" panose="020F0502020204030204"/>
              </a:rPr>
              <a:t> </a:t>
            </a:r>
            <a:r>
              <a:rPr sz="1750" spc="-5" dirty="0">
                <a:latin typeface="Calibri" panose="020F0502020204030204"/>
                <a:cs typeface="Calibri" panose="020F0502020204030204"/>
              </a:rPr>
              <a:t>required</a:t>
            </a:r>
            <a:r>
              <a:rPr sz="1750" spc="95" dirty="0">
                <a:latin typeface="Calibri" panose="020F0502020204030204"/>
                <a:cs typeface="Calibri" panose="020F0502020204030204"/>
              </a:rPr>
              <a:t> </a:t>
            </a:r>
            <a:r>
              <a:rPr sz="1750" spc="-5" dirty="0">
                <a:latin typeface="Calibri" panose="020F0502020204030204"/>
                <a:cs typeface="Calibri" panose="020F0502020204030204"/>
              </a:rPr>
              <a:t>to</a:t>
            </a:r>
            <a:r>
              <a:rPr sz="1750" spc="95" dirty="0">
                <a:latin typeface="Calibri" panose="020F0502020204030204"/>
                <a:cs typeface="Calibri" panose="020F0502020204030204"/>
              </a:rPr>
              <a:t> </a:t>
            </a:r>
            <a:r>
              <a:rPr sz="1750" spc="-5" dirty="0">
                <a:latin typeface="Calibri" panose="020F0502020204030204"/>
                <a:cs typeface="Calibri" panose="020F0502020204030204"/>
              </a:rPr>
              <a:t>return</a:t>
            </a:r>
            <a:r>
              <a:rPr sz="1750" spc="95" dirty="0">
                <a:latin typeface="Calibri" panose="020F0502020204030204"/>
                <a:cs typeface="Calibri" panose="020F0502020204030204"/>
              </a:rPr>
              <a:t> </a:t>
            </a:r>
            <a:r>
              <a:rPr sz="1750" dirty="0">
                <a:latin typeface="Calibri" panose="020F0502020204030204"/>
                <a:cs typeface="Calibri" panose="020F0502020204030204"/>
              </a:rPr>
              <a:t>a</a:t>
            </a:r>
            <a:r>
              <a:rPr sz="1750" spc="95" dirty="0">
                <a:latin typeface="Calibri" panose="020F0502020204030204"/>
                <a:cs typeface="Calibri" panose="020F0502020204030204"/>
              </a:rPr>
              <a:t> </a:t>
            </a:r>
            <a:r>
              <a:rPr sz="1750" spc="-5" dirty="0">
                <a:latin typeface="Calibri" panose="020F0502020204030204"/>
                <a:cs typeface="Calibri" panose="020F0502020204030204"/>
              </a:rPr>
              <a:t>boolean</a:t>
            </a:r>
            <a:r>
              <a:rPr sz="1750" spc="95" dirty="0">
                <a:latin typeface="Calibri" panose="020F0502020204030204"/>
                <a:cs typeface="Calibri" panose="020F0502020204030204"/>
              </a:rPr>
              <a:t> </a:t>
            </a:r>
            <a:r>
              <a:rPr sz="1750" spc="-5" dirty="0">
                <a:latin typeface="Calibri" panose="020F0502020204030204"/>
                <a:cs typeface="Calibri" panose="020F0502020204030204"/>
              </a:rPr>
              <a:t>type.</a:t>
            </a:r>
            <a:r>
              <a:rPr sz="1750" spc="95" dirty="0">
                <a:latin typeface="Calibri" panose="020F0502020204030204"/>
                <a:cs typeface="Calibri" panose="020F0502020204030204"/>
              </a:rPr>
              <a:t> </a:t>
            </a:r>
            <a:r>
              <a:rPr sz="1750" spc="-5" dirty="0">
                <a:latin typeface="Calibri" panose="020F0502020204030204"/>
                <a:cs typeface="Calibri" panose="020F0502020204030204"/>
              </a:rPr>
              <a:t>If</a:t>
            </a:r>
            <a:r>
              <a:rPr sz="1750" spc="95" dirty="0">
                <a:latin typeface="Calibri" panose="020F0502020204030204"/>
                <a:cs typeface="Calibri" panose="020F0502020204030204"/>
              </a:rPr>
              <a:t> </a:t>
            </a:r>
            <a:r>
              <a:rPr sz="1750" spc="-5" dirty="0">
                <a:latin typeface="Calibri" panose="020F0502020204030204"/>
                <a:cs typeface="Calibri" panose="020F0502020204030204"/>
              </a:rPr>
              <a:t>it</a:t>
            </a:r>
            <a:r>
              <a:rPr sz="1750" spc="95" dirty="0">
                <a:latin typeface="Calibri" panose="020F0502020204030204"/>
                <a:cs typeface="Calibri" panose="020F0502020204030204"/>
              </a:rPr>
              <a:t> </a:t>
            </a:r>
            <a:r>
              <a:rPr sz="1750" spc="-5" dirty="0">
                <a:latin typeface="Calibri" panose="020F0502020204030204"/>
                <a:cs typeface="Calibri" panose="020F0502020204030204"/>
              </a:rPr>
              <a:t>doesn't,</a:t>
            </a:r>
            <a:r>
              <a:rPr sz="1750" spc="95" dirty="0">
                <a:latin typeface="Calibri" panose="020F0502020204030204"/>
                <a:cs typeface="Calibri" panose="020F0502020204030204"/>
              </a:rPr>
              <a:t> </a:t>
            </a:r>
            <a:r>
              <a:rPr sz="1750" spc="-5" dirty="0">
                <a:latin typeface="Calibri" panose="020F0502020204030204"/>
                <a:cs typeface="Calibri" panose="020F0502020204030204"/>
              </a:rPr>
              <a:t>filter</a:t>
            </a:r>
            <a:r>
              <a:rPr sz="1750" spc="95" dirty="0">
                <a:latin typeface="Calibri" panose="020F0502020204030204"/>
                <a:cs typeface="Calibri" panose="020F0502020204030204"/>
              </a:rPr>
              <a:t> </a:t>
            </a:r>
            <a:r>
              <a:rPr sz="1750" spc="-5" dirty="0">
                <a:latin typeface="Calibri" panose="020F0502020204030204"/>
                <a:cs typeface="Calibri" panose="020F0502020204030204"/>
              </a:rPr>
              <a:t>simply</a:t>
            </a:r>
            <a:r>
              <a:rPr sz="1750" spc="95" dirty="0">
                <a:latin typeface="Calibri" panose="020F0502020204030204"/>
                <a:cs typeface="Calibri" panose="020F0502020204030204"/>
              </a:rPr>
              <a:t> </a:t>
            </a:r>
            <a:r>
              <a:rPr sz="1750" spc="-5" dirty="0">
                <a:latin typeface="Calibri" panose="020F0502020204030204"/>
                <a:cs typeface="Calibri" panose="020F0502020204030204"/>
              </a:rPr>
              <a:t>returns</a:t>
            </a:r>
            <a:r>
              <a:rPr sz="1750" spc="95" dirty="0">
                <a:latin typeface="Calibri" panose="020F0502020204030204"/>
                <a:cs typeface="Calibri" panose="020F0502020204030204"/>
              </a:rPr>
              <a:t> </a:t>
            </a:r>
            <a:r>
              <a:rPr sz="1750" spc="-5" dirty="0">
                <a:latin typeface="Calibri" panose="020F0502020204030204"/>
                <a:cs typeface="Calibri" panose="020F0502020204030204"/>
              </a:rPr>
              <a:t>the</a:t>
            </a:r>
            <a:r>
              <a:rPr sz="1750" spc="95" dirty="0">
                <a:latin typeface="Calibri" panose="020F0502020204030204"/>
                <a:cs typeface="Calibri" panose="020F0502020204030204"/>
              </a:rPr>
              <a:t> </a:t>
            </a:r>
            <a:r>
              <a:rPr sz="1750" spc="-5" dirty="0">
                <a:latin typeface="Calibri" panose="020F0502020204030204"/>
                <a:cs typeface="Calibri" panose="020F0502020204030204"/>
              </a:rPr>
              <a:t>iterable</a:t>
            </a:r>
            <a:r>
              <a:rPr sz="1750" spc="95" dirty="0">
                <a:latin typeface="Calibri" panose="020F0502020204030204"/>
                <a:cs typeface="Calibri" panose="020F0502020204030204"/>
              </a:rPr>
              <a:t> </a:t>
            </a:r>
            <a:r>
              <a:rPr sz="1750" spc="-5" dirty="0">
                <a:latin typeface="Calibri" panose="020F0502020204030204"/>
                <a:cs typeface="Calibri" panose="020F0502020204030204"/>
              </a:rPr>
              <a:t>passed</a:t>
            </a:r>
            <a:r>
              <a:rPr sz="1750" spc="95" dirty="0">
                <a:latin typeface="Calibri" panose="020F0502020204030204"/>
                <a:cs typeface="Calibri" panose="020F0502020204030204"/>
              </a:rPr>
              <a:t> </a:t>
            </a:r>
            <a:r>
              <a:rPr sz="1750" spc="-5" dirty="0">
                <a:latin typeface="Calibri" panose="020F0502020204030204"/>
                <a:cs typeface="Calibri" panose="020F0502020204030204"/>
              </a:rPr>
              <a:t>to</a:t>
            </a:r>
            <a:r>
              <a:rPr sz="1750" spc="95" dirty="0">
                <a:latin typeface="Calibri" panose="020F0502020204030204"/>
                <a:cs typeface="Calibri" panose="020F0502020204030204"/>
              </a:rPr>
              <a:t> </a:t>
            </a:r>
            <a:r>
              <a:rPr sz="1750" spc="-5" dirty="0">
                <a:latin typeface="Calibri" panose="020F0502020204030204"/>
                <a:cs typeface="Calibri" panose="020F0502020204030204"/>
              </a:rPr>
              <a:t>it.</a:t>
            </a:r>
            <a:r>
              <a:rPr sz="1750" spc="95" dirty="0">
                <a:latin typeface="Calibri" panose="020F0502020204030204"/>
                <a:cs typeface="Calibri" panose="020F0502020204030204"/>
              </a:rPr>
              <a:t> </a:t>
            </a:r>
            <a:r>
              <a:rPr sz="1750" spc="-5" dirty="0">
                <a:latin typeface="Calibri" panose="020F0502020204030204"/>
                <a:cs typeface="Calibri" panose="020F0502020204030204"/>
              </a:rPr>
              <a:t>Also,</a:t>
            </a:r>
            <a:r>
              <a:rPr sz="1750" spc="95" dirty="0">
                <a:latin typeface="Calibri" panose="020F0502020204030204"/>
                <a:cs typeface="Calibri" panose="020F0502020204030204"/>
              </a:rPr>
              <a:t> </a:t>
            </a:r>
            <a:r>
              <a:rPr sz="1750" dirty="0">
                <a:latin typeface="Calibri" panose="020F0502020204030204"/>
                <a:cs typeface="Calibri" panose="020F0502020204030204"/>
              </a:rPr>
              <a:t>as</a:t>
            </a:r>
            <a:r>
              <a:rPr sz="1750" spc="95" dirty="0">
                <a:latin typeface="Calibri" panose="020F0502020204030204"/>
                <a:cs typeface="Calibri" panose="020F0502020204030204"/>
              </a:rPr>
              <a:t> </a:t>
            </a:r>
            <a:r>
              <a:rPr sz="1750" spc="-5" dirty="0">
                <a:latin typeface="Calibri" panose="020F0502020204030204"/>
                <a:cs typeface="Calibri" panose="020F0502020204030204"/>
              </a:rPr>
              <a:t>only </a:t>
            </a:r>
            <a:r>
              <a:rPr sz="1750" spc="-385" dirty="0">
                <a:latin typeface="Calibri" panose="020F0502020204030204"/>
                <a:cs typeface="Calibri" panose="020F0502020204030204"/>
              </a:rPr>
              <a:t> </a:t>
            </a:r>
            <a:r>
              <a:rPr sz="1750" spc="-5" dirty="0">
                <a:latin typeface="Calibri" panose="020F0502020204030204"/>
                <a:cs typeface="Calibri" panose="020F0502020204030204"/>
              </a:rPr>
              <a:t>one</a:t>
            </a:r>
            <a:r>
              <a:rPr sz="1750" spc="-10" dirty="0">
                <a:latin typeface="Calibri" panose="020F0502020204030204"/>
                <a:cs typeface="Calibri" panose="020F0502020204030204"/>
              </a:rPr>
              <a:t> </a:t>
            </a:r>
            <a:r>
              <a:rPr sz="1750" spc="-5" dirty="0">
                <a:latin typeface="Calibri" panose="020F0502020204030204"/>
                <a:cs typeface="Calibri" panose="020F0502020204030204"/>
              </a:rPr>
              <a:t>iterable is required, it's implicit that func must only take one </a:t>
            </a:r>
            <a:r>
              <a:rPr sz="1750" dirty="0">
                <a:latin typeface="Calibri" panose="020F0502020204030204"/>
                <a:cs typeface="Calibri" panose="020F0502020204030204"/>
              </a:rPr>
              <a:t>argument.</a:t>
            </a:r>
            <a:endParaRPr sz="1750">
              <a:latin typeface="Calibri" panose="020F0502020204030204"/>
              <a:cs typeface="Calibri" panose="020F0502020204030204"/>
            </a:endParaRPr>
          </a:p>
          <a:p>
            <a:pPr marL="298450" marR="10160" indent="-252730">
              <a:lnSpc>
                <a:spcPct val="150000"/>
              </a:lnSpc>
              <a:buFont typeface="Arial MT"/>
              <a:buChar char="•"/>
              <a:tabLst>
                <a:tab pos="297815" algn="l"/>
                <a:tab pos="298450" algn="l"/>
              </a:tabLst>
            </a:pPr>
            <a:r>
              <a:rPr sz="1750" spc="-5" dirty="0">
                <a:latin typeface="Calibri" panose="020F0502020204030204"/>
                <a:cs typeface="Calibri" panose="020F0502020204030204"/>
              </a:rPr>
              <a:t>filter</a:t>
            </a:r>
            <a:r>
              <a:rPr sz="1750" spc="65" dirty="0">
                <a:latin typeface="Calibri" panose="020F0502020204030204"/>
                <a:cs typeface="Calibri" panose="020F0502020204030204"/>
              </a:rPr>
              <a:t> </a:t>
            </a:r>
            <a:r>
              <a:rPr sz="1750" spc="-5" dirty="0">
                <a:latin typeface="Calibri" panose="020F0502020204030204"/>
                <a:cs typeface="Calibri" panose="020F0502020204030204"/>
              </a:rPr>
              <a:t>passes</a:t>
            </a:r>
            <a:r>
              <a:rPr sz="1750" spc="65" dirty="0">
                <a:latin typeface="Calibri" panose="020F0502020204030204"/>
                <a:cs typeface="Calibri" panose="020F0502020204030204"/>
              </a:rPr>
              <a:t> </a:t>
            </a:r>
            <a:r>
              <a:rPr sz="1750" spc="-5" dirty="0">
                <a:latin typeface="Calibri" panose="020F0502020204030204"/>
                <a:cs typeface="Calibri" panose="020F0502020204030204"/>
              </a:rPr>
              <a:t>each</a:t>
            </a:r>
            <a:r>
              <a:rPr sz="1750" spc="65" dirty="0">
                <a:latin typeface="Calibri" panose="020F0502020204030204"/>
                <a:cs typeface="Calibri" panose="020F0502020204030204"/>
              </a:rPr>
              <a:t> </a:t>
            </a:r>
            <a:r>
              <a:rPr sz="1750" spc="-5" dirty="0">
                <a:latin typeface="Calibri" panose="020F0502020204030204"/>
                <a:cs typeface="Calibri" panose="020F0502020204030204"/>
              </a:rPr>
              <a:t>element</a:t>
            </a:r>
            <a:r>
              <a:rPr sz="1750" spc="65" dirty="0">
                <a:latin typeface="Calibri" panose="020F0502020204030204"/>
                <a:cs typeface="Calibri" panose="020F0502020204030204"/>
              </a:rPr>
              <a:t> </a:t>
            </a:r>
            <a:r>
              <a:rPr sz="1750" spc="-5" dirty="0">
                <a:latin typeface="Calibri" panose="020F0502020204030204"/>
                <a:cs typeface="Calibri" panose="020F0502020204030204"/>
              </a:rPr>
              <a:t>in</a:t>
            </a:r>
            <a:r>
              <a:rPr sz="1750" spc="65" dirty="0">
                <a:latin typeface="Calibri" panose="020F0502020204030204"/>
                <a:cs typeface="Calibri" panose="020F0502020204030204"/>
              </a:rPr>
              <a:t> </a:t>
            </a:r>
            <a:r>
              <a:rPr sz="1750" spc="-5" dirty="0">
                <a:latin typeface="Calibri" panose="020F0502020204030204"/>
                <a:cs typeface="Calibri" panose="020F0502020204030204"/>
              </a:rPr>
              <a:t>the</a:t>
            </a:r>
            <a:r>
              <a:rPr sz="1750" spc="65" dirty="0">
                <a:latin typeface="Calibri" panose="020F0502020204030204"/>
                <a:cs typeface="Calibri" panose="020F0502020204030204"/>
              </a:rPr>
              <a:t> </a:t>
            </a:r>
            <a:r>
              <a:rPr sz="1750" spc="-5" dirty="0">
                <a:latin typeface="Calibri" panose="020F0502020204030204"/>
                <a:cs typeface="Calibri" panose="020F0502020204030204"/>
              </a:rPr>
              <a:t>iterable</a:t>
            </a:r>
            <a:r>
              <a:rPr sz="1750" spc="65" dirty="0">
                <a:latin typeface="Calibri" panose="020F0502020204030204"/>
                <a:cs typeface="Calibri" panose="020F0502020204030204"/>
              </a:rPr>
              <a:t> </a:t>
            </a:r>
            <a:r>
              <a:rPr sz="1750" spc="-5" dirty="0">
                <a:latin typeface="Calibri" panose="020F0502020204030204"/>
                <a:cs typeface="Calibri" panose="020F0502020204030204"/>
              </a:rPr>
              <a:t>through</a:t>
            </a:r>
            <a:r>
              <a:rPr sz="1750" spc="65" dirty="0">
                <a:latin typeface="Calibri" panose="020F0502020204030204"/>
                <a:cs typeface="Calibri" panose="020F0502020204030204"/>
              </a:rPr>
              <a:t> </a:t>
            </a:r>
            <a:r>
              <a:rPr sz="1750" spc="-5" dirty="0">
                <a:latin typeface="Calibri" panose="020F0502020204030204"/>
                <a:cs typeface="Calibri" panose="020F0502020204030204"/>
              </a:rPr>
              <a:t>func</a:t>
            </a:r>
            <a:r>
              <a:rPr sz="1750" spc="65" dirty="0">
                <a:latin typeface="Calibri" panose="020F0502020204030204"/>
                <a:cs typeface="Calibri" panose="020F0502020204030204"/>
              </a:rPr>
              <a:t> </a:t>
            </a:r>
            <a:r>
              <a:rPr sz="1750" dirty="0">
                <a:latin typeface="Calibri" panose="020F0502020204030204"/>
                <a:cs typeface="Calibri" panose="020F0502020204030204"/>
              </a:rPr>
              <a:t>and</a:t>
            </a:r>
            <a:r>
              <a:rPr sz="1750" spc="65" dirty="0">
                <a:latin typeface="Calibri" panose="020F0502020204030204"/>
                <a:cs typeface="Calibri" panose="020F0502020204030204"/>
              </a:rPr>
              <a:t> </a:t>
            </a:r>
            <a:r>
              <a:rPr sz="1750" spc="-5" dirty="0">
                <a:latin typeface="Calibri" panose="020F0502020204030204"/>
                <a:cs typeface="Calibri" panose="020F0502020204030204"/>
              </a:rPr>
              <a:t>returns</a:t>
            </a:r>
            <a:r>
              <a:rPr sz="1750" spc="65" dirty="0">
                <a:latin typeface="Calibri" panose="020F0502020204030204"/>
                <a:cs typeface="Calibri" panose="020F0502020204030204"/>
              </a:rPr>
              <a:t> </a:t>
            </a:r>
            <a:r>
              <a:rPr sz="1750" spc="-5" dirty="0">
                <a:latin typeface="Calibri" panose="020F0502020204030204"/>
                <a:cs typeface="Calibri" panose="020F0502020204030204"/>
              </a:rPr>
              <a:t>only</a:t>
            </a:r>
            <a:r>
              <a:rPr sz="1750" spc="65" dirty="0">
                <a:latin typeface="Calibri" panose="020F0502020204030204"/>
                <a:cs typeface="Calibri" panose="020F0502020204030204"/>
              </a:rPr>
              <a:t> </a:t>
            </a:r>
            <a:r>
              <a:rPr sz="1750" spc="-5" dirty="0">
                <a:latin typeface="Calibri" panose="020F0502020204030204"/>
                <a:cs typeface="Calibri" panose="020F0502020204030204"/>
              </a:rPr>
              <a:t>the</a:t>
            </a:r>
            <a:r>
              <a:rPr sz="1750" spc="65" dirty="0">
                <a:latin typeface="Calibri" panose="020F0502020204030204"/>
                <a:cs typeface="Calibri" panose="020F0502020204030204"/>
              </a:rPr>
              <a:t> </a:t>
            </a:r>
            <a:r>
              <a:rPr sz="1750" spc="-5" dirty="0">
                <a:latin typeface="Calibri" panose="020F0502020204030204"/>
                <a:cs typeface="Calibri" panose="020F0502020204030204"/>
              </a:rPr>
              <a:t>ones</a:t>
            </a:r>
            <a:r>
              <a:rPr sz="1750" spc="65" dirty="0">
                <a:latin typeface="Calibri" panose="020F0502020204030204"/>
                <a:cs typeface="Calibri" panose="020F0502020204030204"/>
              </a:rPr>
              <a:t> </a:t>
            </a:r>
            <a:r>
              <a:rPr sz="1750" spc="-5" dirty="0">
                <a:latin typeface="Calibri" panose="020F0502020204030204"/>
                <a:cs typeface="Calibri" panose="020F0502020204030204"/>
              </a:rPr>
              <a:t>that</a:t>
            </a:r>
            <a:r>
              <a:rPr sz="1750" spc="65" dirty="0">
                <a:latin typeface="Calibri" panose="020F0502020204030204"/>
                <a:cs typeface="Calibri" panose="020F0502020204030204"/>
              </a:rPr>
              <a:t> </a:t>
            </a:r>
            <a:r>
              <a:rPr sz="1750" spc="-5" dirty="0">
                <a:latin typeface="Calibri" panose="020F0502020204030204"/>
                <a:cs typeface="Calibri" panose="020F0502020204030204"/>
              </a:rPr>
              <a:t>evaluate</a:t>
            </a:r>
            <a:r>
              <a:rPr sz="1750" spc="65" dirty="0">
                <a:latin typeface="Calibri" panose="020F0502020204030204"/>
                <a:cs typeface="Calibri" panose="020F0502020204030204"/>
              </a:rPr>
              <a:t> </a:t>
            </a:r>
            <a:r>
              <a:rPr sz="1750" spc="-5" dirty="0">
                <a:latin typeface="Calibri" panose="020F0502020204030204"/>
                <a:cs typeface="Calibri" panose="020F0502020204030204"/>
              </a:rPr>
              <a:t>to</a:t>
            </a:r>
            <a:r>
              <a:rPr sz="1750" spc="65" dirty="0">
                <a:latin typeface="Calibri" panose="020F0502020204030204"/>
                <a:cs typeface="Calibri" panose="020F0502020204030204"/>
              </a:rPr>
              <a:t> </a:t>
            </a:r>
            <a:r>
              <a:rPr sz="1750" spc="-5" dirty="0">
                <a:latin typeface="Calibri" panose="020F0502020204030204"/>
                <a:cs typeface="Calibri" panose="020F0502020204030204"/>
              </a:rPr>
              <a:t>true.</a:t>
            </a:r>
            <a:r>
              <a:rPr sz="1750" spc="65" dirty="0">
                <a:latin typeface="Calibri" panose="020F0502020204030204"/>
                <a:cs typeface="Calibri" panose="020F0502020204030204"/>
              </a:rPr>
              <a:t> </a:t>
            </a:r>
            <a:r>
              <a:rPr sz="1750" dirty="0">
                <a:latin typeface="Calibri" panose="020F0502020204030204"/>
                <a:cs typeface="Calibri" panose="020F0502020204030204"/>
              </a:rPr>
              <a:t>I</a:t>
            </a:r>
            <a:r>
              <a:rPr sz="1750" spc="65" dirty="0">
                <a:latin typeface="Calibri" panose="020F0502020204030204"/>
                <a:cs typeface="Calibri" panose="020F0502020204030204"/>
              </a:rPr>
              <a:t> </a:t>
            </a:r>
            <a:r>
              <a:rPr sz="1750" spc="-5" dirty="0">
                <a:latin typeface="Calibri" panose="020F0502020204030204"/>
                <a:cs typeface="Calibri" panose="020F0502020204030204"/>
              </a:rPr>
              <a:t>mean,</a:t>
            </a:r>
            <a:r>
              <a:rPr sz="1750" spc="65" dirty="0">
                <a:latin typeface="Calibri" panose="020F0502020204030204"/>
                <a:cs typeface="Calibri" panose="020F0502020204030204"/>
              </a:rPr>
              <a:t> </a:t>
            </a:r>
            <a:r>
              <a:rPr sz="1750" spc="-5" dirty="0">
                <a:latin typeface="Calibri" panose="020F0502020204030204"/>
                <a:cs typeface="Calibri" panose="020F0502020204030204"/>
              </a:rPr>
              <a:t>it's</a:t>
            </a:r>
            <a:r>
              <a:rPr sz="1750" spc="65" dirty="0">
                <a:latin typeface="Calibri" panose="020F0502020204030204"/>
                <a:cs typeface="Calibri" panose="020F0502020204030204"/>
              </a:rPr>
              <a:t> </a:t>
            </a:r>
            <a:r>
              <a:rPr sz="1750" spc="-5" dirty="0">
                <a:latin typeface="Calibri" panose="020F0502020204030204"/>
                <a:cs typeface="Calibri" panose="020F0502020204030204"/>
              </a:rPr>
              <a:t>right</a:t>
            </a:r>
            <a:r>
              <a:rPr sz="1750" spc="65" dirty="0">
                <a:latin typeface="Calibri" panose="020F0502020204030204"/>
                <a:cs typeface="Calibri" panose="020F0502020204030204"/>
              </a:rPr>
              <a:t> </a:t>
            </a:r>
            <a:r>
              <a:rPr sz="1750" spc="-5" dirty="0">
                <a:latin typeface="Calibri" panose="020F0502020204030204"/>
                <a:cs typeface="Calibri" panose="020F0502020204030204"/>
              </a:rPr>
              <a:t>there</a:t>
            </a:r>
            <a:r>
              <a:rPr sz="1750" spc="65" dirty="0">
                <a:latin typeface="Calibri" panose="020F0502020204030204"/>
                <a:cs typeface="Calibri" panose="020F0502020204030204"/>
              </a:rPr>
              <a:t> </a:t>
            </a:r>
            <a:r>
              <a:rPr sz="1750" spc="-5" dirty="0">
                <a:latin typeface="Calibri" panose="020F0502020204030204"/>
                <a:cs typeface="Calibri" panose="020F0502020204030204"/>
              </a:rPr>
              <a:t>in </a:t>
            </a:r>
            <a:r>
              <a:rPr sz="1750" spc="-380" dirty="0">
                <a:latin typeface="Calibri" panose="020F0502020204030204"/>
                <a:cs typeface="Calibri" panose="020F0502020204030204"/>
              </a:rPr>
              <a:t> </a:t>
            </a:r>
            <a:r>
              <a:rPr sz="1750" spc="-5" dirty="0">
                <a:latin typeface="Calibri" panose="020F0502020204030204"/>
                <a:cs typeface="Calibri" panose="020F0502020204030204"/>
              </a:rPr>
              <a:t>the</a:t>
            </a:r>
            <a:r>
              <a:rPr sz="1750" spc="-10" dirty="0">
                <a:latin typeface="Calibri" panose="020F0502020204030204"/>
                <a:cs typeface="Calibri" panose="020F0502020204030204"/>
              </a:rPr>
              <a:t> </a:t>
            </a:r>
            <a:r>
              <a:rPr sz="1750" spc="-5" dirty="0">
                <a:latin typeface="Calibri" panose="020F0502020204030204"/>
                <a:cs typeface="Calibri" panose="020F0502020204030204"/>
              </a:rPr>
              <a:t>name -- </a:t>
            </a:r>
            <a:r>
              <a:rPr sz="1750" dirty="0">
                <a:latin typeface="Calibri" panose="020F0502020204030204"/>
                <a:cs typeface="Calibri" panose="020F0502020204030204"/>
              </a:rPr>
              <a:t>a</a:t>
            </a:r>
            <a:r>
              <a:rPr sz="1750" spc="-5" dirty="0">
                <a:latin typeface="Calibri" panose="020F0502020204030204"/>
                <a:cs typeface="Calibri" panose="020F0502020204030204"/>
              </a:rPr>
              <a:t> "filter".</a:t>
            </a:r>
            <a:endParaRPr sz="1750">
              <a:latin typeface="Calibri" panose="020F0502020204030204"/>
              <a:cs typeface="Calibri" panose="020F0502020204030204"/>
            </a:endParaRPr>
          </a:p>
          <a:p>
            <a:pPr marL="12700">
              <a:lnSpc>
                <a:spcPct val="100000"/>
              </a:lnSpc>
              <a:spcBef>
                <a:spcPts val="1050"/>
              </a:spcBef>
            </a:pPr>
            <a:r>
              <a:rPr sz="1750" b="1" spc="-5" dirty="0">
                <a:latin typeface="Calibri" panose="020F0502020204030204"/>
                <a:cs typeface="Calibri" panose="020F0502020204030204"/>
              </a:rPr>
              <a:t>Example:</a:t>
            </a:r>
            <a:endParaRPr sz="1750">
              <a:latin typeface="Calibri" panose="020F0502020204030204"/>
              <a:cs typeface="Calibri" panose="020F0502020204030204"/>
            </a:endParaRPr>
          </a:p>
          <a:p>
            <a:pPr marL="12700" marR="9254490">
              <a:lnSpc>
                <a:spcPct val="150000"/>
              </a:lnSpc>
            </a:pPr>
            <a:r>
              <a:rPr sz="1750" spc="-5" dirty="0">
                <a:latin typeface="Calibri" panose="020F0502020204030204"/>
                <a:cs typeface="Calibri" panose="020F0502020204030204"/>
              </a:rPr>
              <a:t>def</a:t>
            </a:r>
            <a:r>
              <a:rPr sz="1750" spc="-20" dirty="0">
                <a:latin typeface="Calibri" panose="020F0502020204030204"/>
                <a:cs typeface="Calibri" panose="020F0502020204030204"/>
              </a:rPr>
              <a:t> </a:t>
            </a:r>
            <a:r>
              <a:rPr sz="1750" spc="-5" dirty="0">
                <a:latin typeface="Calibri" panose="020F0502020204030204"/>
                <a:cs typeface="Calibri" panose="020F0502020204030204"/>
              </a:rPr>
              <a:t>isOdd(x):</a:t>
            </a:r>
            <a:r>
              <a:rPr sz="1750" spc="-15" dirty="0">
                <a:latin typeface="Calibri" panose="020F0502020204030204"/>
                <a:cs typeface="Calibri" panose="020F0502020204030204"/>
              </a:rPr>
              <a:t> </a:t>
            </a:r>
            <a:r>
              <a:rPr sz="1750" spc="-5" dirty="0">
                <a:latin typeface="Calibri" panose="020F0502020204030204"/>
                <a:cs typeface="Calibri" panose="020F0502020204030204"/>
              </a:rPr>
              <a:t>return</a:t>
            </a:r>
            <a:r>
              <a:rPr sz="1750" spc="-15" dirty="0">
                <a:latin typeface="Calibri" panose="020F0502020204030204"/>
                <a:cs typeface="Calibri" panose="020F0502020204030204"/>
              </a:rPr>
              <a:t> </a:t>
            </a:r>
            <a:r>
              <a:rPr sz="1750" dirty="0">
                <a:latin typeface="Calibri" panose="020F0502020204030204"/>
                <a:cs typeface="Calibri" panose="020F0502020204030204"/>
              </a:rPr>
              <a:t>x</a:t>
            </a:r>
            <a:r>
              <a:rPr sz="1750" spc="-15" dirty="0">
                <a:latin typeface="Calibri" panose="020F0502020204030204"/>
                <a:cs typeface="Calibri" panose="020F0502020204030204"/>
              </a:rPr>
              <a:t> </a:t>
            </a:r>
            <a:r>
              <a:rPr sz="1750" dirty="0">
                <a:latin typeface="Calibri" panose="020F0502020204030204"/>
                <a:cs typeface="Calibri" panose="020F0502020204030204"/>
              </a:rPr>
              <a:t>%</a:t>
            </a:r>
            <a:r>
              <a:rPr sz="1750" spc="-20" dirty="0">
                <a:latin typeface="Calibri" panose="020F0502020204030204"/>
                <a:cs typeface="Calibri" panose="020F0502020204030204"/>
              </a:rPr>
              <a:t> </a:t>
            </a:r>
            <a:r>
              <a:rPr sz="1750" dirty="0">
                <a:latin typeface="Calibri" panose="020F0502020204030204"/>
                <a:cs typeface="Calibri" panose="020F0502020204030204"/>
              </a:rPr>
              <a:t>2</a:t>
            </a:r>
            <a:r>
              <a:rPr sz="1750" spc="-15" dirty="0">
                <a:latin typeface="Calibri" panose="020F0502020204030204"/>
                <a:cs typeface="Calibri" panose="020F0502020204030204"/>
              </a:rPr>
              <a:t> </a:t>
            </a:r>
            <a:r>
              <a:rPr sz="1750" spc="-5" dirty="0">
                <a:latin typeface="Calibri" panose="020F0502020204030204"/>
                <a:cs typeface="Calibri" panose="020F0502020204030204"/>
              </a:rPr>
              <a:t>==</a:t>
            </a:r>
            <a:r>
              <a:rPr sz="1750" spc="-15" dirty="0">
                <a:latin typeface="Calibri" panose="020F0502020204030204"/>
                <a:cs typeface="Calibri" panose="020F0502020204030204"/>
              </a:rPr>
              <a:t> </a:t>
            </a:r>
            <a:r>
              <a:rPr sz="1750" dirty="0">
                <a:latin typeface="Calibri" panose="020F0502020204030204"/>
                <a:cs typeface="Calibri" panose="020F0502020204030204"/>
              </a:rPr>
              <a:t>1 </a:t>
            </a:r>
            <a:r>
              <a:rPr sz="1750" spc="-380" dirty="0">
                <a:latin typeface="Calibri" panose="020F0502020204030204"/>
                <a:cs typeface="Calibri" panose="020F0502020204030204"/>
              </a:rPr>
              <a:t> </a:t>
            </a:r>
            <a:r>
              <a:rPr sz="1750" spc="-5" dirty="0">
                <a:latin typeface="Calibri" panose="020F0502020204030204"/>
                <a:cs typeface="Calibri" panose="020F0502020204030204"/>
              </a:rPr>
              <a:t>filter(isOdd,</a:t>
            </a:r>
            <a:r>
              <a:rPr sz="1750" spc="-10" dirty="0">
                <a:latin typeface="Calibri" panose="020F0502020204030204"/>
                <a:cs typeface="Calibri" panose="020F0502020204030204"/>
              </a:rPr>
              <a:t> </a:t>
            </a:r>
            <a:r>
              <a:rPr sz="1750" spc="-5" dirty="0">
                <a:latin typeface="Calibri" panose="020F0502020204030204"/>
                <a:cs typeface="Calibri" panose="020F0502020204030204"/>
              </a:rPr>
              <a:t>[1,</a:t>
            </a:r>
            <a:r>
              <a:rPr sz="1750" spc="-10" dirty="0">
                <a:latin typeface="Calibri" panose="020F0502020204030204"/>
                <a:cs typeface="Calibri" panose="020F0502020204030204"/>
              </a:rPr>
              <a:t> </a:t>
            </a:r>
            <a:r>
              <a:rPr sz="1750" spc="-5" dirty="0">
                <a:latin typeface="Calibri" panose="020F0502020204030204"/>
                <a:cs typeface="Calibri" panose="020F0502020204030204"/>
              </a:rPr>
              <a:t>2,</a:t>
            </a:r>
            <a:r>
              <a:rPr sz="1750" spc="-10" dirty="0">
                <a:latin typeface="Calibri" panose="020F0502020204030204"/>
                <a:cs typeface="Calibri" panose="020F0502020204030204"/>
              </a:rPr>
              <a:t> </a:t>
            </a:r>
            <a:r>
              <a:rPr sz="1750" spc="-5" dirty="0">
                <a:latin typeface="Calibri" panose="020F0502020204030204"/>
                <a:cs typeface="Calibri" panose="020F0502020204030204"/>
              </a:rPr>
              <a:t>3,</a:t>
            </a:r>
            <a:r>
              <a:rPr sz="1750" spc="-10" dirty="0">
                <a:latin typeface="Calibri" panose="020F0502020204030204"/>
                <a:cs typeface="Calibri" panose="020F0502020204030204"/>
              </a:rPr>
              <a:t> </a:t>
            </a:r>
            <a:r>
              <a:rPr sz="1750" spc="-5" dirty="0">
                <a:latin typeface="Calibri" panose="020F0502020204030204"/>
                <a:cs typeface="Calibri" panose="020F0502020204030204"/>
              </a:rPr>
              <a:t>4])</a:t>
            </a:r>
            <a:endParaRPr sz="1750">
              <a:latin typeface="Calibri" panose="020F0502020204030204"/>
              <a:cs typeface="Calibri" panose="020F0502020204030204"/>
            </a:endParaRPr>
          </a:p>
          <a:p>
            <a:pPr marL="12700">
              <a:lnSpc>
                <a:spcPct val="100000"/>
              </a:lnSpc>
              <a:spcBef>
                <a:spcPts val="1050"/>
              </a:spcBef>
            </a:pPr>
            <a:r>
              <a:rPr sz="1750" dirty="0">
                <a:latin typeface="Calibri" panose="020F0502020204030204"/>
                <a:cs typeface="Calibri" panose="020F0502020204030204"/>
              </a:rPr>
              <a:t>#</a:t>
            </a:r>
            <a:r>
              <a:rPr sz="1750" spc="-20" dirty="0">
                <a:latin typeface="Calibri" panose="020F0502020204030204"/>
                <a:cs typeface="Calibri" panose="020F0502020204030204"/>
              </a:rPr>
              <a:t> </a:t>
            </a:r>
            <a:r>
              <a:rPr sz="1750" spc="-5" dirty="0">
                <a:latin typeface="Calibri" panose="020F0502020204030204"/>
                <a:cs typeface="Calibri" panose="020F0502020204030204"/>
              </a:rPr>
              <a:t>output</a:t>
            </a:r>
            <a:r>
              <a:rPr sz="1750" spc="-20" dirty="0">
                <a:latin typeface="Calibri" panose="020F0502020204030204"/>
                <a:cs typeface="Calibri" panose="020F0502020204030204"/>
              </a:rPr>
              <a:t> </a:t>
            </a:r>
            <a:r>
              <a:rPr sz="1750" spc="-5" dirty="0">
                <a:latin typeface="Calibri" panose="020F0502020204030204"/>
                <a:cs typeface="Calibri" panose="020F0502020204030204"/>
              </a:rPr>
              <a:t>---&gt;</a:t>
            </a:r>
            <a:r>
              <a:rPr sz="1750" spc="365" dirty="0">
                <a:latin typeface="Calibri" panose="020F0502020204030204"/>
                <a:cs typeface="Calibri" panose="020F0502020204030204"/>
              </a:rPr>
              <a:t> </a:t>
            </a:r>
            <a:r>
              <a:rPr sz="1750" spc="-5" dirty="0">
                <a:latin typeface="Calibri" panose="020F0502020204030204"/>
                <a:cs typeface="Calibri" panose="020F0502020204030204"/>
              </a:rPr>
              <a:t>[1,</a:t>
            </a:r>
            <a:r>
              <a:rPr sz="1750" spc="-15" dirty="0">
                <a:latin typeface="Calibri" panose="020F0502020204030204"/>
                <a:cs typeface="Calibri" panose="020F0502020204030204"/>
              </a:rPr>
              <a:t> </a:t>
            </a:r>
            <a:r>
              <a:rPr sz="1750" spc="-5" dirty="0">
                <a:latin typeface="Calibri" panose="020F0502020204030204"/>
                <a:cs typeface="Calibri" panose="020F0502020204030204"/>
              </a:rPr>
              <a:t>3]</a:t>
            </a:r>
            <a:endParaRPr sz="175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22</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1996439"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filter()</a:t>
            </a:r>
            <a:r>
              <a:rPr spc="-8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Function</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3"/>
            <a:ext cx="12105640" cy="5979795"/>
          </a:xfrm>
          <a:custGeom>
            <a:avLst/>
            <a:gdLst/>
            <a:ahLst/>
            <a:cxnLst/>
            <a:rect l="l" t="t" r="r" b="b"/>
            <a:pathLst>
              <a:path w="12105640" h="5979795">
                <a:moveTo>
                  <a:pt x="0" y="0"/>
                </a:moveTo>
                <a:lnTo>
                  <a:pt x="12105503" y="0"/>
                </a:lnTo>
                <a:lnTo>
                  <a:pt x="12105503" y="5979174"/>
                </a:lnTo>
                <a:lnTo>
                  <a:pt x="0" y="5979174"/>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94136" y="460059"/>
            <a:ext cx="4139565" cy="2825750"/>
          </a:xfrm>
          <a:prstGeom prst="rect">
            <a:avLst/>
          </a:prstGeom>
        </p:spPr>
        <p:txBody>
          <a:bodyPr vert="horz" wrap="square" lIns="0" tIns="146050" rIns="0" bIns="0" rtlCol="0">
            <a:spAutoFit/>
          </a:bodyPr>
          <a:lstStyle/>
          <a:p>
            <a:pPr marL="12700">
              <a:lnSpc>
                <a:spcPct val="100000"/>
              </a:lnSpc>
              <a:spcBef>
                <a:spcPts val="1150"/>
              </a:spcBef>
            </a:pPr>
            <a:r>
              <a:rPr sz="1750" spc="-5" dirty="0">
                <a:latin typeface="Calibri" panose="020F0502020204030204"/>
                <a:cs typeface="Calibri" panose="020F0502020204030204"/>
              </a:rPr>
              <a:t>Example:</a:t>
            </a:r>
            <a:endParaRPr sz="1750">
              <a:latin typeface="Calibri" panose="020F0502020204030204"/>
              <a:cs typeface="Calibri" panose="020F0502020204030204"/>
            </a:endParaRPr>
          </a:p>
          <a:p>
            <a:pPr marL="12700">
              <a:lnSpc>
                <a:spcPct val="100000"/>
              </a:lnSpc>
              <a:spcBef>
                <a:spcPts val="1050"/>
              </a:spcBef>
            </a:pPr>
            <a:r>
              <a:rPr sz="1750" dirty="0">
                <a:latin typeface="Calibri" panose="020F0502020204030204"/>
                <a:cs typeface="Calibri" panose="020F0502020204030204"/>
              </a:rPr>
              <a:t>#</a:t>
            </a:r>
            <a:r>
              <a:rPr sz="1750" spc="-35" dirty="0">
                <a:latin typeface="Calibri" panose="020F0502020204030204"/>
                <a:cs typeface="Calibri" panose="020F0502020204030204"/>
              </a:rPr>
              <a:t> </a:t>
            </a:r>
            <a:r>
              <a:rPr sz="1750" spc="-5" dirty="0">
                <a:latin typeface="Calibri" panose="020F0502020204030204"/>
                <a:cs typeface="Calibri" panose="020F0502020204030204"/>
              </a:rPr>
              <a:t>Python</a:t>
            </a:r>
            <a:r>
              <a:rPr sz="1750" spc="-30" dirty="0">
                <a:latin typeface="Calibri" panose="020F0502020204030204"/>
                <a:cs typeface="Calibri" panose="020F0502020204030204"/>
              </a:rPr>
              <a:t> </a:t>
            </a:r>
            <a:r>
              <a:rPr sz="1750" dirty="0">
                <a:latin typeface="Calibri" panose="020F0502020204030204"/>
                <a:cs typeface="Calibri" panose="020F0502020204030204"/>
              </a:rPr>
              <a:t>3</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scores</a:t>
            </a:r>
            <a:r>
              <a:rPr sz="1750" spc="-10" dirty="0">
                <a:latin typeface="Calibri" panose="020F0502020204030204"/>
                <a:cs typeface="Calibri" panose="020F0502020204030204"/>
              </a:rPr>
              <a:t> </a:t>
            </a:r>
            <a:r>
              <a:rPr sz="1750" dirty="0">
                <a:latin typeface="Calibri" panose="020F0502020204030204"/>
                <a:cs typeface="Calibri" panose="020F0502020204030204"/>
              </a:rPr>
              <a:t>=</a:t>
            </a:r>
            <a:r>
              <a:rPr sz="1750" spc="-10" dirty="0">
                <a:latin typeface="Calibri" panose="020F0502020204030204"/>
                <a:cs typeface="Calibri" panose="020F0502020204030204"/>
              </a:rPr>
              <a:t> </a:t>
            </a:r>
            <a:r>
              <a:rPr sz="1750" spc="-5" dirty="0">
                <a:latin typeface="Calibri" panose="020F0502020204030204"/>
                <a:cs typeface="Calibri" panose="020F0502020204030204"/>
              </a:rPr>
              <a:t>[66,</a:t>
            </a:r>
            <a:r>
              <a:rPr sz="1750" spc="-10" dirty="0">
                <a:latin typeface="Calibri" panose="020F0502020204030204"/>
                <a:cs typeface="Calibri" panose="020F0502020204030204"/>
              </a:rPr>
              <a:t> </a:t>
            </a:r>
            <a:r>
              <a:rPr sz="1750" spc="-5" dirty="0">
                <a:latin typeface="Calibri" panose="020F0502020204030204"/>
                <a:cs typeface="Calibri" panose="020F0502020204030204"/>
              </a:rPr>
              <a:t>90,</a:t>
            </a:r>
            <a:r>
              <a:rPr sz="1750" spc="-10" dirty="0">
                <a:latin typeface="Calibri" panose="020F0502020204030204"/>
                <a:cs typeface="Calibri" panose="020F0502020204030204"/>
              </a:rPr>
              <a:t> </a:t>
            </a:r>
            <a:r>
              <a:rPr sz="1750" spc="-5" dirty="0">
                <a:latin typeface="Calibri" panose="020F0502020204030204"/>
                <a:cs typeface="Calibri" panose="020F0502020204030204"/>
              </a:rPr>
              <a:t>68,</a:t>
            </a:r>
            <a:r>
              <a:rPr sz="1750" spc="-10" dirty="0">
                <a:latin typeface="Calibri" panose="020F0502020204030204"/>
                <a:cs typeface="Calibri" panose="020F0502020204030204"/>
              </a:rPr>
              <a:t> </a:t>
            </a:r>
            <a:r>
              <a:rPr sz="1750" spc="-5" dirty="0">
                <a:latin typeface="Calibri" panose="020F0502020204030204"/>
                <a:cs typeface="Calibri" panose="020F0502020204030204"/>
              </a:rPr>
              <a:t>59,</a:t>
            </a:r>
            <a:r>
              <a:rPr sz="1750" spc="-10" dirty="0">
                <a:latin typeface="Calibri" panose="020F0502020204030204"/>
                <a:cs typeface="Calibri" panose="020F0502020204030204"/>
              </a:rPr>
              <a:t> </a:t>
            </a:r>
            <a:r>
              <a:rPr sz="1750" spc="-5" dirty="0">
                <a:latin typeface="Calibri" panose="020F0502020204030204"/>
                <a:cs typeface="Calibri" panose="020F0502020204030204"/>
              </a:rPr>
              <a:t>76,</a:t>
            </a:r>
            <a:r>
              <a:rPr sz="1750" spc="-10" dirty="0">
                <a:latin typeface="Calibri" panose="020F0502020204030204"/>
                <a:cs typeface="Calibri" panose="020F0502020204030204"/>
              </a:rPr>
              <a:t> </a:t>
            </a:r>
            <a:r>
              <a:rPr sz="1750" spc="-5" dirty="0">
                <a:latin typeface="Calibri" panose="020F0502020204030204"/>
                <a:cs typeface="Calibri" panose="020F0502020204030204"/>
              </a:rPr>
              <a:t>60, 88,</a:t>
            </a:r>
            <a:r>
              <a:rPr sz="1750" spc="-10" dirty="0">
                <a:latin typeface="Calibri" panose="020F0502020204030204"/>
                <a:cs typeface="Calibri" panose="020F0502020204030204"/>
              </a:rPr>
              <a:t> </a:t>
            </a:r>
            <a:r>
              <a:rPr sz="1750" spc="-5" dirty="0">
                <a:latin typeface="Calibri" panose="020F0502020204030204"/>
                <a:cs typeface="Calibri" panose="020F0502020204030204"/>
              </a:rPr>
              <a:t>74,</a:t>
            </a:r>
            <a:r>
              <a:rPr sz="1750" spc="-10" dirty="0">
                <a:latin typeface="Calibri" panose="020F0502020204030204"/>
                <a:cs typeface="Calibri" panose="020F0502020204030204"/>
              </a:rPr>
              <a:t> </a:t>
            </a:r>
            <a:r>
              <a:rPr sz="1750" spc="-5" dirty="0">
                <a:latin typeface="Calibri" panose="020F0502020204030204"/>
                <a:cs typeface="Calibri" panose="020F0502020204030204"/>
              </a:rPr>
              <a:t>81,</a:t>
            </a:r>
            <a:r>
              <a:rPr sz="1750" spc="-10" dirty="0">
                <a:latin typeface="Calibri" panose="020F0502020204030204"/>
                <a:cs typeface="Calibri" panose="020F0502020204030204"/>
              </a:rPr>
              <a:t> </a:t>
            </a:r>
            <a:r>
              <a:rPr sz="1750" spc="-5" dirty="0">
                <a:latin typeface="Calibri" panose="020F0502020204030204"/>
                <a:cs typeface="Calibri" panose="020F0502020204030204"/>
              </a:rPr>
              <a:t>65]</a:t>
            </a:r>
            <a:endParaRPr sz="1750">
              <a:latin typeface="Calibri" panose="020F0502020204030204"/>
              <a:cs typeface="Calibri" panose="020F0502020204030204"/>
            </a:endParaRPr>
          </a:p>
          <a:p>
            <a:pPr marL="213360" marR="1910715" indent="-201295">
              <a:lnSpc>
                <a:spcPct val="150000"/>
              </a:lnSpc>
            </a:pPr>
            <a:r>
              <a:rPr sz="1750" spc="-5" dirty="0">
                <a:latin typeface="Calibri" panose="020F0502020204030204"/>
                <a:cs typeface="Calibri" panose="020F0502020204030204"/>
              </a:rPr>
              <a:t>def is_A_student(score): </a:t>
            </a:r>
            <a:r>
              <a:rPr sz="1750" spc="-385" dirty="0">
                <a:latin typeface="Calibri" panose="020F0502020204030204"/>
                <a:cs typeface="Calibri" panose="020F0502020204030204"/>
              </a:rPr>
              <a:t> </a:t>
            </a:r>
            <a:r>
              <a:rPr sz="1750" spc="-5" dirty="0">
                <a:latin typeface="Calibri" panose="020F0502020204030204"/>
                <a:cs typeface="Calibri" panose="020F0502020204030204"/>
              </a:rPr>
              <a:t>return</a:t>
            </a:r>
            <a:r>
              <a:rPr sz="1750" spc="-15" dirty="0">
                <a:latin typeface="Calibri" panose="020F0502020204030204"/>
                <a:cs typeface="Calibri" panose="020F0502020204030204"/>
              </a:rPr>
              <a:t> </a:t>
            </a:r>
            <a:r>
              <a:rPr sz="1750" spc="-5" dirty="0">
                <a:latin typeface="Calibri" panose="020F0502020204030204"/>
                <a:cs typeface="Calibri" panose="020F0502020204030204"/>
              </a:rPr>
              <a:t>score</a:t>
            </a:r>
            <a:r>
              <a:rPr sz="1750" spc="-10" dirty="0">
                <a:latin typeface="Calibri" panose="020F0502020204030204"/>
                <a:cs typeface="Calibri" panose="020F0502020204030204"/>
              </a:rPr>
              <a:t> </a:t>
            </a:r>
            <a:r>
              <a:rPr sz="1750" dirty="0">
                <a:latin typeface="Calibri" panose="020F0502020204030204"/>
                <a:cs typeface="Calibri" panose="020F0502020204030204"/>
              </a:rPr>
              <a:t>&gt;</a:t>
            </a:r>
            <a:r>
              <a:rPr sz="1750" spc="-15" dirty="0">
                <a:latin typeface="Calibri" panose="020F0502020204030204"/>
                <a:cs typeface="Calibri" panose="020F0502020204030204"/>
              </a:rPr>
              <a:t> </a:t>
            </a:r>
            <a:r>
              <a:rPr sz="1750" spc="-5" dirty="0">
                <a:latin typeface="Calibri" panose="020F0502020204030204"/>
                <a:cs typeface="Calibri" panose="020F0502020204030204"/>
              </a:rPr>
              <a:t>75</a:t>
            </a:r>
            <a:endParaRPr sz="1750">
              <a:latin typeface="Calibri" panose="020F0502020204030204"/>
              <a:cs typeface="Calibri" panose="020F0502020204030204"/>
            </a:endParaRPr>
          </a:p>
          <a:p>
            <a:pPr marL="12700" marR="343535">
              <a:lnSpc>
                <a:spcPct val="150000"/>
              </a:lnSpc>
            </a:pPr>
            <a:r>
              <a:rPr sz="1750" spc="-5" dirty="0">
                <a:latin typeface="Calibri" panose="020F0502020204030204"/>
                <a:cs typeface="Calibri" panose="020F0502020204030204"/>
              </a:rPr>
              <a:t>over_75 </a:t>
            </a:r>
            <a:r>
              <a:rPr sz="1750" dirty="0">
                <a:latin typeface="Calibri" panose="020F0502020204030204"/>
                <a:cs typeface="Calibri" panose="020F0502020204030204"/>
              </a:rPr>
              <a:t>= </a:t>
            </a:r>
            <a:r>
              <a:rPr sz="1750" spc="-5" dirty="0">
                <a:latin typeface="Calibri" panose="020F0502020204030204"/>
                <a:cs typeface="Calibri" panose="020F0502020204030204"/>
              </a:rPr>
              <a:t>list(filter(is_A_student, scores)) </a:t>
            </a:r>
            <a:r>
              <a:rPr sz="1750" spc="-385" dirty="0">
                <a:latin typeface="Calibri" panose="020F0502020204030204"/>
                <a:cs typeface="Calibri" panose="020F0502020204030204"/>
              </a:rPr>
              <a:t> </a:t>
            </a:r>
            <a:r>
              <a:rPr sz="1750" spc="-5" dirty="0">
                <a:latin typeface="Calibri" panose="020F0502020204030204"/>
                <a:cs typeface="Calibri" panose="020F0502020204030204"/>
              </a:rPr>
              <a:t>print(over_75)</a:t>
            </a:r>
            <a:endParaRPr sz="1750">
              <a:latin typeface="Calibri" panose="020F0502020204030204"/>
              <a:cs typeface="Calibri" panose="020F0502020204030204"/>
            </a:endParaRPr>
          </a:p>
        </p:txBody>
      </p:sp>
      <p:grpSp>
        <p:nvGrpSpPr>
          <p:cNvPr id="7" name="object 7"/>
          <p:cNvGrpSpPr/>
          <p:nvPr/>
        </p:nvGrpSpPr>
        <p:grpSpPr>
          <a:xfrm>
            <a:off x="106836" y="615000"/>
            <a:ext cx="11793855" cy="5860415"/>
            <a:chOff x="106836" y="615000"/>
            <a:chExt cx="11793855" cy="5860415"/>
          </a:xfrm>
        </p:grpSpPr>
        <p:pic>
          <p:nvPicPr>
            <p:cNvPr id="8" name="object 8"/>
            <p:cNvPicPr/>
            <p:nvPr/>
          </p:nvPicPr>
          <p:blipFill>
            <a:blip r:embed="rId3" cstate="print"/>
            <a:stretch>
              <a:fillRect/>
            </a:stretch>
          </p:blipFill>
          <p:spPr>
            <a:xfrm>
              <a:off x="6263248" y="615000"/>
              <a:ext cx="5637400" cy="2044635"/>
            </a:xfrm>
            <a:prstGeom prst="rect">
              <a:avLst/>
            </a:prstGeom>
          </p:spPr>
        </p:pic>
        <p:pic>
          <p:nvPicPr>
            <p:cNvPr id="9" name="object 9"/>
            <p:cNvPicPr/>
            <p:nvPr/>
          </p:nvPicPr>
          <p:blipFill>
            <a:blip r:embed="rId4" cstate="print"/>
            <a:stretch>
              <a:fillRect/>
            </a:stretch>
          </p:blipFill>
          <p:spPr>
            <a:xfrm>
              <a:off x="106836" y="3442695"/>
              <a:ext cx="3806257" cy="3002117"/>
            </a:xfrm>
            <a:prstGeom prst="rect">
              <a:avLst/>
            </a:prstGeom>
          </p:spPr>
        </p:pic>
        <p:pic>
          <p:nvPicPr>
            <p:cNvPr id="10" name="object 10"/>
            <p:cNvPicPr/>
            <p:nvPr/>
          </p:nvPicPr>
          <p:blipFill>
            <a:blip r:embed="rId5" cstate="print"/>
            <a:stretch>
              <a:fillRect/>
            </a:stretch>
          </p:blipFill>
          <p:spPr>
            <a:xfrm>
              <a:off x="6096000" y="2907968"/>
              <a:ext cx="4571552" cy="3567443"/>
            </a:xfrm>
            <a:prstGeom prst="rect">
              <a:avLst/>
            </a:prstGeom>
          </p:spPr>
        </p:pic>
      </p:grpSp>
      <p:sp>
        <p:nvSpPr>
          <p:cNvPr id="11" name="Slide Number Placeholder 10"/>
          <p:cNvSpPr>
            <a:spLocks noGrp="1"/>
          </p:cNvSpPr>
          <p:nvPr>
            <p:ph type="sldNum" sz="quarter" idx="7"/>
          </p:nvPr>
        </p:nvSpPr>
        <p:spPr/>
        <p:txBody>
          <a:bodyPr/>
          <a:lstStyle/>
          <a:p>
            <a:fld id="{B6F15528-21DE-4FAA-801E-634DDDAF4B2B}" type="slidenum">
              <a:rPr/>
              <a:t>23</a:t>
            </a:fld>
            <a:endParaRPr/>
          </a:p>
        </p:txBody>
      </p:sp>
      <p:sp>
        <p:nvSpPr>
          <p:cNvPr id="12" name="Footer Placeholder 11"/>
          <p:cNvSpPr>
            <a:spLocks noGrp="1"/>
          </p:cNvSpPr>
          <p:nvPr>
            <p:ph type="ftr" sz="quarter" idx="5"/>
          </p:nvPr>
        </p:nvSpPr>
        <p:spPr/>
        <p:txBody>
          <a:bodyPr/>
          <a:lstStyle/>
          <a:p>
            <a:r>
              <a:t>UNIT IV : Pythonic Programming Paradigm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225234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reduce()</a:t>
            </a:r>
            <a:r>
              <a:rPr spc="-8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Function</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6"/>
            <a:ext cx="12105640" cy="5979795"/>
          </a:xfrm>
          <a:custGeom>
            <a:avLst/>
            <a:gdLst/>
            <a:ahLst/>
            <a:cxnLst/>
            <a:rect l="l" t="t" r="r" b="b"/>
            <a:pathLst>
              <a:path w="12105640" h="5979795">
                <a:moveTo>
                  <a:pt x="0" y="0"/>
                </a:moveTo>
                <a:lnTo>
                  <a:pt x="12105503" y="0"/>
                </a:lnTo>
                <a:lnTo>
                  <a:pt x="12105503" y="5979175"/>
                </a:lnTo>
                <a:lnTo>
                  <a:pt x="0" y="5979175"/>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127469" y="460063"/>
            <a:ext cx="11969750" cy="2425700"/>
          </a:xfrm>
          <a:prstGeom prst="rect">
            <a:avLst/>
          </a:prstGeom>
        </p:spPr>
        <p:txBody>
          <a:bodyPr vert="horz" wrap="square" lIns="0" tIns="12700" rIns="0" bIns="0" rtlCol="0">
            <a:spAutoFit/>
          </a:bodyPr>
          <a:lstStyle/>
          <a:p>
            <a:pPr marL="264795" marR="7620" indent="-252730">
              <a:lnSpc>
                <a:spcPct val="150000"/>
              </a:lnSpc>
              <a:spcBef>
                <a:spcPts val="100"/>
              </a:spcBef>
              <a:buFont typeface="Arial MT"/>
              <a:buChar char="•"/>
              <a:tabLst>
                <a:tab pos="264795" algn="l"/>
                <a:tab pos="265430" algn="l"/>
              </a:tabLst>
            </a:pPr>
            <a:r>
              <a:rPr sz="1750" spc="-5" dirty="0">
                <a:latin typeface="Calibri" panose="020F0502020204030204"/>
                <a:cs typeface="Calibri" panose="020F0502020204030204"/>
              </a:rPr>
              <a:t>reduce,</a:t>
            </a:r>
            <a:r>
              <a:rPr sz="1750" spc="60" dirty="0">
                <a:latin typeface="Calibri" panose="020F0502020204030204"/>
                <a:cs typeface="Calibri" panose="020F0502020204030204"/>
              </a:rPr>
              <a:t> </a:t>
            </a:r>
            <a:r>
              <a:rPr sz="1750" spc="-5" dirty="0">
                <a:latin typeface="Calibri" panose="020F0502020204030204"/>
                <a:cs typeface="Calibri" panose="020F0502020204030204"/>
              </a:rPr>
              <a:t>combines</a:t>
            </a:r>
            <a:r>
              <a:rPr sz="1750" spc="65" dirty="0">
                <a:latin typeface="Calibri" panose="020F0502020204030204"/>
                <a:cs typeface="Calibri" panose="020F0502020204030204"/>
              </a:rPr>
              <a:t> </a:t>
            </a:r>
            <a:r>
              <a:rPr sz="1750" spc="-5" dirty="0">
                <a:latin typeface="Calibri" panose="020F0502020204030204"/>
                <a:cs typeface="Calibri" panose="020F0502020204030204"/>
              </a:rPr>
              <a:t>the</a:t>
            </a:r>
            <a:r>
              <a:rPr sz="1750" spc="65" dirty="0">
                <a:latin typeface="Calibri" panose="020F0502020204030204"/>
                <a:cs typeface="Calibri" panose="020F0502020204030204"/>
              </a:rPr>
              <a:t> </a:t>
            </a:r>
            <a:r>
              <a:rPr sz="1750" spc="-5" dirty="0">
                <a:latin typeface="Calibri" panose="020F0502020204030204"/>
                <a:cs typeface="Calibri" panose="020F0502020204030204"/>
              </a:rPr>
              <a:t>elements</a:t>
            </a:r>
            <a:r>
              <a:rPr sz="1750" spc="65" dirty="0">
                <a:latin typeface="Calibri" panose="020F0502020204030204"/>
                <a:cs typeface="Calibri" panose="020F0502020204030204"/>
              </a:rPr>
              <a:t> </a:t>
            </a:r>
            <a:r>
              <a:rPr sz="1750" spc="-5" dirty="0">
                <a:latin typeface="Calibri" panose="020F0502020204030204"/>
                <a:cs typeface="Calibri" panose="020F0502020204030204"/>
              </a:rPr>
              <a:t>of</a:t>
            </a:r>
            <a:r>
              <a:rPr sz="1750" spc="70" dirty="0">
                <a:latin typeface="Calibri" panose="020F0502020204030204"/>
                <a:cs typeface="Calibri" panose="020F0502020204030204"/>
              </a:rPr>
              <a:t> </a:t>
            </a:r>
            <a:r>
              <a:rPr sz="1750" spc="-5" dirty="0">
                <a:latin typeface="Calibri" panose="020F0502020204030204"/>
                <a:cs typeface="Calibri" panose="020F0502020204030204"/>
              </a:rPr>
              <a:t>the</a:t>
            </a:r>
            <a:r>
              <a:rPr sz="1750" spc="65" dirty="0">
                <a:latin typeface="Calibri" panose="020F0502020204030204"/>
                <a:cs typeface="Calibri" panose="020F0502020204030204"/>
              </a:rPr>
              <a:t> </a:t>
            </a:r>
            <a:r>
              <a:rPr sz="1750" spc="-5" dirty="0">
                <a:latin typeface="Calibri" panose="020F0502020204030204"/>
                <a:cs typeface="Calibri" panose="020F0502020204030204"/>
              </a:rPr>
              <a:t>sequence</a:t>
            </a:r>
            <a:r>
              <a:rPr sz="1750" spc="70" dirty="0">
                <a:latin typeface="Calibri" panose="020F0502020204030204"/>
                <a:cs typeface="Calibri" panose="020F0502020204030204"/>
              </a:rPr>
              <a:t> </a:t>
            </a:r>
            <a:r>
              <a:rPr sz="1750" spc="-5" dirty="0">
                <a:latin typeface="Calibri" panose="020F0502020204030204"/>
                <a:cs typeface="Calibri" panose="020F0502020204030204"/>
              </a:rPr>
              <a:t>together,</a:t>
            </a:r>
            <a:r>
              <a:rPr sz="1750" spc="65" dirty="0">
                <a:latin typeface="Calibri" panose="020F0502020204030204"/>
                <a:cs typeface="Calibri" panose="020F0502020204030204"/>
              </a:rPr>
              <a:t> </a:t>
            </a:r>
            <a:r>
              <a:rPr sz="1750" spc="-5" dirty="0">
                <a:latin typeface="Calibri" panose="020F0502020204030204"/>
                <a:cs typeface="Calibri" panose="020F0502020204030204"/>
              </a:rPr>
              <a:t>using</a:t>
            </a:r>
            <a:r>
              <a:rPr sz="1750" spc="70" dirty="0">
                <a:latin typeface="Calibri" panose="020F0502020204030204"/>
                <a:cs typeface="Calibri" panose="020F0502020204030204"/>
              </a:rPr>
              <a:t> </a:t>
            </a:r>
            <a:r>
              <a:rPr sz="1750" dirty="0">
                <a:latin typeface="Calibri" panose="020F0502020204030204"/>
                <a:cs typeface="Calibri" panose="020F0502020204030204"/>
              </a:rPr>
              <a:t>a</a:t>
            </a:r>
            <a:r>
              <a:rPr sz="1750" spc="70" dirty="0">
                <a:latin typeface="Calibri" panose="020F0502020204030204"/>
                <a:cs typeface="Calibri" panose="020F0502020204030204"/>
              </a:rPr>
              <a:t> </a:t>
            </a:r>
            <a:r>
              <a:rPr sz="1750" spc="-5" dirty="0">
                <a:latin typeface="Calibri" panose="020F0502020204030204"/>
                <a:cs typeface="Calibri" panose="020F0502020204030204"/>
              </a:rPr>
              <a:t>binary</a:t>
            </a:r>
            <a:r>
              <a:rPr sz="1750" spc="6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70" dirty="0">
                <a:latin typeface="Calibri" panose="020F0502020204030204"/>
                <a:cs typeface="Calibri" panose="020F0502020204030204"/>
              </a:rPr>
              <a:t> </a:t>
            </a:r>
            <a:r>
              <a:rPr sz="1750" spc="-5" dirty="0">
                <a:latin typeface="Calibri" panose="020F0502020204030204"/>
                <a:cs typeface="Calibri" panose="020F0502020204030204"/>
              </a:rPr>
              <a:t>In</a:t>
            </a:r>
            <a:r>
              <a:rPr sz="1750" spc="65" dirty="0">
                <a:latin typeface="Calibri" panose="020F0502020204030204"/>
                <a:cs typeface="Calibri" panose="020F0502020204030204"/>
              </a:rPr>
              <a:t> </a:t>
            </a:r>
            <a:r>
              <a:rPr sz="1750" dirty="0">
                <a:latin typeface="Calibri" panose="020F0502020204030204"/>
                <a:cs typeface="Calibri" panose="020F0502020204030204"/>
              </a:rPr>
              <a:t>addition</a:t>
            </a:r>
            <a:r>
              <a:rPr sz="1750" spc="70" dirty="0">
                <a:latin typeface="Calibri" panose="020F0502020204030204"/>
                <a:cs typeface="Calibri" panose="020F0502020204030204"/>
              </a:rPr>
              <a:t> </a:t>
            </a:r>
            <a:r>
              <a:rPr sz="1750" spc="-5" dirty="0">
                <a:latin typeface="Calibri" panose="020F0502020204030204"/>
                <a:cs typeface="Calibri" panose="020F0502020204030204"/>
              </a:rPr>
              <a:t>to</a:t>
            </a:r>
            <a:r>
              <a:rPr sz="1750" spc="65" dirty="0">
                <a:latin typeface="Calibri" panose="020F0502020204030204"/>
                <a:cs typeface="Calibri" panose="020F0502020204030204"/>
              </a:rPr>
              <a:t> </a:t>
            </a:r>
            <a:r>
              <a:rPr sz="1750" spc="-5" dirty="0">
                <a:latin typeface="Calibri" panose="020F0502020204030204"/>
                <a:cs typeface="Calibri" panose="020F0502020204030204"/>
              </a:rPr>
              <a:t>the</a:t>
            </a:r>
            <a:r>
              <a:rPr sz="1750" spc="6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70" dirty="0">
                <a:latin typeface="Calibri" panose="020F0502020204030204"/>
                <a:cs typeface="Calibri" panose="020F0502020204030204"/>
              </a:rPr>
              <a:t> </a:t>
            </a:r>
            <a:r>
              <a:rPr sz="1750" dirty="0">
                <a:latin typeface="Calibri" panose="020F0502020204030204"/>
                <a:cs typeface="Calibri" panose="020F0502020204030204"/>
              </a:rPr>
              <a:t>and</a:t>
            </a:r>
            <a:r>
              <a:rPr sz="1750" spc="70" dirty="0">
                <a:latin typeface="Calibri" panose="020F0502020204030204"/>
                <a:cs typeface="Calibri" panose="020F0502020204030204"/>
              </a:rPr>
              <a:t> </a:t>
            </a:r>
            <a:r>
              <a:rPr sz="1750" spc="-5" dirty="0">
                <a:latin typeface="Calibri" panose="020F0502020204030204"/>
                <a:cs typeface="Calibri" panose="020F0502020204030204"/>
              </a:rPr>
              <a:t>the</a:t>
            </a:r>
            <a:r>
              <a:rPr sz="1750" spc="65" dirty="0">
                <a:latin typeface="Calibri" panose="020F0502020204030204"/>
                <a:cs typeface="Calibri" panose="020F0502020204030204"/>
              </a:rPr>
              <a:t> </a:t>
            </a:r>
            <a:r>
              <a:rPr sz="1750" spc="-5" dirty="0">
                <a:latin typeface="Calibri" panose="020F0502020204030204"/>
                <a:cs typeface="Calibri" panose="020F0502020204030204"/>
              </a:rPr>
              <a:t>list,</a:t>
            </a:r>
            <a:r>
              <a:rPr sz="1750" spc="65" dirty="0">
                <a:latin typeface="Calibri" panose="020F0502020204030204"/>
                <a:cs typeface="Calibri" panose="020F0502020204030204"/>
              </a:rPr>
              <a:t> </a:t>
            </a:r>
            <a:r>
              <a:rPr sz="1750" spc="-5" dirty="0">
                <a:latin typeface="Calibri" panose="020F0502020204030204"/>
                <a:cs typeface="Calibri" panose="020F0502020204030204"/>
              </a:rPr>
              <a:t>it</a:t>
            </a:r>
            <a:r>
              <a:rPr sz="1750" spc="65" dirty="0">
                <a:latin typeface="Calibri" panose="020F0502020204030204"/>
                <a:cs typeface="Calibri" panose="020F0502020204030204"/>
              </a:rPr>
              <a:t> </a:t>
            </a:r>
            <a:r>
              <a:rPr sz="1750" dirty="0">
                <a:latin typeface="Calibri" panose="020F0502020204030204"/>
                <a:cs typeface="Calibri" panose="020F0502020204030204"/>
              </a:rPr>
              <a:t>also </a:t>
            </a:r>
            <a:r>
              <a:rPr sz="1750" spc="-385" dirty="0">
                <a:latin typeface="Calibri" panose="020F0502020204030204"/>
                <a:cs typeface="Calibri" panose="020F0502020204030204"/>
              </a:rPr>
              <a:t> </a:t>
            </a:r>
            <a:r>
              <a:rPr sz="1750" spc="-5" dirty="0">
                <a:latin typeface="Calibri" panose="020F0502020204030204"/>
                <a:cs typeface="Calibri" panose="020F0502020204030204"/>
              </a:rPr>
              <a:t>takes</a:t>
            </a:r>
            <a:r>
              <a:rPr sz="1750" spc="-10" dirty="0">
                <a:latin typeface="Calibri" panose="020F0502020204030204"/>
                <a:cs typeface="Calibri" panose="020F0502020204030204"/>
              </a:rPr>
              <a:t> </a:t>
            </a:r>
            <a:r>
              <a:rPr sz="1750" dirty="0">
                <a:latin typeface="Calibri" panose="020F0502020204030204"/>
                <a:cs typeface="Calibri" panose="020F0502020204030204"/>
              </a:rPr>
              <a:t>an</a:t>
            </a:r>
            <a:r>
              <a:rPr sz="1750" spc="-5" dirty="0">
                <a:latin typeface="Calibri" panose="020F0502020204030204"/>
                <a:cs typeface="Calibri" panose="020F0502020204030204"/>
              </a:rPr>
              <a:t> initial value that initializes the reduction, </a:t>
            </a:r>
            <a:r>
              <a:rPr sz="1750" dirty="0">
                <a:latin typeface="Calibri" panose="020F0502020204030204"/>
                <a:cs typeface="Calibri" panose="020F0502020204030204"/>
              </a:rPr>
              <a:t>and</a:t>
            </a:r>
            <a:r>
              <a:rPr sz="1750" spc="-5" dirty="0">
                <a:latin typeface="Calibri" panose="020F0502020204030204"/>
                <a:cs typeface="Calibri" panose="020F0502020204030204"/>
              </a:rPr>
              <a:t> that ends up being the return value if the list is empty.</a:t>
            </a:r>
            <a:endParaRPr sz="1750">
              <a:latin typeface="Calibri" panose="020F0502020204030204"/>
              <a:cs typeface="Calibri" panose="020F0502020204030204"/>
            </a:endParaRPr>
          </a:p>
          <a:p>
            <a:pPr marL="264795" marR="6985" indent="-252730">
              <a:lnSpc>
                <a:spcPct val="150000"/>
              </a:lnSpc>
              <a:buFont typeface="Arial MT"/>
              <a:buChar char="•"/>
              <a:tabLst>
                <a:tab pos="264795" algn="l"/>
                <a:tab pos="265430" algn="l"/>
              </a:tabLst>
            </a:pPr>
            <a:r>
              <a:rPr sz="1750" spc="-5" dirty="0">
                <a:latin typeface="Calibri" panose="020F0502020204030204"/>
                <a:cs typeface="Calibri" panose="020F0502020204030204"/>
              </a:rPr>
              <a:t>The</a:t>
            </a:r>
            <a:r>
              <a:rPr sz="1750" spc="40" dirty="0">
                <a:latin typeface="Calibri" panose="020F0502020204030204"/>
                <a:cs typeface="Calibri" panose="020F0502020204030204"/>
              </a:rPr>
              <a:t> </a:t>
            </a:r>
            <a:r>
              <a:rPr sz="1750" spc="-5" dirty="0">
                <a:latin typeface="Calibri" panose="020F0502020204030204"/>
                <a:cs typeface="Calibri" panose="020F0502020204030204"/>
              </a:rPr>
              <a:t>“reduce”</a:t>
            </a:r>
            <a:r>
              <a:rPr sz="1750" spc="4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50" dirty="0">
                <a:latin typeface="Calibri" panose="020F0502020204030204"/>
                <a:cs typeface="Calibri" panose="020F0502020204030204"/>
              </a:rPr>
              <a:t> </a:t>
            </a:r>
            <a:r>
              <a:rPr sz="1750" spc="-5" dirty="0">
                <a:latin typeface="Calibri" panose="020F0502020204030204"/>
                <a:cs typeface="Calibri" panose="020F0502020204030204"/>
              </a:rPr>
              <a:t>will</a:t>
            </a:r>
            <a:r>
              <a:rPr sz="1750" spc="45" dirty="0">
                <a:latin typeface="Calibri" panose="020F0502020204030204"/>
                <a:cs typeface="Calibri" panose="020F0502020204030204"/>
              </a:rPr>
              <a:t> </a:t>
            </a:r>
            <a:r>
              <a:rPr sz="1750" spc="-5" dirty="0">
                <a:latin typeface="Calibri" panose="020F0502020204030204"/>
                <a:cs typeface="Calibri" panose="020F0502020204030204"/>
              </a:rPr>
              <a:t>transform</a:t>
            </a:r>
            <a:r>
              <a:rPr sz="1750" spc="45" dirty="0">
                <a:latin typeface="Calibri" panose="020F0502020204030204"/>
                <a:cs typeface="Calibri" panose="020F0502020204030204"/>
              </a:rPr>
              <a:t> </a:t>
            </a:r>
            <a:r>
              <a:rPr sz="1750" dirty="0">
                <a:latin typeface="Calibri" panose="020F0502020204030204"/>
                <a:cs typeface="Calibri" panose="020F0502020204030204"/>
              </a:rPr>
              <a:t>a</a:t>
            </a:r>
            <a:r>
              <a:rPr sz="1750" spc="45" dirty="0">
                <a:latin typeface="Calibri" panose="020F0502020204030204"/>
                <a:cs typeface="Calibri" panose="020F0502020204030204"/>
              </a:rPr>
              <a:t> </a:t>
            </a:r>
            <a:r>
              <a:rPr sz="1750" spc="-5" dirty="0">
                <a:latin typeface="Calibri" panose="020F0502020204030204"/>
                <a:cs typeface="Calibri" panose="020F0502020204030204"/>
              </a:rPr>
              <a:t>given</a:t>
            </a:r>
            <a:r>
              <a:rPr sz="1750" spc="45" dirty="0">
                <a:latin typeface="Calibri" panose="020F0502020204030204"/>
                <a:cs typeface="Calibri" panose="020F0502020204030204"/>
              </a:rPr>
              <a:t> </a:t>
            </a:r>
            <a:r>
              <a:rPr sz="1750" spc="-5" dirty="0">
                <a:latin typeface="Calibri" panose="020F0502020204030204"/>
                <a:cs typeface="Calibri" panose="020F0502020204030204"/>
              </a:rPr>
              <a:t>list</a:t>
            </a:r>
            <a:r>
              <a:rPr sz="1750" spc="45" dirty="0">
                <a:latin typeface="Calibri" panose="020F0502020204030204"/>
                <a:cs typeface="Calibri" panose="020F0502020204030204"/>
              </a:rPr>
              <a:t> </a:t>
            </a:r>
            <a:r>
              <a:rPr sz="1750" spc="-5" dirty="0">
                <a:latin typeface="Calibri" panose="020F0502020204030204"/>
                <a:cs typeface="Calibri" panose="020F0502020204030204"/>
              </a:rPr>
              <a:t>into</a:t>
            </a:r>
            <a:r>
              <a:rPr sz="1750" spc="45" dirty="0">
                <a:latin typeface="Calibri" panose="020F0502020204030204"/>
                <a:cs typeface="Calibri" panose="020F0502020204030204"/>
              </a:rPr>
              <a:t> </a:t>
            </a:r>
            <a:r>
              <a:rPr sz="1750" dirty="0">
                <a:latin typeface="Calibri" panose="020F0502020204030204"/>
                <a:cs typeface="Calibri" panose="020F0502020204030204"/>
              </a:rPr>
              <a:t>a</a:t>
            </a:r>
            <a:r>
              <a:rPr sz="1750" spc="50" dirty="0">
                <a:latin typeface="Calibri" panose="020F0502020204030204"/>
                <a:cs typeface="Calibri" panose="020F0502020204030204"/>
              </a:rPr>
              <a:t> </a:t>
            </a:r>
            <a:r>
              <a:rPr sz="1750" spc="-5" dirty="0">
                <a:latin typeface="Calibri" panose="020F0502020204030204"/>
                <a:cs typeface="Calibri" panose="020F0502020204030204"/>
              </a:rPr>
              <a:t>single</a:t>
            </a:r>
            <a:r>
              <a:rPr sz="1750" spc="45" dirty="0">
                <a:latin typeface="Calibri" panose="020F0502020204030204"/>
                <a:cs typeface="Calibri" panose="020F0502020204030204"/>
              </a:rPr>
              <a:t> </a:t>
            </a:r>
            <a:r>
              <a:rPr sz="1750" spc="-5" dirty="0">
                <a:latin typeface="Calibri" panose="020F0502020204030204"/>
                <a:cs typeface="Calibri" panose="020F0502020204030204"/>
              </a:rPr>
              <a:t>value</a:t>
            </a:r>
            <a:r>
              <a:rPr sz="1750" spc="45" dirty="0">
                <a:latin typeface="Calibri" panose="020F0502020204030204"/>
                <a:cs typeface="Calibri" panose="020F0502020204030204"/>
              </a:rPr>
              <a:t> </a:t>
            </a:r>
            <a:r>
              <a:rPr sz="1750" spc="-5" dirty="0">
                <a:latin typeface="Calibri" panose="020F0502020204030204"/>
                <a:cs typeface="Calibri" panose="020F0502020204030204"/>
              </a:rPr>
              <a:t>by</a:t>
            </a:r>
            <a:r>
              <a:rPr sz="1750" spc="45" dirty="0">
                <a:latin typeface="Calibri" panose="020F0502020204030204"/>
                <a:cs typeface="Calibri" panose="020F0502020204030204"/>
              </a:rPr>
              <a:t> </a:t>
            </a:r>
            <a:r>
              <a:rPr sz="1750" dirty="0">
                <a:latin typeface="Calibri" panose="020F0502020204030204"/>
                <a:cs typeface="Calibri" panose="020F0502020204030204"/>
              </a:rPr>
              <a:t>applying</a:t>
            </a:r>
            <a:r>
              <a:rPr sz="1750" spc="50" dirty="0">
                <a:latin typeface="Calibri" panose="020F0502020204030204"/>
                <a:cs typeface="Calibri" panose="020F0502020204030204"/>
              </a:rPr>
              <a:t> </a:t>
            </a:r>
            <a:r>
              <a:rPr sz="1750" dirty="0">
                <a:latin typeface="Calibri" panose="020F0502020204030204"/>
                <a:cs typeface="Calibri" panose="020F0502020204030204"/>
              </a:rPr>
              <a:t>a</a:t>
            </a:r>
            <a:r>
              <a:rPr sz="1750" spc="50" dirty="0">
                <a:latin typeface="Calibri" panose="020F0502020204030204"/>
                <a:cs typeface="Calibri" panose="020F0502020204030204"/>
              </a:rPr>
              <a:t> </a:t>
            </a:r>
            <a:r>
              <a:rPr sz="1750" spc="-5" dirty="0">
                <a:latin typeface="Calibri" panose="020F0502020204030204"/>
                <a:cs typeface="Calibri" panose="020F0502020204030204"/>
              </a:rPr>
              <a:t>given</a:t>
            </a:r>
            <a:r>
              <a:rPr sz="1750" spc="4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45" dirty="0">
                <a:latin typeface="Calibri" panose="020F0502020204030204"/>
                <a:cs typeface="Calibri" panose="020F0502020204030204"/>
              </a:rPr>
              <a:t> </a:t>
            </a:r>
            <a:r>
              <a:rPr sz="1750" spc="-5" dirty="0">
                <a:latin typeface="Calibri" panose="020F0502020204030204"/>
                <a:cs typeface="Calibri" panose="020F0502020204030204"/>
              </a:rPr>
              <a:t>continuously</a:t>
            </a:r>
            <a:r>
              <a:rPr sz="1750" spc="45" dirty="0">
                <a:latin typeface="Calibri" panose="020F0502020204030204"/>
                <a:cs typeface="Calibri" panose="020F0502020204030204"/>
              </a:rPr>
              <a:t> </a:t>
            </a:r>
            <a:r>
              <a:rPr sz="1750" spc="-5" dirty="0">
                <a:latin typeface="Calibri" panose="020F0502020204030204"/>
                <a:cs typeface="Calibri" panose="020F0502020204030204"/>
              </a:rPr>
              <a:t>to</a:t>
            </a:r>
            <a:r>
              <a:rPr sz="1750" spc="45" dirty="0">
                <a:latin typeface="Calibri" panose="020F0502020204030204"/>
                <a:cs typeface="Calibri" panose="020F0502020204030204"/>
              </a:rPr>
              <a:t> </a:t>
            </a:r>
            <a:r>
              <a:rPr sz="1750" dirty="0">
                <a:latin typeface="Calibri" panose="020F0502020204030204"/>
                <a:cs typeface="Calibri" panose="020F0502020204030204"/>
              </a:rPr>
              <a:t>all</a:t>
            </a:r>
            <a:r>
              <a:rPr sz="1750" spc="50" dirty="0">
                <a:latin typeface="Calibri" panose="020F0502020204030204"/>
                <a:cs typeface="Calibri" panose="020F0502020204030204"/>
              </a:rPr>
              <a:t> </a:t>
            </a:r>
            <a:r>
              <a:rPr sz="1750" spc="-5" dirty="0">
                <a:latin typeface="Calibri" panose="020F0502020204030204"/>
                <a:cs typeface="Calibri" panose="020F0502020204030204"/>
              </a:rPr>
              <a:t>the</a:t>
            </a:r>
            <a:r>
              <a:rPr sz="1750" spc="45" dirty="0">
                <a:latin typeface="Calibri" panose="020F0502020204030204"/>
                <a:cs typeface="Calibri" panose="020F0502020204030204"/>
              </a:rPr>
              <a:t> </a:t>
            </a:r>
            <a:r>
              <a:rPr sz="1750" spc="-5" dirty="0">
                <a:latin typeface="Calibri" panose="020F0502020204030204"/>
                <a:cs typeface="Calibri" panose="020F0502020204030204"/>
              </a:rPr>
              <a:t>elements. </a:t>
            </a:r>
            <a:r>
              <a:rPr sz="1750" spc="-380" dirty="0">
                <a:latin typeface="Calibri" panose="020F0502020204030204"/>
                <a:cs typeface="Calibri" panose="020F0502020204030204"/>
              </a:rPr>
              <a:t> </a:t>
            </a:r>
            <a:r>
              <a:rPr sz="1750" spc="-5" dirty="0">
                <a:latin typeface="Calibri" panose="020F0502020204030204"/>
                <a:cs typeface="Calibri" panose="020F0502020204030204"/>
              </a:rPr>
              <a:t>It</a:t>
            </a:r>
            <a:r>
              <a:rPr sz="1750" spc="-10" dirty="0">
                <a:latin typeface="Calibri" panose="020F0502020204030204"/>
                <a:cs typeface="Calibri" panose="020F0502020204030204"/>
              </a:rPr>
              <a:t> </a:t>
            </a:r>
            <a:r>
              <a:rPr sz="1750" spc="-5" dirty="0">
                <a:latin typeface="Calibri" panose="020F0502020204030204"/>
                <a:cs typeface="Calibri" panose="020F0502020204030204"/>
              </a:rPr>
              <a:t>basically keeps operating on pairs of elements until there </a:t>
            </a:r>
            <a:r>
              <a:rPr sz="1750" dirty="0">
                <a:latin typeface="Calibri" panose="020F0502020204030204"/>
                <a:cs typeface="Calibri" panose="020F0502020204030204"/>
              </a:rPr>
              <a:t>are</a:t>
            </a:r>
            <a:r>
              <a:rPr sz="1750" spc="-5" dirty="0">
                <a:latin typeface="Calibri" panose="020F0502020204030204"/>
                <a:cs typeface="Calibri" panose="020F0502020204030204"/>
              </a:rPr>
              <a:t> no more elements</a:t>
            </a:r>
            <a:r>
              <a:rPr sz="1750" spc="-10" dirty="0">
                <a:latin typeface="Calibri" panose="020F0502020204030204"/>
                <a:cs typeface="Calibri" panose="020F0502020204030204"/>
              </a:rPr>
              <a:t> </a:t>
            </a:r>
            <a:r>
              <a:rPr sz="1750" spc="-5" dirty="0">
                <a:latin typeface="Calibri" panose="020F0502020204030204"/>
                <a:cs typeface="Calibri" panose="020F0502020204030204"/>
              </a:rPr>
              <a:t>left.</a:t>
            </a:r>
            <a:endParaRPr sz="1750">
              <a:latin typeface="Calibri" panose="020F0502020204030204"/>
              <a:cs typeface="Calibri" panose="020F0502020204030204"/>
            </a:endParaRPr>
          </a:p>
          <a:p>
            <a:pPr marL="264795" marR="5080" indent="-252730">
              <a:lnSpc>
                <a:spcPct val="150000"/>
              </a:lnSpc>
              <a:buFont typeface="Arial MT"/>
              <a:buChar char="•"/>
              <a:tabLst>
                <a:tab pos="264795" algn="l"/>
                <a:tab pos="265430" algn="l"/>
              </a:tabLst>
            </a:pPr>
            <a:r>
              <a:rPr sz="1750" spc="-5" dirty="0">
                <a:latin typeface="Calibri" panose="020F0502020204030204"/>
                <a:cs typeface="Calibri" panose="020F0502020204030204"/>
              </a:rPr>
              <a:t>reduce</a:t>
            </a:r>
            <a:r>
              <a:rPr sz="1750" spc="345" dirty="0">
                <a:latin typeface="Calibri" panose="020F0502020204030204"/>
                <a:cs typeface="Calibri" panose="020F0502020204030204"/>
              </a:rPr>
              <a:t> </a:t>
            </a:r>
            <a:r>
              <a:rPr sz="1750" dirty="0">
                <a:latin typeface="Calibri" panose="020F0502020204030204"/>
                <a:cs typeface="Calibri" panose="020F0502020204030204"/>
              </a:rPr>
              <a:t>applies</a:t>
            </a:r>
            <a:r>
              <a:rPr sz="1750" spc="350" dirty="0">
                <a:latin typeface="Calibri" panose="020F0502020204030204"/>
                <a:cs typeface="Calibri" panose="020F0502020204030204"/>
              </a:rPr>
              <a:t> </a:t>
            </a:r>
            <a:r>
              <a:rPr sz="1750" dirty="0">
                <a:latin typeface="Calibri" panose="020F0502020204030204"/>
                <a:cs typeface="Calibri" panose="020F0502020204030204"/>
              </a:rPr>
              <a:t>a</a:t>
            </a:r>
            <a:r>
              <a:rPr sz="1750" spc="35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345" dirty="0">
                <a:latin typeface="Calibri" panose="020F0502020204030204"/>
                <a:cs typeface="Calibri" panose="020F0502020204030204"/>
              </a:rPr>
              <a:t> </a:t>
            </a:r>
            <a:r>
              <a:rPr sz="1750" spc="-5" dirty="0">
                <a:latin typeface="Calibri" panose="020F0502020204030204"/>
                <a:cs typeface="Calibri" panose="020F0502020204030204"/>
              </a:rPr>
              <a:t>of</a:t>
            </a:r>
            <a:r>
              <a:rPr sz="1750" spc="350" dirty="0">
                <a:latin typeface="Calibri" panose="020F0502020204030204"/>
                <a:cs typeface="Calibri" panose="020F0502020204030204"/>
              </a:rPr>
              <a:t> </a:t>
            </a:r>
            <a:r>
              <a:rPr sz="1750" spc="-5" dirty="0">
                <a:latin typeface="Calibri" panose="020F0502020204030204"/>
                <a:cs typeface="Calibri" panose="020F0502020204030204"/>
              </a:rPr>
              <a:t>two</a:t>
            </a:r>
            <a:r>
              <a:rPr sz="1750" spc="345" dirty="0">
                <a:latin typeface="Calibri" panose="020F0502020204030204"/>
                <a:cs typeface="Calibri" panose="020F0502020204030204"/>
              </a:rPr>
              <a:t> </a:t>
            </a:r>
            <a:r>
              <a:rPr sz="1750" dirty="0">
                <a:latin typeface="Calibri" panose="020F0502020204030204"/>
                <a:cs typeface="Calibri" panose="020F0502020204030204"/>
              </a:rPr>
              <a:t>arguments</a:t>
            </a:r>
            <a:r>
              <a:rPr sz="1750" spc="350" dirty="0">
                <a:latin typeface="Calibri" panose="020F0502020204030204"/>
                <a:cs typeface="Calibri" panose="020F0502020204030204"/>
              </a:rPr>
              <a:t> </a:t>
            </a:r>
            <a:r>
              <a:rPr sz="1750" spc="-5" dirty="0">
                <a:latin typeface="Calibri" panose="020F0502020204030204"/>
                <a:cs typeface="Calibri" panose="020F0502020204030204"/>
              </a:rPr>
              <a:t>cumulatively</a:t>
            </a:r>
            <a:r>
              <a:rPr sz="1750" spc="340" dirty="0">
                <a:latin typeface="Calibri" panose="020F0502020204030204"/>
                <a:cs typeface="Calibri" panose="020F0502020204030204"/>
              </a:rPr>
              <a:t> </a:t>
            </a:r>
            <a:r>
              <a:rPr sz="1750" spc="-5" dirty="0">
                <a:latin typeface="Calibri" panose="020F0502020204030204"/>
                <a:cs typeface="Calibri" panose="020F0502020204030204"/>
              </a:rPr>
              <a:t>to</a:t>
            </a:r>
            <a:r>
              <a:rPr sz="1750" spc="345" dirty="0">
                <a:latin typeface="Calibri" panose="020F0502020204030204"/>
                <a:cs typeface="Calibri" panose="020F0502020204030204"/>
              </a:rPr>
              <a:t> </a:t>
            </a:r>
            <a:r>
              <a:rPr sz="1750" spc="-5" dirty="0">
                <a:latin typeface="Calibri" panose="020F0502020204030204"/>
                <a:cs typeface="Calibri" panose="020F0502020204030204"/>
              </a:rPr>
              <a:t>the</a:t>
            </a:r>
            <a:r>
              <a:rPr sz="1750" spc="345" dirty="0">
                <a:latin typeface="Calibri" panose="020F0502020204030204"/>
                <a:cs typeface="Calibri" panose="020F0502020204030204"/>
              </a:rPr>
              <a:t> </a:t>
            </a:r>
            <a:r>
              <a:rPr sz="1750" spc="-5" dirty="0">
                <a:latin typeface="Calibri" panose="020F0502020204030204"/>
                <a:cs typeface="Calibri" panose="020F0502020204030204"/>
              </a:rPr>
              <a:t>elements</a:t>
            </a:r>
            <a:r>
              <a:rPr sz="1750" spc="350" dirty="0">
                <a:latin typeface="Calibri" panose="020F0502020204030204"/>
                <a:cs typeface="Calibri" panose="020F0502020204030204"/>
              </a:rPr>
              <a:t> </a:t>
            </a:r>
            <a:r>
              <a:rPr sz="1750" spc="-5" dirty="0">
                <a:latin typeface="Calibri" panose="020F0502020204030204"/>
                <a:cs typeface="Calibri" panose="020F0502020204030204"/>
              </a:rPr>
              <a:t>of</a:t>
            </a:r>
            <a:r>
              <a:rPr sz="1750" spc="345" dirty="0">
                <a:latin typeface="Calibri" panose="020F0502020204030204"/>
                <a:cs typeface="Calibri" panose="020F0502020204030204"/>
              </a:rPr>
              <a:t> </a:t>
            </a:r>
            <a:r>
              <a:rPr sz="1750" dirty="0">
                <a:latin typeface="Calibri" panose="020F0502020204030204"/>
                <a:cs typeface="Calibri" panose="020F0502020204030204"/>
              </a:rPr>
              <a:t>an</a:t>
            </a:r>
            <a:r>
              <a:rPr sz="1750" spc="350" dirty="0">
                <a:latin typeface="Calibri" panose="020F0502020204030204"/>
                <a:cs typeface="Calibri" panose="020F0502020204030204"/>
              </a:rPr>
              <a:t> </a:t>
            </a:r>
            <a:r>
              <a:rPr sz="1750" spc="-5" dirty="0">
                <a:latin typeface="Calibri" panose="020F0502020204030204"/>
                <a:cs typeface="Calibri" panose="020F0502020204030204"/>
              </a:rPr>
              <a:t>iterable,</a:t>
            </a:r>
            <a:r>
              <a:rPr sz="1750" spc="350" dirty="0">
                <a:latin typeface="Calibri" panose="020F0502020204030204"/>
                <a:cs typeface="Calibri" panose="020F0502020204030204"/>
              </a:rPr>
              <a:t> </a:t>
            </a:r>
            <a:r>
              <a:rPr sz="1750" spc="-5" dirty="0">
                <a:latin typeface="Calibri" panose="020F0502020204030204"/>
                <a:cs typeface="Calibri" panose="020F0502020204030204"/>
              </a:rPr>
              <a:t>optionally</a:t>
            </a:r>
            <a:r>
              <a:rPr sz="1750" spc="350" dirty="0">
                <a:latin typeface="Calibri" panose="020F0502020204030204"/>
                <a:cs typeface="Calibri" panose="020F0502020204030204"/>
              </a:rPr>
              <a:t> </a:t>
            </a:r>
            <a:r>
              <a:rPr sz="1750" spc="-5" dirty="0">
                <a:latin typeface="Calibri" panose="020F0502020204030204"/>
                <a:cs typeface="Calibri" panose="020F0502020204030204"/>
              </a:rPr>
              <a:t>starting</a:t>
            </a:r>
            <a:r>
              <a:rPr sz="1750" spc="345" dirty="0">
                <a:latin typeface="Calibri" panose="020F0502020204030204"/>
                <a:cs typeface="Calibri" panose="020F0502020204030204"/>
              </a:rPr>
              <a:t> </a:t>
            </a:r>
            <a:r>
              <a:rPr sz="1750" spc="-5" dirty="0">
                <a:latin typeface="Calibri" panose="020F0502020204030204"/>
                <a:cs typeface="Calibri" panose="020F0502020204030204"/>
              </a:rPr>
              <a:t>with</a:t>
            </a:r>
            <a:r>
              <a:rPr sz="1750" spc="345" dirty="0">
                <a:latin typeface="Calibri" panose="020F0502020204030204"/>
                <a:cs typeface="Calibri" panose="020F0502020204030204"/>
              </a:rPr>
              <a:t> </a:t>
            </a:r>
            <a:r>
              <a:rPr sz="1750" dirty="0">
                <a:latin typeface="Calibri" panose="020F0502020204030204"/>
                <a:cs typeface="Calibri" panose="020F0502020204030204"/>
              </a:rPr>
              <a:t>an</a:t>
            </a:r>
            <a:r>
              <a:rPr sz="1750" spc="350" dirty="0">
                <a:latin typeface="Calibri" panose="020F0502020204030204"/>
                <a:cs typeface="Calibri" panose="020F0502020204030204"/>
              </a:rPr>
              <a:t> </a:t>
            </a:r>
            <a:r>
              <a:rPr sz="1750" spc="-5" dirty="0">
                <a:latin typeface="Calibri" panose="020F0502020204030204"/>
                <a:cs typeface="Calibri" panose="020F0502020204030204"/>
              </a:rPr>
              <a:t>initial </a:t>
            </a:r>
            <a:r>
              <a:rPr sz="1750" spc="-380" dirty="0">
                <a:latin typeface="Calibri" panose="020F0502020204030204"/>
                <a:cs typeface="Calibri" panose="020F0502020204030204"/>
              </a:rPr>
              <a:t> </a:t>
            </a:r>
            <a:r>
              <a:rPr sz="1750" dirty="0">
                <a:latin typeface="Calibri" panose="020F0502020204030204"/>
                <a:cs typeface="Calibri" panose="020F0502020204030204"/>
              </a:rPr>
              <a:t>argument</a:t>
            </a:r>
            <a:endParaRPr sz="1750">
              <a:latin typeface="Calibri" panose="020F0502020204030204"/>
              <a:cs typeface="Calibri" panose="020F0502020204030204"/>
            </a:endParaRPr>
          </a:p>
        </p:txBody>
      </p:sp>
      <p:sp>
        <p:nvSpPr>
          <p:cNvPr id="7" name="object 7"/>
          <p:cNvSpPr txBox="1"/>
          <p:nvPr/>
        </p:nvSpPr>
        <p:spPr>
          <a:xfrm>
            <a:off x="94136" y="2860363"/>
            <a:ext cx="3732529" cy="3225800"/>
          </a:xfrm>
          <a:prstGeom prst="rect">
            <a:avLst/>
          </a:prstGeom>
        </p:spPr>
        <p:txBody>
          <a:bodyPr vert="horz" wrap="square" lIns="0" tIns="146050" rIns="0" bIns="0" rtlCol="0">
            <a:spAutoFit/>
          </a:bodyPr>
          <a:lstStyle/>
          <a:p>
            <a:pPr marL="12700">
              <a:lnSpc>
                <a:spcPct val="100000"/>
              </a:lnSpc>
              <a:spcBef>
                <a:spcPts val="1150"/>
              </a:spcBef>
            </a:pPr>
            <a:r>
              <a:rPr sz="1750" b="1" spc="-5" dirty="0">
                <a:latin typeface="Calibri" panose="020F0502020204030204"/>
                <a:cs typeface="Calibri" panose="020F0502020204030204"/>
              </a:rPr>
              <a:t>Syntax:</a:t>
            </a:r>
            <a:endParaRPr sz="1750">
              <a:latin typeface="Calibri" panose="020F0502020204030204"/>
              <a:cs typeface="Calibri" panose="020F0502020204030204"/>
            </a:endParaRPr>
          </a:p>
          <a:p>
            <a:pPr marR="86995" algn="ctr">
              <a:lnSpc>
                <a:spcPct val="100000"/>
              </a:lnSpc>
              <a:spcBef>
                <a:spcPts val="1050"/>
              </a:spcBef>
            </a:pPr>
            <a:r>
              <a:rPr sz="1750" spc="-5" dirty="0">
                <a:latin typeface="Calibri" panose="020F0502020204030204"/>
                <a:cs typeface="Calibri" panose="020F0502020204030204"/>
              </a:rPr>
              <a:t>reduce(func,</a:t>
            </a:r>
            <a:r>
              <a:rPr sz="1750" spc="-35" dirty="0">
                <a:latin typeface="Calibri" panose="020F0502020204030204"/>
                <a:cs typeface="Calibri" panose="020F0502020204030204"/>
              </a:rPr>
              <a:t> </a:t>
            </a:r>
            <a:r>
              <a:rPr sz="1750" spc="-5" dirty="0">
                <a:latin typeface="Calibri" panose="020F0502020204030204"/>
                <a:cs typeface="Calibri" panose="020F0502020204030204"/>
              </a:rPr>
              <a:t>iterable[,</a:t>
            </a:r>
            <a:r>
              <a:rPr sz="1750" spc="-30" dirty="0">
                <a:latin typeface="Calibri" panose="020F0502020204030204"/>
                <a:cs typeface="Calibri" panose="020F0502020204030204"/>
              </a:rPr>
              <a:t> </a:t>
            </a:r>
            <a:r>
              <a:rPr sz="1750" spc="-5" dirty="0">
                <a:latin typeface="Calibri" panose="020F0502020204030204"/>
                <a:cs typeface="Calibri" panose="020F0502020204030204"/>
              </a:rPr>
              <a:t>initial])</a:t>
            </a:r>
            <a:endParaRPr sz="1750">
              <a:latin typeface="Calibri" panose="020F0502020204030204"/>
              <a:cs typeface="Calibri" panose="020F0502020204030204"/>
            </a:endParaRPr>
          </a:p>
          <a:p>
            <a:pPr marL="12700">
              <a:lnSpc>
                <a:spcPct val="100000"/>
              </a:lnSpc>
              <a:spcBef>
                <a:spcPts val="1050"/>
              </a:spcBef>
            </a:pPr>
            <a:r>
              <a:rPr sz="1750" b="1" spc="-5" dirty="0">
                <a:latin typeface="Calibri" panose="020F0502020204030204"/>
                <a:cs typeface="Calibri" panose="020F0502020204030204"/>
              </a:rPr>
              <a:t>Example:</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reduce(lambda</a:t>
            </a:r>
            <a:r>
              <a:rPr sz="1750" spc="-15" dirty="0">
                <a:latin typeface="Calibri" panose="020F0502020204030204"/>
                <a:cs typeface="Calibri" panose="020F0502020204030204"/>
              </a:rPr>
              <a:t> </a:t>
            </a:r>
            <a:r>
              <a:rPr sz="1750" spc="-5" dirty="0">
                <a:latin typeface="Calibri" panose="020F0502020204030204"/>
                <a:cs typeface="Calibri" panose="020F0502020204030204"/>
              </a:rPr>
              <a:t>s,x:</a:t>
            </a:r>
            <a:r>
              <a:rPr sz="1750" spc="-15" dirty="0">
                <a:latin typeface="Calibri" panose="020F0502020204030204"/>
                <a:cs typeface="Calibri" panose="020F0502020204030204"/>
              </a:rPr>
              <a:t> </a:t>
            </a:r>
            <a:r>
              <a:rPr sz="1750" spc="-5" dirty="0">
                <a:latin typeface="Calibri" panose="020F0502020204030204"/>
                <a:cs typeface="Calibri" panose="020F0502020204030204"/>
              </a:rPr>
              <a:t>s+str(x),</a:t>
            </a:r>
            <a:r>
              <a:rPr sz="1750" spc="-15" dirty="0">
                <a:latin typeface="Calibri" panose="020F0502020204030204"/>
                <a:cs typeface="Calibri" panose="020F0502020204030204"/>
              </a:rPr>
              <a:t> </a:t>
            </a:r>
            <a:r>
              <a:rPr sz="1750" spc="-5" dirty="0">
                <a:latin typeface="Calibri" panose="020F0502020204030204"/>
                <a:cs typeface="Calibri" panose="020F0502020204030204"/>
              </a:rPr>
              <a:t>[1,</a:t>
            </a:r>
            <a:r>
              <a:rPr sz="1750" spc="-10" dirty="0">
                <a:latin typeface="Calibri" panose="020F0502020204030204"/>
                <a:cs typeface="Calibri" panose="020F0502020204030204"/>
              </a:rPr>
              <a:t> </a:t>
            </a:r>
            <a:r>
              <a:rPr sz="1750" spc="-5" dirty="0">
                <a:latin typeface="Calibri" panose="020F0502020204030204"/>
                <a:cs typeface="Calibri" panose="020F0502020204030204"/>
              </a:rPr>
              <a:t>2,</a:t>
            </a:r>
            <a:r>
              <a:rPr sz="1750" spc="-15" dirty="0">
                <a:latin typeface="Calibri" panose="020F0502020204030204"/>
                <a:cs typeface="Calibri" panose="020F0502020204030204"/>
              </a:rPr>
              <a:t> </a:t>
            </a:r>
            <a:r>
              <a:rPr sz="1750" spc="-5" dirty="0">
                <a:latin typeface="Calibri" panose="020F0502020204030204"/>
                <a:cs typeface="Calibri" panose="020F0502020204030204"/>
              </a:rPr>
              <a:t>3,</a:t>
            </a:r>
            <a:r>
              <a:rPr sz="1750" spc="-15" dirty="0">
                <a:latin typeface="Calibri" panose="020F0502020204030204"/>
                <a:cs typeface="Calibri" panose="020F0502020204030204"/>
              </a:rPr>
              <a:t> </a:t>
            </a:r>
            <a:r>
              <a:rPr sz="1750" spc="-5" dirty="0">
                <a:latin typeface="Calibri" panose="020F0502020204030204"/>
                <a:cs typeface="Calibri" panose="020F0502020204030204"/>
              </a:rPr>
              <a:t>4],</a:t>
            </a:r>
            <a:r>
              <a:rPr sz="1750" spc="-10" dirty="0">
                <a:latin typeface="Calibri" panose="020F0502020204030204"/>
                <a:cs typeface="Calibri" panose="020F0502020204030204"/>
              </a:rPr>
              <a:t> </a:t>
            </a:r>
            <a:r>
              <a:rPr sz="1750" spc="-5" dirty="0">
                <a:latin typeface="Calibri" panose="020F0502020204030204"/>
                <a:cs typeface="Calibri" panose="020F0502020204030204"/>
              </a:rPr>
              <a:t>'')</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#output</a:t>
            </a:r>
            <a:r>
              <a:rPr sz="1750" spc="-45" dirty="0">
                <a:latin typeface="Calibri" panose="020F0502020204030204"/>
                <a:cs typeface="Calibri" panose="020F0502020204030204"/>
              </a:rPr>
              <a:t> </a:t>
            </a:r>
            <a:r>
              <a:rPr sz="1750" spc="-5" dirty="0">
                <a:latin typeface="Calibri" panose="020F0502020204030204"/>
                <a:cs typeface="Calibri" panose="020F0502020204030204"/>
              </a:rPr>
              <a:t>'1234‘</a:t>
            </a:r>
            <a:endParaRPr sz="1750">
              <a:latin typeface="Calibri" panose="020F0502020204030204"/>
              <a:cs typeface="Calibri" panose="020F0502020204030204"/>
            </a:endParaRPr>
          </a:p>
          <a:p>
            <a:pPr marL="12700" marR="600075">
              <a:lnSpc>
                <a:spcPct val="150000"/>
              </a:lnSpc>
            </a:pPr>
            <a:r>
              <a:rPr sz="1750" spc="-5" dirty="0">
                <a:latin typeface="Calibri" panose="020F0502020204030204"/>
                <a:cs typeface="Calibri" panose="020F0502020204030204"/>
              </a:rPr>
              <a:t>my_list </a:t>
            </a:r>
            <a:r>
              <a:rPr sz="1750" dirty="0">
                <a:latin typeface="Calibri" panose="020F0502020204030204"/>
                <a:cs typeface="Calibri" panose="020F0502020204030204"/>
              </a:rPr>
              <a:t>= </a:t>
            </a:r>
            <a:r>
              <a:rPr sz="1750" spc="-5" dirty="0">
                <a:latin typeface="Calibri" panose="020F0502020204030204"/>
                <a:cs typeface="Calibri" panose="020F0502020204030204"/>
              </a:rPr>
              <a:t>[3,8,4,9,5] </a:t>
            </a:r>
            <a:r>
              <a:rPr sz="1750" dirty="0">
                <a:latin typeface="Calibri" panose="020F0502020204030204"/>
                <a:cs typeface="Calibri" panose="020F0502020204030204"/>
              </a:rPr>
              <a:t> </a:t>
            </a:r>
            <a:r>
              <a:rPr sz="1750" spc="-5" dirty="0">
                <a:latin typeface="Calibri" panose="020F0502020204030204"/>
                <a:cs typeface="Calibri" panose="020F0502020204030204"/>
              </a:rPr>
              <a:t>reduce(lambda </a:t>
            </a:r>
            <a:r>
              <a:rPr sz="1750" dirty="0">
                <a:latin typeface="Calibri" panose="020F0502020204030204"/>
                <a:cs typeface="Calibri" panose="020F0502020204030204"/>
              </a:rPr>
              <a:t>a, </a:t>
            </a:r>
            <a:r>
              <a:rPr sz="1750" spc="-5" dirty="0">
                <a:latin typeface="Calibri" panose="020F0502020204030204"/>
                <a:cs typeface="Calibri" panose="020F0502020204030204"/>
              </a:rPr>
              <a:t>b: </a:t>
            </a:r>
            <a:r>
              <a:rPr sz="1750" dirty="0">
                <a:latin typeface="Calibri" panose="020F0502020204030204"/>
                <a:cs typeface="Calibri" panose="020F0502020204030204"/>
              </a:rPr>
              <a:t>a * </a:t>
            </a:r>
            <a:r>
              <a:rPr sz="1750" spc="-5" dirty="0">
                <a:latin typeface="Calibri" panose="020F0502020204030204"/>
                <a:cs typeface="Calibri" panose="020F0502020204030204"/>
              </a:rPr>
              <a:t>b, my_list) </a:t>
            </a:r>
            <a:r>
              <a:rPr sz="1750" spc="-390" dirty="0">
                <a:latin typeface="Calibri" panose="020F0502020204030204"/>
                <a:cs typeface="Calibri" panose="020F0502020204030204"/>
              </a:rPr>
              <a:t> </a:t>
            </a:r>
            <a:r>
              <a:rPr sz="1750" spc="-5" dirty="0">
                <a:latin typeface="Calibri" panose="020F0502020204030204"/>
                <a:cs typeface="Calibri" panose="020F0502020204030204"/>
              </a:rPr>
              <a:t>#output</a:t>
            </a:r>
            <a:r>
              <a:rPr sz="1750" spc="-15" dirty="0">
                <a:latin typeface="Calibri" panose="020F0502020204030204"/>
                <a:cs typeface="Calibri" panose="020F0502020204030204"/>
              </a:rPr>
              <a:t> </a:t>
            </a:r>
            <a:r>
              <a:rPr sz="1750" spc="-5" dirty="0">
                <a:latin typeface="Calibri" panose="020F0502020204030204"/>
                <a:cs typeface="Calibri" panose="020F0502020204030204"/>
              </a:rPr>
              <a:t>4320</a:t>
            </a:r>
            <a:r>
              <a:rPr sz="1750" spc="-10" dirty="0">
                <a:latin typeface="Calibri" panose="020F0502020204030204"/>
                <a:cs typeface="Calibri" panose="020F0502020204030204"/>
              </a:rPr>
              <a:t> </a:t>
            </a:r>
            <a:r>
              <a:rPr sz="1750" dirty="0">
                <a:latin typeface="Calibri" panose="020F0502020204030204"/>
                <a:cs typeface="Calibri" panose="020F0502020204030204"/>
              </a:rPr>
              <a:t>(</a:t>
            </a:r>
            <a:r>
              <a:rPr sz="1750" spc="-10" dirty="0">
                <a:latin typeface="Calibri" panose="020F0502020204030204"/>
                <a:cs typeface="Calibri" panose="020F0502020204030204"/>
              </a:rPr>
              <a:t> </a:t>
            </a:r>
            <a:r>
              <a:rPr sz="1750" spc="-5" dirty="0">
                <a:latin typeface="Calibri" panose="020F0502020204030204"/>
                <a:cs typeface="Calibri" panose="020F0502020204030204"/>
              </a:rPr>
              <a:t>3*8*4*9*5)</a:t>
            </a:r>
            <a:endParaRPr sz="1750">
              <a:latin typeface="Calibri" panose="020F0502020204030204"/>
              <a:cs typeface="Calibri" panose="020F0502020204030204"/>
            </a:endParaRPr>
          </a:p>
        </p:txBody>
      </p:sp>
      <p:sp>
        <p:nvSpPr>
          <p:cNvPr id="8" name="object 8"/>
          <p:cNvSpPr txBox="1"/>
          <p:nvPr/>
        </p:nvSpPr>
        <p:spPr>
          <a:xfrm>
            <a:off x="4960541" y="2729186"/>
            <a:ext cx="3255645" cy="1225550"/>
          </a:xfrm>
          <a:prstGeom prst="rect">
            <a:avLst/>
          </a:prstGeom>
        </p:spPr>
        <p:txBody>
          <a:bodyPr vert="horz" wrap="square" lIns="0" tIns="146050" rIns="0" bIns="0" rtlCol="0">
            <a:spAutoFit/>
          </a:bodyPr>
          <a:lstStyle/>
          <a:p>
            <a:pPr marL="12700">
              <a:lnSpc>
                <a:spcPct val="100000"/>
              </a:lnSpc>
              <a:spcBef>
                <a:spcPts val="1150"/>
              </a:spcBef>
            </a:pPr>
            <a:r>
              <a:rPr sz="1750" spc="-5" dirty="0">
                <a:latin typeface="Calibri" panose="020F0502020204030204"/>
                <a:cs typeface="Calibri" panose="020F0502020204030204"/>
              </a:rPr>
              <a:t>from</a:t>
            </a:r>
            <a:r>
              <a:rPr sz="1750" spc="-25" dirty="0">
                <a:latin typeface="Calibri" panose="020F0502020204030204"/>
                <a:cs typeface="Calibri" panose="020F0502020204030204"/>
              </a:rPr>
              <a:t> </a:t>
            </a:r>
            <a:r>
              <a:rPr sz="1750" spc="-5" dirty="0">
                <a:latin typeface="Calibri" panose="020F0502020204030204"/>
                <a:cs typeface="Calibri" panose="020F0502020204030204"/>
              </a:rPr>
              <a:t>functools</a:t>
            </a:r>
            <a:r>
              <a:rPr sz="1750" spc="-25" dirty="0">
                <a:latin typeface="Calibri" panose="020F0502020204030204"/>
                <a:cs typeface="Calibri" panose="020F0502020204030204"/>
              </a:rPr>
              <a:t> </a:t>
            </a:r>
            <a:r>
              <a:rPr sz="1750" spc="-5" dirty="0">
                <a:latin typeface="Calibri" panose="020F0502020204030204"/>
                <a:cs typeface="Calibri" panose="020F0502020204030204"/>
              </a:rPr>
              <a:t>import</a:t>
            </a:r>
            <a:r>
              <a:rPr sz="1750" spc="-25" dirty="0">
                <a:latin typeface="Calibri" panose="020F0502020204030204"/>
                <a:cs typeface="Calibri" panose="020F0502020204030204"/>
              </a:rPr>
              <a:t> </a:t>
            </a:r>
            <a:r>
              <a:rPr sz="1750" spc="-5" dirty="0">
                <a:latin typeface="Calibri" panose="020F0502020204030204"/>
                <a:cs typeface="Calibri" panose="020F0502020204030204"/>
              </a:rPr>
              <a:t>reduce</a:t>
            </a:r>
            <a:endParaRPr sz="1750">
              <a:latin typeface="Calibri" panose="020F0502020204030204"/>
              <a:cs typeface="Calibri" panose="020F0502020204030204"/>
            </a:endParaRPr>
          </a:p>
          <a:p>
            <a:pPr marL="12700" marR="5080">
              <a:lnSpc>
                <a:spcPct val="150000"/>
              </a:lnSpc>
            </a:pPr>
            <a:r>
              <a:rPr sz="1750" dirty="0">
                <a:latin typeface="Calibri" panose="020F0502020204030204"/>
                <a:cs typeface="Calibri" panose="020F0502020204030204"/>
              </a:rPr>
              <a:t>y = </a:t>
            </a:r>
            <a:r>
              <a:rPr sz="1750" spc="-5" dirty="0">
                <a:latin typeface="Calibri" panose="020F0502020204030204"/>
                <a:cs typeface="Calibri" panose="020F0502020204030204"/>
              </a:rPr>
              <a:t>filter(lambda x: (x&gt;=3), (1,2,3,4)) </a:t>
            </a:r>
            <a:r>
              <a:rPr sz="1750" spc="-385" dirty="0">
                <a:latin typeface="Calibri" panose="020F0502020204030204"/>
                <a:cs typeface="Calibri" panose="020F0502020204030204"/>
              </a:rPr>
              <a:t> </a:t>
            </a:r>
            <a:r>
              <a:rPr sz="1750" spc="-5" dirty="0">
                <a:latin typeface="Calibri" panose="020F0502020204030204"/>
                <a:cs typeface="Calibri" panose="020F0502020204030204"/>
              </a:rPr>
              <a:t>print(list(y))</a:t>
            </a:r>
            <a:endParaRPr sz="1750">
              <a:latin typeface="Calibri" panose="020F0502020204030204"/>
              <a:cs typeface="Calibri" panose="020F0502020204030204"/>
            </a:endParaRPr>
          </a:p>
        </p:txBody>
      </p:sp>
      <p:sp>
        <p:nvSpPr>
          <p:cNvPr id="9" name="object 9"/>
          <p:cNvSpPr txBox="1"/>
          <p:nvPr/>
        </p:nvSpPr>
        <p:spPr>
          <a:xfrm>
            <a:off x="4960541" y="4462736"/>
            <a:ext cx="3489960" cy="292100"/>
          </a:xfrm>
          <a:prstGeom prst="rect">
            <a:avLst/>
          </a:prstGeom>
        </p:spPr>
        <p:txBody>
          <a:bodyPr vert="horz" wrap="square" lIns="0" tIns="12700" rIns="0" bIns="0" rtlCol="0">
            <a:spAutoFit/>
          </a:bodyPr>
          <a:lstStyle/>
          <a:p>
            <a:pPr marL="12700">
              <a:lnSpc>
                <a:spcPct val="100000"/>
              </a:lnSpc>
              <a:spcBef>
                <a:spcPts val="100"/>
              </a:spcBef>
            </a:pPr>
            <a:r>
              <a:rPr sz="1750" spc="-5" dirty="0">
                <a:latin typeface="Calibri" panose="020F0502020204030204"/>
                <a:cs typeface="Calibri" panose="020F0502020204030204"/>
              </a:rPr>
              <a:t>reduce(lambda</a:t>
            </a:r>
            <a:r>
              <a:rPr sz="1750" spc="-50" dirty="0">
                <a:latin typeface="Calibri" panose="020F0502020204030204"/>
                <a:cs typeface="Calibri" panose="020F0502020204030204"/>
              </a:rPr>
              <a:t> </a:t>
            </a:r>
            <a:r>
              <a:rPr sz="1750" dirty="0">
                <a:latin typeface="Calibri" panose="020F0502020204030204"/>
                <a:cs typeface="Calibri" panose="020F0502020204030204"/>
              </a:rPr>
              <a:t>a,b:</a:t>
            </a:r>
            <a:r>
              <a:rPr sz="1750" spc="-45" dirty="0">
                <a:latin typeface="Calibri" panose="020F0502020204030204"/>
                <a:cs typeface="Calibri" panose="020F0502020204030204"/>
              </a:rPr>
              <a:t> </a:t>
            </a:r>
            <a:r>
              <a:rPr sz="1750" dirty="0">
                <a:latin typeface="Calibri" panose="020F0502020204030204"/>
                <a:cs typeface="Calibri" panose="020F0502020204030204"/>
              </a:rPr>
              <a:t>a+b,[23,21,45,98])</a:t>
            </a:r>
            <a:endParaRPr sz="1750">
              <a:latin typeface="Calibri" panose="020F0502020204030204"/>
              <a:cs typeface="Calibri" panose="020F0502020204030204"/>
            </a:endParaRPr>
          </a:p>
        </p:txBody>
      </p:sp>
      <p:sp>
        <p:nvSpPr>
          <p:cNvPr id="10" name="object 10"/>
          <p:cNvSpPr txBox="1"/>
          <p:nvPr/>
        </p:nvSpPr>
        <p:spPr>
          <a:xfrm>
            <a:off x="4960541" y="5129486"/>
            <a:ext cx="4668520" cy="1225550"/>
          </a:xfrm>
          <a:prstGeom prst="rect">
            <a:avLst/>
          </a:prstGeom>
        </p:spPr>
        <p:txBody>
          <a:bodyPr vert="horz" wrap="square" lIns="0" tIns="146050" rIns="0" bIns="0" rtlCol="0">
            <a:spAutoFit/>
          </a:bodyPr>
          <a:lstStyle/>
          <a:p>
            <a:pPr marL="12700">
              <a:lnSpc>
                <a:spcPct val="100000"/>
              </a:lnSpc>
              <a:spcBef>
                <a:spcPts val="1150"/>
              </a:spcBef>
            </a:pPr>
            <a:r>
              <a:rPr sz="1750" spc="-5" dirty="0">
                <a:latin typeface="Calibri" panose="020F0502020204030204"/>
                <a:cs typeface="Calibri" panose="020F0502020204030204"/>
              </a:rPr>
              <a:t>nums</a:t>
            </a:r>
            <a:r>
              <a:rPr sz="1750" spc="-10" dirty="0">
                <a:latin typeface="Calibri" panose="020F0502020204030204"/>
                <a:cs typeface="Calibri" panose="020F0502020204030204"/>
              </a:rPr>
              <a:t> </a:t>
            </a:r>
            <a:r>
              <a:rPr sz="1750" dirty="0">
                <a:latin typeface="Calibri" panose="020F0502020204030204"/>
                <a:cs typeface="Calibri" panose="020F0502020204030204"/>
              </a:rPr>
              <a:t>=</a:t>
            </a:r>
            <a:r>
              <a:rPr sz="1750" spc="-10" dirty="0">
                <a:latin typeface="Calibri" panose="020F0502020204030204"/>
                <a:cs typeface="Calibri" panose="020F0502020204030204"/>
              </a:rPr>
              <a:t> </a:t>
            </a:r>
            <a:r>
              <a:rPr sz="1750" spc="-5" dirty="0">
                <a:latin typeface="Calibri" panose="020F0502020204030204"/>
                <a:cs typeface="Calibri" panose="020F0502020204030204"/>
              </a:rPr>
              <a:t>[92, 27,</a:t>
            </a:r>
            <a:r>
              <a:rPr sz="1750" spc="-10" dirty="0">
                <a:latin typeface="Calibri" panose="020F0502020204030204"/>
                <a:cs typeface="Calibri" panose="020F0502020204030204"/>
              </a:rPr>
              <a:t> </a:t>
            </a:r>
            <a:r>
              <a:rPr sz="1750" spc="-5" dirty="0">
                <a:latin typeface="Calibri" panose="020F0502020204030204"/>
                <a:cs typeface="Calibri" panose="020F0502020204030204"/>
              </a:rPr>
              <a:t>63, 43,</a:t>
            </a:r>
            <a:r>
              <a:rPr sz="1750" spc="-10" dirty="0">
                <a:latin typeface="Calibri" panose="020F0502020204030204"/>
                <a:cs typeface="Calibri" panose="020F0502020204030204"/>
              </a:rPr>
              <a:t> </a:t>
            </a:r>
            <a:r>
              <a:rPr sz="1750" spc="-5" dirty="0">
                <a:latin typeface="Calibri" panose="020F0502020204030204"/>
                <a:cs typeface="Calibri" panose="020F0502020204030204"/>
              </a:rPr>
              <a:t>88, 8,</a:t>
            </a:r>
            <a:r>
              <a:rPr sz="1750" spc="-10" dirty="0">
                <a:latin typeface="Calibri" panose="020F0502020204030204"/>
                <a:cs typeface="Calibri" panose="020F0502020204030204"/>
              </a:rPr>
              <a:t> </a:t>
            </a:r>
            <a:r>
              <a:rPr sz="1750" spc="-5" dirty="0">
                <a:latin typeface="Calibri" panose="020F0502020204030204"/>
                <a:cs typeface="Calibri" panose="020F0502020204030204"/>
              </a:rPr>
              <a:t>38, 91,</a:t>
            </a:r>
            <a:r>
              <a:rPr sz="1750" spc="-10" dirty="0">
                <a:latin typeface="Calibri" panose="020F0502020204030204"/>
                <a:cs typeface="Calibri" panose="020F0502020204030204"/>
              </a:rPr>
              <a:t> </a:t>
            </a:r>
            <a:r>
              <a:rPr sz="1750" spc="-5" dirty="0">
                <a:latin typeface="Calibri" panose="020F0502020204030204"/>
                <a:cs typeface="Calibri" panose="020F0502020204030204"/>
              </a:rPr>
              <a:t>47,</a:t>
            </a:r>
            <a:r>
              <a:rPr sz="1750" spc="-10" dirty="0">
                <a:latin typeface="Calibri" panose="020F0502020204030204"/>
                <a:cs typeface="Calibri" panose="020F0502020204030204"/>
              </a:rPr>
              <a:t> </a:t>
            </a:r>
            <a:r>
              <a:rPr sz="1750" spc="-5" dirty="0">
                <a:latin typeface="Calibri" panose="020F0502020204030204"/>
                <a:cs typeface="Calibri" panose="020F0502020204030204"/>
              </a:rPr>
              <a:t>74, 18,</a:t>
            </a:r>
            <a:r>
              <a:rPr sz="1750" spc="-10" dirty="0">
                <a:latin typeface="Calibri" panose="020F0502020204030204"/>
                <a:cs typeface="Calibri" panose="020F0502020204030204"/>
              </a:rPr>
              <a:t> </a:t>
            </a:r>
            <a:r>
              <a:rPr sz="1750" spc="-5" dirty="0">
                <a:latin typeface="Calibri" panose="020F0502020204030204"/>
                <a:cs typeface="Calibri" panose="020F0502020204030204"/>
              </a:rPr>
              <a:t>16,</a:t>
            </a:r>
            <a:endParaRPr sz="1750">
              <a:latin typeface="Calibri" panose="020F0502020204030204"/>
              <a:cs typeface="Calibri" panose="020F0502020204030204"/>
            </a:endParaRPr>
          </a:p>
          <a:p>
            <a:pPr marL="414020">
              <a:lnSpc>
                <a:spcPct val="100000"/>
              </a:lnSpc>
              <a:spcBef>
                <a:spcPts val="1050"/>
              </a:spcBef>
            </a:pPr>
            <a:r>
              <a:rPr sz="1750" spc="-5" dirty="0">
                <a:latin typeface="Calibri" panose="020F0502020204030204"/>
                <a:cs typeface="Calibri" panose="020F0502020204030204"/>
              </a:rPr>
              <a:t>29,</a:t>
            </a:r>
            <a:r>
              <a:rPr sz="1750" spc="-15" dirty="0">
                <a:latin typeface="Calibri" panose="020F0502020204030204"/>
                <a:cs typeface="Calibri" panose="020F0502020204030204"/>
              </a:rPr>
              <a:t> </a:t>
            </a:r>
            <a:r>
              <a:rPr sz="1750" spc="-5" dirty="0">
                <a:latin typeface="Calibri" panose="020F0502020204030204"/>
                <a:cs typeface="Calibri" panose="020F0502020204030204"/>
              </a:rPr>
              <a:t>21,</a:t>
            </a:r>
            <a:r>
              <a:rPr sz="1750" spc="-15" dirty="0">
                <a:latin typeface="Calibri" panose="020F0502020204030204"/>
                <a:cs typeface="Calibri" panose="020F0502020204030204"/>
              </a:rPr>
              <a:t> </a:t>
            </a:r>
            <a:r>
              <a:rPr sz="1750" spc="-5" dirty="0">
                <a:latin typeface="Calibri" panose="020F0502020204030204"/>
                <a:cs typeface="Calibri" panose="020F0502020204030204"/>
              </a:rPr>
              <a:t>60,</a:t>
            </a:r>
            <a:r>
              <a:rPr sz="1750" spc="-10" dirty="0">
                <a:latin typeface="Calibri" panose="020F0502020204030204"/>
                <a:cs typeface="Calibri" panose="020F0502020204030204"/>
              </a:rPr>
              <a:t> </a:t>
            </a:r>
            <a:r>
              <a:rPr sz="1750" spc="-5" dirty="0">
                <a:latin typeface="Calibri" panose="020F0502020204030204"/>
                <a:cs typeface="Calibri" panose="020F0502020204030204"/>
              </a:rPr>
              <a:t>27,</a:t>
            </a:r>
            <a:r>
              <a:rPr sz="1750" spc="-15" dirty="0">
                <a:latin typeface="Calibri" panose="020F0502020204030204"/>
                <a:cs typeface="Calibri" panose="020F0502020204030204"/>
              </a:rPr>
              <a:t> </a:t>
            </a:r>
            <a:r>
              <a:rPr sz="1750" spc="-5" dirty="0">
                <a:latin typeface="Calibri" panose="020F0502020204030204"/>
                <a:cs typeface="Calibri" panose="020F0502020204030204"/>
              </a:rPr>
              <a:t>62,</a:t>
            </a:r>
            <a:r>
              <a:rPr sz="1750" spc="-10" dirty="0">
                <a:latin typeface="Calibri" panose="020F0502020204030204"/>
                <a:cs typeface="Calibri" panose="020F0502020204030204"/>
              </a:rPr>
              <a:t> </a:t>
            </a:r>
            <a:r>
              <a:rPr sz="1750" spc="-5" dirty="0">
                <a:latin typeface="Calibri" panose="020F0502020204030204"/>
                <a:cs typeface="Calibri" panose="020F0502020204030204"/>
              </a:rPr>
              <a:t>59,</a:t>
            </a:r>
            <a:r>
              <a:rPr sz="1750" spc="-15" dirty="0">
                <a:latin typeface="Calibri" panose="020F0502020204030204"/>
                <a:cs typeface="Calibri" panose="020F0502020204030204"/>
              </a:rPr>
              <a:t> </a:t>
            </a:r>
            <a:r>
              <a:rPr sz="1750" spc="-5" dirty="0">
                <a:latin typeface="Calibri" panose="020F0502020204030204"/>
                <a:cs typeface="Calibri" panose="020F0502020204030204"/>
              </a:rPr>
              <a:t>86,</a:t>
            </a:r>
            <a:r>
              <a:rPr sz="1750" spc="-10" dirty="0">
                <a:latin typeface="Calibri" panose="020F0502020204030204"/>
                <a:cs typeface="Calibri" panose="020F0502020204030204"/>
              </a:rPr>
              <a:t> </a:t>
            </a:r>
            <a:r>
              <a:rPr sz="1750" spc="-5" dirty="0">
                <a:latin typeface="Calibri" panose="020F0502020204030204"/>
                <a:cs typeface="Calibri" panose="020F0502020204030204"/>
              </a:rPr>
              <a:t>56]</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sum</a:t>
            </a:r>
            <a:r>
              <a:rPr sz="1750" spc="-15" dirty="0">
                <a:latin typeface="Calibri" panose="020F0502020204030204"/>
                <a:cs typeface="Calibri" panose="020F0502020204030204"/>
              </a:rPr>
              <a:t> </a:t>
            </a:r>
            <a:r>
              <a:rPr sz="1750" dirty="0">
                <a:latin typeface="Calibri" panose="020F0502020204030204"/>
                <a:cs typeface="Calibri" panose="020F0502020204030204"/>
              </a:rPr>
              <a:t>=</a:t>
            </a:r>
            <a:r>
              <a:rPr sz="1750" spc="-10" dirty="0">
                <a:latin typeface="Calibri" panose="020F0502020204030204"/>
                <a:cs typeface="Calibri" panose="020F0502020204030204"/>
              </a:rPr>
              <a:t> </a:t>
            </a:r>
            <a:r>
              <a:rPr sz="1750" spc="-5" dirty="0">
                <a:latin typeface="Calibri" panose="020F0502020204030204"/>
                <a:cs typeface="Calibri" panose="020F0502020204030204"/>
              </a:rPr>
              <a:t>reduce(lambda</a:t>
            </a:r>
            <a:r>
              <a:rPr sz="1750" spc="-10" dirty="0">
                <a:latin typeface="Calibri" panose="020F0502020204030204"/>
                <a:cs typeface="Calibri" panose="020F0502020204030204"/>
              </a:rPr>
              <a:t> </a:t>
            </a:r>
            <a:r>
              <a:rPr sz="1750" spc="-5" dirty="0">
                <a:latin typeface="Calibri" panose="020F0502020204030204"/>
                <a:cs typeface="Calibri" panose="020F0502020204030204"/>
              </a:rPr>
              <a:t>x,</a:t>
            </a:r>
            <a:r>
              <a:rPr sz="1750" spc="-15" dirty="0">
                <a:latin typeface="Calibri" panose="020F0502020204030204"/>
                <a:cs typeface="Calibri" panose="020F0502020204030204"/>
              </a:rPr>
              <a:t> </a:t>
            </a:r>
            <a:r>
              <a:rPr sz="1750" dirty="0">
                <a:latin typeface="Calibri" panose="020F0502020204030204"/>
                <a:cs typeface="Calibri" panose="020F0502020204030204"/>
              </a:rPr>
              <a:t>y</a:t>
            </a:r>
            <a:r>
              <a:rPr sz="1750" spc="-10" dirty="0">
                <a:latin typeface="Calibri" panose="020F0502020204030204"/>
                <a:cs typeface="Calibri" panose="020F0502020204030204"/>
              </a:rPr>
              <a:t> </a:t>
            </a:r>
            <a:r>
              <a:rPr sz="1750" dirty="0">
                <a:latin typeface="Calibri" panose="020F0502020204030204"/>
                <a:cs typeface="Calibri" panose="020F0502020204030204"/>
              </a:rPr>
              <a:t>:</a:t>
            </a:r>
            <a:r>
              <a:rPr sz="1750" spc="-10" dirty="0">
                <a:latin typeface="Calibri" panose="020F0502020204030204"/>
                <a:cs typeface="Calibri" panose="020F0502020204030204"/>
              </a:rPr>
              <a:t> </a:t>
            </a:r>
            <a:r>
              <a:rPr sz="1750" dirty="0">
                <a:latin typeface="Calibri" panose="020F0502020204030204"/>
                <a:cs typeface="Calibri" panose="020F0502020204030204"/>
              </a:rPr>
              <a:t>x</a:t>
            </a:r>
            <a:r>
              <a:rPr sz="1750" spc="-15" dirty="0">
                <a:latin typeface="Calibri" panose="020F0502020204030204"/>
                <a:cs typeface="Calibri" panose="020F0502020204030204"/>
              </a:rPr>
              <a:t> </a:t>
            </a:r>
            <a:r>
              <a:rPr sz="1750" dirty="0">
                <a:latin typeface="Calibri" panose="020F0502020204030204"/>
                <a:cs typeface="Calibri" panose="020F0502020204030204"/>
              </a:rPr>
              <a:t>+</a:t>
            </a:r>
            <a:r>
              <a:rPr sz="1750" spc="-10" dirty="0">
                <a:latin typeface="Calibri" panose="020F0502020204030204"/>
                <a:cs typeface="Calibri" panose="020F0502020204030204"/>
              </a:rPr>
              <a:t> </a:t>
            </a:r>
            <a:r>
              <a:rPr sz="1750" spc="-5" dirty="0">
                <a:latin typeface="Calibri" panose="020F0502020204030204"/>
                <a:cs typeface="Calibri" panose="020F0502020204030204"/>
              </a:rPr>
              <a:t>y,</a:t>
            </a:r>
            <a:r>
              <a:rPr sz="1750" spc="-10" dirty="0">
                <a:latin typeface="Calibri" panose="020F0502020204030204"/>
                <a:cs typeface="Calibri" panose="020F0502020204030204"/>
              </a:rPr>
              <a:t> </a:t>
            </a:r>
            <a:r>
              <a:rPr sz="1750" spc="-5" dirty="0">
                <a:latin typeface="Calibri" panose="020F0502020204030204"/>
                <a:cs typeface="Calibri" panose="020F0502020204030204"/>
              </a:rPr>
              <a:t>nums)</a:t>
            </a:r>
            <a:r>
              <a:rPr sz="1750" spc="-10" dirty="0">
                <a:latin typeface="Calibri" panose="020F0502020204030204"/>
                <a:cs typeface="Calibri" panose="020F0502020204030204"/>
              </a:rPr>
              <a:t> </a:t>
            </a:r>
            <a:r>
              <a:rPr sz="1750" dirty="0">
                <a:latin typeface="Calibri" panose="020F0502020204030204"/>
                <a:cs typeface="Calibri" panose="020F0502020204030204"/>
              </a:rPr>
              <a:t>/</a:t>
            </a:r>
            <a:r>
              <a:rPr sz="1750" spc="-15" dirty="0">
                <a:latin typeface="Calibri" panose="020F0502020204030204"/>
                <a:cs typeface="Calibri" panose="020F0502020204030204"/>
              </a:rPr>
              <a:t> </a:t>
            </a:r>
            <a:r>
              <a:rPr sz="1750" spc="-5" dirty="0">
                <a:latin typeface="Calibri" panose="020F0502020204030204"/>
                <a:cs typeface="Calibri" panose="020F0502020204030204"/>
              </a:rPr>
              <a:t>len(nums)</a:t>
            </a:r>
            <a:endParaRPr sz="1750">
              <a:latin typeface="Calibri" panose="020F0502020204030204"/>
              <a:cs typeface="Calibri" panose="020F0502020204030204"/>
            </a:endParaRPr>
          </a:p>
        </p:txBody>
      </p:sp>
      <p:sp>
        <p:nvSpPr>
          <p:cNvPr id="11" name="Slide Number Placeholder 10"/>
          <p:cNvSpPr>
            <a:spLocks noGrp="1"/>
          </p:cNvSpPr>
          <p:nvPr>
            <p:ph type="sldNum" sz="quarter" idx="7"/>
          </p:nvPr>
        </p:nvSpPr>
        <p:spPr/>
        <p:txBody>
          <a:bodyPr/>
          <a:lstStyle/>
          <a:p>
            <a:fld id="{B6F15528-21DE-4FAA-801E-634DDDAF4B2B}" type="slidenum">
              <a:rPr/>
              <a:t>24</a:t>
            </a:fld>
            <a:endParaRPr/>
          </a:p>
        </p:txBody>
      </p:sp>
      <p:sp>
        <p:nvSpPr>
          <p:cNvPr id="12" name="Footer Placeholder 11"/>
          <p:cNvSpPr>
            <a:spLocks noGrp="1"/>
          </p:cNvSpPr>
          <p:nvPr>
            <p:ph type="ftr" sz="quarter" idx="5"/>
          </p:nvPr>
        </p:nvSpPr>
        <p:spPr/>
        <p:txBody>
          <a:bodyPr/>
          <a:lstStyle/>
          <a:p>
            <a:r>
              <a:t>UNIT IV : Pythonic Programming Paradigm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456565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map(),</a:t>
            </a:r>
            <a:r>
              <a:rPr spc="-2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filter()</a:t>
            </a:r>
            <a:r>
              <a:rPr spc="-2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and</a:t>
            </a:r>
            <a:r>
              <a:rPr spc="-2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reduce()</a:t>
            </a:r>
            <a:r>
              <a:rPr spc="-2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Function</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6"/>
            <a:ext cx="12105640" cy="5979795"/>
          </a:xfrm>
          <a:custGeom>
            <a:avLst/>
            <a:gdLst/>
            <a:ahLst/>
            <a:cxnLst/>
            <a:rect l="l" t="t" r="r" b="b"/>
            <a:pathLst>
              <a:path w="12105640" h="5979795">
                <a:moveTo>
                  <a:pt x="0" y="0"/>
                </a:moveTo>
                <a:lnTo>
                  <a:pt x="12105503" y="0"/>
                </a:lnTo>
                <a:lnTo>
                  <a:pt x="12105503" y="5979175"/>
                </a:lnTo>
                <a:lnTo>
                  <a:pt x="0" y="5979175"/>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94136" y="460063"/>
            <a:ext cx="7252970" cy="3625850"/>
          </a:xfrm>
          <a:prstGeom prst="rect">
            <a:avLst/>
          </a:prstGeom>
        </p:spPr>
        <p:txBody>
          <a:bodyPr vert="horz" wrap="square" lIns="0" tIns="146050" rIns="0" bIns="0" rtlCol="0">
            <a:spAutoFit/>
          </a:bodyPr>
          <a:lstStyle/>
          <a:p>
            <a:pPr marL="12700">
              <a:lnSpc>
                <a:spcPct val="100000"/>
              </a:lnSpc>
              <a:spcBef>
                <a:spcPts val="1150"/>
              </a:spcBef>
            </a:pPr>
            <a:r>
              <a:rPr sz="1750" spc="-5" dirty="0">
                <a:latin typeface="Calibri" panose="020F0502020204030204"/>
                <a:cs typeface="Calibri" panose="020F0502020204030204"/>
              </a:rPr>
              <a:t>Using</a:t>
            </a:r>
            <a:r>
              <a:rPr sz="1750" spc="-25" dirty="0">
                <a:latin typeface="Calibri" panose="020F0502020204030204"/>
                <a:cs typeface="Calibri" panose="020F0502020204030204"/>
              </a:rPr>
              <a:t> </a:t>
            </a:r>
            <a:r>
              <a:rPr sz="1750" spc="-5" dirty="0">
                <a:latin typeface="Calibri" panose="020F0502020204030204"/>
                <a:cs typeface="Calibri" panose="020F0502020204030204"/>
              </a:rPr>
              <a:t>filter()</a:t>
            </a:r>
            <a:r>
              <a:rPr sz="1750" spc="-25" dirty="0">
                <a:latin typeface="Calibri" panose="020F0502020204030204"/>
                <a:cs typeface="Calibri" panose="020F0502020204030204"/>
              </a:rPr>
              <a:t> </a:t>
            </a:r>
            <a:r>
              <a:rPr sz="1750" spc="-5" dirty="0">
                <a:latin typeface="Calibri" panose="020F0502020204030204"/>
                <a:cs typeface="Calibri" panose="020F0502020204030204"/>
              </a:rPr>
              <a:t>within</a:t>
            </a:r>
            <a:r>
              <a:rPr sz="1750" spc="-25" dirty="0">
                <a:latin typeface="Calibri" panose="020F0502020204030204"/>
                <a:cs typeface="Calibri" panose="020F0502020204030204"/>
              </a:rPr>
              <a:t> </a:t>
            </a:r>
            <a:r>
              <a:rPr sz="1750" spc="-5" dirty="0">
                <a:latin typeface="Calibri" panose="020F0502020204030204"/>
                <a:cs typeface="Calibri" panose="020F0502020204030204"/>
              </a:rPr>
              <a:t>map():</a:t>
            </a:r>
            <a:endParaRPr sz="1750">
              <a:latin typeface="Calibri" panose="020F0502020204030204"/>
              <a:cs typeface="Calibri" panose="020F0502020204030204"/>
            </a:endParaRPr>
          </a:p>
          <a:p>
            <a:pPr marL="12700" marR="2237740">
              <a:lnSpc>
                <a:spcPct val="150000"/>
              </a:lnSpc>
            </a:pPr>
            <a:r>
              <a:rPr sz="1750" dirty="0">
                <a:latin typeface="Calibri" panose="020F0502020204030204"/>
                <a:cs typeface="Calibri" panose="020F0502020204030204"/>
              </a:rPr>
              <a:t>c = </a:t>
            </a:r>
            <a:r>
              <a:rPr sz="1750" spc="-5" dirty="0">
                <a:latin typeface="Calibri" panose="020F0502020204030204"/>
                <a:cs typeface="Calibri" panose="020F0502020204030204"/>
              </a:rPr>
              <a:t>map(lambda x:x+x,filter(lambda x: (x&gt;=3), (1,2,3,4))) </a:t>
            </a:r>
            <a:r>
              <a:rPr sz="1750" spc="-385" dirty="0">
                <a:latin typeface="Calibri" panose="020F0502020204030204"/>
                <a:cs typeface="Calibri" panose="020F0502020204030204"/>
              </a:rPr>
              <a:t> </a:t>
            </a:r>
            <a:r>
              <a:rPr sz="1750" spc="-5" dirty="0">
                <a:latin typeface="Calibri" panose="020F0502020204030204"/>
                <a:cs typeface="Calibri" panose="020F0502020204030204"/>
              </a:rPr>
              <a:t>print(list(c))</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Using</a:t>
            </a:r>
            <a:r>
              <a:rPr sz="1750" spc="-25" dirty="0">
                <a:latin typeface="Calibri" panose="020F0502020204030204"/>
                <a:cs typeface="Calibri" panose="020F0502020204030204"/>
              </a:rPr>
              <a:t> </a:t>
            </a:r>
            <a:r>
              <a:rPr sz="1750" spc="-5" dirty="0">
                <a:latin typeface="Calibri" panose="020F0502020204030204"/>
                <a:cs typeface="Calibri" panose="020F0502020204030204"/>
              </a:rPr>
              <a:t>map()</a:t>
            </a:r>
            <a:r>
              <a:rPr sz="1750" spc="-25" dirty="0">
                <a:latin typeface="Calibri" panose="020F0502020204030204"/>
                <a:cs typeface="Calibri" panose="020F0502020204030204"/>
              </a:rPr>
              <a:t> </a:t>
            </a:r>
            <a:r>
              <a:rPr sz="1750" spc="-5" dirty="0">
                <a:latin typeface="Calibri" panose="020F0502020204030204"/>
                <a:cs typeface="Calibri" panose="020F0502020204030204"/>
              </a:rPr>
              <a:t>within</a:t>
            </a:r>
            <a:r>
              <a:rPr sz="1750" spc="-25" dirty="0">
                <a:latin typeface="Calibri" panose="020F0502020204030204"/>
                <a:cs typeface="Calibri" panose="020F0502020204030204"/>
              </a:rPr>
              <a:t> </a:t>
            </a:r>
            <a:r>
              <a:rPr sz="1750" spc="-5" dirty="0">
                <a:latin typeface="Calibri" panose="020F0502020204030204"/>
                <a:cs typeface="Calibri" panose="020F0502020204030204"/>
              </a:rPr>
              <a:t>filter():</a:t>
            </a:r>
            <a:endParaRPr sz="1750">
              <a:latin typeface="Calibri" panose="020F0502020204030204"/>
              <a:cs typeface="Calibri" panose="020F0502020204030204"/>
            </a:endParaRPr>
          </a:p>
          <a:p>
            <a:pPr marL="12700" marR="579120">
              <a:lnSpc>
                <a:spcPct val="150000"/>
              </a:lnSpc>
            </a:pPr>
            <a:r>
              <a:rPr sz="1750" dirty="0">
                <a:latin typeface="Calibri" panose="020F0502020204030204"/>
                <a:cs typeface="Calibri" panose="020F0502020204030204"/>
              </a:rPr>
              <a:t>c = </a:t>
            </a:r>
            <a:r>
              <a:rPr sz="1750" spc="-5" dirty="0">
                <a:latin typeface="Calibri" panose="020F0502020204030204"/>
                <a:cs typeface="Calibri" panose="020F0502020204030204"/>
              </a:rPr>
              <a:t>filter(lambda x: (x&gt;=3),map(lambda x:x+x, (1,2,3,4))) #lambda x: (x&gt;=3) </a:t>
            </a:r>
            <a:r>
              <a:rPr sz="1750" spc="-385" dirty="0">
                <a:latin typeface="Calibri" panose="020F0502020204030204"/>
                <a:cs typeface="Calibri" panose="020F0502020204030204"/>
              </a:rPr>
              <a:t> </a:t>
            </a:r>
            <a:r>
              <a:rPr sz="1750" spc="-5" dirty="0">
                <a:latin typeface="Calibri" panose="020F0502020204030204"/>
                <a:cs typeface="Calibri" panose="020F0502020204030204"/>
              </a:rPr>
              <a:t>print(list(c))</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Using</a:t>
            </a:r>
            <a:r>
              <a:rPr sz="1750" spc="-20" dirty="0">
                <a:latin typeface="Calibri" panose="020F0502020204030204"/>
                <a:cs typeface="Calibri" panose="020F0502020204030204"/>
              </a:rPr>
              <a:t> </a:t>
            </a:r>
            <a:r>
              <a:rPr sz="1750" spc="-5" dirty="0">
                <a:latin typeface="Calibri" panose="020F0502020204030204"/>
                <a:cs typeface="Calibri" panose="020F0502020204030204"/>
              </a:rPr>
              <a:t>map()</a:t>
            </a:r>
            <a:r>
              <a:rPr sz="1750" spc="-15" dirty="0">
                <a:latin typeface="Calibri" panose="020F0502020204030204"/>
                <a:cs typeface="Calibri" panose="020F0502020204030204"/>
              </a:rPr>
              <a:t> </a:t>
            </a:r>
            <a:r>
              <a:rPr sz="1750" dirty="0">
                <a:latin typeface="Calibri" panose="020F0502020204030204"/>
                <a:cs typeface="Calibri" panose="020F0502020204030204"/>
              </a:rPr>
              <a:t>and</a:t>
            </a:r>
            <a:r>
              <a:rPr sz="1750" spc="-20" dirty="0">
                <a:latin typeface="Calibri" panose="020F0502020204030204"/>
                <a:cs typeface="Calibri" panose="020F0502020204030204"/>
              </a:rPr>
              <a:t> </a:t>
            </a:r>
            <a:r>
              <a:rPr sz="1750" spc="-5" dirty="0">
                <a:latin typeface="Calibri" panose="020F0502020204030204"/>
                <a:cs typeface="Calibri" panose="020F0502020204030204"/>
              </a:rPr>
              <a:t>filter()</a:t>
            </a:r>
            <a:r>
              <a:rPr sz="1750" spc="-15" dirty="0">
                <a:latin typeface="Calibri" panose="020F0502020204030204"/>
                <a:cs typeface="Calibri" panose="020F0502020204030204"/>
              </a:rPr>
              <a:t> </a:t>
            </a:r>
            <a:r>
              <a:rPr sz="1750" spc="-5" dirty="0">
                <a:latin typeface="Calibri" panose="020F0502020204030204"/>
                <a:cs typeface="Calibri" panose="020F0502020204030204"/>
              </a:rPr>
              <a:t>within</a:t>
            </a:r>
            <a:r>
              <a:rPr sz="1750" spc="-20" dirty="0">
                <a:latin typeface="Calibri" panose="020F0502020204030204"/>
                <a:cs typeface="Calibri" panose="020F0502020204030204"/>
              </a:rPr>
              <a:t> </a:t>
            </a:r>
            <a:r>
              <a:rPr sz="1750" spc="-5" dirty="0">
                <a:latin typeface="Calibri" panose="020F0502020204030204"/>
                <a:cs typeface="Calibri" panose="020F0502020204030204"/>
              </a:rPr>
              <a:t>reduce():</a:t>
            </a:r>
            <a:endParaRPr sz="1750">
              <a:latin typeface="Calibri" panose="020F0502020204030204"/>
              <a:cs typeface="Calibri" panose="020F0502020204030204"/>
            </a:endParaRPr>
          </a:p>
          <a:p>
            <a:pPr marL="12700" marR="5080">
              <a:lnSpc>
                <a:spcPct val="150000"/>
              </a:lnSpc>
            </a:pPr>
            <a:r>
              <a:rPr sz="1750" dirty="0">
                <a:latin typeface="Calibri" panose="020F0502020204030204"/>
                <a:cs typeface="Calibri" panose="020F0502020204030204"/>
              </a:rPr>
              <a:t>d = </a:t>
            </a:r>
            <a:r>
              <a:rPr sz="1750" spc="-5" dirty="0">
                <a:latin typeface="Calibri" panose="020F0502020204030204"/>
                <a:cs typeface="Calibri" panose="020F0502020204030204"/>
              </a:rPr>
              <a:t>reduce(lambda x,y: x+y,map(lambda x:x+x,filter(lambda x: (x&gt;=3), (1,2,3,4)))) </a:t>
            </a:r>
            <a:r>
              <a:rPr sz="1750" spc="-385" dirty="0">
                <a:latin typeface="Calibri" panose="020F0502020204030204"/>
                <a:cs typeface="Calibri" panose="020F0502020204030204"/>
              </a:rPr>
              <a:t> </a:t>
            </a:r>
            <a:r>
              <a:rPr sz="1750" spc="-5" dirty="0">
                <a:latin typeface="Calibri" panose="020F0502020204030204"/>
                <a:cs typeface="Calibri" panose="020F0502020204030204"/>
              </a:rPr>
              <a:t>print(d)</a:t>
            </a:r>
            <a:endParaRPr sz="175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25</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456565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map(),</a:t>
            </a:r>
            <a:r>
              <a:rPr spc="-2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filter()</a:t>
            </a:r>
            <a:r>
              <a:rPr spc="-2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and</a:t>
            </a:r>
            <a:r>
              <a:rPr spc="-2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reduce()</a:t>
            </a:r>
            <a:r>
              <a:rPr spc="-2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Function</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6"/>
            <a:ext cx="12105640" cy="5979795"/>
          </a:xfrm>
          <a:custGeom>
            <a:avLst/>
            <a:gdLst/>
            <a:ahLst/>
            <a:cxnLst/>
            <a:rect l="l" t="t" r="r" b="b"/>
            <a:pathLst>
              <a:path w="12105640" h="5979795">
                <a:moveTo>
                  <a:pt x="0" y="0"/>
                </a:moveTo>
                <a:lnTo>
                  <a:pt x="12105503" y="0"/>
                </a:lnTo>
                <a:lnTo>
                  <a:pt x="12105503" y="5979175"/>
                </a:lnTo>
                <a:lnTo>
                  <a:pt x="0" y="5979175"/>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94136" y="460063"/>
            <a:ext cx="7359015" cy="5226050"/>
          </a:xfrm>
          <a:prstGeom prst="rect">
            <a:avLst/>
          </a:prstGeom>
        </p:spPr>
        <p:txBody>
          <a:bodyPr vert="horz" wrap="square" lIns="0" tIns="146050" rIns="0" bIns="0" rtlCol="0">
            <a:spAutoFit/>
          </a:bodyPr>
          <a:lstStyle/>
          <a:p>
            <a:pPr marL="12700">
              <a:lnSpc>
                <a:spcPct val="100000"/>
              </a:lnSpc>
              <a:spcBef>
                <a:spcPts val="1150"/>
              </a:spcBef>
            </a:pPr>
            <a:r>
              <a:rPr sz="1750" spc="-5" dirty="0">
                <a:latin typeface="Calibri" panose="020F0502020204030204"/>
                <a:cs typeface="Calibri" panose="020F0502020204030204"/>
              </a:rPr>
              <a:t>from</a:t>
            </a:r>
            <a:r>
              <a:rPr sz="1750" spc="-25" dirty="0">
                <a:latin typeface="Calibri" panose="020F0502020204030204"/>
                <a:cs typeface="Calibri" panose="020F0502020204030204"/>
              </a:rPr>
              <a:t> </a:t>
            </a:r>
            <a:r>
              <a:rPr sz="1750" spc="-5" dirty="0">
                <a:latin typeface="Calibri" panose="020F0502020204030204"/>
                <a:cs typeface="Calibri" panose="020F0502020204030204"/>
              </a:rPr>
              <a:t>functools</a:t>
            </a:r>
            <a:r>
              <a:rPr sz="1750" spc="-25" dirty="0">
                <a:latin typeface="Calibri" panose="020F0502020204030204"/>
                <a:cs typeface="Calibri" panose="020F0502020204030204"/>
              </a:rPr>
              <a:t> </a:t>
            </a:r>
            <a:r>
              <a:rPr sz="1750" spc="-5" dirty="0">
                <a:latin typeface="Calibri" panose="020F0502020204030204"/>
                <a:cs typeface="Calibri" panose="020F0502020204030204"/>
              </a:rPr>
              <a:t>import</a:t>
            </a:r>
            <a:r>
              <a:rPr sz="1750" spc="-25" dirty="0">
                <a:latin typeface="Calibri" panose="020F0502020204030204"/>
                <a:cs typeface="Calibri" panose="020F0502020204030204"/>
              </a:rPr>
              <a:t> </a:t>
            </a:r>
            <a:r>
              <a:rPr sz="1750" spc="-5" dirty="0">
                <a:latin typeface="Calibri" panose="020F0502020204030204"/>
                <a:cs typeface="Calibri" panose="020F0502020204030204"/>
              </a:rPr>
              <a:t>reduce</a:t>
            </a:r>
            <a:endParaRPr sz="1750">
              <a:latin typeface="Calibri" panose="020F0502020204030204"/>
              <a:cs typeface="Calibri" panose="020F0502020204030204"/>
            </a:endParaRPr>
          </a:p>
          <a:p>
            <a:pPr marL="12700">
              <a:lnSpc>
                <a:spcPct val="100000"/>
              </a:lnSpc>
              <a:spcBef>
                <a:spcPts val="1050"/>
              </a:spcBef>
            </a:pPr>
            <a:r>
              <a:rPr sz="1750" b="1" dirty="0">
                <a:latin typeface="Calibri" panose="020F0502020204030204"/>
                <a:cs typeface="Calibri" panose="020F0502020204030204"/>
              </a:rPr>
              <a:t>#</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Use map</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to print</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the square</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of each</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numbers rounded#</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to two</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decimal places</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my_floats</a:t>
            </a:r>
            <a:r>
              <a:rPr sz="1750" spc="-15" dirty="0">
                <a:latin typeface="Calibri" panose="020F0502020204030204"/>
                <a:cs typeface="Calibri" panose="020F0502020204030204"/>
              </a:rPr>
              <a:t> </a:t>
            </a:r>
            <a:r>
              <a:rPr sz="1750" dirty="0">
                <a:latin typeface="Calibri" panose="020F0502020204030204"/>
                <a:cs typeface="Calibri" panose="020F0502020204030204"/>
              </a:rPr>
              <a:t>=</a:t>
            </a:r>
            <a:r>
              <a:rPr sz="1750" spc="-10" dirty="0">
                <a:latin typeface="Calibri" panose="020F0502020204030204"/>
                <a:cs typeface="Calibri" panose="020F0502020204030204"/>
              </a:rPr>
              <a:t> </a:t>
            </a:r>
            <a:r>
              <a:rPr sz="1750" spc="-5" dirty="0">
                <a:latin typeface="Calibri" panose="020F0502020204030204"/>
                <a:cs typeface="Calibri" panose="020F0502020204030204"/>
              </a:rPr>
              <a:t>[4.35,</a:t>
            </a:r>
            <a:r>
              <a:rPr sz="1750" spc="-15" dirty="0">
                <a:latin typeface="Calibri" panose="020F0502020204030204"/>
                <a:cs typeface="Calibri" panose="020F0502020204030204"/>
              </a:rPr>
              <a:t> </a:t>
            </a:r>
            <a:r>
              <a:rPr sz="1750" spc="-5" dirty="0">
                <a:latin typeface="Calibri" panose="020F0502020204030204"/>
                <a:cs typeface="Calibri" panose="020F0502020204030204"/>
              </a:rPr>
              <a:t>6.09,</a:t>
            </a:r>
            <a:r>
              <a:rPr sz="1750" spc="-10" dirty="0">
                <a:latin typeface="Calibri" panose="020F0502020204030204"/>
                <a:cs typeface="Calibri" panose="020F0502020204030204"/>
              </a:rPr>
              <a:t> </a:t>
            </a:r>
            <a:r>
              <a:rPr sz="1750" spc="-5" dirty="0">
                <a:latin typeface="Calibri" panose="020F0502020204030204"/>
                <a:cs typeface="Calibri" panose="020F0502020204030204"/>
              </a:rPr>
              <a:t>3.25,</a:t>
            </a:r>
            <a:r>
              <a:rPr sz="1750" spc="-10" dirty="0">
                <a:latin typeface="Calibri" panose="020F0502020204030204"/>
                <a:cs typeface="Calibri" panose="020F0502020204030204"/>
              </a:rPr>
              <a:t> </a:t>
            </a:r>
            <a:r>
              <a:rPr sz="1750" spc="-5" dirty="0">
                <a:latin typeface="Calibri" panose="020F0502020204030204"/>
                <a:cs typeface="Calibri" panose="020F0502020204030204"/>
              </a:rPr>
              <a:t>9.77,</a:t>
            </a:r>
            <a:r>
              <a:rPr sz="1750" spc="-15" dirty="0">
                <a:latin typeface="Calibri" panose="020F0502020204030204"/>
                <a:cs typeface="Calibri" panose="020F0502020204030204"/>
              </a:rPr>
              <a:t> </a:t>
            </a:r>
            <a:r>
              <a:rPr sz="1750" spc="-5" dirty="0">
                <a:latin typeface="Calibri" panose="020F0502020204030204"/>
                <a:cs typeface="Calibri" panose="020F0502020204030204"/>
              </a:rPr>
              <a:t>2.16,</a:t>
            </a:r>
            <a:r>
              <a:rPr sz="1750" spc="-10" dirty="0">
                <a:latin typeface="Calibri" panose="020F0502020204030204"/>
                <a:cs typeface="Calibri" panose="020F0502020204030204"/>
              </a:rPr>
              <a:t> </a:t>
            </a:r>
            <a:r>
              <a:rPr sz="1750" spc="-5" dirty="0">
                <a:latin typeface="Calibri" panose="020F0502020204030204"/>
                <a:cs typeface="Calibri" panose="020F0502020204030204"/>
              </a:rPr>
              <a:t>8.88,</a:t>
            </a:r>
            <a:r>
              <a:rPr sz="1750" spc="-10" dirty="0">
                <a:latin typeface="Calibri" panose="020F0502020204030204"/>
                <a:cs typeface="Calibri" panose="020F0502020204030204"/>
              </a:rPr>
              <a:t> </a:t>
            </a:r>
            <a:r>
              <a:rPr sz="1750" spc="-5" dirty="0">
                <a:latin typeface="Calibri" panose="020F0502020204030204"/>
                <a:cs typeface="Calibri" panose="020F0502020204030204"/>
              </a:rPr>
              <a:t>4.59]</a:t>
            </a:r>
            <a:endParaRPr sz="1750">
              <a:latin typeface="Calibri" panose="020F0502020204030204"/>
              <a:cs typeface="Calibri" panose="020F0502020204030204"/>
            </a:endParaRPr>
          </a:p>
          <a:p>
            <a:pPr marL="12700">
              <a:lnSpc>
                <a:spcPct val="100000"/>
              </a:lnSpc>
              <a:spcBef>
                <a:spcPts val="1050"/>
              </a:spcBef>
            </a:pPr>
            <a:r>
              <a:rPr sz="1750" b="1" dirty="0">
                <a:latin typeface="Calibri" panose="020F0502020204030204"/>
                <a:cs typeface="Calibri" panose="020F0502020204030204"/>
              </a:rPr>
              <a:t>#</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Use filter to</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print only the names</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that are less</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than or equal to</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seven letters</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my_names</a:t>
            </a:r>
            <a:r>
              <a:rPr sz="1750" spc="-15" dirty="0">
                <a:latin typeface="Calibri" panose="020F0502020204030204"/>
                <a:cs typeface="Calibri" panose="020F0502020204030204"/>
              </a:rPr>
              <a:t> </a:t>
            </a:r>
            <a:r>
              <a:rPr sz="1750" dirty="0">
                <a:latin typeface="Calibri" panose="020F0502020204030204"/>
                <a:cs typeface="Calibri" panose="020F0502020204030204"/>
              </a:rPr>
              <a:t>=</a:t>
            </a:r>
            <a:r>
              <a:rPr sz="1750" spc="-15" dirty="0">
                <a:latin typeface="Calibri" panose="020F0502020204030204"/>
                <a:cs typeface="Calibri" panose="020F0502020204030204"/>
              </a:rPr>
              <a:t> </a:t>
            </a:r>
            <a:r>
              <a:rPr sz="1750" spc="-5" dirty="0">
                <a:latin typeface="Calibri" panose="020F0502020204030204"/>
                <a:cs typeface="Calibri" panose="020F0502020204030204"/>
              </a:rPr>
              <a:t>["olumide",</a:t>
            </a:r>
            <a:r>
              <a:rPr sz="1750" spc="-15" dirty="0">
                <a:latin typeface="Calibri" panose="020F0502020204030204"/>
                <a:cs typeface="Calibri" panose="020F0502020204030204"/>
              </a:rPr>
              <a:t> </a:t>
            </a:r>
            <a:r>
              <a:rPr sz="1750" spc="-5" dirty="0">
                <a:latin typeface="Calibri" panose="020F0502020204030204"/>
                <a:cs typeface="Calibri" panose="020F0502020204030204"/>
              </a:rPr>
              <a:t>"akinremi",</a:t>
            </a:r>
            <a:r>
              <a:rPr sz="1750" spc="-15" dirty="0">
                <a:latin typeface="Calibri" panose="020F0502020204030204"/>
                <a:cs typeface="Calibri" panose="020F0502020204030204"/>
              </a:rPr>
              <a:t> </a:t>
            </a:r>
            <a:r>
              <a:rPr sz="1750" spc="-5" dirty="0">
                <a:latin typeface="Calibri" panose="020F0502020204030204"/>
                <a:cs typeface="Calibri" panose="020F0502020204030204"/>
              </a:rPr>
              <a:t>"josiah",</a:t>
            </a:r>
            <a:r>
              <a:rPr sz="1750" spc="-15" dirty="0">
                <a:latin typeface="Calibri" panose="020F0502020204030204"/>
                <a:cs typeface="Calibri" panose="020F0502020204030204"/>
              </a:rPr>
              <a:t> </a:t>
            </a:r>
            <a:r>
              <a:rPr sz="1750" spc="-5" dirty="0">
                <a:latin typeface="Calibri" panose="020F0502020204030204"/>
                <a:cs typeface="Calibri" panose="020F0502020204030204"/>
              </a:rPr>
              <a:t>"temidayo",</a:t>
            </a:r>
            <a:r>
              <a:rPr sz="1750" spc="-20" dirty="0">
                <a:latin typeface="Calibri" panose="020F0502020204030204"/>
                <a:cs typeface="Calibri" panose="020F0502020204030204"/>
              </a:rPr>
              <a:t> </a:t>
            </a:r>
            <a:r>
              <a:rPr sz="1750" spc="-5" dirty="0">
                <a:latin typeface="Calibri" panose="020F0502020204030204"/>
                <a:cs typeface="Calibri" panose="020F0502020204030204"/>
              </a:rPr>
              <a:t>"omoseun"]</a:t>
            </a:r>
            <a:endParaRPr sz="1750">
              <a:latin typeface="Calibri" panose="020F0502020204030204"/>
              <a:cs typeface="Calibri" panose="020F0502020204030204"/>
            </a:endParaRPr>
          </a:p>
          <a:p>
            <a:pPr marL="12700">
              <a:lnSpc>
                <a:spcPct val="100000"/>
              </a:lnSpc>
              <a:spcBef>
                <a:spcPts val="1050"/>
              </a:spcBef>
            </a:pPr>
            <a:r>
              <a:rPr sz="1750" b="1" dirty="0">
                <a:latin typeface="Calibri" panose="020F0502020204030204"/>
                <a:cs typeface="Calibri" panose="020F0502020204030204"/>
              </a:rPr>
              <a:t>#</a:t>
            </a:r>
            <a:r>
              <a:rPr sz="1750" b="1" spc="-15" dirty="0">
                <a:latin typeface="Calibri" panose="020F0502020204030204"/>
                <a:cs typeface="Calibri" panose="020F0502020204030204"/>
              </a:rPr>
              <a:t> </a:t>
            </a:r>
            <a:r>
              <a:rPr sz="1750" b="1" spc="-5" dirty="0">
                <a:latin typeface="Calibri" panose="020F0502020204030204"/>
                <a:cs typeface="Calibri" panose="020F0502020204030204"/>
              </a:rPr>
              <a:t>Use</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reduce</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to</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print</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the</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product</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of</a:t>
            </a:r>
            <a:r>
              <a:rPr sz="1750" b="1" spc="-15" dirty="0">
                <a:latin typeface="Calibri" panose="020F0502020204030204"/>
                <a:cs typeface="Calibri" panose="020F0502020204030204"/>
              </a:rPr>
              <a:t> </a:t>
            </a:r>
            <a:r>
              <a:rPr sz="1750" b="1" spc="-5" dirty="0">
                <a:latin typeface="Calibri" panose="020F0502020204030204"/>
                <a:cs typeface="Calibri" panose="020F0502020204030204"/>
              </a:rPr>
              <a:t>these</a:t>
            </a:r>
            <a:r>
              <a:rPr sz="1750" b="1" spc="-10" dirty="0">
                <a:latin typeface="Calibri" panose="020F0502020204030204"/>
                <a:cs typeface="Calibri" panose="020F0502020204030204"/>
              </a:rPr>
              <a:t> </a:t>
            </a:r>
            <a:r>
              <a:rPr sz="1750" b="1" spc="-5" dirty="0">
                <a:latin typeface="Calibri" panose="020F0502020204030204"/>
                <a:cs typeface="Calibri" panose="020F0502020204030204"/>
              </a:rPr>
              <a:t>numbers</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my_numbers</a:t>
            </a:r>
            <a:r>
              <a:rPr sz="1750" spc="-15" dirty="0">
                <a:latin typeface="Calibri" panose="020F0502020204030204"/>
                <a:cs typeface="Calibri" panose="020F0502020204030204"/>
              </a:rPr>
              <a:t> </a:t>
            </a:r>
            <a:r>
              <a:rPr sz="1750" dirty="0">
                <a:latin typeface="Calibri" panose="020F0502020204030204"/>
                <a:cs typeface="Calibri" panose="020F0502020204030204"/>
              </a:rPr>
              <a:t>=</a:t>
            </a:r>
            <a:r>
              <a:rPr sz="1750" spc="-15" dirty="0">
                <a:latin typeface="Calibri" panose="020F0502020204030204"/>
                <a:cs typeface="Calibri" panose="020F0502020204030204"/>
              </a:rPr>
              <a:t> </a:t>
            </a:r>
            <a:r>
              <a:rPr sz="1750" spc="-5" dirty="0">
                <a:latin typeface="Calibri" panose="020F0502020204030204"/>
                <a:cs typeface="Calibri" panose="020F0502020204030204"/>
              </a:rPr>
              <a:t>[4,</a:t>
            </a:r>
            <a:r>
              <a:rPr sz="1750" spc="-15" dirty="0">
                <a:latin typeface="Calibri" panose="020F0502020204030204"/>
                <a:cs typeface="Calibri" panose="020F0502020204030204"/>
              </a:rPr>
              <a:t> </a:t>
            </a:r>
            <a:r>
              <a:rPr sz="1750" spc="-5" dirty="0">
                <a:latin typeface="Calibri" panose="020F0502020204030204"/>
                <a:cs typeface="Calibri" panose="020F0502020204030204"/>
              </a:rPr>
              <a:t>6,</a:t>
            </a:r>
            <a:r>
              <a:rPr sz="1750" spc="-15" dirty="0">
                <a:latin typeface="Calibri" panose="020F0502020204030204"/>
                <a:cs typeface="Calibri" panose="020F0502020204030204"/>
              </a:rPr>
              <a:t> </a:t>
            </a:r>
            <a:r>
              <a:rPr sz="1750" spc="-5" dirty="0">
                <a:latin typeface="Calibri" panose="020F0502020204030204"/>
                <a:cs typeface="Calibri" panose="020F0502020204030204"/>
              </a:rPr>
              <a:t>9,</a:t>
            </a:r>
            <a:r>
              <a:rPr sz="1750" spc="-15" dirty="0">
                <a:latin typeface="Calibri" panose="020F0502020204030204"/>
                <a:cs typeface="Calibri" panose="020F0502020204030204"/>
              </a:rPr>
              <a:t> </a:t>
            </a:r>
            <a:r>
              <a:rPr sz="1750" spc="-5" dirty="0">
                <a:latin typeface="Calibri" panose="020F0502020204030204"/>
                <a:cs typeface="Calibri" panose="020F0502020204030204"/>
              </a:rPr>
              <a:t>23,</a:t>
            </a:r>
            <a:r>
              <a:rPr sz="1750" spc="-20" dirty="0">
                <a:latin typeface="Calibri" panose="020F0502020204030204"/>
                <a:cs typeface="Calibri" panose="020F0502020204030204"/>
              </a:rPr>
              <a:t> </a:t>
            </a:r>
            <a:r>
              <a:rPr sz="1750" spc="-5" dirty="0">
                <a:latin typeface="Calibri" panose="020F0502020204030204"/>
                <a:cs typeface="Calibri" panose="020F0502020204030204"/>
              </a:rPr>
              <a:t>5]</a:t>
            </a:r>
            <a:endParaRPr sz="1750">
              <a:latin typeface="Calibri" panose="020F0502020204030204"/>
              <a:cs typeface="Calibri" panose="020F0502020204030204"/>
            </a:endParaRPr>
          </a:p>
          <a:p>
            <a:pPr marL="12700" marR="1313815">
              <a:lnSpc>
                <a:spcPct val="150000"/>
              </a:lnSpc>
            </a:pPr>
            <a:r>
              <a:rPr sz="1750" spc="-5" dirty="0">
                <a:latin typeface="Calibri" panose="020F0502020204030204"/>
                <a:cs typeface="Calibri" panose="020F0502020204030204"/>
              </a:rPr>
              <a:t>map_result </a:t>
            </a:r>
            <a:r>
              <a:rPr sz="1750" dirty="0">
                <a:latin typeface="Calibri" panose="020F0502020204030204"/>
                <a:cs typeface="Calibri" panose="020F0502020204030204"/>
              </a:rPr>
              <a:t>= </a:t>
            </a:r>
            <a:r>
              <a:rPr sz="1750" spc="-5" dirty="0">
                <a:latin typeface="Calibri" panose="020F0502020204030204"/>
                <a:cs typeface="Calibri" panose="020F0502020204030204"/>
              </a:rPr>
              <a:t>list(map(lambda x: round(x ** 2, 3), my_floats)) </a:t>
            </a:r>
            <a:r>
              <a:rPr sz="1750" dirty="0">
                <a:latin typeface="Calibri" panose="020F0502020204030204"/>
                <a:cs typeface="Calibri" panose="020F0502020204030204"/>
              </a:rPr>
              <a:t> </a:t>
            </a:r>
            <a:r>
              <a:rPr sz="1750" spc="-5" dirty="0">
                <a:latin typeface="Calibri" panose="020F0502020204030204"/>
                <a:cs typeface="Calibri" panose="020F0502020204030204"/>
              </a:rPr>
              <a:t>filter_result</a:t>
            </a:r>
            <a:r>
              <a:rPr sz="1750" spc="-15" dirty="0">
                <a:latin typeface="Calibri" panose="020F0502020204030204"/>
                <a:cs typeface="Calibri" panose="020F0502020204030204"/>
              </a:rPr>
              <a:t> </a:t>
            </a:r>
            <a:r>
              <a:rPr sz="1750" dirty="0">
                <a:latin typeface="Calibri" panose="020F0502020204030204"/>
                <a:cs typeface="Calibri" panose="020F0502020204030204"/>
              </a:rPr>
              <a:t>=</a:t>
            </a:r>
            <a:r>
              <a:rPr sz="1750" spc="-15" dirty="0">
                <a:latin typeface="Calibri" panose="020F0502020204030204"/>
                <a:cs typeface="Calibri" panose="020F0502020204030204"/>
              </a:rPr>
              <a:t> </a:t>
            </a:r>
            <a:r>
              <a:rPr sz="1750" spc="-5" dirty="0">
                <a:latin typeface="Calibri" panose="020F0502020204030204"/>
                <a:cs typeface="Calibri" panose="020F0502020204030204"/>
              </a:rPr>
              <a:t>list(filter(lambda</a:t>
            </a:r>
            <a:r>
              <a:rPr sz="1750" spc="-15" dirty="0">
                <a:latin typeface="Calibri" panose="020F0502020204030204"/>
                <a:cs typeface="Calibri" panose="020F0502020204030204"/>
              </a:rPr>
              <a:t> </a:t>
            </a:r>
            <a:r>
              <a:rPr sz="1750" spc="-5" dirty="0">
                <a:latin typeface="Calibri" panose="020F0502020204030204"/>
                <a:cs typeface="Calibri" panose="020F0502020204030204"/>
              </a:rPr>
              <a:t>name:</a:t>
            </a:r>
            <a:r>
              <a:rPr sz="1750" spc="-15" dirty="0">
                <a:latin typeface="Calibri" panose="020F0502020204030204"/>
                <a:cs typeface="Calibri" panose="020F0502020204030204"/>
              </a:rPr>
              <a:t> </a:t>
            </a:r>
            <a:r>
              <a:rPr sz="1750" spc="-5" dirty="0">
                <a:latin typeface="Calibri" panose="020F0502020204030204"/>
                <a:cs typeface="Calibri" panose="020F0502020204030204"/>
              </a:rPr>
              <a:t>len(name)</a:t>
            </a:r>
            <a:r>
              <a:rPr sz="1750" spc="-15" dirty="0">
                <a:latin typeface="Calibri" panose="020F0502020204030204"/>
                <a:cs typeface="Calibri" panose="020F0502020204030204"/>
              </a:rPr>
              <a:t> </a:t>
            </a:r>
            <a:r>
              <a:rPr sz="1750" spc="-5" dirty="0">
                <a:latin typeface="Calibri" panose="020F0502020204030204"/>
                <a:cs typeface="Calibri" panose="020F0502020204030204"/>
              </a:rPr>
              <a:t>&lt;=</a:t>
            </a:r>
            <a:r>
              <a:rPr sz="1750" spc="-15" dirty="0">
                <a:latin typeface="Calibri" panose="020F0502020204030204"/>
                <a:cs typeface="Calibri" panose="020F0502020204030204"/>
              </a:rPr>
              <a:t> </a:t>
            </a:r>
            <a:r>
              <a:rPr sz="1750" spc="-5" dirty="0">
                <a:latin typeface="Calibri" panose="020F0502020204030204"/>
                <a:cs typeface="Calibri" panose="020F0502020204030204"/>
              </a:rPr>
              <a:t>7,</a:t>
            </a:r>
            <a:r>
              <a:rPr sz="1750" spc="-10" dirty="0">
                <a:latin typeface="Calibri" panose="020F0502020204030204"/>
                <a:cs typeface="Calibri" panose="020F0502020204030204"/>
              </a:rPr>
              <a:t> </a:t>
            </a:r>
            <a:r>
              <a:rPr sz="1750" spc="-5" dirty="0">
                <a:latin typeface="Calibri" panose="020F0502020204030204"/>
                <a:cs typeface="Calibri" panose="020F0502020204030204"/>
              </a:rPr>
              <a:t>my_names))</a:t>
            </a:r>
            <a:endParaRPr sz="1750">
              <a:latin typeface="Calibri" panose="020F0502020204030204"/>
              <a:cs typeface="Calibri" panose="020F0502020204030204"/>
            </a:endParaRPr>
          </a:p>
          <a:p>
            <a:pPr marL="12700" marR="581025">
              <a:lnSpc>
                <a:spcPct val="150000"/>
              </a:lnSpc>
            </a:pPr>
            <a:r>
              <a:rPr sz="1750" spc="-5" dirty="0">
                <a:latin typeface="Calibri" panose="020F0502020204030204"/>
                <a:cs typeface="Calibri" panose="020F0502020204030204"/>
              </a:rPr>
              <a:t>reduce_result </a:t>
            </a:r>
            <a:r>
              <a:rPr sz="1750" dirty="0">
                <a:latin typeface="Calibri" panose="020F0502020204030204"/>
                <a:cs typeface="Calibri" panose="020F0502020204030204"/>
              </a:rPr>
              <a:t>= </a:t>
            </a:r>
            <a:r>
              <a:rPr sz="1750" spc="-5" dirty="0">
                <a:latin typeface="Calibri" panose="020F0502020204030204"/>
                <a:cs typeface="Calibri" panose="020F0502020204030204"/>
              </a:rPr>
              <a:t>reduce(lambda num1, num2: num1 </a:t>
            </a:r>
            <a:r>
              <a:rPr sz="1750" dirty="0">
                <a:latin typeface="Calibri" panose="020F0502020204030204"/>
                <a:cs typeface="Calibri" panose="020F0502020204030204"/>
              </a:rPr>
              <a:t>* </a:t>
            </a:r>
            <a:r>
              <a:rPr sz="1750" spc="-5" dirty="0">
                <a:latin typeface="Calibri" panose="020F0502020204030204"/>
                <a:cs typeface="Calibri" panose="020F0502020204030204"/>
              </a:rPr>
              <a:t>num2, my_numbers) </a:t>
            </a:r>
            <a:r>
              <a:rPr sz="1750" spc="-385" dirty="0">
                <a:latin typeface="Calibri" panose="020F0502020204030204"/>
                <a:cs typeface="Calibri" panose="020F0502020204030204"/>
              </a:rPr>
              <a:t> </a:t>
            </a:r>
            <a:r>
              <a:rPr sz="1750" spc="-5" dirty="0">
                <a:latin typeface="Calibri" panose="020F0502020204030204"/>
                <a:cs typeface="Calibri" panose="020F0502020204030204"/>
              </a:rPr>
              <a:t>print(map_result)</a:t>
            </a:r>
            <a:endParaRPr sz="1750">
              <a:latin typeface="Calibri" panose="020F0502020204030204"/>
              <a:cs typeface="Calibri" panose="020F0502020204030204"/>
            </a:endParaRPr>
          </a:p>
          <a:p>
            <a:pPr marL="12700" marR="5514340">
              <a:lnSpc>
                <a:spcPct val="150000"/>
              </a:lnSpc>
            </a:pPr>
            <a:r>
              <a:rPr sz="1750" spc="-5" dirty="0">
                <a:latin typeface="Calibri" panose="020F0502020204030204"/>
                <a:cs typeface="Calibri" panose="020F0502020204030204"/>
              </a:rPr>
              <a:t>print(filter_result) </a:t>
            </a:r>
            <a:r>
              <a:rPr sz="1750" dirty="0">
                <a:latin typeface="Calibri" panose="020F0502020204030204"/>
                <a:cs typeface="Calibri" panose="020F0502020204030204"/>
              </a:rPr>
              <a:t> </a:t>
            </a:r>
            <a:r>
              <a:rPr sz="1750" spc="-5" dirty="0">
                <a:latin typeface="Calibri" panose="020F0502020204030204"/>
                <a:cs typeface="Calibri" panose="020F0502020204030204"/>
              </a:rPr>
              <a:t>print(reduce_result)</a:t>
            </a:r>
            <a:endParaRPr sz="175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26</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122428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Examples</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6"/>
            <a:ext cx="12105640" cy="5979795"/>
          </a:xfrm>
          <a:custGeom>
            <a:avLst/>
            <a:gdLst/>
            <a:ahLst/>
            <a:cxnLst/>
            <a:rect l="l" t="t" r="r" b="b"/>
            <a:pathLst>
              <a:path w="12105640" h="5979795">
                <a:moveTo>
                  <a:pt x="0" y="0"/>
                </a:moveTo>
                <a:lnTo>
                  <a:pt x="12105503" y="0"/>
                </a:lnTo>
                <a:lnTo>
                  <a:pt x="12105503" y="5979175"/>
                </a:lnTo>
                <a:lnTo>
                  <a:pt x="0" y="5979175"/>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94136" y="460063"/>
            <a:ext cx="5898515" cy="5226050"/>
          </a:xfrm>
          <a:prstGeom prst="rect">
            <a:avLst/>
          </a:prstGeom>
        </p:spPr>
        <p:txBody>
          <a:bodyPr vert="horz" wrap="square" lIns="0" tIns="12700" rIns="0" bIns="0" rtlCol="0">
            <a:spAutoFit/>
          </a:bodyPr>
          <a:lstStyle/>
          <a:p>
            <a:pPr marL="12700" marR="1166495">
              <a:lnSpc>
                <a:spcPct val="150000"/>
              </a:lnSpc>
              <a:spcBef>
                <a:spcPts val="100"/>
              </a:spcBef>
            </a:pPr>
            <a:r>
              <a:rPr sz="1750" spc="-5" dirty="0">
                <a:latin typeface="Calibri" panose="020F0502020204030204"/>
                <a:cs typeface="Calibri" panose="020F0502020204030204"/>
              </a:rPr>
              <a:t>#print the sum of even numbers from the user input </a:t>
            </a:r>
            <a:r>
              <a:rPr sz="1750" spc="-385" dirty="0">
                <a:latin typeface="Calibri" panose="020F0502020204030204"/>
                <a:cs typeface="Calibri" panose="020F0502020204030204"/>
              </a:rPr>
              <a:t> </a:t>
            </a:r>
            <a:r>
              <a:rPr sz="1750" spc="-5" dirty="0">
                <a:latin typeface="Calibri" panose="020F0502020204030204"/>
                <a:cs typeface="Calibri" panose="020F0502020204030204"/>
              </a:rPr>
              <a:t>import</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functools</a:t>
            </a:r>
            <a:endParaRPr sz="1750">
              <a:latin typeface="Calibri" panose="020F0502020204030204"/>
              <a:cs typeface="Calibri" panose="020F0502020204030204"/>
            </a:endParaRPr>
          </a:p>
          <a:p>
            <a:pPr marL="12700" marR="5080">
              <a:lnSpc>
                <a:spcPct val="150000"/>
              </a:lnSpc>
            </a:pPr>
            <a:r>
              <a:rPr sz="1750" dirty="0">
                <a:latin typeface="Calibri" panose="020F0502020204030204"/>
                <a:cs typeface="Calibri" panose="020F0502020204030204"/>
              </a:rPr>
              <a:t>l = </a:t>
            </a:r>
            <a:r>
              <a:rPr sz="1750" spc="-5" dirty="0">
                <a:latin typeface="Calibri" panose="020F0502020204030204"/>
                <a:cs typeface="Calibri" panose="020F0502020204030204"/>
              </a:rPr>
              <a:t>input("Enter the list of numbers separated by space").split(" ") </a:t>
            </a:r>
            <a:r>
              <a:rPr sz="1750" spc="-385" dirty="0">
                <a:latin typeface="Calibri" panose="020F0502020204030204"/>
                <a:cs typeface="Calibri" panose="020F0502020204030204"/>
              </a:rPr>
              <a:t> </a:t>
            </a:r>
            <a:r>
              <a:rPr sz="1750" dirty="0">
                <a:latin typeface="Calibri" panose="020F0502020204030204"/>
                <a:cs typeface="Calibri" panose="020F0502020204030204"/>
              </a:rPr>
              <a:t>l</a:t>
            </a:r>
            <a:r>
              <a:rPr sz="1750" spc="-10" dirty="0">
                <a:latin typeface="Calibri" panose="020F0502020204030204"/>
                <a:cs typeface="Calibri" panose="020F0502020204030204"/>
              </a:rPr>
              <a:t> </a:t>
            </a:r>
            <a:r>
              <a:rPr sz="1750" dirty="0">
                <a:latin typeface="Calibri" panose="020F0502020204030204"/>
                <a:cs typeface="Calibri" panose="020F0502020204030204"/>
              </a:rPr>
              <a:t>=</a:t>
            </a:r>
            <a:r>
              <a:rPr sz="1750" spc="-5" dirty="0">
                <a:latin typeface="Calibri" panose="020F0502020204030204"/>
                <a:cs typeface="Calibri" panose="020F0502020204030204"/>
              </a:rPr>
              <a:t> map(int,l)</a:t>
            </a:r>
            <a:endParaRPr sz="1750">
              <a:latin typeface="Calibri" panose="020F0502020204030204"/>
              <a:cs typeface="Calibri" panose="020F0502020204030204"/>
            </a:endParaRPr>
          </a:p>
          <a:p>
            <a:pPr marL="213360" marR="4525010" indent="-201295">
              <a:lnSpc>
                <a:spcPct val="150000"/>
              </a:lnSpc>
            </a:pPr>
            <a:r>
              <a:rPr sz="1750" spc="-5" dirty="0">
                <a:latin typeface="Calibri" panose="020F0502020204030204"/>
                <a:cs typeface="Calibri" panose="020F0502020204030204"/>
              </a:rPr>
              <a:t>def</a:t>
            </a:r>
            <a:r>
              <a:rPr sz="1750" spc="-85" dirty="0">
                <a:latin typeface="Calibri" panose="020F0502020204030204"/>
                <a:cs typeface="Calibri" panose="020F0502020204030204"/>
              </a:rPr>
              <a:t> </a:t>
            </a:r>
            <a:r>
              <a:rPr sz="1750" spc="-5" dirty="0">
                <a:latin typeface="Calibri" panose="020F0502020204030204"/>
                <a:cs typeface="Calibri" panose="020F0502020204030204"/>
              </a:rPr>
              <a:t>even_fil(x): </a:t>
            </a:r>
            <a:r>
              <a:rPr sz="1750" spc="-380" dirty="0">
                <a:latin typeface="Calibri" panose="020F0502020204030204"/>
                <a:cs typeface="Calibri" panose="020F0502020204030204"/>
              </a:rPr>
              <a:t> </a:t>
            </a:r>
            <a:r>
              <a:rPr sz="1750" spc="-5" dirty="0">
                <a:latin typeface="Calibri" panose="020F0502020204030204"/>
                <a:cs typeface="Calibri" panose="020F0502020204030204"/>
              </a:rPr>
              <a:t>flag</a:t>
            </a:r>
            <a:r>
              <a:rPr sz="1750" spc="385" dirty="0">
                <a:latin typeface="Calibri" panose="020F0502020204030204"/>
                <a:cs typeface="Calibri" panose="020F0502020204030204"/>
              </a:rPr>
              <a:t> </a:t>
            </a:r>
            <a:r>
              <a:rPr sz="1750" dirty="0">
                <a:latin typeface="Calibri" panose="020F0502020204030204"/>
                <a:cs typeface="Calibri" panose="020F0502020204030204"/>
              </a:rPr>
              <a:t>= </a:t>
            </a:r>
            <a:r>
              <a:rPr sz="1750" spc="-5" dirty="0">
                <a:latin typeface="Calibri" panose="020F0502020204030204"/>
                <a:cs typeface="Calibri" panose="020F0502020204030204"/>
              </a:rPr>
              <a:t>False </a:t>
            </a:r>
            <a:r>
              <a:rPr sz="1750" dirty="0">
                <a:latin typeface="Calibri" panose="020F0502020204030204"/>
                <a:cs typeface="Calibri" panose="020F0502020204030204"/>
              </a:rPr>
              <a:t> </a:t>
            </a:r>
            <a:r>
              <a:rPr sz="1750" spc="-5" dirty="0">
                <a:latin typeface="Calibri" panose="020F0502020204030204"/>
                <a:cs typeface="Calibri" panose="020F0502020204030204"/>
              </a:rPr>
              <a:t>if</a:t>
            </a:r>
            <a:r>
              <a:rPr sz="1750" spc="-25" dirty="0">
                <a:latin typeface="Calibri" panose="020F0502020204030204"/>
                <a:cs typeface="Calibri" panose="020F0502020204030204"/>
              </a:rPr>
              <a:t> </a:t>
            </a:r>
            <a:r>
              <a:rPr sz="1750" spc="-5" dirty="0">
                <a:latin typeface="Calibri" panose="020F0502020204030204"/>
                <a:cs typeface="Calibri" panose="020F0502020204030204"/>
              </a:rPr>
              <a:t>x%2==0:</a:t>
            </a:r>
            <a:endParaRPr sz="1750">
              <a:latin typeface="Calibri" panose="020F0502020204030204"/>
              <a:cs typeface="Calibri" panose="020F0502020204030204"/>
            </a:endParaRPr>
          </a:p>
          <a:p>
            <a:pPr marL="213360" marR="4622165" indent="200660">
              <a:lnSpc>
                <a:spcPct val="150000"/>
              </a:lnSpc>
            </a:pPr>
            <a:r>
              <a:rPr sz="1750" spc="-5" dirty="0">
                <a:latin typeface="Calibri" panose="020F0502020204030204"/>
                <a:cs typeface="Calibri" panose="020F0502020204030204"/>
              </a:rPr>
              <a:t>flag=True  return</a:t>
            </a:r>
            <a:r>
              <a:rPr sz="1750" spc="-35" dirty="0">
                <a:latin typeface="Calibri" panose="020F0502020204030204"/>
                <a:cs typeface="Calibri" panose="020F0502020204030204"/>
              </a:rPr>
              <a:t> </a:t>
            </a:r>
            <a:r>
              <a:rPr sz="1750" spc="-5" dirty="0">
                <a:latin typeface="Calibri" panose="020F0502020204030204"/>
                <a:cs typeface="Calibri" panose="020F0502020204030204"/>
              </a:rPr>
              <a:t>flag</a:t>
            </a:r>
            <a:endParaRPr sz="1750">
              <a:latin typeface="Calibri" panose="020F0502020204030204"/>
              <a:cs typeface="Calibri" panose="020F0502020204030204"/>
            </a:endParaRPr>
          </a:p>
          <a:p>
            <a:pPr marL="12700" marR="3441065">
              <a:lnSpc>
                <a:spcPct val="150000"/>
              </a:lnSpc>
            </a:pPr>
            <a:r>
              <a:rPr sz="1750" spc="-5" dirty="0">
                <a:latin typeface="Calibri" panose="020F0502020204030204"/>
                <a:cs typeface="Calibri" panose="020F0502020204030204"/>
              </a:rPr>
              <a:t>even </a:t>
            </a:r>
            <a:r>
              <a:rPr sz="1750" dirty="0">
                <a:latin typeface="Calibri" panose="020F0502020204030204"/>
                <a:cs typeface="Calibri" panose="020F0502020204030204"/>
              </a:rPr>
              <a:t>= </a:t>
            </a:r>
            <a:r>
              <a:rPr sz="1750" spc="-5" dirty="0">
                <a:latin typeface="Calibri" panose="020F0502020204030204"/>
                <a:cs typeface="Calibri" panose="020F0502020204030204"/>
              </a:rPr>
              <a:t>list(filter(even_fil,l)) </a:t>
            </a:r>
            <a:r>
              <a:rPr sz="1750" spc="-385" dirty="0">
                <a:latin typeface="Calibri" panose="020F0502020204030204"/>
                <a:cs typeface="Calibri" panose="020F0502020204030204"/>
              </a:rPr>
              <a:t> </a:t>
            </a:r>
            <a:r>
              <a:rPr sz="1750" spc="-5" dirty="0">
                <a:latin typeface="Calibri" panose="020F0502020204030204"/>
                <a:cs typeface="Calibri" panose="020F0502020204030204"/>
              </a:rPr>
              <a:t>print(even)</a:t>
            </a:r>
            <a:endParaRPr sz="1750">
              <a:latin typeface="Calibri" panose="020F0502020204030204"/>
              <a:cs typeface="Calibri" panose="020F0502020204030204"/>
            </a:endParaRPr>
          </a:p>
          <a:p>
            <a:pPr>
              <a:lnSpc>
                <a:spcPct val="100000"/>
              </a:lnSpc>
            </a:pPr>
            <a:endParaRPr sz="1700">
              <a:latin typeface="Calibri" panose="020F0502020204030204"/>
              <a:cs typeface="Calibri" panose="020F0502020204030204"/>
            </a:endParaRPr>
          </a:p>
          <a:p>
            <a:pPr>
              <a:lnSpc>
                <a:spcPct val="100000"/>
              </a:lnSpc>
              <a:spcBef>
                <a:spcPts val="45"/>
              </a:spcBef>
            </a:pPr>
            <a:endParaRPr sz="1700">
              <a:latin typeface="Calibri" panose="020F0502020204030204"/>
              <a:cs typeface="Calibri" panose="020F0502020204030204"/>
            </a:endParaRPr>
          </a:p>
          <a:p>
            <a:pPr marL="12700">
              <a:lnSpc>
                <a:spcPct val="100000"/>
              </a:lnSpc>
              <a:spcBef>
                <a:spcPts val="5"/>
              </a:spcBef>
            </a:pPr>
            <a:r>
              <a:rPr sz="1750" dirty="0">
                <a:latin typeface="Calibri" panose="020F0502020204030204"/>
                <a:cs typeface="Calibri" panose="020F0502020204030204"/>
              </a:rPr>
              <a:t>s</a:t>
            </a:r>
            <a:r>
              <a:rPr sz="1750" spc="-30" dirty="0">
                <a:latin typeface="Calibri" panose="020F0502020204030204"/>
                <a:cs typeface="Calibri" panose="020F0502020204030204"/>
              </a:rPr>
              <a:t> </a:t>
            </a:r>
            <a:r>
              <a:rPr sz="1750" dirty="0">
                <a:latin typeface="Calibri" panose="020F0502020204030204"/>
                <a:cs typeface="Calibri" panose="020F0502020204030204"/>
              </a:rPr>
              <a:t>=</a:t>
            </a:r>
            <a:r>
              <a:rPr sz="1750" spc="-25" dirty="0">
                <a:latin typeface="Calibri" panose="020F0502020204030204"/>
                <a:cs typeface="Calibri" panose="020F0502020204030204"/>
              </a:rPr>
              <a:t> </a:t>
            </a:r>
            <a:r>
              <a:rPr sz="1750" spc="-5" dirty="0">
                <a:latin typeface="Calibri" panose="020F0502020204030204"/>
                <a:cs typeface="Calibri" panose="020F0502020204030204"/>
              </a:rPr>
              <a:t>functools.reduce(lambda</a:t>
            </a:r>
            <a:r>
              <a:rPr sz="1750" spc="-25" dirty="0">
                <a:latin typeface="Calibri" panose="020F0502020204030204"/>
                <a:cs typeface="Calibri" panose="020F0502020204030204"/>
              </a:rPr>
              <a:t> </a:t>
            </a:r>
            <a:r>
              <a:rPr sz="1750" spc="-5" dirty="0">
                <a:latin typeface="Calibri" panose="020F0502020204030204"/>
                <a:cs typeface="Calibri" panose="020F0502020204030204"/>
              </a:rPr>
              <a:t>x,y:x+y,even)</a:t>
            </a:r>
            <a:endParaRPr sz="175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27</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122428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Examples</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6"/>
            <a:ext cx="12105640" cy="5979795"/>
          </a:xfrm>
          <a:custGeom>
            <a:avLst/>
            <a:gdLst/>
            <a:ahLst/>
            <a:cxnLst/>
            <a:rect l="l" t="t" r="r" b="b"/>
            <a:pathLst>
              <a:path w="12105640" h="5979795">
                <a:moveTo>
                  <a:pt x="0" y="0"/>
                </a:moveTo>
                <a:lnTo>
                  <a:pt x="12105503" y="0"/>
                </a:lnTo>
                <a:lnTo>
                  <a:pt x="12105503" y="5979175"/>
                </a:lnTo>
                <a:lnTo>
                  <a:pt x="0" y="5979175"/>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94136" y="460063"/>
            <a:ext cx="2458720" cy="3225800"/>
          </a:xfrm>
          <a:prstGeom prst="rect">
            <a:avLst/>
          </a:prstGeom>
        </p:spPr>
        <p:txBody>
          <a:bodyPr vert="horz" wrap="square" lIns="0" tIns="12700" rIns="0" bIns="0" rtlCol="0">
            <a:spAutoFit/>
          </a:bodyPr>
          <a:lstStyle/>
          <a:p>
            <a:pPr marL="12700" marR="1315085">
              <a:lnSpc>
                <a:spcPct val="150000"/>
              </a:lnSpc>
              <a:spcBef>
                <a:spcPts val="100"/>
              </a:spcBef>
            </a:pPr>
            <a:r>
              <a:rPr sz="1750" spc="-5" dirty="0">
                <a:latin typeface="Calibri" panose="020F0502020204030204"/>
                <a:cs typeface="Calibri" panose="020F0502020204030204"/>
              </a:rPr>
              <a:t>//Closure </a:t>
            </a:r>
            <a:r>
              <a:rPr sz="1750" dirty="0">
                <a:latin typeface="Calibri" panose="020F0502020204030204"/>
                <a:cs typeface="Calibri" panose="020F0502020204030204"/>
              </a:rPr>
              <a:t> </a:t>
            </a:r>
            <a:r>
              <a:rPr sz="1750" spc="-5" dirty="0">
                <a:latin typeface="Calibri" panose="020F0502020204030204"/>
                <a:cs typeface="Calibri" panose="020F0502020204030204"/>
              </a:rPr>
              <a:t>def</a:t>
            </a:r>
            <a:r>
              <a:rPr sz="1750" spc="-90" dirty="0">
                <a:latin typeface="Calibri" panose="020F0502020204030204"/>
                <a:cs typeface="Calibri" panose="020F0502020204030204"/>
              </a:rPr>
              <a:t> </a:t>
            </a:r>
            <a:r>
              <a:rPr sz="1750" spc="-5" dirty="0">
                <a:latin typeface="Calibri" panose="020F0502020204030204"/>
                <a:cs typeface="Calibri" panose="020F0502020204030204"/>
              </a:rPr>
              <a:t>twice(x):</a:t>
            </a:r>
            <a:endParaRPr sz="1750">
              <a:latin typeface="Calibri" panose="020F0502020204030204"/>
              <a:cs typeface="Calibri" panose="020F0502020204030204"/>
            </a:endParaRPr>
          </a:p>
          <a:p>
            <a:pPr marL="414020" marR="1082675" indent="-201295">
              <a:lnSpc>
                <a:spcPct val="150000"/>
              </a:lnSpc>
            </a:pPr>
            <a:r>
              <a:rPr sz="1750" spc="-5" dirty="0">
                <a:latin typeface="Calibri" panose="020F0502020204030204"/>
                <a:cs typeface="Calibri" panose="020F0502020204030204"/>
              </a:rPr>
              <a:t>def</a:t>
            </a:r>
            <a:r>
              <a:rPr sz="1750" spc="-85" dirty="0">
                <a:latin typeface="Calibri" panose="020F0502020204030204"/>
                <a:cs typeface="Calibri" panose="020F0502020204030204"/>
              </a:rPr>
              <a:t> </a:t>
            </a:r>
            <a:r>
              <a:rPr sz="1750" spc="-5" dirty="0">
                <a:latin typeface="Calibri" panose="020F0502020204030204"/>
                <a:cs typeface="Calibri" panose="020F0502020204030204"/>
              </a:rPr>
              <a:t>square(): </a:t>
            </a:r>
            <a:r>
              <a:rPr sz="1750" spc="-380" dirty="0">
                <a:latin typeface="Calibri" panose="020F0502020204030204"/>
                <a:cs typeface="Calibri" panose="020F0502020204030204"/>
              </a:rPr>
              <a:t> </a:t>
            </a:r>
            <a:r>
              <a:rPr sz="1750" spc="-5" dirty="0">
                <a:latin typeface="Calibri" panose="020F0502020204030204"/>
                <a:cs typeface="Calibri" panose="020F0502020204030204"/>
              </a:rPr>
              <a:t>return</a:t>
            </a:r>
            <a:r>
              <a:rPr sz="1750" spc="-65" dirty="0">
                <a:latin typeface="Calibri" panose="020F0502020204030204"/>
                <a:cs typeface="Calibri" panose="020F0502020204030204"/>
              </a:rPr>
              <a:t> </a:t>
            </a:r>
            <a:r>
              <a:rPr sz="1750" spc="-5" dirty="0">
                <a:latin typeface="Calibri" panose="020F0502020204030204"/>
                <a:cs typeface="Calibri" panose="020F0502020204030204"/>
              </a:rPr>
              <a:t>x*x</a:t>
            </a:r>
            <a:endParaRPr sz="1750">
              <a:latin typeface="Calibri" panose="020F0502020204030204"/>
              <a:cs typeface="Calibri" panose="020F0502020204030204"/>
            </a:endParaRPr>
          </a:p>
          <a:p>
            <a:pPr marL="12700" marR="5080" indent="200660">
              <a:lnSpc>
                <a:spcPct val="150000"/>
              </a:lnSpc>
            </a:pPr>
            <a:r>
              <a:rPr sz="1750" spc="-5" dirty="0">
                <a:latin typeface="Calibri" panose="020F0502020204030204"/>
                <a:cs typeface="Calibri" panose="020F0502020204030204"/>
              </a:rPr>
              <a:t>return square()*square() </a:t>
            </a:r>
            <a:r>
              <a:rPr sz="1750" spc="-385" dirty="0">
                <a:latin typeface="Calibri" panose="020F0502020204030204"/>
                <a:cs typeface="Calibri" panose="020F0502020204030204"/>
              </a:rPr>
              <a:t> </a:t>
            </a:r>
            <a:r>
              <a:rPr sz="1750" spc="-5" dirty="0">
                <a:latin typeface="Calibri" panose="020F0502020204030204"/>
                <a:cs typeface="Calibri" panose="020F0502020204030204"/>
              </a:rPr>
              <a:t>def</a:t>
            </a:r>
            <a:r>
              <a:rPr sz="1750" spc="-10" dirty="0">
                <a:latin typeface="Calibri" panose="020F0502020204030204"/>
                <a:cs typeface="Calibri" panose="020F0502020204030204"/>
              </a:rPr>
              <a:t> </a:t>
            </a:r>
            <a:r>
              <a:rPr sz="1750" spc="-5" dirty="0">
                <a:latin typeface="Calibri" panose="020F0502020204030204"/>
                <a:cs typeface="Calibri" panose="020F0502020204030204"/>
              </a:rPr>
              <a:t>quad(x):</a:t>
            </a:r>
            <a:endParaRPr sz="1750">
              <a:latin typeface="Calibri" panose="020F0502020204030204"/>
              <a:cs typeface="Calibri" panose="020F0502020204030204"/>
            </a:endParaRPr>
          </a:p>
          <a:p>
            <a:pPr marL="12700" marR="896620" indent="200660">
              <a:lnSpc>
                <a:spcPct val="150000"/>
              </a:lnSpc>
            </a:pPr>
            <a:r>
              <a:rPr sz="1750" spc="-5" dirty="0">
                <a:latin typeface="Calibri" panose="020F0502020204030204"/>
                <a:cs typeface="Calibri" panose="020F0502020204030204"/>
              </a:rPr>
              <a:t>return</a:t>
            </a:r>
            <a:r>
              <a:rPr sz="1750" spc="-90" dirty="0">
                <a:latin typeface="Calibri" panose="020F0502020204030204"/>
                <a:cs typeface="Calibri" panose="020F0502020204030204"/>
              </a:rPr>
              <a:t> </a:t>
            </a:r>
            <a:r>
              <a:rPr sz="1750" spc="-5" dirty="0">
                <a:latin typeface="Calibri" panose="020F0502020204030204"/>
                <a:cs typeface="Calibri" panose="020F0502020204030204"/>
              </a:rPr>
              <a:t>twice(x) </a:t>
            </a:r>
            <a:r>
              <a:rPr sz="1750" spc="-380" dirty="0">
                <a:latin typeface="Calibri" panose="020F0502020204030204"/>
                <a:cs typeface="Calibri" panose="020F0502020204030204"/>
              </a:rPr>
              <a:t> </a:t>
            </a:r>
            <a:r>
              <a:rPr sz="1750" spc="-5" dirty="0">
                <a:latin typeface="Calibri" panose="020F0502020204030204"/>
                <a:cs typeface="Calibri" panose="020F0502020204030204"/>
              </a:rPr>
              <a:t>print(quad(3))</a:t>
            </a:r>
            <a:endParaRPr sz="175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28</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970" y="19698"/>
            <a:ext cx="122428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Examples</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6"/>
            <a:ext cx="12105640" cy="5979795"/>
          </a:xfrm>
          <a:custGeom>
            <a:avLst/>
            <a:gdLst/>
            <a:ahLst/>
            <a:cxnLst/>
            <a:rect l="l" t="t" r="r" b="b"/>
            <a:pathLst>
              <a:path w="12105640" h="5979795">
                <a:moveTo>
                  <a:pt x="0" y="0"/>
                </a:moveTo>
                <a:lnTo>
                  <a:pt x="12105503" y="0"/>
                </a:lnTo>
                <a:lnTo>
                  <a:pt x="12105503" y="5979175"/>
                </a:lnTo>
                <a:lnTo>
                  <a:pt x="0" y="5979175"/>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94136" y="460063"/>
            <a:ext cx="4522470" cy="3225800"/>
          </a:xfrm>
          <a:prstGeom prst="rect">
            <a:avLst/>
          </a:prstGeom>
        </p:spPr>
        <p:txBody>
          <a:bodyPr vert="horz" wrap="square" lIns="0" tIns="12700" rIns="0" bIns="0" rtlCol="0">
            <a:spAutoFit/>
          </a:bodyPr>
          <a:lstStyle/>
          <a:p>
            <a:pPr marL="12700" marR="5080">
              <a:lnSpc>
                <a:spcPct val="150000"/>
              </a:lnSpc>
              <a:spcBef>
                <a:spcPts val="100"/>
              </a:spcBef>
            </a:pPr>
            <a:r>
              <a:rPr sz="1750" spc="-5" dirty="0">
                <a:latin typeface="Calibri" panose="020F0502020204030204"/>
                <a:cs typeface="Calibri" panose="020F0502020204030204"/>
              </a:rPr>
              <a:t>//partial to make some of the parameters </a:t>
            </a:r>
            <a:r>
              <a:rPr sz="1750" dirty="0">
                <a:latin typeface="Calibri" panose="020F0502020204030204"/>
                <a:cs typeface="Calibri" panose="020F0502020204030204"/>
              </a:rPr>
              <a:t>as </a:t>
            </a:r>
            <a:r>
              <a:rPr sz="1750" spc="-5" dirty="0">
                <a:latin typeface="Calibri" panose="020F0502020204030204"/>
                <a:cs typeface="Calibri" panose="020F0502020204030204"/>
              </a:rPr>
              <a:t>fixed </a:t>
            </a:r>
            <a:r>
              <a:rPr sz="1750" spc="-385" dirty="0">
                <a:latin typeface="Calibri" panose="020F0502020204030204"/>
                <a:cs typeface="Calibri" panose="020F0502020204030204"/>
              </a:rPr>
              <a:t> </a:t>
            </a:r>
            <a:r>
              <a:rPr sz="1750" spc="-5" dirty="0">
                <a:latin typeface="Calibri" panose="020F0502020204030204"/>
                <a:cs typeface="Calibri" panose="020F0502020204030204"/>
              </a:rPr>
              <a:t>import</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functools</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def</a:t>
            </a:r>
            <a:r>
              <a:rPr sz="1750" spc="-45" dirty="0">
                <a:latin typeface="Calibri" panose="020F0502020204030204"/>
                <a:cs typeface="Calibri" panose="020F0502020204030204"/>
              </a:rPr>
              <a:t> </a:t>
            </a:r>
            <a:r>
              <a:rPr sz="1750" spc="-5" dirty="0">
                <a:latin typeface="Calibri" panose="020F0502020204030204"/>
                <a:cs typeface="Calibri" panose="020F0502020204030204"/>
              </a:rPr>
              <a:t>s_total(a,b,c):</a:t>
            </a:r>
            <a:endParaRPr sz="1750">
              <a:latin typeface="Calibri" panose="020F0502020204030204"/>
              <a:cs typeface="Calibri" panose="020F0502020204030204"/>
            </a:endParaRPr>
          </a:p>
          <a:p>
            <a:pPr marL="12700" marR="929640" indent="200660">
              <a:lnSpc>
                <a:spcPct val="150000"/>
              </a:lnSpc>
              <a:tabLst>
                <a:tab pos="1574800" algn="l"/>
              </a:tabLst>
            </a:pPr>
            <a:r>
              <a:rPr sz="1750" spc="-5" dirty="0">
                <a:latin typeface="Calibri" panose="020F0502020204030204"/>
                <a:cs typeface="Calibri" panose="020F0502020204030204"/>
              </a:rPr>
              <a:t>return </a:t>
            </a:r>
            <a:r>
              <a:rPr sz="1750" dirty="0">
                <a:latin typeface="Calibri" panose="020F0502020204030204"/>
                <a:cs typeface="Calibri" panose="020F0502020204030204"/>
              </a:rPr>
              <a:t>a*b+c	</a:t>
            </a:r>
            <a:r>
              <a:rPr sz="1750" spc="-5" dirty="0">
                <a:latin typeface="Calibri" panose="020F0502020204030204"/>
                <a:cs typeface="Calibri" panose="020F0502020204030204"/>
              </a:rPr>
              <a:t>#a=5,b=15,</a:t>
            </a:r>
            <a:r>
              <a:rPr sz="1750" spc="-45" dirty="0">
                <a:latin typeface="Calibri" panose="020F0502020204030204"/>
                <a:cs typeface="Calibri" panose="020F0502020204030204"/>
              </a:rPr>
              <a:t> </a:t>
            </a:r>
            <a:r>
              <a:rPr sz="1750" spc="-5" dirty="0">
                <a:latin typeface="Calibri" panose="020F0502020204030204"/>
                <a:cs typeface="Calibri" panose="020F0502020204030204"/>
              </a:rPr>
              <a:t>c=from</a:t>
            </a:r>
            <a:r>
              <a:rPr sz="1750" spc="-45" dirty="0">
                <a:latin typeface="Calibri" panose="020F0502020204030204"/>
                <a:cs typeface="Calibri" panose="020F0502020204030204"/>
              </a:rPr>
              <a:t> </a:t>
            </a:r>
            <a:r>
              <a:rPr sz="1750" spc="-5" dirty="0">
                <a:latin typeface="Calibri" panose="020F0502020204030204"/>
                <a:cs typeface="Calibri" panose="020F0502020204030204"/>
              </a:rPr>
              <a:t>list </a:t>
            </a:r>
            <a:r>
              <a:rPr sz="1750" spc="-380" dirty="0">
                <a:latin typeface="Calibri" panose="020F0502020204030204"/>
                <a:cs typeface="Calibri" panose="020F0502020204030204"/>
              </a:rPr>
              <a:t> </a:t>
            </a:r>
            <a:r>
              <a:rPr sz="1750" dirty="0">
                <a:latin typeface="Calibri" panose="020F0502020204030204"/>
                <a:cs typeface="Calibri" panose="020F0502020204030204"/>
              </a:rPr>
              <a:t>s</a:t>
            </a:r>
            <a:r>
              <a:rPr sz="1750" spc="-15" dirty="0">
                <a:latin typeface="Calibri" panose="020F0502020204030204"/>
                <a:cs typeface="Calibri" panose="020F0502020204030204"/>
              </a:rPr>
              <a:t> </a:t>
            </a:r>
            <a:r>
              <a:rPr sz="1750" dirty="0">
                <a:latin typeface="Calibri" panose="020F0502020204030204"/>
                <a:cs typeface="Calibri" panose="020F0502020204030204"/>
              </a:rPr>
              <a:t>=</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functools.partial(s_total,5,15)</a:t>
            </a:r>
            <a:endParaRPr sz="1750">
              <a:latin typeface="Calibri" panose="020F0502020204030204"/>
              <a:cs typeface="Calibri" panose="020F0502020204030204"/>
            </a:endParaRPr>
          </a:p>
          <a:p>
            <a:pPr marL="12700">
              <a:lnSpc>
                <a:spcPct val="100000"/>
              </a:lnSpc>
              <a:spcBef>
                <a:spcPts val="1050"/>
              </a:spcBef>
            </a:pPr>
            <a:r>
              <a:rPr sz="1750" spc="-5" dirty="0">
                <a:latin typeface="Calibri" panose="020F0502020204030204"/>
                <a:cs typeface="Calibri" panose="020F0502020204030204"/>
              </a:rPr>
              <a:t>l=</a:t>
            </a:r>
            <a:r>
              <a:rPr sz="1750" spc="-45" dirty="0">
                <a:latin typeface="Calibri" panose="020F0502020204030204"/>
                <a:cs typeface="Calibri" panose="020F0502020204030204"/>
              </a:rPr>
              <a:t> </a:t>
            </a:r>
            <a:r>
              <a:rPr sz="1750" spc="-5" dirty="0">
                <a:latin typeface="Calibri" panose="020F0502020204030204"/>
                <a:cs typeface="Calibri" panose="020F0502020204030204"/>
              </a:rPr>
              <a:t>[13,54,76,89,10]</a:t>
            </a:r>
            <a:endParaRPr sz="1750">
              <a:latin typeface="Calibri" panose="020F0502020204030204"/>
              <a:cs typeface="Calibri" panose="020F0502020204030204"/>
            </a:endParaRPr>
          </a:p>
          <a:p>
            <a:pPr marL="213360" marR="3457575" indent="-201295">
              <a:lnSpc>
                <a:spcPct val="150000"/>
              </a:lnSpc>
            </a:pPr>
            <a:r>
              <a:rPr sz="1750" spc="-5" dirty="0">
                <a:latin typeface="Calibri" panose="020F0502020204030204"/>
                <a:cs typeface="Calibri" panose="020F0502020204030204"/>
              </a:rPr>
              <a:t>for </a:t>
            </a:r>
            <a:r>
              <a:rPr sz="1750" dirty="0">
                <a:latin typeface="Calibri" panose="020F0502020204030204"/>
                <a:cs typeface="Calibri" panose="020F0502020204030204"/>
              </a:rPr>
              <a:t>i </a:t>
            </a:r>
            <a:r>
              <a:rPr sz="1750" spc="-5" dirty="0">
                <a:latin typeface="Calibri" panose="020F0502020204030204"/>
                <a:cs typeface="Calibri" panose="020F0502020204030204"/>
              </a:rPr>
              <a:t>in l: </a:t>
            </a:r>
            <a:r>
              <a:rPr sz="1750" dirty="0">
                <a:latin typeface="Calibri" panose="020F0502020204030204"/>
                <a:cs typeface="Calibri" panose="020F0502020204030204"/>
              </a:rPr>
              <a:t> </a:t>
            </a:r>
            <a:r>
              <a:rPr sz="1750" spc="-5" dirty="0">
                <a:latin typeface="Calibri" panose="020F0502020204030204"/>
                <a:cs typeface="Calibri" panose="020F0502020204030204"/>
              </a:rPr>
              <a:t>print(s(i))</a:t>
            </a:r>
            <a:endParaRPr sz="175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29</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602635"/>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125732" y="45958"/>
            <a:ext cx="1920875" cy="416559"/>
          </a:xfrm>
          <a:prstGeom prst="rect">
            <a:avLst/>
          </a:prstGeom>
        </p:spPr>
        <p:txBody>
          <a:bodyPr vert="horz" wrap="square" lIns="0" tIns="13970" rIns="0" bIns="0" rtlCol="0">
            <a:spAutoFit/>
          </a:bodyPr>
          <a:lstStyle/>
          <a:p>
            <a:pPr marL="12700">
              <a:lnSpc>
                <a:spcPct val="100000"/>
              </a:lnSpc>
              <a:spcBef>
                <a:spcPts val="110"/>
              </a:spcBef>
            </a:pPr>
            <a:r>
              <a:rPr sz="2550" dirty="0"/>
              <a:t>Introduction</a:t>
            </a:r>
            <a:endParaRPr sz="2550"/>
          </a:p>
        </p:txBody>
      </p:sp>
      <p:sp>
        <p:nvSpPr>
          <p:cNvPr id="4" name="object 4"/>
          <p:cNvSpPr/>
          <p:nvPr/>
        </p:nvSpPr>
        <p:spPr>
          <a:xfrm>
            <a:off x="0" y="6477084"/>
            <a:ext cx="12190095" cy="57150"/>
          </a:xfrm>
          <a:custGeom>
            <a:avLst/>
            <a:gdLst/>
            <a:ahLst/>
            <a:cxnLst/>
            <a:rect l="l" t="t" r="r" b="b"/>
            <a:pathLst>
              <a:path w="12190095" h="57150">
                <a:moveTo>
                  <a:pt x="12189867" y="57065"/>
                </a:moveTo>
                <a:lnTo>
                  <a:pt x="0" y="57065"/>
                </a:lnTo>
                <a:lnTo>
                  <a:pt x="0" y="0"/>
                </a:lnTo>
                <a:lnTo>
                  <a:pt x="12189867" y="0"/>
                </a:lnTo>
                <a:lnTo>
                  <a:pt x="12189867" y="57065"/>
                </a:lnTo>
                <a:close/>
              </a:path>
            </a:pathLst>
          </a:custGeom>
          <a:solidFill>
            <a:srgbClr val="0693CE"/>
          </a:solidFill>
        </p:spPr>
        <p:txBody>
          <a:bodyPr wrap="square" lIns="0" tIns="0" rIns="0" bIns="0" rtlCol="0"/>
          <a:lstStyle/>
          <a:p>
            <a:endParaRPr/>
          </a:p>
        </p:txBody>
      </p:sp>
      <p:sp>
        <p:nvSpPr>
          <p:cNvPr id="5" name="object 5"/>
          <p:cNvSpPr/>
          <p:nvPr/>
        </p:nvSpPr>
        <p:spPr>
          <a:xfrm>
            <a:off x="31953" y="739190"/>
            <a:ext cx="12105640" cy="5550535"/>
          </a:xfrm>
          <a:custGeom>
            <a:avLst/>
            <a:gdLst/>
            <a:ahLst/>
            <a:cxnLst/>
            <a:rect l="l" t="t" r="r" b="b"/>
            <a:pathLst>
              <a:path w="12105640" h="5550535">
                <a:moveTo>
                  <a:pt x="0" y="0"/>
                </a:moveTo>
                <a:lnTo>
                  <a:pt x="12105503" y="0"/>
                </a:lnTo>
                <a:lnTo>
                  <a:pt x="12105503" y="5550006"/>
                </a:lnTo>
                <a:lnTo>
                  <a:pt x="0" y="5550006"/>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161373" y="758267"/>
            <a:ext cx="11819255" cy="4387850"/>
          </a:xfrm>
          <a:prstGeom prst="rect">
            <a:avLst/>
          </a:prstGeom>
        </p:spPr>
        <p:txBody>
          <a:bodyPr vert="horz" wrap="square" lIns="0" tIns="12700" rIns="0" bIns="0" rtlCol="0">
            <a:spAutoFit/>
          </a:bodyPr>
          <a:lstStyle/>
          <a:p>
            <a:pPr marL="298450" marR="10160" indent="-252730" algn="just">
              <a:lnSpc>
                <a:spcPct val="150000"/>
              </a:lnSpc>
              <a:spcBef>
                <a:spcPts val="100"/>
              </a:spcBef>
              <a:buFont typeface="Arial MT"/>
              <a:buChar char="•"/>
              <a:tabLst>
                <a:tab pos="298450" algn="l"/>
              </a:tabLst>
            </a:pPr>
            <a:r>
              <a:rPr sz="1750" spc="-5" dirty="0">
                <a:latin typeface="Calibri" panose="020F0502020204030204"/>
                <a:cs typeface="Calibri" panose="020F0502020204030204"/>
              </a:rPr>
              <a:t>Functional programming is </a:t>
            </a:r>
            <a:r>
              <a:rPr sz="1750" dirty="0">
                <a:latin typeface="Calibri" panose="020F0502020204030204"/>
                <a:cs typeface="Calibri" panose="020F0502020204030204"/>
              </a:rPr>
              <a:t>a </a:t>
            </a:r>
            <a:r>
              <a:rPr sz="1750" spc="-5" dirty="0">
                <a:latin typeface="Calibri" panose="020F0502020204030204"/>
                <a:cs typeface="Calibri" panose="020F0502020204030204"/>
              </a:rPr>
              <a:t>programming paradigm in which it is tried to bind each </a:t>
            </a:r>
            <a:r>
              <a:rPr sz="1750" dirty="0">
                <a:latin typeface="Calibri" panose="020F0502020204030204"/>
                <a:cs typeface="Calibri" panose="020F0502020204030204"/>
              </a:rPr>
              <a:t>and </a:t>
            </a:r>
            <a:r>
              <a:rPr sz="1750" spc="-5" dirty="0">
                <a:latin typeface="Calibri" panose="020F0502020204030204"/>
                <a:cs typeface="Calibri" panose="020F0502020204030204"/>
              </a:rPr>
              <a:t>everything in pure mathematical </a:t>
            </a:r>
            <a:r>
              <a:rPr sz="175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0" dirty="0">
                <a:latin typeface="Calibri" panose="020F0502020204030204"/>
                <a:cs typeface="Calibri" panose="020F0502020204030204"/>
              </a:rPr>
              <a:t> </a:t>
            </a:r>
            <a:r>
              <a:rPr sz="1750" spc="-5" dirty="0">
                <a:latin typeface="Calibri" panose="020F0502020204030204"/>
                <a:cs typeface="Calibri" panose="020F0502020204030204"/>
              </a:rPr>
              <a:t>It is </a:t>
            </a:r>
            <a:r>
              <a:rPr sz="1750" dirty="0">
                <a:latin typeface="Calibri" panose="020F0502020204030204"/>
                <a:cs typeface="Calibri" panose="020F0502020204030204"/>
              </a:rPr>
              <a:t>a</a:t>
            </a:r>
            <a:r>
              <a:rPr sz="1750" spc="-5" dirty="0">
                <a:latin typeface="Calibri" panose="020F0502020204030204"/>
                <a:cs typeface="Calibri" panose="020F0502020204030204"/>
              </a:rPr>
              <a:t> declarative type of programming style that focuses on what to solve rather than how to solve.</a:t>
            </a:r>
            <a:endParaRPr sz="1750">
              <a:latin typeface="Calibri" panose="020F0502020204030204"/>
              <a:cs typeface="Calibri" panose="020F0502020204030204"/>
            </a:endParaRPr>
          </a:p>
          <a:p>
            <a:pPr marL="298450" indent="-252730" algn="just">
              <a:lnSpc>
                <a:spcPct val="100000"/>
              </a:lnSpc>
              <a:spcBef>
                <a:spcPts val="1050"/>
              </a:spcBef>
              <a:buFont typeface="Arial MT"/>
              <a:buChar char="•"/>
              <a:tabLst>
                <a:tab pos="298450" algn="l"/>
              </a:tabLst>
            </a:pPr>
            <a:r>
              <a:rPr sz="1750" spc="-5" dirty="0">
                <a:latin typeface="Calibri" panose="020F0502020204030204"/>
                <a:cs typeface="Calibri" panose="020F0502020204030204"/>
              </a:rPr>
              <a:t>Functional</a:t>
            </a:r>
            <a:r>
              <a:rPr sz="1750" spc="-15" dirty="0">
                <a:latin typeface="Calibri" panose="020F0502020204030204"/>
                <a:cs typeface="Calibri" panose="020F0502020204030204"/>
              </a:rPr>
              <a:t> </a:t>
            </a:r>
            <a:r>
              <a:rPr sz="1750" spc="-5" dirty="0">
                <a:latin typeface="Calibri" panose="020F0502020204030204"/>
                <a:cs typeface="Calibri" panose="020F0502020204030204"/>
              </a:rPr>
              <a:t>programming</a:t>
            </a:r>
            <a:r>
              <a:rPr sz="1750" spc="-15" dirty="0">
                <a:latin typeface="Calibri" panose="020F0502020204030204"/>
                <a:cs typeface="Calibri" panose="020F0502020204030204"/>
              </a:rPr>
              <a:t> </a:t>
            </a:r>
            <a:r>
              <a:rPr sz="1750" spc="-5" dirty="0">
                <a:latin typeface="Calibri" panose="020F0502020204030204"/>
                <a:cs typeface="Calibri" panose="020F0502020204030204"/>
              </a:rPr>
              <a:t>paradigm</a:t>
            </a:r>
            <a:r>
              <a:rPr sz="1750" spc="-10" dirty="0">
                <a:latin typeface="Calibri" panose="020F0502020204030204"/>
                <a:cs typeface="Calibri" panose="020F0502020204030204"/>
              </a:rPr>
              <a:t> </a:t>
            </a:r>
            <a:r>
              <a:rPr sz="1750" spc="-5" dirty="0">
                <a:latin typeface="Calibri" panose="020F0502020204030204"/>
                <a:cs typeface="Calibri" panose="020F0502020204030204"/>
              </a:rPr>
              <a:t>is</a:t>
            </a:r>
            <a:r>
              <a:rPr sz="1750" spc="-15" dirty="0">
                <a:latin typeface="Calibri" panose="020F0502020204030204"/>
                <a:cs typeface="Calibri" panose="020F0502020204030204"/>
              </a:rPr>
              <a:t> </a:t>
            </a:r>
            <a:r>
              <a:rPr sz="1750" spc="-5" dirty="0">
                <a:latin typeface="Calibri" panose="020F0502020204030204"/>
                <a:cs typeface="Calibri" panose="020F0502020204030204"/>
              </a:rPr>
              <a:t>based</a:t>
            </a:r>
            <a:r>
              <a:rPr sz="1750" spc="-10" dirty="0">
                <a:latin typeface="Calibri" panose="020F0502020204030204"/>
                <a:cs typeface="Calibri" panose="020F0502020204030204"/>
              </a:rPr>
              <a:t> </a:t>
            </a:r>
            <a:r>
              <a:rPr sz="1750" spc="-5" dirty="0">
                <a:latin typeface="Calibri" panose="020F0502020204030204"/>
                <a:cs typeface="Calibri" panose="020F0502020204030204"/>
              </a:rPr>
              <a:t>on</a:t>
            </a:r>
            <a:r>
              <a:rPr sz="1750" spc="-15" dirty="0">
                <a:latin typeface="Calibri" panose="020F0502020204030204"/>
                <a:cs typeface="Calibri" panose="020F0502020204030204"/>
              </a:rPr>
              <a:t> </a:t>
            </a:r>
            <a:r>
              <a:rPr sz="1750" spc="-5" dirty="0">
                <a:latin typeface="Calibri" panose="020F0502020204030204"/>
                <a:cs typeface="Calibri" panose="020F0502020204030204"/>
              </a:rPr>
              <a:t>lambda</a:t>
            </a:r>
            <a:r>
              <a:rPr sz="1750" spc="-10" dirty="0">
                <a:latin typeface="Calibri" panose="020F0502020204030204"/>
                <a:cs typeface="Calibri" panose="020F0502020204030204"/>
              </a:rPr>
              <a:t> </a:t>
            </a:r>
            <a:r>
              <a:rPr sz="1750" spc="-5" dirty="0">
                <a:latin typeface="Calibri" panose="020F0502020204030204"/>
                <a:cs typeface="Calibri" panose="020F0502020204030204"/>
              </a:rPr>
              <a:t>calculus.</a:t>
            </a:r>
            <a:endParaRPr sz="1750">
              <a:latin typeface="Calibri" panose="020F0502020204030204"/>
              <a:cs typeface="Calibri" panose="020F0502020204030204"/>
            </a:endParaRPr>
          </a:p>
          <a:p>
            <a:pPr marL="298450" marR="5080" indent="-252730" algn="just">
              <a:lnSpc>
                <a:spcPct val="150000"/>
              </a:lnSpc>
              <a:buFont typeface="Arial MT"/>
              <a:buChar char="•"/>
              <a:tabLst>
                <a:tab pos="298450" algn="l"/>
              </a:tabLst>
            </a:pPr>
            <a:r>
              <a:rPr sz="1750" spc="-5" dirty="0">
                <a:latin typeface="Calibri" panose="020F0502020204030204"/>
                <a:cs typeface="Calibri" panose="020F0502020204030204"/>
              </a:rPr>
              <a:t>Instead of statements, functional programming makes use of expressions. Unlike </a:t>
            </a:r>
            <a:r>
              <a:rPr sz="1750" dirty="0">
                <a:latin typeface="Calibri" panose="020F0502020204030204"/>
                <a:cs typeface="Calibri" panose="020F0502020204030204"/>
              </a:rPr>
              <a:t>a </a:t>
            </a:r>
            <a:r>
              <a:rPr sz="1750" spc="-5" dirty="0">
                <a:latin typeface="Calibri" panose="020F0502020204030204"/>
                <a:cs typeface="Calibri" panose="020F0502020204030204"/>
              </a:rPr>
              <a:t>statement, which is executed to </a:t>
            </a:r>
            <a:r>
              <a:rPr sz="1750" dirty="0">
                <a:latin typeface="Calibri" panose="020F0502020204030204"/>
                <a:cs typeface="Calibri" panose="020F0502020204030204"/>
              </a:rPr>
              <a:t>assign </a:t>
            </a:r>
            <a:r>
              <a:rPr sz="1750" spc="5" dirty="0">
                <a:latin typeface="Calibri" panose="020F0502020204030204"/>
                <a:cs typeface="Calibri" panose="020F0502020204030204"/>
              </a:rPr>
              <a:t> </a:t>
            </a:r>
            <a:r>
              <a:rPr sz="1750" spc="-5" dirty="0">
                <a:latin typeface="Calibri" panose="020F0502020204030204"/>
                <a:cs typeface="Calibri" panose="020F0502020204030204"/>
              </a:rPr>
              <a:t>variables,</a:t>
            </a:r>
            <a:r>
              <a:rPr sz="1750" spc="-10" dirty="0">
                <a:latin typeface="Calibri" panose="020F0502020204030204"/>
                <a:cs typeface="Calibri" panose="020F0502020204030204"/>
              </a:rPr>
              <a:t> </a:t>
            </a:r>
            <a:r>
              <a:rPr sz="1750" spc="-5" dirty="0">
                <a:latin typeface="Calibri" panose="020F0502020204030204"/>
                <a:cs typeface="Calibri" panose="020F0502020204030204"/>
              </a:rPr>
              <a:t>evaluation of </a:t>
            </a:r>
            <a:r>
              <a:rPr sz="1750" dirty="0">
                <a:latin typeface="Calibri" panose="020F0502020204030204"/>
                <a:cs typeface="Calibri" panose="020F0502020204030204"/>
              </a:rPr>
              <a:t>an</a:t>
            </a:r>
            <a:r>
              <a:rPr sz="1750" spc="-5" dirty="0">
                <a:latin typeface="Calibri" panose="020F0502020204030204"/>
                <a:cs typeface="Calibri" panose="020F0502020204030204"/>
              </a:rPr>
              <a:t> expression produces </a:t>
            </a:r>
            <a:r>
              <a:rPr sz="1750" dirty="0">
                <a:latin typeface="Calibri" panose="020F0502020204030204"/>
                <a:cs typeface="Calibri" panose="020F0502020204030204"/>
              </a:rPr>
              <a:t>a</a:t>
            </a:r>
            <a:r>
              <a:rPr sz="1750" spc="-5" dirty="0">
                <a:latin typeface="Calibri" panose="020F0502020204030204"/>
                <a:cs typeface="Calibri" panose="020F0502020204030204"/>
              </a:rPr>
              <a:t> value.</a:t>
            </a:r>
            <a:endParaRPr sz="1750">
              <a:latin typeface="Calibri" panose="020F0502020204030204"/>
              <a:cs typeface="Calibri" panose="020F0502020204030204"/>
            </a:endParaRPr>
          </a:p>
          <a:p>
            <a:pPr marL="298450" marR="5080" indent="-252730" algn="just">
              <a:lnSpc>
                <a:spcPct val="150000"/>
              </a:lnSpc>
              <a:buFont typeface="Arial MT"/>
              <a:buChar char="•"/>
              <a:tabLst>
                <a:tab pos="298450" algn="l"/>
              </a:tabLst>
            </a:pPr>
            <a:r>
              <a:rPr sz="1750" spc="-5" dirty="0">
                <a:latin typeface="Calibri" panose="020F0502020204030204"/>
                <a:cs typeface="Calibri" panose="020F0502020204030204"/>
              </a:rPr>
              <a:t>Functional programming is </a:t>
            </a:r>
            <a:r>
              <a:rPr sz="1750" dirty="0">
                <a:latin typeface="Calibri" panose="020F0502020204030204"/>
                <a:cs typeface="Calibri" panose="020F0502020204030204"/>
              </a:rPr>
              <a:t>a </a:t>
            </a:r>
            <a:r>
              <a:rPr sz="1750" spc="-5" dirty="0">
                <a:latin typeface="Calibri" panose="020F0502020204030204"/>
                <a:cs typeface="Calibri" panose="020F0502020204030204"/>
              </a:rPr>
              <a:t>declarative paradigm because it relies on expressions </a:t>
            </a:r>
            <a:r>
              <a:rPr sz="1750" dirty="0">
                <a:latin typeface="Calibri" panose="020F0502020204030204"/>
                <a:cs typeface="Calibri" panose="020F0502020204030204"/>
              </a:rPr>
              <a:t>and </a:t>
            </a:r>
            <a:r>
              <a:rPr sz="1750" spc="-5" dirty="0">
                <a:latin typeface="Calibri" panose="020F0502020204030204"/>
                <a:cs typeface="Calibri" panose="020F0502020204030204"/>
              </a:rPr>
              <a:t>declarations rather than statements. </a:t>
            </a:r>
            <a:r>
              <a:rPr sz="1750" dirty="0">
                <a:latin typeface="Calibri" panose="020F0502020204030204"/>
                <a:cs typeface="Calibri" panose="020F0502020204030204"/>
              </a:rPr>
              <a:t> </a:t>
            </a:r>
            <a:r>
              <a:rPr sz="1750" spc="-5" dirty="0">
                <a:latin typeface="Calibri" panose="020F0502020204030204"/>
                <a:cs typeface="Calibri" panose="020F0502020204030204"/>
              </a:rPr>
              <a:t>Unlike procedures that depend on </a:t>
            </a:r>
            <a:r>
              <a:rPr sz="1750" dirty="0">
                <a:latin typeface="Calibri" panose="020F0502020204030204"/>
                <a:cs typeface="Calibri" panose="020F0502020204030204"/>
              </a:rPr>
              <a:t>a </a:t>
            </a:r>
            <a:r>
              <a:rPr sz="1750" spc="-5" dirty="0">
                <a:latin typeface="Calibri" panose="020F0502020204030204"/>
                <a:cs typeface="Calibri" panose="020F0502020204030204"/>
              </a:rPr>
              <a:t>local or global state, value outputs in FP depend only on the </a:t>
            </a:r>
            <a:r>
              <a:rPr sz="1750" dirty="0">
                <a:latin typeface="Calibri" panose="020F0502020204030204"/>
                <a:cs typeface="Calibri" panose="020F0502020204030204"/>
              </a:rPr>
              <a:t>arguments </a:t>
            </a:r>
            <a:r>
              <a:rPr sz="1750" spc="-5" dirty="0">
                <a:latin typeface="Calibri" panose="020F0502020204030204"/>
                <a:cs typeface="Calibri" panose="020F0502020204030204"/>
              </a:rPr>
              <a:t>passed to the </a:t>
            </a:r>
            <a:r>
              <a:rPr sz="1750" dirty="0">
                <a:latin typeface="Calibri" panose="020F0502020204030204"/>
                <a:cs typeface="Calibri" panose="020F0502020204030204"/>
              </a:rPr>
              <a:t> </a:t>
            </a:r>
            <a:r>
              <a:rPr sz="1750" spc="-5" dirty="0">
                <a:latin typeface="Calibri" panose="020F0502020204030204"/>
                <a:cs typeface="Calibri" panose="020F0502020204030204"/>
              </a:rPr>
              <a:t>function.</a:t>
            </a:r>
            <a:endParaRPr sz="1750">
              <a:latin typeface="Calibri" panose="020F0502020204030204"/>
              <a:cs typeface="Calibri" panose="020F0502020204030204"/>
            </a:endParaRPr>
          </a:p>
          <a:p>
            <a:pPr marL="298450" indent="-255905" algn="just">
              <a:lnSpc>
                <a:spcPct val="100000"/>
              </a:lnSpc>
              <a:spcBef>
                <a:spcPts val="1055"/>
              </a:spcBef>
              <a:buFont typeface="Arial MT"/>
              <a:buChar char="•"/>
              <a:tabLst>
                <a:tab pos="298450" algn="l"/>
              </a:tabLst>
            </a:pPr>
            <a:r>
              <a:rPr sz="1600" spc="-5" dirty="0">
                <a:latin typeface="Calibri" panose="020F0502020204030204"/>
                <a:cs typeface="Calibri" panose="020F0502020204030204"/>
              </a:rPr>
              <a:t>Functional</a:t>
            </a:r>
            <a:r>
              <a:rPr sz="1600" spc="-15" dirty="0">
                <a:latin typeface="Calibri" panose="020F0502020204030204"/>
                <a:cs typeface="Calibri" panose="020F0502020204030204"/>
              </a:rPr>
              <a:t> </a:t>
            </a:r>
            <a:r>
              <a:rPr sz="1600" spc="-5" dirty="0">
                <a:latin typeface="Calibri" panose="020F0502020204030204"/>
                <a:cs typeface="Calibri" panose="020F0502020204030204"/>
              </a:rPr>
              <a:t>programming</a:t>
            </a:r>
            <a:r>
              <a:rPr sz="1600" spc="-15" dirty="0">
                <a:latin typeface="Calibri" panose="020F0502020204030204"/>
                <a:cs typeface="Calibri" panose="020F0502020204030204"/>
              </a:rPr>
              <a:t> </a:t>
            </a:r>
            <a:r>
              <a:rPr sz="1600" spc="-5" dirty="0">
                <a:latin typeface="Calibri" panose="020F0502020204030204"/>
                <a:cs typeface="Calibri" panose="020F0502020204030204"/>
              </a:rPr>
              <a:t>consists</a:t>
            </a:r>
            <a:r>
              <a:rPr sz="1600" spc="-15" dirty="0">
                <a:latin typeface="Calibri" panose="020F0502020204030204"/>
                <a:cs typeface="Calibri" panose="020F0502020204030204"/>
              </a:rPr>
              <a:t> </a:t>
            </a:r>
            <a:r>
              <a:rPr sz="1600" spc="-5" dirty="0">
                <a:latin typeface="Calibri" panose="020F0502020204030204"/>
                <a:cs typeface="Calibri" panose="020F0502020204030204"/>
              </a:rPr>
              <a:t>only</a:t>
            </a:r>
            <a:r>
              <a:rPr sz="1600" spc="-15" dirty="0">
                <a:latin typeface="Calibri" panose="020F0502020204030204"/>
                <a:cs typeface="Calibri" panose="020F0502020204030204"/>
              </a:rPr>
              <a:t> </a:t>
            </a:r>
            <a:r>
              <a:rPr sz="1600" spc="-5" dirty="0">
                <a:latin typeface="Calibri" panose="020F0502020204030204"/>
                <a:cs typeface="Calibri" panose="020F0502020204030204"/>
              </a:rPr>
              <a:t>of</a:t>
            </a:r>
            <a:r>
              <a:rPr sz="1600" spc="-15" dirty="0">
                <a:latin typeface="Calibri" panose="020F0502020204030204"/>
                <a:cs typeface="Calibri" panose="020F0502020204030204"/>
              </a:rPr>
              <a:t> </a:t>
            </a:r>
            <a:r>
              <a:rPr sz="1600" spc="-5" dirty="0">
                <a:latin typeface="Calibri" panose="020F0502020204030204"/>
                <a:cs typeface="Calibri" panose="020F0502020204030204"/>
              </a:rPr>
              <a:t>PURE</a:t>
            </a:r>
            <a:r>
              <a:rPr sz="1600" spc="-15" dirty="0">
                <a:latin typeface="Calibri" panose="020F0502020204030204"/>
                <a:cs typeface="Calibri" panose="020F0502020204030204"/>
              </a:rPr>
              <a:t> </a:t>
            </a:r>
            <a:r>
              <a:rPr sz="1600" spc="-5" dirty="0">
                <a:latin typeface="Calibri" panose="020F0502020204030204"/>
                <a:cs typeface="Calibri" panose="020F0502020204030204"/>
              </a:rPr>
              <a:t>functions.</a:t>
            </a:r>
            <a:endParaRPr sz="1600">
              <a:latin typeface="Calibri" panose="020F0502020204030204"/>
              <a:cs typeface="Calibri" panose="020F0502020204030204"/>
            </a:endParaRPr>
          </a:p>
          <a:p>
            <a:pPr marL="12700" marR="210820" indent="33020" algn="just">
              <a:lnSpc>
                <a:spcPts val="3150"/>
              </a:lnSpc>
              <a:buFont typeface="Arial MT"/>
              <a:buChar char="•"/>
              <a:tabLst>
                <a:tab pos="298450" algn="l"/>
              </a:tabLst>
            </a:pPr>
            <a:r>
              <a:rPr sz="1750" spc="-5" dirty="0">
                <a:latin typeface="Calibri" panose="020F0502020204030204"/>
                <a:cs typeface="Calibri" panose="020F0502020204030204"/>
              </a:rPr>
              <a:t>In functional programming, control flow is expressed by combining function calls, rather than by </a:t>
            </a:r>
            <a:r>
              <a:rPr sz="1750" dirty="0">
                <a:latin typeface="Calibri" panose="020F0502020204030204"/>
                <a:cs typeface="Calibri" panose="020F0502020204030204"/>
              </a:rPr>
              <a:t>assigning </a:t>
            </a:r>
            <a:r>
              <a:rPr sz="1750" spc="-5" dirty="0">
                <a:latin typeface="Calibri" panose="020F0502020204030204"/>
                <a:cs typeface="Calibri" panose="020F0502020204030204"/>
              </a:rPr>
              <a:t>values to variables. </a:t>
            </a:r>
            <a:r>
              <a:rPr sz="1750" spc="-385" dirty="0">
                <a:latin typeface="Calibri" panose="020F0502020204030204"/>
                <a:cs typeface="Calibri" panose="020F0502020204030204"/>
              </a:rPr>
              <a:t> </a:t>
            </a:r>
            <a:r>
              <a:rPr sz="1750" spc="-5" dirty="0">
                <a:latin typeface="Calibri" panose="020F0502020204030204"/>
                <a:cs typeface="Calibri" panose="020F0502020204030204"/>
              </a:rPr>
              <a:t>Example:</a:t>
            </a:r>
            <a:endParaRPr sz="1750">
              <a:latin typeface="Calibri" panose="020F0502020204030204"/>
              <a:cs typeface="Calibri" panose="020F0502020204030204"/>
            </a:endParaRPr>
          </a:p>
        </p:txBody>
      </p:sp>
      <p:pic>
        <p:nvPicPr>
          <p:cNvPr id="7" name="object 7"/>
          <p:cNvPicPr/>
          <p:nvPr/>
        </p:nvPicPr>
        <p:blipFill>
          <a:blip r:embed="rId3" cstate="print"/>
          <a:stretch>
            <a:fillRect/>
          </a:stretch>
        </p:blipFill>
        <p:spPr>
          <a:xfrm>
            <a:off x="2051765" y="5430895"/>
            <a:ext cx="5984650" cy="437844"/>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a:t>3</a:t>
            </a:fld>
            <a:endParaRPr/>
          </a:p>
        </p:txBody>
      </p:sp>
      <p:sp>
        <p:nvSpPr>
          <p:cNvPr id="11" name="Footer Placeholder 10"/>
          <p:cNvSpPr>
            <a:spLocks noGrp="1"/>
          </p:cNvSpPr>
          <p:nvPr>
            <p:ph type="ftr" sz="quarter" idx="5"/>
          </p:nvPr>
        </p:nvSpPr>
        <p:spPr/>
        <p:txBody>
          <a:bodyPr/>
          <a:lstStyle/>
          <a:p>
            <a:r>
              <a:t>UNIT IV : Pythonic Programming Paradigm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970" y="19698"/>
            <a:ext cx="283083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Function</a:t>
            </a:r>
            <a:r>
              <a:rPr spc="-4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vs</a:t>
            </a:r>
            <a:r>
              <a:rPr spc="-4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Procedure</a:t>
            </a:r>
          </a:p>
        </p:txBody>
      </p:sp>
      <p:sp>
        <p:nvSpPr>
          <p:cNvPr id="3" name="object 3"/>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4" name="object 4"/>
          <p:cNvSpPr/>
          <p:nvPr/>
        </p:nvSpPr>
        <p:spPr>
          <a:xfrm>
            <a:off x="0" y="586966"/>
            <a:ext cx="12105640" cy="5979795"/>
          </a:xfrm>
          <a:custGeom>
            <a:avLst/>
            <a:gdLst/>
            <a:ahLst/>
            <a:cxnLst/>
            <a:rect l="l" t="t" r="r" b="b"/>
            <a:pathLst>
              <a:path w="12105640" h="5979795">
                <a:moveTo>
                  <a:pt x="0" y="0"/>
                </a:moveTo>
                <a:lnTo>
                  <a:pt x="12105503" y="0"/>
                </a:lnTo>
                <a:lnTo>
                  <a:pt x="12105503" y="5979175"/>
                </a:lnTo>
                <a:lnTo>
                  <a:pt x="0" y="5979175"/>
                </a:lnTo>
                <a:lnTo>
                  <a:pt x="0" y="0"/>
                </a:lnTo>
                <a:close/>
              </a:path>
            </a:pathLst>
          </a:custGeom>
          <a:ln w="12699">
            <a:solidFill>
              <a:srgbClr val="00B0F0"/>
            </a:solidFill>
          </a:ln>
        </p:spPr>
        <p:txBody>
          <a:bodyPr wrap="square" lIns="0" tIns="0" rIns="0" bIns="0" rtlCol="0"/>
          <a:lstStyle/>
          <a:p>
            <a:endParaRPr/>
          </a:p>
        </p:txBody>
      </p:sp>
      <p:sp>
        <p:nvSpPr>
          <p:cNvPr id="5" name="object 5"/>
          <p:cNvSpPr txBox="1"/>
          <p:nvPr/>
        </p:nvSpPr>
        <p:spPr>
          <a:xfrm>
            <a:off x="194048" y="631259"/>
            <a:ext cx="2738120" cy="299720"/>
          </a:xfrm>
          <a:prstGeom prst="rect">
            <a:avLst/>
          </a:prstGeom>
        </p:spPr>
        <p:txBody>
          <a:bodyPr vert="horz" wrap="square" lIns="0" tIns="12700" rIns="0" bIns="0" rtlCol="0">
            <a:spAutoFit/>
          </a:bodyPr>
          <a:lstStyle/>
          <a:p>
            <a:pPr marL="12700">
              <a:lnSpc>
                <a:spcPct val="100000"/>
              </a:lnSpc>
              <a:spcBef>
                <a:spcPts val="100"/>
              </a:spcBef>
              <a:tabLst>
                <a:tab pos="688975" algn="l"/>
              </a:tabLst>
            </a:pPr>
            <a:r>
              <a:rPr sz="1800" b="1" spc="-5" dirty="0">
                <a:latin typeface="Calibri" panose="020F0502020204030204"/>
                <a:cs typeface="Calibri" panose="020F0502020204030204"/>
              </a:rPr>
              <a:t>S.No	Functional</a:t>
            </a:r>
            <a:r>
              <a:rPr sz="1800" b="1" spc="-75" dirty="0">
                <a:latin typeface="Calibri" panose="020F0502020204030204"/>
                <a:cs typeface="Calibri" panose="020F0502020204030204"/>
              </a:rPr>
              <a:t> </a:t>
            </a:r>
            <a:r>
              <a:rPr sz="1800" b="1" spc="-5" dirty="0">
                <a:latin typeface="Calibri" panose="020F0502020204030204"/>
                <a:cs typeface="Calibri" panose="020F0502020204030204"/>
              </a:rPr>
              <a:t>Paradigms</a:t>
            </a:r>
            <a:endParaRPr sz="1800">
              <a:latin typeface="Calibri" panose="020F0502020204030204"/>
              <a:cs typeface="Calibri" panose="020F0502020204030204"/>
            </a:endParaRPr>
          </a:p>
        </p:txBody>
      </p:sp>
      <p:sp>
        <p:nvSpPr>
          <p:cNvPr id="6" name="object 6"/>
          <p:cNvSpPr txBox="1"/>
          <p:nvPr/>
        </p:nvSpPr>
        <p:spPr>
          <a:xfrm>
            <a:off x="194048" y="1106059"/>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panose="020F0502020204030204"/>
                <a:cs typeface="Calibri" panose="020F0502020204030204"/>
              </a:rPr>
              <a:t>1</a:t>
            </a:r>
            <a:endParaRPr sz="1800">
              <a:latin typeface="Calibri" panose="020F0502020204030204"/>
              <a:cs typeface="Calibri" panose="020F0502020204030204"/>
            </a:endParaRPr>
          </a:p>
        </p:txBody>
      </p:sp>
      <p:sp>
        <p:nvSpPr>
          <p:cNvPr id="7" name="object 7"/>
          <p:cNvSpPr txBox="1"/>
          <p:nvPr/>
        </p:nvSpPr>
        <p:spPr>
          <a:xfrm>
            <a:off x="870697" y="1106059"/>
            <a:ext cx="5069840" cy="575945"/>
          </a:xfrm>
          <a:prstGeom prst="rect">
            <a:avLst/>
          </a:prstGeom>
        </p:spPr>
        <p:txBody>
          <a:bodyPr vert="horz" wrap="square" lIns="0" tIns="10795" rIns="0" bIns="0" rtlCol="0">
            <a:spAutoFit/>
          </a:bodyPr>
          <a:lstStyle/>
          <a:p>
            <a:pPr marL="12700" marR="5080">
              <a:lnSpc>
                <a:spcPct val="101000"/>
              </a:lnSpc>
              <a:spcBef>
                <a:spcPts val="85"/>
              </a:spcBef>
            </a:pPr>
            <a:r>
              <a:rPr sz="1800" spc="-5" dirty="0">
                <a:latin typeface="Calibri" panose="020F0502020204030204"/>
                <a:cs typeface="Calibri" panose="020F0502020204030204"/>
              </a:rPr>
              <a:t>Treats </a:t>
            </a:r>
            <a:r>
              <a:rPr sz="1800" u="heavy" spc="-5" dirty="0">
                <a:solidFill>
                  <a:srgbClr val="0563C1"/>
                </a:solidFill>
                <a:uFill>
                  <a:solidFill>
                    <a:srgbClr val="0563C1"/>
                  </a:solidFill>
                </a:uFill>
                <a:latin typeface="Calibri" panose="020F0502020204030204"/>
                <a:cs typeface="Calibri" panose="020F0502020204030204"/>
                <a:hlinkClick r:id="rId3"/>
              </a:rPr>
              <a:t>computation</a:t>
            </a:r>
            <a:r>
              <a:rPr sz="1800" spc="-5" dirty="0">
                <a:solidFill>
                  <a:srgbClr val="0563C1"/>
                </a:solidFill>
                <a:latin typeface="Calibri" panose="020F0502020204030204"/>
                <a:cs typeface="Calibri" panose="020F0502020204030204"/>
                <a:hlinkClick r:id="rId3"/>
              </a:rPr>
              <a:t> </a:t>
            </a:r>
            <a:r>
              <a:rPr sz="1800" dirty="0">
                <a:latin typeface="Calibri" panose="020F0502020204030204"/>
                <a:cs typeface="Calibri" panose="020F0502020204030204"/>
              </a:rPr>
              <a:t>as </a:t>
            </a:r>
            <a:r>
              <a:rPr sz="1800" spc="-5" dirty="0">
                <a:latin typeface="Calibri" panose="020F0502020204030204"/>
                <a:cs typeface="Calibri" panose="020F0502020204030204"/>
              </a:rPr>
              <a:t>the evaluation of </a:t>
            </a:r>
            <a:r>
              <a:rPr sz="1800" u="heavy" spc="-5" dirty="0">
                <a:solidFill>
                  <a:srgbClr val="0563C1"/>
                </a:solidFill>
                <a:uFill>
                  <a:solidFill>
                    <a:srgbClr val="0563C1"/>
                  </a:solidFill>
                </a:uFill>
                <a:latin typeface="Calibri" panose="020F0502020204030204"/>
                <a:cs typeface="Calibri" panose="020F0502020204030204"/>
                <a:hlinkClick r:id="rId4"/>
              </a:rPr>
              <a:t>mathematical </a:t>
            </a:r>
            <a:r>
              <a:rPr sz="1800" spc="-395" dirty="0">
                <a:solidFill>
                  <a:srgbClr val="0563C1"/>
                </a:solidFill>
                <a:latin typeface="Calibri" panose="020F0502020204030204"/>
                <a:cs typeface="Calibri" panose="020F0502020204030204"/>
              </a:rPr>
              <a:t> </a:t>
            </a:r>
            <a:r>
              <a:rPr sz="1800" u="heavy" spc="-5" dirty="0">
                <a:solidFill>
                  <a:srgbClr val="0563C1"/>
                </a:solidFill>
                <a:uFill>
                  <a:solidFill>
                    <a:srgbClr val="0563C1"/>
                  </a:solidFill>
                </a:uFill>
                <a:latin typeface="Calibri" panose="020F0502020204030204"/>
                <a:cs typeface="Calibri" panose="020F0502020204030204"/>
                <a:hlinkClick r:id="rId4"/>
              </a:rPr>
              <a:t>functions</a:t>
            </a:r>
            <a:r>
              <a:rPr sz="1800" spc="-5" dirty="0">
                <a:solidFill>
                  <a:srgbClr val="0563C1"/>
                </a:solidFill>
                <a:latin typeface="Calibri" panose="020F0502020204030204"/>
                <a:cs typeface="Calibri" panose="020F0502020204030204"/>
                <a:hlinkClick r:id="rId4"/>
              </a:rPr>
              <a:t> </a:t>
            </a:r>
            <a:r>
              <a:rPr sz="1800" dirty="0">
                <a:latin typeface="Calibri" panose="020F0502020204030204"/>
                <a:cs typeface="Calibri" panose="020F0502020204030204"/>
              </a:rPr>
              <a:t>avoiding</a:t>
            </a:r>
            <a:r>
              <a:rPr sz="1800" spc="-5" dirty="0">
                <a:latin typeface="Calibri" panose="020F0502020204030204"/>
                <a:cs typeface="Calibri" panose="020F0502020204030204"/>
              </a:rPr>
              <a:t> </a:t>
            </a:r>
            <a:r>
              <a:rPr sz="1800" u="heavy" spc="-5" dirty="0">
                <a:solidFill>
                  <a:srgbClr val="0563C1"/>
                </a:solidFill>
                <a:uFill>
                  <a:solidFill>
                    <a:srgbClr val="0563C1"/>
                  </a:solidFill>
                </a:uFill>
                <a:latin typeface="Calibri" panose="020F0502020204030204"/>
                <a:cs typeface="Calibri" panose="020F0502020204030204"/>
                <a:hlinkClick r:id="rId5"/>
              </a:rPr>
              <a:t>state</a:t>
            </a:r>
            <a:r>
              <a:rPr sz="1800" dirty="0">
                <a:solidFill>
                  <a:srgbClr val="0563C1"/>
                </a:solidFill>
                <a:latin typeface="Calibri" panose="020F0502020204030204"/>
                <a:cs typeface="Calibri" panose="020F0502020204030204"/>
                <a:hlinkClick r:id="rId5"/>
              </a:rPr>
              <a:t> </a:t>
            </a:r>
            <a:r>
              <a:rPr sz="1800" dirty="0">
                <a:latin typeface="Calibri" panose="020F0502020204030204"/>
                <a:cs typeface="Calibri" panose="020F0502020204030204"/>
              </a:rPr>
              <a:t>and</a:t>
            </a:r>
            <a:r>
              <a:rPr sz="1800" spc="-5" dirty="0">
                <a:latin typeface="Calibri" panose="020F0502020204030204"/>
                <a:cs typeface="Calibri" panose="020F0502020204030204"/>
              </a:rPr>
              <a:t> </a:t>
            </a:r>
            <a:r>
              <a:rPr sz="1800" u="heavy" spc="-5" dirty="0">
                <a:solidFill>
                  <a:srgbClr val="0563C1"/>
                </a:solidFill>
                <a:uFill>
                  <a:solidFill>
                    <a:srgbClr val="0563C1"/>
                  </a:solidFill>
                </a:uFill>
                <a:latin typeface="Calibri" panose="020F0502020204030204"/>
                <a:cs typeface="Calibri" panose="020F0502020204030204"/>
                <a:hlinkClick r:id="rId6"/>
              </a:rPr>
              <a:t>mutable</a:t>
            </a:r>
            <a:r>
              <a:rPr sz="1800" spc="5" dirty="0">
                <a:solidFill>
                  <a:srgbClr val="0563C1"/>
                </a:solidFill>
                <a:latin typeface="Calibri" panose="020F0502020204030204"/>
                <a:cs typeface="Calibri" panose="020F0502020204030204"/>
                <a:hlinkClick r:id="rId6"/>
              </a:rPr>
              <a:t> </a:t>
            </a:r>
            <a:r>
              <a:rPr sz="1800" spc="-5" dirty="0">
                <a:latin typeface="Calibri" panose="020F0502020204030204"/>
                <a:cs typeface="Calibri" panose="020F0502020204030204"/>
              </a:rPr>
              <a:t>data</a:t>
            </a:r>
            <a:endParaRPr sz="1800">
              <a:latin typeface="Calibri" panose="020F0502020204030204"/>
              <a:cs typeface="Calibri" panose="020F0502020204030204"/>
            </a:endParaRPr>
          </a:p>
        </p:txBody>
      </p:sp>
      <p:sp>
        <p:nvSpPr>
          <p:cNvPr id="8" name="object 8"/>
          <p:cNvSpPr txBox="1"/>
          <p:nvPr/>
        </p:nvSpPr>
        <p:spPr>
          <a:xfrm>
            <a:off x="194048" y="202618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panose="020F0502020204030204"/>
                <a:cs typeface="Calibri" panose="020F0502020204030204"/>
              </a:rPr>
              <a:t>2</a:t>
            </a:r>
            <a:endParaRPr sz="1800">
              <a:latin typeface="Calibri" panose="020F0502020204030204"/>
              <a:cs typeface="Calibri" panose="020F0502020204030204"/>
            </a:endParaRPr>
          </a:p>
        </p:txBody>
      </p:sp>
      <p:sp>
        <p:nvSpPr>
          <p:cNvPr id="9" name="object 9"/>
          <p:cNvSpPr txBox="1"/>
          <p:nvPr/>
        </p:nvSpPr>
        <p:spPr>
          <a:xfrm>
            <a:off x="194048" y="2946309"/>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panose="020F0502020204030204"/>
                <a:cs typeface="Calibri" panose="020F0502020204030204"/>
              </a:rPr>
              <a:t>3</a:t>
            </a:r>
            <a:endParaRPr sz="1800">
              <a:latin typeface="Calibri" panose="020F0502020204030204"/>
              <a:cs typeface="Calibri" panose="020F0502020204030204"/>
            </a:endParaRPr>
          </a:p>
        </p:txBody>
      </p:sp>
      <p:sp>
        <p:nvSpPr>
          <p:cNvPr id="10" name="object 10"/>
          <p:cNvSpPr txBox="1"/>
          <p:nvPr/>
        </p:nvSpPr>
        <p:spPr>
          <a:xfrm>
            <a:off x="870697" y="2026184"/>
            <a:ext cx="5234940" cy="1220470"/>
          </a:xfrm>
          <a:prstGeom prst="rect">
            <a:avLst/>
          </a:prstGeom>
        </p:spPr>
        <p:txBody>
          <a:bodyPr vert="horz" wrap="square" lIns="0" tIns="12700" rIns="0" bIns="0" rtlCol="0">
            <a:spAutoFit/>
          </a:bodyPr>
          <a:lstStyle/>
          <a:p>
            <a:pPr marL="12700">
              <a:lnSpc>
                <a:spcPct val="100000"/>
              </a:lnSpc>
              <a:spcBef>
                <a:spcPts val="100"/>
              </a:spcBef>
            </a:pPr>
            <a:r>
              <a:rPr sz="1800" u="heavy" spc="-5" dirty="0">
                <a:solidFill>
                  <a:srgbClr val="0563C1"/>
                </a:solidFill>
                <a:uFill>
                  <a:solidFill>
                    <a:srgbClr val="0563C1"/>
                  </a:solidFill>
                </a:uFill>
                <a:latin typeface="Calibri" panose="020F0502020204030204"/>
                <a:cs typeface="Calibri" panose="020F0502020204030204"/>
                <a:hlinkClick r:id="rId7"/>
              </a:rPr>
              <a:t>Main</a:t>
            </a:r>
            <a:r>
              <a:rPr sz="1800" u="heavy" spc="-25" dirty="0">
                <a:solidFill>
                  <a:srgbClr val="0563C1"/>
                </a:solidFill>
                <a:uFill>
                  <a:solidFill>
                    <a:srgbClr val="0563C1"/>
                  </a:solidFill>
                </a:uFill>
                <a:latin typeface="Calibri" panose="020F0502020204030204"/>
                <a:cs typeface="Calibri" panose="020F0502020204030204"/>
                <a:hlinkClick r:id="rId7"/>
              </a:rPr>
              <a:t> </a:t>
            </a:r>
            <a:r>
              <a:rPr sz="1800" u="heavy" spc="-5" dirty="0">
                <a:solidFill>
                  <a:srgbClr val="0563C1"/>
                </a:solidFill>
                <a:uFill>
                  <a:solidFill>
                    <a:srgbClr val="0563C1"/>
                  </a:solidFill>
                </a:uFill>
                <a:latin typeface="Calibri" panose="020F0502020204030204"/>
                <a:cs typeface="Calibri" panose="020F0502020204030204"/>
                <a:hlinkClick r:id="rId7"/>
              </a:rPr>
              <a:t>traits</a:t>
            </a:r>
            <a:r>
              <a:rPr sz="1800" u="heavy" spc="-30" dirty="0">
                <a:solidFill>
                  <a:srgbClr val="0563C1"/>
                </a:solidFill>
                <a:uFill>
                  <a:solidFill>
                    <a:srgbClr val="0563C1"/>
                  </a:solidFill>
                </a:uFill>
                <a:latin typeface="Calibri" panose="020F0502020204030204"/>
                <a:cs typeface="Calibri" panose="020F0502020204030204"/>
                <a:hlinkClick r:id="rId7"/>
              </a:rPr>
              <a:t> </a:t>
            </a:r>
            <a:r>
              <a:rPr sz="1800" u="heavy" dirty="0">
                <a:solidFill>
                  <a:srgbClr val="0563C1"/>
                </a:solidFill>
                <a:uFill>
                  <a:solidFill>
                    <a:srgbClr val="0563C1"/>
                  </a:solidFill>
                </a:uFill>
                <a:latin typeface="Calibri" panose="020F0502020204030204"/>
                <a:cs typeface="Calibri" panose="020F0502020204030204"/>
                <a:hlinkClick r:id="rId7"/>
              </a:rPr>
              <a:t>are</a:t>
            </a:r>
            <a:r>
              <a:rPr sz="1800" u="heavy" spc="-25" dirty="0">
                <a:solidFill>
                  <a:srgbClr val="0563C1"/>
                </a:solidFill>
                <a:uFill>
                  <a:solidFill>
                    <a:srgbClr val="0563C1"/>
                  </a:solidFill>
                </a:uFill>
                <a:latin typeface="Calibri" panose="020F0502020204030204"/>
                <a:cs typeface="Calibri" panose="020F0502020204030204"/>
                <a:hlinkClick r:id="rId7"/>
              </a:rPr>
              <a:t> </a:t>
            </a:r>
            <a:r>
              <a:rPr sz="1800" u="heavy" spc="-5" dirty="0">
                <a:solidFill>
                  <a:srgbClr val="0563C1"/>
                </a:solidFill>
                <a:uFill>
                  <a:solidFill>
                    <a:srgbClr val="0563C1"/>
                  </a:solidFill>
                </a:uFill>
                <a:latin typeface="Calibri" panose="020F0502020204030204"/>
                <a:cs typeface="Calibri" panose="020F0502020204030204"/>
                <a:hlinkClick r:id="rId7"/>
              </a:rPr>
              <a:t>Lambda</a:t>
            </a:r>
            <a:endParaRPr sz="1800">
              <a:latin typeface="Calibri" panose="020F0502020204030204"/>
              <a:cs typeface="Calibri" panose="020F0502020204030204"/>
            </a:endParaRPr>
          </a:p>
          <a:p>
            <a:pPr marL="12700" marR="5080">
              <a:lnSpc>
                <a:spcPct val="101000"/>
              </a:lnSpc>
            </a:pPr>
            <a:r>
              <a:rPr sz="1800" u="heavy" dirty="0">
                <a:solidFill>
                  <a:srgbClr val="0563C1"/>
                </a:solidFill>
                <a:uFill>
                  <a:solidFill>
                    <a:srgbClr val="0563C1"/>
                  </a:solidFill>
                </a:uFill>
                <a:latin typeface="Calibri" panose="020F0502020204030204"/>
                <a:cs typeface="Calibri" panose="020F0502020204030204"/>
                <a:hlinkClick r:id="rId7"/>
              </a:rPr>
              <a:t>alculus</a:t>
            </a:r>
            <a:r>
              <a:rPr sz="1800" dirty="0">
                <a:latin typeface="Calibri" panose="020F0502020204030204"/>
                <a:cs typeface="Calibri" panose="020F0502020204030204"/>
              </a:rPr>
              <a:t>, </a:t>
            </a:r>
            <a:r>
              <a:rPr sz="1800" u="heavy" spc="-5" dirty="0">
                <a:solidFill>
                  <a:srgbClr val="0563C1"/>
                </a:solidFill>
                <a:uFill>
                  <a:solidFill>
                    <a:srgbClr val="0563C1"/>
                  </a:solidFill>
                </a:uFill>
                <a:latin typeface="Calibri" panose="020F0502020204030204"/>
                <a:cs typeface="Calibri" panose="020F0502020204030204"/>
                <a:hlinkClick r:id="rId8"/>
              </a:rPr>
              <a:t>compositionality</a:t>
            </a:r>
            <a:r>
              <a:rPr sz="1800" spc="-5" dirty="0">
                <a:latin typeface="Calibri" panose="020F0502020204030204"/>
                <a:cs typeface="Calibri" panose="020F0502020204030204"/>
              </a:rPr>
              <a:t>, </a:t>
            </a:r>
            <a:r>
              <a:rPr sz="1800" u="heavy" spc="-5" dirty="0">
                <a:solidFill>
                  <a:srgbClr val="0563C1"/>
                </a:solidFill>
                <a:uFill>
                  <a:solidFill>
                    <a:srgbClr val="0563C1"/>
                  </a:solidFill>
                </a:uFill>
                <a:latin typeface="Calibri" panose="020F0502020204030204"/>
                <a:cs typeface="Calibri" panose="020F0502020204030204"/>
                <a:hlinkClick r:id="rId9"/>
              </a:rPr>
              <a:t>formula</a:t>
            </a:r>
            <a:r>
              <a:rPr sz="1800" spc="-5" dirty="0">
                <a:latin typeface="Calibri" panose="020F0502020204030204"/>
                <a:cs typeface="Calibri" panose="020F0502020204030204"/>
              </a:rPr>
              <a:t>, </a:t>
            </a:r>
            <a:r>
              <a:rPr sz="1800" u="heavy" spc="-5" dirty="0">
                <a:solidFill>
                  <a:srgbClr val="0563C1"/>
                </a:solidFill>
                <a:uFill>
                  <a:solidFill>
                    <a:srgbClr val="0563C1"/>
                  </a:solidFill>
                </a:uFill>
                <a:latin typeface="Calibri" panose="020F0502020204030204"/>
                <a:cs typeface="Calibri" panose="020F0502020204030204"/>
                <a:hlinkClick r:id="rId10"/>
              </a:rPr>
              <a:t>recursion</a:t>
            </a:r>
            <a:r>
              <a:rPr sz="1800" spc="-5" dirty="0">
                <a:latin typeface="Calibri" panose="020F0502020204030204"/>
                <a:cs typeface="Calibri" panose="020F0502020204030204"/>
              </a:rPr>
              <a:t>, </a:t>
            </a:r>
            <a:r>
              <a:rPr sz="1800" u="heavy" spc="-5" dirty="0">
                <a:solidFill>
                  <a:srgbClr val="0563C1"/>
                </a:solidFill>
                <a:uFill>
                  <a:solidFill>
                    <a:srgbClr val="0563C1"/>
                  </a:solidFill>
                </a:uFill>
                <a:latin typeface="Calibri" panose="020F0502020204030204"/>
                <a:cs typeface="Calibri" panose="020F0502020204030204"/>
                <a:hlinkClick r:id="rId11"/>
              </a:rPr>
              <a:t>referential </a:t>
            </a:r>
            <a:r>
              <a:rPr sz="1800" spc="-395" dirty="0">
                <a:solidFill>
                  <a:srgbClr val="0563C1"/>
                </a:solidFill>
                <a:latin typeface="Calibri" panose="020F0502020204030204"/>
                <a:cs typeface="Calibri" panose="020F0502020204030204"/>
              </a:rPr>
              <a:t> </a:t>
            </a:r>
            <a:r>
              <a:rPr sz="1800" u="heavy" spc="-5" dirty="0">
                <a:solidFill>
                  <a:srgbClr val="0563C1"/>
                </a:solidFill>
                <a:uFill>
                  <a:solidFill>
                    <a:srgbClr val="0563C1"/>
                  </a:solidFill>
                </a:uFill>
                <a:latin typeface="Calibri" panose="020F0502020204030204"/>
                <a:cs typeface="Calibri" panose="020F0502020204030204"/>
                <a:hlinkClick r:id="rId11"/>
              </a:rPr>
              <a:t>transparency</a:t>
            </a:r>
            <a:endParaRPr sz="1800">
              <a:latin typeface="Calibri" panose="020F0502020204030204"/>
              <a:cs typeface="Calibri" panose="020F0502020204030204"/>
            </a:endParaRPr>
          </a:p>
          <a:p>
            <a:pPr marL="12700">
              <a:lnSpc>
                <a:spcPct val="100000"/>
              </a:lnSpc>
              <a:spcBef>
                <a:spcPts val="735"/>
              </a:spcBef>
            </a:pPr>
            <a:r>
              <a:rPr sz="1800" b="1" spc="-5" dirty="0">
                <a:latin typeface="Calibri" panose="020F0502020204030204"/>
                <a:cs typeface="Calibri" panose="020F0502020204030204"/>
              </a:rPr>
              <a:t>Functional</a:t>
            </a:r>
            <a:r>
              <a:rPr sz="1800" b="1" dirty="0">
                <a:latin typeface="Calibri" panose="020F0502020204030204"/>
                <a:cs typeface="Calibri" panose="020F0502020204030204"/>
              </a:rPr>
              <a:t> </a:t>
            </a:r>
            <a:r>
              <a:rPr sz="1800" spc="-5" dirty="0">
                <a:latin typeface="Calibri" panose="020F0502020204030204"/>
                <a:cs typeface="Calibri" panose="020F0502020204030204"/>
              </a:rPr>
              <a:t>programming</a:t>
            </a:r>
            <a:r>
              <a:rPr sz="1800" spc="-20" dirty="0">
                <a:latin typeface="Calibri" panose="020F0502020204030204"/>
                <a:cs typeface="Calibri" panose="020F0502020204030204"/>
              </a:rPr>
              <a:t> </a:t>
            </a:r>
            <a:r>
              <a:rPr sz="1800" spc="-5" dirty="0">
                <a:latin typeface="Calibri" panose="020F0502020204030204"/>
                <a:cs typeface="Calibri" panose="020F0502020204030204"/>
              </a:rPr>
              <a:t>focuses</a:t>
            </a:r>
            <a:r>
              <a:rPr sz="1800" spc="-20" dirty="0">
                <a:latin typeface="Calibri" panose="020F0502020204030204"/>
                <a:cs typeface="Calibri" panose="020F0502020204030204"/>
              </a:rPr>
              <a:t> </a:t>
            </a:r>
            <a:r>
              <a:rPr sz="1800" spc="-5" dirty="0">
                <a:latin typeface="Calibri" panose="020F0502020204030204"/>
                <a:cs typeface="Calibri" panose="020F0502020204030204"/>
              </a:rPr>
              <a:t>on</a:t>
            </a:r>
            <a:r>
              <a:rPr sz="1800" spc="5" dirty="0">
                <a:latin typeface="Calibri" panose="020F0502020204030204"/>
                <a:cs typeface="Calibri" panose="020F0502020204030204"/>
              </a:rPr>
              <a:t> </a:t>
            </a:r>
            <a:r>
              <a:rPr sz="1800" b="1" spc="-5" dirty="0">
                <a:latin typeface="Calibri" panose="020F0502020204030204"/>
                <a:cs typeface="Calibri" panose="020F0502020204030204"/>
              </a:rPr>
              <a:t>expressions</a:t>
            </a:r>
            <a:endParaRPr sz="1800">
              <a:latin typeface="Calibri" panose="020F0502020204030204"/>
              <a:cs typeface="Calibri" panose="020F0502020204030204"/>
            </a:endParaRPr>
          </a:p>
        </p:txBody>
      </p:sp>
      <p:sp>
        <p:nvSpPr>
          <p:cNvPr id="11" name="object 11"/>
          <p:cNvSpPr txBox="1"/>
          <p:nvPr/>
        </p:nvSpPr>
        <p:spPr>
          <a:xfrm>
            <a:off x="194048" y="3464858"/>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panose="020F0502020204030204"/>
                <a:cs typeface="Calibri" panose="020F0502020204030204"/>
              </a:rPr>
              <a:t>4</a:t>
            </a:r>
            <a:endParaRPr sz="1800">
              <a:latin typeface="Calibri" panose="020F0502020204030204"/>
              <a:cs typeface="Calibri" panose="020F0502020204030204"/>
            </a:endParaRPr>
          </a:p>
        </p:txBody>
      </p:sp>
      <p:sp>
        <p:nvSpPr>
          <p:cNvPr id="12" name="object 12"/>
          <p:cNvSpPr txBox="1"/>
          <p:nvPr/>
        </p:nvSpPr>
        <p:spPr>
          <a:xfrm>
            <a:off x="870697" y="3464858"/>
            <a:ext cx="5016500" cy="575945"/>
          </a:xfrm>
          <a:prstGeom prst="rect">
            <a:avLst/>
          </a:prstGeom>
        </p:spPr>
        <p:txBody>
          <a:bodyPr vert="horz" wrap="square" lIns="0" tIns="10795" rIns="0" bIns="0" rtlCol="0">
            <a:spAutoFit/>
          </a:bodyPr>
          <a:lstStyle/>
          <a:p>
            <a:pPr marL="12700" marR="5080">
              <a:lnSpc>
                <a:spcPct val="101000"/>
              </a:lnSpc>
              <a:spcBef>
                <a:spcPts val="85"/>
              </a:spcBef>
            </a:pPr>
            <a:r>
              <a:rPr sz="1800" spc="-5" dirty="0">
                <a:latin typeface="Calibri" panose="020F0502020204030204"/>
                <a:cs typeface="Calibri" panose="020F0502020204030204"/>
              </a:rPr>
              <a:t>Often recursive. Always returns the same output for </a:t>
            </a:r>
            <a:r>
              <a:rPr sz="1800" dirty="0">
                <a:latin typeface="Calibri" panose="020F0502020204030204"/>
                <a:cs typeface="Calibri" panose="020F0502020204030204"/>
              </a:rPr>
              <a:t>a </a:t>
            </a:r>
            <a:r>
              <a:rPr sz="1800" spc="-395" dirty="0">
                <a:latin typeface="Calibri" panose="020F0502020204030204"/>
                <a:cs typeface="Calibri" panose="020F0502020204030204"/>
              </a:rPr>
              <a:t> </a:t>
            </a:r>
            <a:r>
              <a:rPr sz="1800" spc="-5" dirty="0">
                <a:latin typeface="Calibri" panose="020F0502020204030204"/>
                <a:cs typeface="Calibri" panose="020F0502020204030204"/>
              </a:rPr>
              <a:t>given</a:t>
            </a:r>
            <a:r>
              <a:rPr sz="1800" spc="-10" dirty="0">
                <a:latin typeface="Calibri" panose="020F0502020204030204"/>
                <a:cs typeface="Calibri" panose="020F0502020204030204"/>
              </a:rPr>
              <a:t> </a:t>
            </a:r>
            <a:r>
              <a:rPr sz="1800" spc="-5" dirty="0">
                <a:latin typeface="Calibri" panose="020F0502020204030204"/>
                <a:cs typeface="Calibri" panose="020F0502020204030204"/>
              </a:rPr>
              <a:t>input.</a:t>
            </a:r>
            <a:endParaRPr sz="1800">
              <a:latin typeface="Calibri" panose="020F0502020204030204"/>
              <a:cs typeface="Calibri" panose="020F0502020204030204"/>
            </a:endParaRPr>
          </a:p>
        </p:txBody>
      </p:sp>
      <p:sp>
        <p:nvSpPr>
          <p:cNvPr id="13" name="object 13"/>
          <p:cNvSpPr txBox="1"/>
          <p:nvPr/>
        </p:nvSpPr>
        <p:spPr>
          <a:xfrm>
            <a:off x="194048" y="4377709"/>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panose="020F0502020204030204"/>
                <a:cs typeface="Calibri" panose="020F0502020204030204"/>
              </a:rPr>
              <a:t>5</a:t>
            </a:r>
            <a:endParaRPr sz="1800">
              <a:latin typeface="Calibri" panose="020F0502020204030204"/>
              <a:cs typeface="Calibri" panose="020F0502020204030204"/>
            </a:endParaRPr>
          </a:p>
        </p:txBody>
      </p:sp>
      <p:sp>
        <p:nvSpPr>
          <p:cNvPr id="14" name="object 14"/>
          <p:cNvSpPr txBox="1"/>
          <p:nvPr/>
        </p:nvSpPr>
        <p:spPr>
          <a:xfrm>
            <a:off x="870697" y="4377709"/>
            <a:ext cx="378904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panose="020F0502020204030204"/>
                <a:cs typeface="Calibri" panose="020F0502020204030204"/>
              </a:rPr>
              <a:t>Order</a:t>
            </a:r>
            <a:r>
              <a:rPr sz="1800" spc="-20" dirty="0">
                <a:latin typeface="Calibri" panose="020F0502020204030204"/>
                <a:cs typeface="Calibri" panose="020F0502020204030204"/>
              </a:rPr>
              <a:t> </a:t>
            </a:r>
            <a:r>
              <a:rPr sz="1800" spc="-5" dirty="0">
                <a:latin typeface="Calibri" panose="020F0502020204030204"/>
                <a:cs typeface="Calibri" panose="020F0502020204030204"/>
              </a:rPr>
              <a:t>of</a:t>
            </a:r>
            <a:r>
              <a:rPr sz="1800" spc="-20" dirty="0">
                <a:latin typeface="Calibri" panose="020F0502020204030204"/>
                <a:cs typeface="Calibri" panose="020F0502020204030204"/>
              </a:rPr>
              <a:t> </a:t>
            </a:r>
            <a:r>
              <a:rPr sz="1800" spc="-5" dirty="0">
                <a:latin typeface="Calibri" panose="020F0502020204030204"/>
                <a:cs typeface="Calibri" panose="020F0502020204030204"/>
              </a:rPr>
              <a:t>evaluation</a:t>
            </a:r>
            <a:r>
              <a:rPr sz="1800" spc="-20" dirty="0">
                <a:latin typeface="Calibri" panose="020F0502020204030204"/>
                <a:cs typeface="Calibri" panose="020F0502020204030204"/>
              </a:rPr>
              <a:t> </a:t>
            </a:r>
            <a:r>
              <a:rPr sz="1800" spc="-5" dirty="0">
                <a:latin typeface="Calibri" panose="020F0502020204030204"/>
                <a:cs typeface="Calibri" panose="020F0502020204030204"/>
              </a:rPr>
              <a:t>is</a:t>
            </a:r>
            <a:r>
              <a:rPr sz="1800" spc="-15" dirty="0">
                <a:latin typeface="Calibri" panose="020F0502020204030204"/>
                <a:cs typeface="Calibri" panose="020F0502020204030204"/>
              </a:rPr>
              <a:t> </a:t>
            </a:r>
            <a:r>
              <a:rPr sz="1800" spc="-5" dirty="0">
                <a:latin typeface="Calibri" panose="020F0502020204030204"/>
                <a:cs typeface="Calibri" panose="020F0502020204030204"/>
              </a:rPr>
              <a:t>usually</a:t>
            </a:r>
            <a:r>
              <a:rPr sz="1800" spc="-20" dirty="0">
                <a:latin typeface="Calibri" panose="020F0502020204030204"/>
                <a:cs typeface="Calibri" panose="020F0502020204030204"/>
              </a:rPr>
              <a:t> </a:t>
            </a:r>
            <a:r>
              <a:rPr sz="1800" spc="-5" dirty="0">
                <a:latin typeface="Calibri" panose="020F0502020204030204"/>
                <a:cs typeface="Calibri" panose="020F0502020204030204"/>
              </a:rPr>
              <a:t>undefined.</a:t>
            </a:r>
            <a:endParaRPr sz="1800">
              <a:latin typeface="Calibri" panose="020F0502020204030204"/>
              <a:cs typeface="Calibri" panose="020F0502020204030204"/>
            </a:endParaRPr>
          </a:p>
        </p:txBody>
      </p:sp>
      <p:sp>
        <p:nvSpPr>
          <p:cNvPr id="15" name="object 15"/>
          <p:cNvSpPr txBox="1"/>
          <p:nvPr/>
        </p:nvSpPr>
        <p:spPr>
          <a:xfrm>
            <a:off x="194048" y="501668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panose="020F0502020204030204"/>
                <a:cs typeface="Calibri" panose="020F0502020204030204"/>
              </a:rPr>
              <a:t>6</a:t>
            </a:r>
            <a:endParaRPr sz="1800">
              <a:latin typeface="Calibri" panose="020F0502020204030204"/>
              <a:cs typeface="Calibri" panose="020F0502020204030204"/>
            </a:endParaRPr>
          </a:p>
        </p:txBody>
      </p:sp>
      <p:sp>
        <p:nvSpPr>
          <p:cNvPr id="16" name="object 16"/>
          <p:cNvSpPr txBox="1"/>
          <p:nvPr/>
        </p:nvSpPr>
        <p:spPr>
          <a:xfrm>
            <a:off x="194048" y="566058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panose="020F0502020204030204"/>
                <a:cs typeface="Calibri" panose="020F0502020204030204"/>
              </a:rPr>
              <a:t>7</a:t>
            </a:r>
            <a:endParaRPr sz="1800">
              <a:latin typeface="Calibri" panose="020F0502020204030204"/>
              <a:cs typeface="Calibri" panose="020F0502020204030204"/>
            </a:endParaRPr>
          </a:p>
        </p:txBody>
      </p:sp>
      <p:sp>
        <p:nvSpPr>
          <p:cNvPr id="17" name="object 17"/>
          <p:cNvSpPr txBox="1"/>
          <p:nvPr/>
        </p:nvSpPr>
        <p:spPr>
          <a:xfrm>
            <a:off x="870697" y="5016684"/>
            <a:ext cx="4968240" cy="1220470"/>
          </a:xfrm>
          <a:prstGeom prst="rect">
            <a:avLst/>
          </a:prstGeom>
        </p:spPr>
        <p:txBody>
          <a:bodyPr vert="horz" wrap="square" lIns="0" tIns="10795" rIns="0" bIns="0" rtlCol="0">
            <a:spAutoFit/>
          </a:bodyPr>
          <a:lstStyle/>
          <a:p>
            <a:pPr marL="12700" marR="346075">
              <a:lnSpc>
                <a:spcPct val="101000"/>
              </a:lnSpc>
              <a:spcBef>
                <a:spcPts val="85"/>
              </a:spcBef>
            </a:pPr>
            <a:r>
              <a:rPr sz="1800" spc="-5" dirty="0">
                <a:latin typeface="Calibri" panose="020F0502020204030204"/>
                <a:cs typeface="Calibri" panose="020F0502020204030204"/>
              </a:rPr>
              <a:t>Must be stateless. i.e. No operation can have side </a:t>
            </a:r>
            <a:r>
              <a:rPr sz="1800" spc="-395" dirty="0">
                <a:latin typeface="Calibri" panose="020F0502020204030204"/>
                <a:cs typeface="Calibri" panose="020F0502020204030204"/>
              </a:rPr>
              <a:t> </a:t>
            </a:r>
            <a:r>
              <a:rPr sz="1800" spc="-5" dirty="0">
                <a:latin typeface="Calibri" panose="020F0502020204030204"/>
                <a:cs typeface="Calibri" panose="020F0502020204030204"/>
              </a:rPr>
              <a:t>effects.</a:t>
            </a:r>
            <a:endParaRPr sz="1800">
              <a:latin typeface="Calibri" panose="020F0502020204030204"/>
              <a:cs typeface="Calibri" panose="020F0502020204030204"/>
            </a:endParaRPr>
          </a:p>
          <a:p>
            <a:pPr marL="12700" marR="5080">
              <a:lnSpc>
                <a:spcPct val="101000"/>
              </a:lnSpc>
              <a:spcBef>
                <a:spcPts val="720"/>
              </a:spcBef>
            </a:pPr>
            <a:r>
              <a:rPr sz="1800" spc="-5" dirty="0">
                <a:latin typeface="Calibri" panose="020F0502020204030204"/>
                <a:cs typeface="Calibri" panose="020F0502020204030204"/>
              </a:rPr>
              <a:t>Good fit for parallel execution, Tends to</a:t>
            </a:r>
            <a:r>
              <a:rPr sz="1800" dirty="0">
                <a:latin typeface="Calibri" panose="020F0502020204030204"/>
                <a:cs typeface="Calibri" panose="020F0502020204030204"/>
              </a:rPr>
              <a:t> </a:t>
            </a:r>
            <a:r>
              <a:rPr sz="1800" spc="-5" dirty="0">
                <a:latin typeface="Calibri" panose="020F0502020204030204"/>
                <a:cs typeface="Calibri" panose="020F0502020204030204"/>
              </a:rPr>
              <a:t>emphasize </a:t>
            </a:r>
            <a:r>
              <a:rPr sz="1800" dirty="0">
                <a:latin typeface="Calibri" panose="020F0502020204030204"/>
                <a:cs typeface="Calibri" panose="020F0502020204030204"/>
              </a:rPr>
              <a:t>a </a:t>
            </a:r>
            <a:r>
              <a:rPr sz="1800" spc="-395" dirty="0">
                <a:latin typeface="Calibri" panose="020F0502020204030204"/>
                <a:cs typeface="Calibri" panose="020F0502020204030204"/>
              </a:rPr>
              <a:t> </a:t>
            </a:r>
            <a:r>
              <a:rPr sz="1800" spc="-5" dirty="0">
                <a:latin typeface="Calibri" panose="020F0502020204030204"/>
                <a:cs typeface="Calibri" panose="020F0502020204030204"/>
              </a:rPr>
              <a:t>divide</a:t>
            </a:r>
            <a:r>
              <a:rPr sz="1800" spc="-10" dirty="0">
                <a:latin typeface="Calibri" panose="020F0502020204030204"/>
                <a:cs typeface="Calibri" panose="020F0502020204030204"/>
              </a:rPr>
              <a:t> </a:t>
            </a:r>
            <a:r>
              <a:rPr sz="1800" dirty="0">
                <a:latin typeface="Calibri" panose="020F0502020204030204"/>
                <a:cs typeface="Calibri" panose="020F0502020204030204"/>
              </a:rPr>
              <a:t>and</a:t>
            </a:r>
            <a:r>
              <a:rPr sz="1800" spc="-5" dirty="0">
                <a:latin typeface="Calibri" panose="020F0502020204030204"/>
                <a:cs typeface="Calibri" panose="020F0502020204030204"/>
              </a:rPr>
              <a:t> conquer</a:t>
            </a:r>
            <a:r>
              <a:rPr sz="1800" spc="-10" dirty="0">
                <a:latin typeface="Calibri" panose="020F0502020204030204"/>
                <a:cs typeface="Calibri" panose="020F0502020204030204"/>
              </a:rPr>
              <a:t> </a:t>
            </a:r>
            <a:r>
              <a:rPr sz="1800" dirty="0">
                <a:latin typeface="Calibri" panose="020F0502020204030204"/>
                <a:cs typeface="Calibri" panose="020F0502020204030204"/>
              </a:rPr>
              <a:t>approach.</a:t>
            </a:r>
            <a:endParaRPr sz="1800">
              <a:latin typeface="Calibri" panose="020F0502020204030204"/>
              <a:cs typeface="Calibri" panose="020F0502020204030204"/>
            </a:endParaRPr>
          </a:p>
        </p:txBody>
      </p:sp>
      <p:sp>
        <p:nvSpPr>
          <p:cNvPr id="18" name="object 18"/>
          <p:cNvSpPr txBox="1"/>
          <p:nvPr/>
        </p:nvSpPr>
        <p:spPr>
          <a:xfrm>
            <a:off x="6333223" y="631259"/>
            <a:ext cx="5137150" cy="560578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panose="020F0502020204030204"/>
                <a:cs typeface="Calibri" panose="020F0502020204030204"/>
              </a:rPr>
              <a:t>Procedural</a:t>
            </a:r>
            <a:r>
              <a:rPr sz="1800" b="1" spc="-45" dirty="0">
                <a:latin typeface="Calibri" panose="020F0502020204030204"/>
                <a:cs typeface="Calibri" panose="020F0502020204030204"/>
              </a:rPr>
              <a:t> </a:t>
            </a:r>
            <a:r>
              <a:rPr sz="1800" b="1" spc="-5" dirty="0">
                <a:latin typeface="Calibri" panose="020F0502020204030204"/>
                <a:cs typeface="Calibri" panose="020F0502020204030204"/>
              </a:rPr>
              <a:t>Paradigm</a:t>
            </a:r>
            <a:endParaRPr sz="1800">
              <a:latin typeface="Calibri" panose="020F0502020204030204"/>
              <a:cs typeface="Calibri" panose="020F0502020204030204"/>
            </a:endParaRPr>
          </a:p>
          <a:p>
            <a:pPr marL="12700" marR="5080">
              <a:lnSpc>
                <a:spcPct val="101000"/>
              </a:lnSpc>
              <a:spcBef>
                <a:spcPts val="1560"/>
              </a:spcBef>
            </a:pPr>
            <a:r>
              <a:rPr sz="1800" spc="-5" dirty="0">
                <a:latin typeface="Calibri" panose="020F0502020204030204"/>
                <a:cs typeface="Calibri" panose="020F0502020204030204"/>
              </a:rPr>
              <a:t>Derived from structured programming, based on the </a:t>
            </a:r>
            <a:r>
              <a:rPr sz="1800" dirty="0">
                <a:latin typeface="Calibri" panose="020F0502020204030204"/>
                <a:cs typeface="Calibri" panose="020F0502020204030204"/>
              </a:rPr>
              <a:t> </a:t>
            </a:r>
            <a:r>
              <a:rPr sz="1800" spc="-5" dirty="0">
                <a:latin typeface="Calibri" panose="020F0502020204030204"/>
                <a:cs typeface="Calibri" panose="020F0502020204030204"/>
              </a:rPr>
              <a:t>concept</a:t>
            </a:r>
            <a:r>
              <a:rPr sz="1800" spc="-15" dirty="0">
                <a:latin typeface="Calibri" panose="020F0502020204030204"/>
                <a:cs typeface="Calibri" panose="020F0502020204030204"/>
              </a:rPr>
              <a:t> </a:t>
            </a:r>
            <a:r>
              <a:rPr sz="1800" spc="-5" dirty="0">
                <a:latin typeface="Calibri" panose="020F0502020204030204"/>
                <a:cs typeface="Calibri" panose="020F0502020204030204"/>
              </a:rPr>
              <a:t>of</a:t>
            </a:r>
            <a:r>
              <a:rPr sz="1800" spc="10" dirty="0">
                <a:latin typeface="Calibri" panose="020F0502020204030204"/>
                <a:cs typeface="Calibri" panose="020F0502020204030204"/>
              </a:rPr>
              <a:t> </a:t>
            </a:r>
            <a:r>
              <a:rPr sz="1800" u="heavy" spc="-5" dirty="0">
                <a:solidFill>
                  <a:srgbClr val="0563C1"/>
                </a:solidFill>
                <a:uFill>
                  <a:solidFill>
                    <a:srgbClr val="0563C1"/>
                  </a:solidFill>
                </a:uFill>
                <a:latin typeface="Calibri" panose="020F0502020204030204"/>
                <a:cs typeface="Calibri" panose="020F0502020204030204"/>
                <a:hlinkClick r:id="rId12"/>
              </a:rPr>
              <a:t>modular</a:t>
            </a:r>
            <a:r>
              <a:rPr sz="1800" u="heavy" spc="-15" dirty="0">
                <a:solidFill>
                  <a:srgbClr val="0563C1"/>
                </a:solidFill>
                <a:uFill>
                  <a:solidFill>
                    <a:srgbClr val="0563C1"/>
                  </a:solidFill>
                </a:uFill>
                <a:latin typeface="Calibri" panose="020F0502020204030204"/>
                <a:cs typeface="Calibri" panose="020F0502020204030204"/>
                <a:hlinkClick r:id="rId12"/>
              </a:rPr>
              <a:t> </a:t>
            </a:r>
            <a:r>
              <a:rPr sz="1800" u="heavy" spc="-5" dirty="0">
                <a:solidFill>
                  <a:srgbClr val="0563C1"/>
                </a:solidFill>
                <a:uFill>
                  <a:solidFill>
                    <a:srgbClr val="0563C1"/>
                  </a:solidFill>
                </a:uFill>
                <a:latin typeface="Calibri" panose="020F0502020204030204"/>
                <a:cs typeface="Calibri" panose="020F0502020204030204"/>
                <a:hlinkClick r:id="rId12"/>
              </a:rPr>
              <a:t>programming</a:t>
            </a:r>
            <a:r>
              <a:rPr sz="1800" spc="15" dirty="0">
                <a:solidFill>
                  <a:srgbClr val="0563C1"/>
                </a:solidFill>
                <a:latin typeface="Calibri" panose="020F0502020204030204"/>
                <a:cs typeface="Calibri" panose="020F0502020204030204"/>
                <a:hlinkClick r:id="rId12"/>
              </a:rPr>
              <a:t> </a:t>
            </a:r>
            <a:r>
              <a:rPr sz="1800" spc="-5" dirty="0">
                <a:latin typeface="Calibri" panose="020F0502020204030204"/>
                <a:cs typeface="Calibri" panose="020F0502020204030204"/>
              </a:rPr>
              <a:t>or</a:t>
            </a:r>
            <a:r>
              <a:rPr sz="1800" spc="-10" dirty="0">
                <a:latin typeface="Calibri" panose="020F0502020204030204"/>
                <a:cs typeface="Calibri" panose="020F0502020204030204"/>
              </a:rPr>
              <a:t> </a:t>
            </a:r>
            <a:r>
              <a:rPr sz="1800" spc="-5" dirty="0">
                <a:latin typeface="Calibri" panose="020F0502020204030204"/>
                <a:cs typeface="Calibri" panose="020F0502020204030204"/>
              </a:rPr>
              <a:t>the </a:t>
            </a:r>
            <a:r>
              <a:rPr sz="1800" i="1" spc="-5" dirty="0">
                <a:latin typeface="Calibri" panose="020F0502020204030204"/>
                <a:cs typeface="Calibri" panose="020F0502020204030204"/>
              </a:rPr>
              <a:t>procedure</a:t>
            </a:r>
            <a:r>
              <a:rPr sz="1800" i="1" spc="-15" dirty="0">
                <a:latin typeface="Calibri" panose="020F0502020204030204"/>
                <a:cs typeface="Calibri" panose="020F0502020204030204"/>
              </a:rPr>
              <a:t> </a:t>
            </a:r>
            <a:r>
              <a:rPr sz="1800" i="1" dirty="0">
                <a:latin typeface="Calibri" panose="020F0502020204030204"/>
                <a:cs typeface="Calibri" panose="020F0502020204030204"/>
              </a:rPr>
              <a:t>call</a:t>
            </a:r>
            <a:endParaRPr sz="1800">
              <a:latin typeface="Calibri" panose="020F0502020204030204"/>
              <a:cs typeface="Calibri" panose="020F0502020204030204"/>
            </a:endParaRPr>
          </a:p>
          <a:p>
            <a:pPr>
              <a:lnSpc>
                <a:spcPct val="100000"/>
              </a:lnSpc>
              <a:spcBef>
                <a:spcPts val="25"/>
              </a:spcBef>
            </a:pPr>
            <a:endParaRPr sz="2350">
              <a:latin typeface="Calibri" panose="020F0502020204030204"/>
              <a:cs typeface="Calibri" panose="020F0502020204030204"/>
            </a:endParaRPr>
          </a:p>
          <a:p>
            <a:pPr marL="12700" marR="1287145">
              <a:lnSpc>
                <a:spcPct val="101000"/>
              </a:lnSpc>
              <a:spcBef>
                <a:spcPts val="5"/>
              </a:spcBef>
            </a:pPr>
            <a:r>
              <a:rPr sz="1800" spc="-5" dirty="0">
                <a:latin typeface="Calibri" panose="020F0502020204030204"/>
                <a:cs typeface="Calibri" panose="020F0502020204030204"/>
              </a:rPr>
              <a:t>Main traits </a:t>
            </a:r>
            <a:r>
              <a:rPr sz="1800" dirty="0">
                <a:latin typeface="Calibri" panose="020F0502020204030204"/>
                <a:cs typeface="Calibri" panose="020F0502020204030204"/>
              </a:rPr>
              <a:t>are </a:t>
            </a:r>
            <a:r>
              <a:rPr sz="1800" u="heavy" spc="-5" dirty="0">
                <a:solidFill>
                  <a:srgbClr val="0563C1"/>
                </a:solidFill>
                <a:uFill>
                  <a:solidFill>
                    <a:srgbClr val="0563C1"/>
                  </a:solidFill>
                </a:uFill>
                <a:latin typeface="Calibri" panose="020F0502020204030204"/>
                <a:cs typeface="Calibri" panose="020F0502020204030204"/>
                <a:hlinkClick r:id="rId13"/>
              </a:rPr>
              <a:t>Local variables</a:t>
            </a:r>
            <a:r>
              <a:rPr sz="1800" spc="-5" dirty="0">
                <a:latin typeface="Calibri" panose="020F0502020204030204"/>
                <a:cs typeface="Calibri" panose="020F0502020204030204"/>
              </a:rPr>
              <a:t>, sequence, </a:t>
            </a:r>
            <a:r>
              <a:rPr sz="1800" spc="-395" dirty="0">
                <a:latin typeface="Calibri" panose="020F0502020204030204"/>
                <a:cs typeface="Calibri" panose="020F0502020204030204"/>
              </a:rPr>
              <a:t> </a:t>
            </a:r>
            <a:r>
              <a:rPr sz="1800" spc="-5" dirty="0">
                <a:latin typeface="Calibri" panose="020F0502020204030204"/>
                <a:cs typeface="Calibri" panose="020F0502020204030204"/>
              </a:rPr>
              <a:t>selection,</a:t>
            </a:r>
            <a:r>
              <a:rPr sz="1800" spc="-15" dirty="0">
                <a:latin typeface="Calibri" panose="020F0502020204030204"/>
                <a:cs typeface="Calibri" panose="020F0502020204030204"/>
              </a:rPr>
              <a:t> </a:t>
            </a:r>
            <a:r>
              <a:rPr sz="1800" u="heavy" spc="-5" dirty="0">
                <a:solidFill>
                  <a:srgbClr val="0563C1"/>
                </a:solidFill>
                <a:uFill>
                  <a:solidFill>
                    <a:srgbClr val="0563C1"/>
                  </a:solidFill>
                </a:uFill>
                <a:latin typeface="Calibri" panose="020F0502020204030204"/>
                <a:cs typeface="Calibri" panose="020F0502020204030204"/>
                <a:hlinkClick r:id="rId14"/>
              </a:rPr>
              <a:t>iteration</a:t>
            </a:r>
            <a:r>
              <a:rPr sz="1800" spc="-5" dirty="0">
                <a:latin typeface="Calibri" panose="020F0502020204030204"/>
                <a:cs typeface="Calibri" panose="020F0502020204030204"/>
              </a:rPr>
              <a:t>,</a:t>
            </a:r>
            <a:r>
              <a:rPr sz="1800" spc="-15" dirty="0">
                <a:latin typeface="Calibri" panose="020F0502020204030204"/>
                <a:cs typeface="Calibri" panose="020F0502020204030204"/>
              </a:rPr>
              <a:t> </a:t>
            </a:r>
            <a:r>
              <a:rPr sz="1800" dirty="0">
                <a:latin typeface="Calibri" panose="020F0502020204030204"/>
                <a:cs typeface="Calibri" panose="020F0502020204030204"/>
              </a:rPr>
              <a:t>and</a:t>
            </a:r>
            <a:r>
              <a:rPr sz="1800" spc="-15" dirty="0">
                <a:latin typeface="Calibri" panose="020F0502020204030204"/>
                <a:cs typeface="Calibri" panose="020F0502020204030204"/>
              </a:rPr>
              <a:t> </a:t>
            </a:r>
            <a:r>
              <a:rPr sz="1800" u="heavy" spc="-5" dirty="0">
                <a:solidFill>
                  <a:srgbClr val="0563C1"/>
                </a:solidFill>
                <a:uFill>
                  <a:solidFill>
                    <a:srgbClr val="0563C1"/>
                  </a:solidFill>
                </a:uFill>
                <a:latin typeface="Calibri" panose="020F0502020204030204"/>
                <a:cs typeface="Calibri" panose="020F0502020204030204"/>
                <a:hlinkClick r:id="rId12"/>
              </a:rPr>
              <a:t>modularization</a:t>
            </a:r>
            <a:endParaRPr sz="1800">
              <a:latin typeface="Calibri" panose="020F0502020204030204"/>
              <a:cs typeface="Calibri" panose="020F0502020204030204"/>
            </a:endParaRPr>
          </a:p>
          <a:p>
            <a:pPr>
              <a:lnSpc>
                <a:spcPct val="100000"/>
              </a:lnSpc>
              <a:spcBef>
                <a:spcPts val="40"/>
              </a:spcBef>
            </a:pPr>
            <a:endParaRPr sz="2350">
              <a:latin typeface="Calibri" panose="020F0502020204030204"/>
              <a:cs typeface="Calibri" panose="020F0502020204030204"/>
            </a:endParaRPr>
          </a:p>
          <a:p>
            <a:pPr marL="12700">
              <a:lnSpc>
                <a:spcPct val="100000"/>
              </a:lnSpc>
            </a:pPr>
            <a:r>
              <a:rPr sz="1800" b="1" spc="-5" dirty="0">
                <a:latin typeface="Calibri" panose="020F0502020204030204"/>
                <a:cs typeface="Calibri" panose="020F0502020204030204"/>
              </a:rPr>
              <a:t>Procedural</a:t>
            </a:r>
            <a:r>
              <a:rPr sz="1800" b="1" spc="-15" dirty="0">
                <a:latin typeface="Calibri" panose="020F0502020204030204"/>
                <a:cs typeface="Calibri" panose="020F0502020204030204"/>
              </a:rPr>
              <a:t> </a:t>
            </a:r>
            <a:r>
              <a:rPr sz="1800" spc="-5" dirty="0">
                <a:latin typeface="Calibri" panose="020F0502020204030204"/>
                <a:cs typeface="Calibri" panose="020F0502020204030204"/>
              </a:rPr>
              <a:t>programming</a:t>
            </a:r>
            <a:r>
              <a:rPr sz="1800" spc="-20" dirty="0">
                <a:latin typeface="Calibri" panose="020F0502020204030204"/>
                <a:cs typeface="Calibri" panose="020F0502020204030204"/>
              </a:rPr>
              <a:t> </a:t>
            </a:r>
            <a:r>
              <a:rPr sz="1800" spc="-5" dirty="0">
                <a:latin typeface="Calibri" panose="020F0502020204030204"/>
                <a:cs typeface="Calibri" panose="020F0502020204030204"/>
              </a:rPr>
              <a:t>focuses</a:t>
            </a:r>
            <a:r>
              <a:rPr sz="1800" spc="-20" dirty="0">
                <a:latin typeface="Calibri" panose="020F0502020204030204"/>
                <a:cs typeface="Calibri" panose="020F0502020204030204"/>
              </a:rPr>
              <a:t> </a:t>
            </a:r>
            <a:r>
              <a:rPr sz="1800" spc="-5" dirty="0">
                <a:latin typeface="Calibri" panose="020F0502020204030204"/>
                <a:cs typeface="Calibri" panose="020F0502020204030204"/>
              </a:rPr>
              <a:t>on</a:t>
            </a:r>
            <a:r>
              <a:rPr sz="1800" spc="5" dirty="0">
                <a:latin typeface="Calibri" panose="020F0502020204030204"/>
                <a:cs typeface="Calibri" panose="020F0502020204030204"/>
              </a:rPr>
              <a:t> </a:t>
            </a:r>
            <a:r>
              <a:rPr sz="1800" b="1" spc="-5" dirty="0">
                <a:latin typeface="Calibri" panose="020F0502020204030204"/>
                <a:cs typeface="Calibri" panose="020F0502020204030204"/>
              </a:rPr>
              <a:t>statements</a:t>
            </a:r>
            <a:endParaRPr sz="1800">
              <a:latin typeface="Calibri" panose="020F0502020204030204"/>
              <a:cs typeface="Calibri" panose="020F0502020204030204"/>
            </a:endParaRPr>
          </a:p>
          <a:p>
            <a:pPr>
              <a:lnSpc>
                <a:spcPct val="100000"/>
              </a:lnSpc>
              <a:spcBef>
                <a:spcPts val="15"/>
              </a:spcBef>
            </a:pPr>
            <a:endParaRPr sz="1550">
              <a:latin typeface="Calibri" panose="020F0502020204030204"/>
              <a:cs typeface="Calibri" panose="020F0502020204030204"/>
            </a:endParaRPr>
          </a:p>
          <a:p>
            <a:pPr marL="12700" marR="160020">
              <a:lnSpc>
                <a:spcPct val="101000"/>
              </a:lnSpc>
            </a:pPr>
            <a:r>
              <a:rPr sz="1800" spc="-5" dirty="0">
                <a:latin typeface="Calibri" panose="020F0502020204030204"/>
                <a:cs typeface="Calibri" panose="020F0502020204030204"/>
              </a:rPr>
              <a:t>The output of </a:t>
            </a:r>
            <a:r>
              <a:rPr sz="1800" dirty="0">
                <a:latin typeface="Calibri" panose="020F0502020204030204"/>
                <a:cs typeface="Calibri" panose="020F0502020204030204"/>
              </a:rPr>
              <a:t>a </a:t>
            </a:r>
            <a:r>
              <a:rPr sz="1800" spc="-5" dirty="0">
                <a:latin typeface="Calibri" panose="020F0502020204030204"/>
                <a:cs typeface="Calibri" panose="020F0502020204030204"/>
              </a:rPr>
              <a:t>routine does not </a:t>
            </a:r>
            <a:r>
              <a:rPr sz="1800" dirty="0">
                <a:latin typeface="Calibri" panose="020F0502020204030204"/>
                <a:cs typeface="Calibri" panose="020F0502020204030204"/>
              </a:rPr>
              <a:t>always </a:t>
            </a:r>
            <a:r>
              <a:rPr sz="1800" spc="-5" dirty="0">
                <a:latin typeface="Calibri" panose="020F0502020204030204"/>
                <a:cs typeface="Calibri" panose="020F0502020204030204"/>
              </a:rPr>
              <a:t>have </a:t>
            </a:r>
            <a:r>
              <a:rPr sz="1800" dirty="0">
                <a:latin typeface="Calibri" panose="020F0502020204030204"/>
                <a:cs typeface="Calibri" panose="020F0502020204030204"/>
              </a:rPr>
              <a:t>a </a:t>
            </a:r>
            <a:r>
              <a:rPr sz="1800" spc="-5" dirty="0">
                <a:latin typeface="Calibri" panose="020F0502020204030204"/>
                <a:cs typeface="Calibri" panose="020F0502020204030204"/>
              </a:rPr>
              <a:t>direct </a:t>
            </a:r>
            <a:r>
              <a:rPr sz="1800" spc="-395" dirty="0">
                <a:latin typeface="Calibri" panose="020F0502020204030204"/>
                <a:cs typeface="Calibri" panose="020F0502020204030204"/>
              </a:rPr>
              <a:t> </a:t>
            </a:r>
            <a:r>
              <a:rPr sz="1800" spc="-5" dirty="0">
                <a:latin typeface="Calibri" panose="020F0502020204030204"/>
                <a:cs typeface="Calibri" panose="020F0502020204030204"/>
              </a:rPr>
              <a:t>correlation</a:t>
            </a:r>
            <a:r>
              <a:rPr sz="1800" spc="-10" dirty="0">
                <a:latin typeface="Calibri" panose="020F0502020204030204"/>
                <a:cs typeface="Calibri" panose="020F0502020204030204"/>
              </a:rPr>
              <a:t> </a:t>
            </a:r>
            <a:r>
              <a:rPr sz="1800" spc="-5" dirty="0">
                <a:latin typeface="Calibri" panose="020F0502020204030204"/>
                <a:cs typeface="Calibri" panose="020F0502020204030204"/>
              </a:rPr>
              <a:t>with the input.</a:t>
            </a:r>
            <a:endParaRPr sz="1800">
              <a:latin typeface="Calibri" panose="020F0502020204030204"/>
              <a:cs typeface="Calibri" panose="020F0502020204030204"/>
            </a:endParaRPr>
          </a:p>
          <a:p>
            <a:pPr marL="12700" marR="962025">
              <a:lnSpc>
                <a:spcPts val="5030"/>
              </a:lnSpc>
              <a:spcBef>
                <a:spcPts val="630"/>
              </a:spcBef>
            </a:pPr>
            <a:r>
              <a:rPr sz="1800" spc="-5" dirty="0">
                <a:latin typeface="Calibri" panose="020F0502020204030204"/>
                <a:cs typeface="Calibri" panose="020F0502020204030204"/>
              </a:rPr>
              <a:t>Everything is done in </a:t>
            </a:r>
            <a:r>
              <a:rPr sz="1800" dirty="0">
                <a:latin typeface="Calibri" panose="020F0502020204030204"/>
                <a:cs typeface="Calibri" panose="020F0502020204030204"/>
              </a:rPr>
              <a:t>a </a:t>
            </a:r>
            <a:r>
              <a:rPr sz="1800" spc="-5" dirty="0">
                <a:latin typeface="Calibri" panose="020F0502020204030204"/>
                <a:cs typeface="Calibri" panose="020F0502020204030204"/>
              </a:rPr>
              <a:t>specific order. </a:t>
            </a:r>
            <a:r>
              <a:rPr sz="1800" dirty="0">
                <a:latin typeface="Calibri" panose="020F0502020204030204"/>
                <a:cs typeface="Calibri" panose="020F0502020204030204"/>
              </a:rPr>
              <a:t> </a:t>
            </a:r>
            <a:r>
              <a:rPr sz="1800" spc="-5" dirty="0">
                <a:latin typeface="Calibri" panose="020F0502020204030204"/>
                <a:cs typeface="Calibri" panose="020F0502020204030204"/>
              </a:rPr>
              <a:t>Execution</a:t>
            </a:r>
            <a:r>
              <a:rPr sz="1800" spc="-15" dirty="0">
                <a:latin typeface="Calibri" panose="020F0502020204030204"/>
                <a:cs typeface="Calibri" panose="020F0502020204030204"/>
              </a:rPr>
              <a:t> </a:t>
            </a:r>
            <a:r>
              <a:rPr sz="1800" spc="-5" dirty="0">
                <a:latin typeface="Calibri" panose="020F0502020204030204"/>
                <a:cs typeface="Calibri" panose="020F0502020204030204"/>
              </a:rPr>
              <a:t>of</a:t>
            </a:r>
            <a:r>
              <a:rPr sz="1800" spc="-15" dirty="0">
                <a:latin typeface="Calibri" panose="020F0502020204030204"/>
                <a:cs typeface="Calibri" panose="020F0502020204030204"/>
              </a:rPr>
              <a:t> </a:t>
            </a:r>
            <a:r>
              <a:rPr sz="1800" dirty="0">
                <a:latin typeface="Calibri" panose="020F0502020204030204"/>
                <a:cs typeface="Calibri" panose="020F0502020204030204"/>
              </a:rPr>
              <a:t>a</a:t>
            </a:r>
            <a:r>
              <a:rPr sz="1800" spc="-15" dirty="0">
                <a:latin typeface="Calibri" panose="020F0502020204030204"/>
                <a:cs typeface="Calibri" panose="020F0502020204030204"/>
              </a:rPr>
              <a:t> </a:t>
            </a:r>
            <a:r>
              <a:rPr sz="1800" spc="-5" dirty="0">
                <a:latin typeface="Calibri" panose="020F0502020204030204"/>
                <a:cs typeface="Calibri" panose="020F0502020204030204"/>
              </a:rPr>
              <a:t>routine</a:t>
            </a:r>
            <a:r>
              <a:rPr sz="1800" spc="-15" dirty="0">
                <a:latin typeface="Calibri" panose="020F0502020204030204"/>
                <a:cs typeface="Calibri" panose="020F0502020204030204"/>
              </a:rPr>
              <a:t> </a:t>
            </a:r>
            <a:r>
              <a:rPr sz="1800" spc="-5" dirty="0">
                <a:latin typeface="Calibri" panose="020F0502020204030204"/>
                <a:cs typeface="Calibri" panose="020F0502020204030204"/>
              </a:rPr>
              <a:t>may</a:t>
            </a:r>
            <a:r>
              <a:rPr sz="1800" spc="-15" dirty="0">
                <a:latin typeface="Calibri" panose="020F0502020204030204"/>
                <a:cs typeface="Calibri" panose="020F0502020204030204"/>
              </a:rPr>
              <a:t> </a:t>
            </a:r>
            <a:r>
              <a:rPr sz="1800" spc="-5" dirty="0">
                <a:latin typeface="Calibri" panose="020F0502020204030204"/>
                <a:cs typeface="Calibri" panose="020F0502020204030204"/>
              </a:rPr>
              <a:t>have</a:t>
            </a:r>
            <a:r>
              <a:rPr sz="1800" spc="-15" dirty="0">
                <a:latin typeface="Calibri" panose="020F0502020204030204"/>
                <a:cs typeface="Calibri" panose="020F0502020204030204"/>
              </a:rPr>
              <a:t> </a:t>
            </a:r>
            <a:r>
              <a:rPr sz="1800" spc="-5" dirty="0">
                <a:latin typeface="Calibri" panose="020F0502020204030204"/>
                <a:cs typeface="Calibri" panose="020F0502020204030204"/>
              </a:rPr>
              <a:t>side</a:t>
            </a:r>
            <a:r>
              <a:rPr sz="1800" spc="-15" dirty="0">
                <a:latin typeface="Calibri" panose="020F0502020204030204"/>
                <a:cs typeface="Calibri" panose="020F0502020204030204"/>
              </a:rPr>
              <a:t> </a:t>
            </a:r>
            <a:r>
              <a:rPr sz="1800" spc="-5" dirty="0">
                <a:latin typeface="Calibri" panose="020F0502020204030204"/>
                <a:cs typeface="Calibri" panose="020F0502020204030204"/>
              </a:rPr>
              <a:t>effects.</a:t>
            </a:r>
            <a:endParaRPr sz="1800">
              <a:latin typeface="Calibri" panose="020F0502020204030204"/>
              <a:cs typeface="Calibri" panose="020F0502020204030204"/>
            </a:endParaRPr>
          </a:p>
          <a:p>
            <a:pPr>
              <a:lnSpc>
                <a:spcPct val="100000"/>
              </a:lnSpc>
              <a:spcBef>
                <a:spcPts val="50"/>
              </a:spcBef>
            </a:pPr>
            <a:endParaRPr sz="1800">
              <a:latin typeface="Calibri" panose="020F0502020204030204"/>
              <a:cs typeface="Calibri" panose="020F0502020204030204"/>
            </a:endParaRPr>
          </a:p>
          <a:p>
            <a:pPr marL="12700" marR="73660">
              <a:lnSpc>
                <a:spcPct val="101000"/>
              </a:lnSpc>
            </a:pPr>
            <a:r>
              <a:rPr sz="1800" spc="-5" dirty="0">
                <a:latin typeface="Calibri" panose="020F0502020204030204"/>
                <a:cs typeface="Calibri" panose="020F0502020204030204"/>
              </a:rPr>
              <a:t>Tends to emphasize implementing solutions in </a:t>
            </a:r>
            <a:r>
              <a:rPr sz="1800" dirty="0">
                <a:latin typeface="Calibri" panose="020F0502020204030204"/>
                <a:cs typeface="Calibri" panose="020F0502020204030204"/>
              </a:rPr>
              <a:t>a </a:t>
            </a:r>
            <a:r>
              <a:rPr sz="1800" spc="-5" dirty="0">
                <a:latin typeface="Calibri" panose="020F0502020204030204"/>
                <a:cs typeface="Calibri" panose="020F0502020204030204"/>
              </a:rPr>
              <a:t>linear </a:t>
            </a:r>
            <a:r>
              <a:rPr sz="1800" spc="-395" dirty="0">
                <a:latin typeface="Calibri" panose="020F0502020204030204"/>
                <a:cs typeface="Calibri" panose="020F0502020204030204"/>
              </a:rPr>
              <a:t> </a:t>
            </a:r>
            <a:r>
              <a:rPr sz="1800" spc="-5" dirty="0">
                <a:latin typeface="Calibri" panose="020F0502020204030204"/>
                <a:cs typeface="Calibri" panose="020F0502020204030204"/>
              </a:rPr>
              <a:t>fashion.</a:t>
            </a:r>
            <a:endParaRPr sz="1800">
              <a:latin typeface="Calibri" panose="020F0502020204030204"/>
              <a:cs typeface="Calibri" panose="020F0502020204030204"/>
            </a:endParaRPr>
          </a:p>
        </p:txBody>
      </p:sp>
      <p:sp>
        <p:nvSpPr>
          <p:cNvPr id="19" name="Slide Number Placeholder 18"/>
          <p:cNvSpPr>
            <a:spLocks noGrp="1"/>
          </p:cNvSpPr>
          <p:nvPr>
            <p:ph type="sldNum" sz="quarter" idx="7"/>
          </p:nvPr>
        </p:nvSpPr>
        <p:spPr/>
        <p:txBody>
          <a:bodyPr/>
          <a:lstStyle/>
          <a:p>
            <a:fld id="{B6F15528-21DE-4FAA-801E-634DDDAF4B2B}" type="slidenum">
              <a:rPr/>
              <a:t>30</a:t>
            </a:fld>
            <a:endParaRPr/>
          </a:p>
        </p:txBody>
      </p:sp>
      <p:sp>
        <p:nvSpPr>
          <p:cNvPr id="20" name="Footer Placeholder 19"/>
          <p:cNvSpPr>
            <a:spLocks noGrp="1"/>
          </p:cNvSpPr>
          <p:nvPr>
            <p:ph type="ftr" sz="quarter" idx="5"/>
          </p:nvPr>
        </p:nvSpPr>
        <p:spPr/>
        <p:txBody>
          <a:bodyPr/>
          <a:lstStyle/>
          <a:p>
            <a:r>
              <a:t>UNIT IV : Pythonic Programming Paradigm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970" y="19698"/>
            <a:ext cx="355727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latin typeface="Calibri" panose="020F0502020204030204"/>
                <a:cs typeface="Calibri" panose="020F0502020204030204"/>
              </a:rPr>
              <a:t>Function</a:t>
            </a:r>
            <a:r>
              <a:rPr spc="-35"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vs</a:t>
            </a:r>
            <a:r>
              <a:rPr spc="-3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Object</a:t>
            </a:r>
            <a:r>
              <a:rPr spc="-30" dirty="0">
                <a:solidFill>
                  <a:srgbClr val="000000"/>
                </a:solidFill>
                <a:latin typeface="Calibri" panose="020F0502020204030204"/>
                <a:cs typeface="Calibri" panose="020F0502020204030204"/>
              </a:rPr>
              <a:t> </a:t>
            </a:r>
            <a:r>
              <a:rPr spc="-5" dirty="0">
                <a:solidFill>
                  <a:srgbClr val="000000"/>
                </a:solidFill>
                <a:latin typeface="Calibri" panose="020F0502020204030204"/>
                <a:cs typeface="Calibri" panose="020F0502020204030204"/>
              </a:rPr>
              <a:t>Oriented</a:t>
            </a:r>
          </a:p>
        </p:txBody>
      </p:sp>
      <p:sp>
        <p:nvSpPr>
          <p:cNvPr id="3" name="object 3"/>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4" name="object 4"/>
          <p:cNvSpPr/>
          <p:nvPr/>
        </p:nvSpPr>
        <p:spPr>
          <a:xfrm>
            <a:off x="0" y="586966"/>
            <a:ext cx="12105640" cy="5979795"/>
          </a:xfrm>
          <a:custGeom>
            <a:avLst/>
            <a:gdLst/>
            <a:ahLst/>
            <a:cxnLst/>
            <a:rect l="l" t="t" r="r" b="b"/>
            <a:pathLst>
              <a:path w="12105640" h="5979795">
                <a:moveTo>
                  <a:pt x="0" y="0"/>
                </a:moveTo>
                <a:lnTo>
                  <a:pt x="12105503" y="0"/>
                </a:lnTo>
                <a:lnTo>
                  <a:pt x="12105503" y="5979175"/>
                </a:lnTo>
                <a:lnTo>
                  <a:pt x="0" y="5979175"/>
                </a:lnTo>
                <a:lnTo>
                  <a:pt x="0" y="0"/>
                </a:lnTo>
                <a:close/>
              </a:path>
            </a:pathLst>
          </a:custGeom>
          <a:ln w="12699">
            <a:solidFill>
              <a:srgbClr val="00B0F0"/>
            </a:solidFill>
          </a:ln>
        </p:spPr>
        <p:txBody>
          <a:bodyPr wrap="square" lIns="0" tIns="0" rIns="0" bIns="0" rtlCol="0"/>
          <a:lstStyle/>
          <a:p>
            <a:endParaRPr/>
          </a:p>
        </p:txBody>
      </p:sp>
      <p:sp>
        <p:nvSpPr>
          <p:cNvPr id="5" name="object 5"/>
          <p:cNvSpPr txBox="1"/>
          <p:nvPr/>
        </p:nvSpPr>
        <p:spPr>
          <a:xfrm>
            <a:off x="162694" y="854457"/>
            <a:ext cx="46799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panose="020F0502020204030204"/>
                <a:cs typeface="Calibri" panose="020F0502020204030204"/>
              </a:rPr>
              <a:t>S.No</a:t>
            </a:r>
            <a:endParaRPr sz="1800">
              <a:latin typeface="Calibri" panose="020F0502020204030204"/>
              <a:cs typeface="Calibri" panose="020F0502020204030204"/>
            </a:endParaRPr>
          </a:p>
        </p:txBody>
      </p:sp>
      <p:sp>
        <p:nvSpPr>
          <p:cNvPr id="6" name="object 6"/>
          <p:cNvSpPr txBox="1"/>
          <p:nvPr/>
        </p:nvSpPr>
        <p:spPr>
          <a:xfrm>
            <a:off x="928845" y="854457"/>
            <a:ext cx="206121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panose="020F0502020204030204"/>
                <a:cs typeface="Calibri" panose="020F0502020204030204"/>
              </a:rPr>
              <a:t>Functional</a:t>
            </a:r>
            <a:r>
              <a:rPr sz="1800" b="1" spc="-75" dirty="0">
                <a:latin typeface="Calibri" panose="020F0502020204030204"/>
                <a:cs typeface="Calibri" panose="020F0502020204030204"/>
              </a:rPr>
              <a:t> </a:t>
            </a:r>
            <a:r>
              <a:rPr sz="1800" b="1" spc="-5" dirty="0">
                <a:latin typeface="Calibri" panose="020F0502020204030204"/>
                <a:cs typeface="Calibri" panose="020F0502020204030204"/>
              </a:rPr>
              <a:t>Paradigms</a:t>
            </a:r>
            <a:endParaRPr sz="1800">
              <a:latin typeface="Calibri" panose="020F0502020204030204"/>
              <a:cs typeface="Calibri" panose="020F0502020204030204"/>
            </a:endParaRPr>
          </a:p>
        </p:txBody>
      </p:sp>
      <p:sp>
        <p:nvSpPr>
          <p:cNvPr id="7" name="object 7"/>
          <p:cNvSpPr txBox="1"/>
          <p:nvPr/>
        </p:nvSpPr>
        <p:spPr>
          <a:xfrm>
            <a:off x="162694" y="130070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panose="020F0502020204030204"/>
                <a:cs typeface="Calibri" panose="020F0502020204030204"/>
              </a:rPr>
              <a:t>1</a:t>
            </a:r>
            <a:endParaRPr sz="1800">
              <a:latin typeface="Calibri" panose="020F0502020204030204"/>
              <a:cs typeface="Calibri" panose="020F0502020204030204"/>
            </a:endParaRPr>
          </a:p>
        </p:txBody>
      </p:sp>
      <p:sp>
        <p:nvSpPr>
          <p:cNvPr id="8" name="object 8"/>
          <p:cNvSpPr txBox="1"/>
          <p:nvPr/>
        </p:nvSpPr>
        <p:spPr>
          <a:xfrm>
            <a:off x="928845" y="1300707"/>
            <a:ext cx="22999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panose="020F0502020204030204"/>
                <a:cs typeface="Calibri" panose="020F0502020204030204"/>
              </a:rPr>
              <a:t>FP</a:t>
            </a:r>
            <a:r>
              <a:rPr sz="1800" spc="-30" dirty="0">
                <a:latin typeface="Calibri" panose="020F0502020204030204"/>
                <a:cs typeface="Calibri" panose="020F0502020204030204"/>
              </a:rPr>
              <a:t> </a:t>
            </a:r>
            <a:r>
              <a:rPr sz="1800" spc="-5" dirty="0">
                <a:latin typeface="Calibri" panose="020F0502020204030204"/>
                <a:cs typeface="Calibri" panose="020F0502020204030204"/>
              </a:rPr>
              <a:t>uses</a:t>
            </a:r>
            <a:r>
              <a:rPr sz="1800" spc="-30" dirty="0">
                <a:latin typeface="Calibri" panose="020F0502020204030204"/>
                <a:cs typeface="Calibri" panose="020F0502020204030204"/>
              </a:rPr>
              <a:t> </a:t>
            </a:r>
            <a:r>
              <a:rPr sz="1800" spc="-5" dirty="0">
                <a:latin typeface="Calibri" panose="020F0502020204030204"/>
                <a:cs typeface="Calibri" panose="020F0502020204030204"/>
              </a:rPr>
              <a:t>Immutable</a:t>
            </a:r>
            <a:r>
              <a:rPr sz="1800" spc="-30" dirty="0">
                <a:latin typeface="Calibri" panose="020F0502020204030204"/>
                <a:cs typeface="Calibri" panose="020F0502020204030204"/>
              </a:rPr>
              <a:t> </a:t>
            </a:r>
            <a:r>
              <a:rPr sz="1800" spc="-5" dirty="0">
                <a:latin typeface="Calibri" panose="020F0502020204030204"/>
                <a:cs typeface="Calibri" panose="020F0502020204030204"/>
              </a:rPr>
              <a:t>data.</a:t>
            </a:r>
            <a:endParaRPr sz="1800">
              <a:latin typeface="Calibri" panose="020F0502020204030204"/>
              <a:cs typeface="Calibri" panose="020F0502020204030204"/>
            </a:endParaRPr>
          </a:p>
        </p:txBody>
      </p:sp>
      <p:sp>
        <p:nvSpPr>
          <p:cNvPr id="9" name="object 9"/>
          <p:cNvSpPr txBox="1"/>
          <p:nvPr/>
        </p:nvSpPr>
        <p:spPr>
          <a:xfrm>
            <a:off x="162694" y="187955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panose="020F0502020204030204"/>
                <a:cs typeface="Calibri" panose="020F0502020204030204"/>
              </a:rPr>
              <a:t>2</a:t>
            </a:r>
            <a:endParaRPr sz="1800">
              <a:latin typeface="Calibri" panose="020F0502020204030204"/>
              <a:cs typeface="Calibri" panose="020F0502020204030204"/>
            </a:endParaRPr>
          </a:p>
        </p:txBody>
      </p:sp>
      <p:sp>
        <p:nvSpPr>
          <p:cNvPr id="10" name="object 10"/>
          <p:cNvSpPr txBox="1"/>
          <p:nvPr/>
        </p:nvSpPr>
        <p:spPr>
          <a:xfrm>
            <a:off x="928845" y="1879556"/>
            <a:ext cx="445008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panose="020F0502020204030204"/>
                <a:cs typeface="Calibri" panose="020F0502020204030204"/>
              </a:rPr>
              <a:t>Follows</a:t>
            </a:r>
            <a:r>
              <a:rPr sz="1800" spc="-25" dirty="0">
                <a:latin typeface="Calibri" panose="020F0502020204030204"/>
                <a:cs typeface="Calibri" panose="020F0502020204030204"/>
              </a:rPr>
              <a:t> </a:t>
            </a:r>
            <a:r>
              <a:rPr sz="1800" spc="-5" dirty="0">
                <a:latin typeface="Calibri" panose="020F0502020204030204"/>
                <a:cs typeface="Calibri" panose="020F0502020204030204"/>
              </a:rPr>
              <a:t>Declarative</a:t>
            </a:r>
            <a:r>
              <a:rPr sz="1800" spc="-20" dirty="0">
                <a:latin typeface="Calibri" panose="020F0502020204030204"/>
                <a:cs typeface="Calibri" panose="020F0502020204030204"/>
              </a:rPr>
              <a:t> </a:t>
            </a:r>
            <a:r>
              <a:rPr sz="1800" spc="-5" dirty="0">
                <a:latin typeface="Calibri" panose="020F0502020204030204"/>
                <a:cs typeface="Calibri" panose="020F0502020204030204"/>
              </a:rPr>
              <a:t>Programming</a:t>
            </a:r>
            <a:r>
              <a:rPr sz="1800" spc="-25" dirty="0">
                <a:latin typeface="Calibri" panose="020F0502020204030204"/>
                <a:cs typeface="Calibri" panose="020F0502020204030204"/>
              </a:rPr>
              <a:t> </a:t>
            </a:r>
            <a:r>
              <a:rPr sz="1800" spc="-5" dirty="0">
                <a:latin typeface="Calibri" panose="020F0502020204030204"/>
                <a:cs typeface="Calibri" panose="020F0502020204030204"/>
              </a:rPr>
              <a:t>based</a:t>
            </a:r>
            <a:r>
              <a:rPr sz="1800" spc="-20" dirty="0">
                <a:latin typeface="Calibri" panose="020F0502020204030204"/>
                <a:cs typeface="Calibri" panose="020F0502020204030204"/>
              </a:rPr>
              <a:t> </a:t>
            </a:r>
            <a:r>
              <a:rPr sz="1800" spc="-5" dirty="0">
                <a:latin typeface="Calibri" panose="020F0502020204030204"/>
                <a:cs typeface="Calibri" panose="020F0502020204030204"/>
              </a:rPr>
              <a:t>Model.</a:t>
            </a:r>
            <a:endParaRPr sz="1800">
              <a:latin typeface="Calibri" panose="020F0502020204030204"/>
              <a:cs typeface="Calibri" panose="020F0502020204030204"/>
            </a:endParaRPr>
          </a:p>
        </p:txBody>
      </p:sp>
      <p:sp>
        <p:nvSpPr>
          <p:cNvPr id="11" name="object 11"/>
          <p:cNvSpPr txBox="1"/>
          <p:nvPr/>
        </p:nvSpPr>
        <p:spPr>
          <a:xfrm>
            <a:off x="162694" y="252310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panose="020F0502020204030204"/>
                <a:cs typeface="Calibri" panose="020F0502020204030204"/>
              </a:rPr>
              <a:t>3</a:t>
            </a:r>
            <a:endParaRPr sz="1800">
              <a:latin typeface="Calibri" panose="020F0502020204030204"/>
              <a:cs typeface="Calibri" panose="020F0502020204030204"/>
            </a:endParaRPr>
          </a:p>
        </p:txBody>
      </p:sp>
      <p:sp>
        <p:nvSpPr>
          <p:cNvPr id="12" name="object 12"/>
          <p:cNvSpPr txBox="1"/>
          <p:nvPr/>
        </p:nvSpPr>
        <p:spPr>
          <a:xfrm>
            <a:off x="162694" y="3073577"/>
            <a:ext cx="141605" cy="1129030"/>
          </a:xfrm>
          <a:prstGeom prst="rect">
            <a:avLst/>
          </a:prstGeom>
        </p:spPr>
        <p:txBody>
          <a:bodyPr vert="horz" wrap="square" lIns="0" tIns="106045" rIns="0" bIns="0" rtlCol="0">
            <a:spAutoFit/>
          </a:bodyPr>
          <a:lstStyle/>
          <a:p>
            <a:pPr marL="12700">
              <a:lnSpc>
                <a:spcPct val="100000"/>
              </a:lnSpc>
              <a:spcBef>
                <a:spcPts val="835"/>
              </a:spcBef>
            </a:pPr>
            <a:r>
              <a:rPr sz="1800" b="1" dirty="0">
                <a:latin typeface="Calibri" panose="020F0502020204030204"/>
                <a:cs typeface="Calibri" panose="020F0502020204030204"/>
              </a:rPr>
              <a:t>4</a:t>
            </a:r>
            <a:endParaRPr sz="1800">
              <a:latin typeface="Calibri" panose="020F0502020204030204"/>
              <a:cs typeface="Calibri" panose="020F0502020204030204"/>
            </a:endParaRPr>
          </a:p>
          <a:p>
            <a:pPr marL="12700">
              <a:lnSpc>
                <a:spcPct val="100000"/>
              </a:lnSpc>
              <a:spcBef>
                <a:spcPts val="735"/>
              </a:spcBef>
            </a:pPr>
            <a:r>
              <a:rPr sz="1800" b="1" dirty="0">
                <a:latin typeface="Calibri" panose="020F0502020204030204"/>
                <a:cs typeface="Calibri" panose="020F0502020204030204"/>
              </a:rPr>
              <a:t>5</a:t>
            </a:r>
            <a:endParaRPr sz="1800">
              <a:latin typeface="Calibri" panose="020F0502020204030204"/>
              <a:cs typeface="Calibri" panose="020F0502020204030204"/>
            </a:endParaRPr>
          </a:p>
          <a:p>
            <a:pPr marL="12700">
              <a:lnSpc>
                <a:spcPct val="100000"/>
              </a:lnSpc>
              <a:spcBef>
                <a:spcPts val="735"/>
              </a:spcBef>
            </a:pPr>
            <a:r>
              <a:rPr sz="1800" b="1" dirty="0">
                <a:latin typeface="Calibri" panose="020F0502020204030204"/>
                <a:cs typeface="Calibri" panose="020F0502020204030204"/>
              </a:rPr>
              <a:t>6</a:t>
            </a:r>
            <a:endParaRPr sz="1800">
              <a:latin typeface="Calibri" panose="020F0502020204030204"/>
              <a:cs typeface="Calibri" panose="020F0502020204030204"/>
            </a:endParaRPr>
          </a:p>
        </p:txBody>
      </p:sp>
      <p:sp>
        <p:nvSpPr>
          <p:cNvPr id="13" name="object 13"/>
          <p:cNvSpPr txBox="1"/>
          <p:nvPr/>
        </p:nvSpPr>
        <p:spPr>
          <a:xfrm>
            <a:off x="162694" y="454640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panose="020F0502020204030204"/>
                <a:cs typeface="Calibri" panose="020F0502020204030204"/>
              </a:rPr>
              <a:t>7</a:t>
            </a:r>
            <a:endParaRPr sz="1800">
              <a:latin typeface="Calibri" panose="020F0502020204030204"/>
              <a:cs typeface="Calibri" panose="020F0502020204030204"/>
            </a:endParaRPr>
          </a:p>
        </p:txBody>
      </p:sp>
      <p:sp>
        <p:nvSpPr>
          <p:cNvPr id="14" name="object 14"/>
          <p:cNvSpPr txBox="1"/>
          <p:nvPr/>
        </p:nvSpPr>
        <p:spPr>
          <a:xfrm>
            <a:off x="928845" y="2523107"/>
            <a:ext cx="5305425" cy="2323465"/>
          </a:xfrm>
          <a:prstGeom prst="rect">
            <a:avLst/>
          </a:prstGeom>
        </p:spPr>
        <p:txBody>
          <a:bodyPr vert="horz" wrap="square" lIns="0" tIns="10795" rIns="0" bIns="0" rtlCol="0">
            <a:spAutoFit/>
          </a:bodyPr>
          <a:lstStyle/>
          <a:p>
            <a:pPr marL="12700" marR="684530">
              <a:lnSpc>
                <a:spcPct val="101000"/>
              </a:lnSpc>
              <a:spcBef>
                <a:spcPts val="85"/>
              </a:spcBef>
            </a:pPr>
            <a:r>
              <a:rPr sz="1800" spc="-5" dirty="0">
                <a:latin typeface="Calibri" panose="020F0502020204030204"/>
                <a:cs typeface="Calibri" panose="020F0502020204030204"/>
              </a:rPr>
              <a:t>What it focuses is on: "What you </a:t>
            </a:r>
            <a:r>
              <a:rPr sz="1800" dirty="0">
                <a:latin typeface="Calibri" panose="020F0502020204030204"/>
                <a:cs typeface="Calibri" panose="020F0502020204030204"/>
              </a:rPr>
              <a:t>are </a:t>
            </a:r>
            <a:r>
              <a:rPr sz="1800" spc="-5" dirty="0">
                <a:latin typeface="Calibri" panose="020F0502020204030204"/>
                <a:cs typeface="Calibri" panose="020F0502020204030204"/>
              </a:rPr>
              <a:t>doing. in the </a:t>
            </a:r>
            <a:r>
              <a:rPr sz="1800" spc="-395" dirty="0">
                <a:latin typeface="Calibri" panose="020F0502020204030204"/>
                <a:cs typeface="Calibri" panose="020F0502020204030204"/>
              </a:rPr>
              <a:t> </a:t>
            </a:r>
            <a:r>
              <a:rPr sz="1800" spc="-5" dirty="0">
                <a:latin typeface="Calibri" panose="020F0502020204030204"/>
                <a:cs typeface="Calibri" panose="020F0502020204030204"/>
              </a:rPr>
              <a:t>programme."</a:t>
            </a:r>
            <a:endParaRPr sz="1800">
              <a:latin typeface="Calibri" panose="020F0502020204030204"/>
              <a:cs typeface="Calibri" panose="020F0502020204030204"/>
            </a:endParaRPr>
          </a:p>
          <a:p>
            <a:pPr marL="12700" marR="2172970">
              <a:lnSpc>
                <a:spcPts val="2900"/>
              </a:lnSpc>
              <a:spcBef>
                <a:spcPts val="215"/>
              </a:spcBef>
            </a:pPr>
            <a:r>
              <a:rPr sz="1800" spc="-5" dirty="0">
                <a:latin typeface="Calibri" panose="020F0502020204030204"/>
                <a:cs typeface="Calibri" panose="020F0502020204030204"/>
              </a:rPr>
              <a:t>Supports Parallel Programming. </a:t>
            </a:r>
            <a:r>
              <a:rPr sz="1800" dirty="0">
                <a:latin typeface="Calibri" panose="020F0502020204030204"/>
                <a:cs typeface="Calibri" panose="020F0502020204030204"/>
              </a:rPr>
              <a:t> </a:t>
            </a:r>
            <a:r>
              <a:rPr sz="1800" spc="-5" dirty="0">
                <a:latin typeface="Calibri" panose="020F0502020204030204"/>
                <a:cs typeface="Calibri" panose="020F0502020204030204"/>
              </a:rPr>
              <a:t>Its</a:t>
            </a:r>
            <a:r>
              <a:rPr sz="1800" spc="-25" dirty="0">
                <a:latin typeface="Calibri" panose="020F0502020204030204"/>
                <a:cs typeface="Calibri" panose="020F0502020204030204"/>
              </a:rPr>
              <a:t> </a:t>
            </a:r>
            <a:r>
              <a:rPr sz="1800" spc="-5" dirty="0">
                <a:latin typeface="Calibri" panose="020F0502020204030204"/>
                <a:cs typeface="Calibri" panose="020F0502020204030204"/>
              </a:rPr>
              <a:t>functions</a:t>
            </a:r>
            <a:r>
              <a:rPr sz="1800" spc="-25" dirty="0">
                <a:latin typeface="Calibri" panose="020F0502020204030204"/>
                <a:cs typeface="Calibri" panose="020F0502020204030204"/>
              </a:rPr>
              <a:t> </a:t>
            </a:r>
            <a:r>
              <a:rPr sz="1800" spc="-5" dirty="0">
                <a:latin typeface="Calibri" panose="020F0502020204030204"/>
                <a:cs typeface="Calibri" panose="020F0502020204030204"/>
              </a:rPr>
              <a:t>have</a:t>
            </a:r>
            <a:r>
              <a:rPr sz="1800" spc="-25" dirty="0">
                <a:latin typeface="Calibri" panose="020F0502020204030204"/>
                <a:cs typeface="Calibri" panose="020F0502020204030204"/>
              </a:rPr>
              <a:t> </a:t>
            </a:r>
            <a:r>
              <a:rPr sz="1800" spc="-5" dirty="0">
                <a:latin typeface="Calibri" panose="020F0502020204030204"/>
                <a:cs typeface="Calibri" panose="020F0502020204030204"/>
              </a:rPr>
              <a:t>no-side</a:t>
            </a:r>
            <a:r>
              <a:rPr sz="1800" spc="-20" dirty="0">
                <a:latin typeface="Calibri" panose="020F0502020204030204"/>
                <a:cs typeface="Calibri" panose="020F0502020204030204"/>
              </a:rPr>
              <a:t> </a:t>
            </a:r>
            <a:r>
              <a:rPr sz="1800" spc="-5" dirty="0">
                <a:latin typeface="Calibri" panose="020F0502020204030204"/>
                <a:cs typeface="Calibri" panose="020F0502020204030204"/>
              </a:rPr>
              <a:t>effects.</a:t>
            </a:r>
            <a:endParaRPr sz="1800">
              <a:latin typeface="Calibri" panose="020F0502020204030204"/>
              <a:cs typeface="Calibri" panose="020F0502020204030204"/>
            </a:endParaRPr>
          </a:p>
          <a:p>
            <a:pPr marL="12700" marR="5080">
              <a:lnSpc>
                <a:spcPct val="101000"/>
              </a:lnSpc>
              <a:spcBef>
                <a:spcPts val="495"/>
              </a:spcBef>
            </a:pPr>
            <a:r>
              <a:rPr sz="1800" spc="-5" dirty="0">
                <a:latin typeface="Calibri" panose="020F0502020204030204"/>
                <a:cs typeface="Calibri" panose="020F0502020204030204"/>
              </a:rPr>
              <a:t>Flow Control is performed using function calls </a:t>
            </a:r>
            <a:r>
              <a:rPr sz="1800" dirty="0">
                <a:latin typeface="Calibri" panose="020F0502020204030204"/>
                <a:cs typeface="Calibri" panose="020F0502020204030204"/>
              </a:rPr>
              <a:t>&amp; </a:t>
            </a:r>
            <a:r>
              <a:rPr sz="1800" spc="-5" dirty="0">
                <a:latin typeface="Calibri" panose="020F0502020204030204"/>
                <a:cs typeface="Calibri" panose="020F0502020204030204"/>
              </a:rPr>
              <a:t>function </a:t>
            </a:r>
            <a:r>
              <a:rPr sz="1800" spc="-395" dirty="0">
                <a:latin typeface="Calibri" panose="020F0502020204030204"/>
                <a:cs typeface="Calibri" panose="020F0502020204030204"/>
              </a:rPr>
              <a:t> </a:t>
            </a:r>
            <a:r>
              <a:rPr sz="1800" spc="-5" dirty="0">
                <a:latin typeface="Calibri" panose="020F0502020204030204"/>
                <a:cs typeface="Calibri" panose="020F0502020204030204"/>
              </a:rPr>
              <a:t>calls</a:t>
            </a:r>
            <a:r>
              <a:rPr sz="1800" spc="-10" dirty="0">
                <a:latin typeface="Calibri" panose="020F0502020204030204"/>
                <a:cs typeface="Calibri" panose="020F0502020204030204"/>
              </a:rPr>
              <a:t> </a:t>
            </a:r>
            <a:r>
              <a:rPr sz="1800" spc="-5" dirty="0">
                <a:latin typeface="Calibri" panose="020F0502020204030204"/>
                <a:cs typeface="Calibri" panose="020F0502020204030204"/>
              </a:rPr>
              <a:t>with recursion.</a:t>
            </a:r>
            <a:endParaRPr sz="1800">
              <a:latin typeface="Calibri" panose="020F0502020204030204"/>
              <a:cs typeface="Calibri" panose="020F0502020204030204"/>
            </a:endParaRPr>
          </a:p>
          <a:p>
            <a:pPr marL="12700">
              <a:lnSpc>
                <a:spcPct val="100000"/>
              </a:lnSpc>
              <a:spcBef>
                <a:spcPts val="735"/>
              </a:spcBef>
            </a:pPr>
            <a:r>
              <a:rPr sz="1800" spc="-5" dirty="0">
                <a:latin typeface="Calibri" panose="020F0502020204030204"/>
                <a:cs typeface="Calibri" panose="020F0502020204030204"/>
              </a:rPr>
              <a:t>Execution</a:t>
            </a:r>
            <a:r>
              <a:rPr sz="1800" spc="-15" dirty="0">
                <a:latin typeface="Calibri" panose="020F0502020204030204"/>
                <a:cs typeface="Calibri" panose="020F0502020204030204"/>
              </a:rPr>
              <a:t> </a:t>
            </a:r>
            <a:r>
              <a:rPr sz="1800" spc="-5" dirty="0">
                <a:latin typeface="Calibri" panose="020F0502020204030204"/>
                <a:cs typeface="Calibri" panose="020F0502020204030204"/>
              </a:rPr>
              <a:t>order</a:t>
            </a:r>
            <a:r>
              <a:rPr sz="1800" spc="-15" dirty="0">
                <a:latin typeface="Calibri" panose="020F0502020204030204"/>
                <a:cs typeface="Calibri" panose="020F0502020204030204"/>
              </a:rPr>
              <a:t> </a:t>
            </a:r>
            <a:r>
              <a:rPr sz="1800" spc="-5" dirty="0">
                <a:latin typeface="Calibri" panose="020F0502020204030204"/>
                <a:cs typeface="Calibri" panose="020F0502020204030204"/>
              </a:rPr>
              <a:t>of</a:t>
            </a:r>
            <a:r>
              <a:rPr sz="1800" spc="-10" dirty="0">
                <a:latin typeface="Calibri" panose="020F0502020204030204"/>
                <a:cs typeface="Calibri" panose="020F0502020204030204"/>
              </a:rPr>
              <a:t> </a:t>
            </a:r>
            <a:r>
              <a:rPr sz="1800" spc="-5" dirty="0">
                <a:latin typeface="Calibri" panose="020F0502020204030204"/>
                <a:cs typeface="Calibri" panose="020F0502020204030204"/>
              </a:rPr>
              <a:t>statements</a:t>
            </a:r>
            <a:r>
              <a:rPr sz="1800" spc="-15" dirty="0">
                <a:latin typeface="Calibri" panose="020F0502020204030204"/>
                <a:cs typeface="Calibri" panose="020F0502020204030204"/>
              </a:rPr>
              <a:t> </a:t>
            </a:r>
            <a:r>
              <a:rPr sz="1800" spc="-5" dirty="0">
                <a:latin typeface="Calibri" panose="020F0502020204030204"/>
                <a:cs typeface="Calibri" panose="020F0502020204030204"/>
              </a:rPr>
              <a:t>is</a:t>
            </a:r>
            <a:r>
              <a:rPr sz="1800" spc="-10" dirty="0">
                <a:latin typeface="Calibri" panose="020F0502020204030204"/>
                <a:cs typeface="Calibri" panose="020F0502020204030204"/>
              </a:rPr>
              <a:t> </a:t>
            </a:r>
            <a:r>
              <a:rPr sz="1800" spc="-5" dirty="0">
                <a:latin typeface="Calibri" panose="020F0502020204030204"/>
                <a:cs typeface="Calibri" panose="020F0502020204030204"/>
              </a:rPr>
              <a:t>not</a:t>
            </a:r>
            <a:r>
              <a:rPr sz="1800" spc="-15" dirty="0">
                <a:latin typeface="Calibri" panose="020F0502020204030204"/>
                <a:cs typeface="Calibri" panose="020F0502020204030204"/>
              </a:rPr>
              <a:t> </a:t>
            </a:r>
            <a:r>
              <a:rPr sz="1800" spc="-5" dirty="0">
                <a:latin typeface="Calibri" panose="020F0502020204030204"/>
                <a:cs typeface="Calibri" panose="020F0502020204030204"/>
              </a:rPr>
              <a:t>very</a:t>
            </a:r>
            <a:r>
              <a:rPr sz="1800" spc="-10" dirty="0">
                <a:latin typeface="Calibri" panose="020F0502020204030204"/>
                <a:cs typeface="Calibri" panose="020F0502020204030204"/>
              </a:rPr>
              <a:t> </a:t>
            </a:r>
            <a:r>
              <a:rPr sz="1800" spc="-5" dirty="0">
                <a:latin typeface="Calibri" panose="020F0502020204030204"/>
                <a:cs typeface="Calibri" panose="020F0502020204030204"/>
              </a:rPr>
              <a:t>important.</a:t>
            </a:r>
            <a:endParaRPr sz="1800">
              <a:latin typeface="Calibri" panose="020F0502020204030204"/>
              <a:cs typeface="Calibri" panose="020F0502020204030204"/>
            </a:endParaRPr>
          </a:p>
        </p:txBody>
      </p:sp>
      <p:sp>
        <p:nvSpPr>
          <p:cNvPr id="15" name="object 15"/>
          <p:cNvSpPr txBox="1"/>
          <p:nvPr/>
        </p:nvSpPr>
        <p:spPr>
          <a:xfrm>
            <a:off x="162694" y="511605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panose="020F0502020204030204"/>
                <a:cs typeface="Calibri" panose="020F0502020204030204"/>
              </a:rPr>
              <a:t>8</a:t>
            </a:r>
            <a:endParaRPr sz="1800">
              <a:latin typeface="Calibri" panose="020F0502020204030204"/>
              <a:cs typeface="Calibri" panose="020F0502020204030204"/>
            </a:endParaRPr>
          </a:p>
        </p:txBody>
      </p:sp>
      <p:sp>
        <p:nvSpPr>
          <p:cNvPr id="16" name="object 16"/>
          <p:cNvSpPr txBox="1"/>
          <p:nvPr/>
        </p:nvSpPr>
        <p:spPr>
          <a:xfrm>
            <a:off x="928845" y="5116057"/>
            <a:ext cx="5217160" cy="575945"/>
          </a:xfrm>
          <a:prstGeom prst="rect">
            <a:avLst/>
          </a:prstGeom>
        </p:spPr>
        <p:txBody>
          <a:bodyPr vert="horz" wrap="square" lIns="0" tIns="10795" rIns="0" bIns="0" rtlCol="0">
            <a:spAutoFit/>
          </a:bodyPr>
          <a:lstStyle/>
          <a:p>
            <a:pPr marL="12700" marR="5080">
              <a:lnSpc>
                <a:spcPct val="101000"/>
              </a:lnSpc>
              <a:spcBef>
                <a:spcPts val="85"/>
              </a:spcBef>
            </a:pPr>
            <a:r>
              <a:rPr sz="1800" spc="-5" dirty="0">
                <a:latin typeface="Calibri" panose="020F0502020204030204"/>
                <a:cs typeface="Calibri" panose="020F0502020204030204"/>
              </a:rPr>
              <a:t>Supports both "Abstraction over Data" </a:t>
            </a:r>
            <a:r>
              <a:rPr sz="1800" dirty="0">
                <a:latin typeface="Calibri" panose="020F0502020204030204"/>
                <a:cs typeface="Calibri" panose="020F0502020204030204"/>
              </a:rPr>
              <a:t>and </a:t>
            </a:r>
            <a:r>
              <a:rPr sz="1800" spc="-5" dirty="0">
                <a:latin typeface="Calibri" panose="020F0502020204030204"/>
                <a:cs typeface="Calibri" panose="020F0502020204030204"/>
              </a:rPr>
              <a:t>"Abstraction </a:t>
            </a:r>
            <a:r>
              <a:rPr sz="1800" spc="-395" dirty="0">
                <a:latin typeface="Calibri" panose="020F0502020204030204"/>
                <a:cs typeface="Calibri" panose="020F0502020204030204"/>
              </a:rPr>
              <a:t> </a:t>
            </a:r>
            <a:r>
              <a:rPr sz="1800" spc="-5" dirty="0">
                <a:latin typeface="Calibri" panose="020F0502020204030204"/>
                <a:cs typeface="Calibri" panose="020F0502020204030204"/>
              </a:rPr>
              <a:t>over</a:t>
            </a:r>
            <a:r>
              <a:rPr sz="1800" spc="-10" dirty="0">
                <a:latin typeface="Calibri" panose="020F0502020204030204"/>
                <a:cs typeface="Calibri" panose="020F0502020204030204"/>
              </a:rPr>
              <a:t> </a:t>
            </a:r>
            <a:r>
              <a:rPr sz="1800" spc="-5" dirty="0">
                <a:latin typeface="Calibri" panose="020F0502020204030204"/>
                <a:cs typeface="Calibri" panose="020F0502020204030204"/>
              </a:rPr>
              <a:t>Behavior."</a:t>
            </a:r>
            <a:endParaRPr sz="1800">
              <a:latin typeface="Calibri" panose="020F0502020204030204"/>
              <a:cs typeface="Calibri" panose="020F0502020204030204"/>
            </a:endParaRPr>
          </a:p>
        </p:txBody>
      </p:sp>
      <p:sp>
        <p:nvSpPr>
          <p:cNvPr id="17" name="object 17"/>
          <p:cNvSpPr txBox="1"/>
          <p:nvPr/>
        </p:nvSpPr>
        <p:spPr>
          <a:xfrm>
            <a:off x="6503269" y="854457"/>
            <a:ext cx="4663440" cy="456184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panose="020F0502020204030204"/>
                <a:cs typeface="Calibri" panose="020F0502020204030204"/>
              </a:rPr>
              <a:t>Object</a:t>
            </a:r>
            <a:r>
              <a:rPr sz="1800" b="1" spc="-35" dirty="0">
                <a:latin typeface="Calibri" panose="020F0502020204030204"/>
                <a:cs typeface="Calibri" panose="020F0502020204030204"/>
              </a:rPr>
              <a:t> </a:t>
            </a:r>
            <a:r>
              <a:rPr sz="1800" b="1" spc="-5" dirty="0">
                <a:latin typeface="Calibri" panose="020F0502020204030204"/>
                <a:cs typeface="Calibri" panose="020F0502020204030204"/>
              </a:rPr>
              <a:t>Oriented</a:t>
            </a:r>
            <a:r>
              <a:rPr sz="1800" b="1" spc="-30" dirty="0">
                <a:latin typeface="Calibri" panose="020F0502020204030204"/>
                <a:cs typeface="Calibri" panose="020F0502020204030204"/>
              </a:rPr>
              <a:t> </a:t>
            </a:r>
            <a:r>
              <a:rPr sz="1800" b="1" spc="-5" dirty="0">
                <a:latin typeface="Calibri" panose="020F0502020204030204"/>
                <a:cs typeface="Calibri" panose="020F0502020204030204"/>
              </a:rPr>
              <a:t>Paradigm</a:t>
            </a:r>
            <a:endParaRPr sz="1800">
              <a:latin typeface="Calibri" panose="020F0502020204030204"/>
              <a:cs typeface="Calibri" panose="020F0502020204030204"/>
            </a:endParaRPr>
          </a:p>
          <a:p>
            <a:pPr marL="12700">
              <a:lnSpc>
                <a:spcPct val="100000"/>
              </a:lnSpc>
              <a:spcBef>
                <a:spcPts val="1350"/>
              </a:spcBef>
            </a:pPr>
            <a:r>
              <a:rPr sz="1800" spc="-5" dirty="0">
                <a:latin typeface="Calibri" panose="020F0502020204030204"/>
                <a:cs typeface="Calibri" panose="020F0502020204030204"/>
              </a:rPr>
              <a:t>OOP</a:t>
            </a:r>
            <a:r>
              <a:rPr sz="1800" spc="-25" dirty="0">
                <a:latin typeface="Calibri" panose="020F0502020204030204"/>
                <a:cs typeface="Calibri" panose="020F0502020204030204"/>
              </a:rPr>
              <a:t> </a:t>
            </a:r>
            <a:r>
              <a:rPr sz="1800" spc="-5" dirty="0">
                <a:latin typeface="Calibri" panose="020F0502020204030204"/>
                <a:cs typeface="Calibri" panose="020F0502020204030204"/>
              </a:rPr>
              <a:t>uses</a:t>
            </a:r>
            <a:r>
              <a:rPr sz="1800" spc="-25" dirty="0">
                <a:latin typeface="Calibri" panose="020F0502020204030204"/>
                <a:cs typeface="Calibri" panose="020F0502020204030204"/>
              </a:rPr>
              <a:t> </a:t>
            </a:r>
            <a:r>
              <a:rPr sz="1800" spc="-5" dirty="0">
                <a:latin typeface="Calibri" panose="020F0502020204030204"/>
                <a:cs typeface="Calibri" panose="020F0502020204030204"/>
              </a:rPr>
              <a:t>Mutable</a:t>
            </a:r>
            <a:r>
              <a:rPr sz="1800" spc="-25" dirty="0">
                <a:latin typeface="Calibri" panose="020F0502020204030204"/>
                <a:cs typeface="Calibri" panose="020F0502020204030204"/>
              </a:rPr>
              <a:t> </a:t>
            </a:r>
            <a:r>
              <a:rPr sz="1800" spc="-5" dirty="0">
                <a:latin typeface="Calibri" panose="020F0502020204030204"/>
                <a:cs typeface="Calibri" panose="020F0502020204030204"/>
              </a:rPr>
              <a:t>data.</a:t>
            </a:r>
            <a:endParaRPr sz="1800">
              <a:latin typeface="Calibri" panose="020F0502020204030204"/>
              <a:cs typeface="Calibri" panose="020F0502020204030204"/>
            </a:endParaRPr>
          </a:p>
          <a:p>
            <a:pPr>
              <a:lnSpc>
                <a:spcPct val="100000"/>
              </a:lnSpc>
              <a:spcBef>
                <a:spcPts val="20"/>
              </a:spcBef>
            </a:pPr>
            <a:endParaRPr sz="1950">
              <a:latin typeface="Calibri" panose="020F0502020204030204"/>
              <a:cs typeface="Calibri" panose="020F0502020204030204"/>
            </a:endParaRPr>
          </a:p>
          <a:p>
            <a:pPr marL="12700">
              <a:lnSpc>
                <a:spcPct val="100000"/>
              </a:lnSpc>
            </a:pPr>
            <a:r>
              <a:rPr sz="1800" spc="-5" dirty="0">
                <a:latin typeface="Calibri" panose="020F0502020204030204"/>
                <a:cs typeface="Calibri" panose="020F0502020204030204"/>
              </a:rPr>
              <a:t>Follows</a:t>
            </a:r>
            <a:r>
              <a:rPr sz="1800" spc="-25" dirty="0">
                <a:latin typeface="Calibri" panose="020F0502020204030204"/>
                <a:cs typeface="Calibri" panose="020F0502020204030204"/>
              </a:rPr>
              <a:t> </a:t>
            </a:r>
            <a:r>
              <a:rPr sz="1800" spc="-5" dirty="0">
                <a:latin typeface="Calibri" panose="020F0502020204030204"/>
                <a:cs typeface="Calibri" panose="020F0502020204030204"/>
              </a:rPr>
              <a:t>Imperative</a:t>
            </a:r>
            <a:r>
              <a:rPr sz="1800" spc="-25" dirty="0">
                <a:latin typeface="Calibri" panose="020F0502020204030204"/>
                <a:cs typeface="Calibri" panose="020F0502020204030204"/>
              </a:rPr>
              <a:t> </a:t>
            </a:r>
            <a:r>
              <a:rPr sz="1800" spc="-5" dirty="0">
                <a:latin typeface="Calibri" panose="020F0502020204030204"/>
                <a:cs typeface="Calibri" panose="020F0502020204030204"/>
              </a:rPr>
              <a:t>Programming</a:t>
            </a:r>
            <a:r>
              <a:rPr sz="1800" spc="-25" dirty="0">
                <a:latin typeface="Calibri" panose="020F0502020204030204"/>
                <a:cs typeface="Calibri" panose="020F0502020204030204"/>
              </a:rPr>
              <a:t> </a:t>
            </a:r>
            <a:r>
              <a:rPr sz="1800" spc="-5" dirty="0">
                <a:latin typeface="Calibri" panose="020F0502020204030204"/>
                <a:cs typeface="Calibri" panose="020F0502020204030204"/>
              </a:rPr>
              <a:t>Model.</a:t>
            </a:r>
            <a:endParaRPr sz="1800">
              <a:latin typeface="Calibri" panose="020F0502020204030204"/>
              <a:cs typeface="Calibri" panose="020F0502020204030204"/>
            </a:endParaRPr>
          </a:p>
          <a:p>
            <a:pPr>
              <a:lnSpc>
                <a:spcPct val="100000"/>
              </a:lnSpc>
              <a:spcBef>
                <a:spcPts val="20"/>
              </a:spcBef>
            </a:pPr>
            <a:endParaRPr sz="2350">
              <a:latin typeface="Calibri" panose="020F0502020204030204"/>
              <a:cs typeface="Calibri" panose="020F0502020204030204"/>
            </a:endParaRPr>
          </a:p>
          <a:p>
            <a:pPr marL="12700" marR="354330">
              <a:lnSpc>
                <a:spcPct val="101000"/>
              </a:lnSpc>
              <a:spcBef>
                <a:spcPts val="5"/>
              </a:spcBef>
            </a:pPr>
            <a:r>
              <a:rPr sz="1800" spc="-5" dirty="0">
                <a:latin typeface="Calibri" panose="020F0502020204030204"/>
                <a:cs typeface="Calibri" panose="020F0502020204030204"/>
              </a:rPr>
              <a:t>What it focuses is on "How you </a:t>
            </a:r>
            <a:r>
              <a:rPr sz="1800" dirty="0">
                <a:latin typeface="Calibri" panose="020F0502020204030204"/>
                <a:cs typeface="Calibri" panose="020F0502020204030204"/>
              </a:rPr>
              <a:t>are </a:t>
            </a:r>
            <a:r>
              <a:rPr sz="1800" spc="-5" dirty="0">
                <a:latin typeface="Calibri" panose="020F0502020204030204"/>
                <a:cs typeface="Calibri" panose="020F0502020204030204"/>
              </a:rPr>
              <a:t>doing your </a:t>
            </a:r>
            <a:r>
              <a:rPr sz="1800" spc="-395" dirty="0">
                <a:latin typeface="Calibri" panose="020F0502020204030204"/>
                <a:cs typeface="Calibri" panose="020F0502020204030204"/>
              </a:rPr>
              <a:t> </a:t>
            </a:r>
            <a:r>
              <a:rPr sz="1800" spc="-5" dirty="0">
                <a:latin typeface="Calibri" panose="020F0502020204030204"/>
                <a:cs typeface="Calibri" panose="020F0502020204030204"/>
              </a:rPr>
              <a:t>programming."</a:t>
            </a:r>
            <a:endParaRPr sz="1800">
              <a:latin typeface="Calibri" panose="020F0502020204030204"/>
              <a:cs typeface="Calibri" panose="020F0502020204030204"/>
            </a:endParaRPr>
          </a:p>
          <a:p>
            <a:pPr marL="12700" marR="969010">
              <a:lnSpc>
                <a:spcPts val="2900"/>
              </a:lnSpc>
              <a:spcBef>
                <a:spcPts val="215"/>
              </a:spcBef>
            </a:pPr>
            <a:r>
              <a:rPr sz="1800" spc="-5" dirty="0">
                <a:latin typeface="Calibri" panose="020F0502020204030204"/>
                <a:cs typeface="Calibri" panose="020F0502020204030204"/>
              </a:rPr>
              <a:t>No supports for Parallel Programming. </a:t>
            </a:r>
            <a:r>
              <a:rPr sz="1800" dirty="0">
                <a:latin typeface="Calibri" panose="020F0502020204030204"/>
                <a:cs typeface="Calibri" panose="020F0502020204030204"/>
              </a:rPr>
              <a:t> </a:t>
            </a:r>
            <a:r>
              <a:rPr sz="1800" spc="-5" dirty="0">
                <a:latin typeface="Calibri" panose="020F0502020204030204"/>
                <a:cs typeface="Calibri" panose="020F0502020204030204"/>
              </a:rPr>
              <a:t>Method</a:t>
            </a:r>
            <a:r>
              <a:rPr sz="1800" spc="-20" dirty="0">
                <a:latin typeface="Calibri" panose="020F0502020204030204"/>
                <a:cs typeface="Calibri" panose="020F0502020204030204"/>
              </a:rPr>
              <a:t> </a:t>
            </a:r>
            <a:r>
              <a:rPr sz="1800" spc="-5" dirty="0">
                <a:latin typeface="Calibri" panose="020F0502020204030204"/>
                <a:cs typeface="Calibri" panose="020F0502020204030204"/>
              </a:rPr>
              <a:t>can</a:t>
            </a:r>
            <a:r>
              <a:rPr sz="1800" spc="-20" dirty="0">
                <a:latin typeface="Calibri" panose="020F0502020204030204"/>
                <a:cs typeface="Calibri" panose="020F0502020204030204"/>
              </a:rPr>
              <a:t> </a:t>
            </a:r>
            <a:r>
              <a:rPr sz="1800" spc="-5" dirty="0">
                <a:latin typeface="Calibri" panose="020F0502020204030204"/>
                <a:cs typeface="Calibri" panose="020F0502020204030204"/>
              </a:rPr>
              <a:t>produce</a:t>
            </a:r>
            <a:r>
              <a:rPr sz="1800" spc="-20" dirty="0">
                <a:latin typeface="Calibri" panose="020F0502020204030204"/>
                <a:cs typeface="Calibri" panose="020F0502020204030204"/>
              </a:rPr>
              <a:t> </a:t>
            </a:r>
            <a:r>
              <a:rPr sz="1800" spc="-5" dirty="0">
                <a:latin typeface="Calibri" panose="020F0502020204030204"/>
                <a:cs typeface="Calibri" panose="020F0502020204030204"/>
              </a:rPr>
              <a:t>many</a:t>
            </a:r>
            <a:r>
              <a:rPr sz="1800" spc="-20" dirty="0">
                <a:latin typeface="Calibri" panose="020F0502020204030204"/>
                <a:cs typeface="Calibri" panose="020F0502020204030204"/>
              </a:rPr>
              <a:t> </a:t>
            </a:r>
            <a:r>
              <a:rPr sz="1800" spc="-5" dirty="0">
                <a:latin typeface="Calibri" panose="020F0502020204030204"/>
                <a:cs typeface="Calibri" panose="020F0502020204030204"/>
              </a:rPr>
              <a:t>side</a:t>
            </a:r>
            <a:r>
              <a:rPr sz="1800" spc="-20" dirty="0">
                <a:latin typeface="Calibri" panose="020F0502020204030204"/>
                <a:cs typeface="Calibri" panose="020F0502020204030204"/>
              </a:rPr>
              <a:t> </a:t>
            </a:r>
            <a:r>
              <a:rPr sz="1800" spc="-5" dirty="0">
                <a:latin typeface="Calibri" panose="020F0502020204030204"/>
                <a:cs typeface="Calibri" panose="020F0502020204030204"/>
              </a:rPr>
              <a:t>effects.</a:t>
            </a:r>
            <a:endParaRPr sz="1800">
              <a:latin typeface="Calibri" panose="020F0502020204030204"/>
              <a:cs typeface="Calibri" panose="020F0502020204030204"/>
            </a:endParaRPr>
          </a:p>
          <a:p>
            <a:pPr marL="12700" marR="5080">
              <a:lnSpc>
                <a:spcPct val="101000"/>
              </a:lnSpc>
              <a:spcBef>
                <a:spcPts val="495"/>
              </a:spcBef>
            </a:pPr>
            <a:r>
              <a:rPr sz="1800" spc="-5" dirty="0">
                <a:latin typeface="Calibri" panose="020F0502020204030204"/>
                <a:cs typeface="Calibri" panose="020F0502020204030204"/>
              </a:rPr>
              <a:t>Flow control process is conducted using loops </a:t>
            </a:r>
            <a:r>
              <a:rPr sz="1800" dirty="0">
                <a:latin typeface="Calibri" panose="020F0502020204030204"/>
                <a:cs typeface="Calibri" panose="020F0502020204030204"/>
              </a:rPr>
              <a:t>and </a:t>
            </a:r>
            <a:r>
              <a:rPr sz="1800" spc="-395" dirty="0">
                <a:latin typeface="Calibri" panose="020F0502020204030204"/>
                <a:cs typeface="Calibri" panose="020F0502020204030204"/>
              </a:rPr>
              <a:t> </a:t>
            </a:r>
            <a:r>
              <a:rPr sz="1800" spc="-5" dirty="0">
                <a:latin typeface="Calibri" panose="020F0502020204030204"/>
                <a:cs typeface="Calibri" panose="020F0502020204030204"/>
              </a:rPr>
              <a:t>conditional</a:t>
            </a:r>
            <a:r>
              <a:rPr sz="1800" spc="-10" dirty="0">
                <a:latin typeface="Calibri" panose="020F0502020204030204"/>
                <a:cs typeface="Calibri" panose="020F0502020204030204"/>
              </a:rPr>
              <a:t> </a:t>
            </a:r>
            <a:r>
              <a:rPr sz="1800" spc="-5" dirty="0">
                <a:latin typeface="Calibri" panose="020F0502020204030204"/>
                <a:cs typeface="Calibri" panose="020F0502020204030204"/>
              </a:rPr>
              <a:t>statements.</a:t>
            </a:r>
            <a:endParaRPr sz="1800">
              <a:latin typeface="Calibri" panose="020F0502020204030204"/>
              <a:cs typeface="Calibri" panose="020F0502020204030204"/>
            </a:endParaRPr>
          </a:p>
          <a:p>
            <a:pPr marL="12700">
              <a:lnSpc>
                <a:spcPct val="100000"/>
              </a:lnSpc>
              <a:spcBef>
                <a:spcPts val="735"/>
              </a:spcBef>
            </a:pPr>
            <a:r>
              <a:rPr sz="1800" spc="-5" dirty="0">
                <a:latin typeface="Calibri" panose="020F0502020204030204"/>
                <a:cs typeface="Calibri" panose="020F0502020204030204"/>
              </a:rPr>
              <a:t>Execution</a:t>
            </a:r>
            <a:r>
              <a:rPr sz="1800" spc="-20" dirty="0">
                <a:latin typeface="Calibri" panose="020F0502020204030204"/>
                <a:cs typeface="Calibri" panose="020F0502020204030204"/>
              </a:rPr>
              <a:t> </a:t>
            </a:r>
            <a:r>
              <a:rPr sz="1800" spc="-5" dirty="0">
                <a:latin typeface="Calibri" panose="020F0502020204030204"/>
                <a:cs typeface="Calibri" panose="020F0502020204030204"/>
              </a:rPr>
              <a:t>order</a:t>
            </a:r>
            <a:r>
              <a:rPr sz="1800" spc="-15" dirty="0">
                <a:latin typeface="Calibri" panose="020F0502020204030204"/>
                <a:cs typeface="Calibri" panose="020F0502020204030204"/>
              </a:rPr>
              <a:t> </a:t>
            </a:r>
            <a:r>
              <a:rPr sz="1800" spc="-5" dirty="0">
                <a:latin typeface="Calibri" panose="020F0502020204030204"/>
                <a:cs typeface="Calibri" panose="020F0502020204030204"/>
              </a:rPr>
              <a:t>of</a:t>
            </a:r>
            <a:r>
              <a:rPr sz="1800" spc="-15" dirty="0">
                <a:latin typeface="Calibri" panose="020F0502020204030204"/>
                <a:cs typeface="Calibri" panose="020F0502020204030204"/>
              </a:rPr>
              <a:t> </a:t>
            </a:r>
            <a:r>
              <a:rPr sz="1800" spc="-5" dirty="0">
                <a:latin typeface="Calibri" panose="020F0502020204030204"/>
                <a:cs typeface="Calibri" panose="020F0502020204030204"/>
              </a:rPr>
              <a:t>statements</a:t>
            </a:r>
            <a:r>
              <a:rPr sz="1800" spc="-20" dirty="0">
                <a:latin typeface="Calibri" panose="020F0502020204030204"/>
                <a:cs typeface="Calibri" panose="020F0502020204030204"/>
              </a:rPr>
              <a:t> </a:t>
            </a:r>
            <a:r>
              <a:rPr sz="1800" spc="-5" dirty="0">
                <a:latin typeface="Calibri" panose="020F0502020204030204"/>
                <a:cs typeface="Calibri" panose="020F0502020204030204"/>
              </a:rPr>
              <a:t>is</a:t>
            </a:r>
            <a:r>
              <a:rPr sz="1800" spc="-15" dirty="0">
                <a:latin typeface="Calibri" panose="020F0502020204030204"/>
                <a:cs typeface="Calibri" panose="020F0502020204030204"/>
              </a:rPr>
              <a:t> </a:t>
            </a:r>
            <a:r>
              <a:rPr sz="1800" spc="-5" dirty="0">
                <a:latin typeface="Calibri" panose="020F0502020204030204"/>
                <a:cs typeface="Calibri" panose="020F0502020204030204"/>
              </a:rPr>
              <a:t>important.</a:t>
            </a:r>
            <a:endParaRPr sz="1800">
              <a:latin typeface="Calibri" panose="020F0502020204030204"/>
              <a:cs typeface="Calibri" panose="020F0502020204030204"/>
            </a:endParaRPr>
          </a:p>
          <a:p>
            <a:pPr>
              <a:lnSpc>
                <a:spcPct val="100000"/>
              </a:lnSpc>
              <a:spcBef>
                <a:spcPts val="5"/>
              </a:spcBef>
            </a:pPr>
            <a:endParaRPr sz="1900">
              <a:latin typeface="Calibri" panose="020F0502020204030204"/>
              <a:cs typeface="Calibri" panose="020F0502020204030204"/>
            </a:endParaRPr>
          </a:p>
          <a:p>
            <a:pPr marL="12700">
              <a:lnSpc>
                <a:spcPct val="100000"/>
              </a:lnSpc>
            </a:pPr>
            <a:r>
              <a:rPr sz="1800" spc="-5" dirty="0">
                <a:latin typeface="Calibri" panose="020F0502020204030204"/>
                <a:cs typeface="Calibri" panose="020F0502020204030204"/>
              </a:rPr>
              <a:t>Supports</a:t>
            </a:r>
            <a:r>
              <a:rPr sz="1800" spc="-20" dirty="0">
                <a:latin typeface="Calibri" panose="020F0502020204030204"/>
                <a:cs typeface="Calibri" panose="020F0502020204030204"/>
              </a:rPr>
              <a:t> </a:t>
            </a:r>
            <a:r>
              <a:rPr sz="1800" spc="-5" dirty="0">
                <a:latin typeface="Calibri" panose="020F0502020204030204"/>
                <a:cs typeface="Calibri" panose="020F0502020204030204"/>
              </a:rPr>
              <a:t>only</a:t>
            </a:r>
            <a:r>
              <a:rPr sz="1800" spc="-20" dirty="0">
                <a:latin typeface="Calibri" panose="020F0502020204030204"/>
                <a:cs typeface="Calibri" panose="020F0502020204030204"/>
              </a:rPr>
              <a:t> </a:t>
            </a:r>
            <a:r>
              <a:rPr sz="1800" spc="-5" dirty="0">
                <a:latin typeface="Calibri" panose="020F0502020204030204"/>
                <a:cs typeface="Calibri" panose="020F0502020204030204"/>
              </a:rPr>
              <a:t>"Abstraction</a:t>
            </a:r>
            <a:r>
              <a:rPr sz="1800" spc="-20" dirty="0">
                <a:latin typeface="Calibri" panose="020F0502020204030204"/>
                <a:cs typeface="Calibri" panose="020F0502020204030204"/>
              </a:rPr>
              <a:t> </a:t>
            </a:r>
            <a:r>
              <a:rPr sz="1800" spc="-5" dirty="0">
                <a:latin typeface="Calibri" panose="020F0502020204030204"/>
                <a:cs typeface="Calibri" panose="020F0502020204030204"/>
              </a:rPr>
              <a:t>over</a:t>
            </a:r>
            <a:r>
              <a:rPr sz="1800" spc="-20" dirty="0">
                <a:latin typeface="Calibri" panose="020F0502020204030204"/>
                <a:cs typeface="Calibri" panose="020F0502020204030204"/>
              </a:rPr>
              <a:t> </a:t>
            </a:r>
            <a:r>
              <a:rPr sz="1800" spc="-5" dirty="0">
                <a:latin typeface="Calibri" panose="020F0502020204030204"/>
                <a:cs typeface="Calibri" panose="020F0502020204030204"/>
              </a:rPr>
              <a:t>Data".</a:t>
            </a:r>
            <a:endParaRPr sz="1800">
              <a:latin typeface="Calibri" panose="020F0502020204030204"/>
              <a:cs typeface="Calibri" panose="020F0502020204030204"/>
            </a:endParaRPr>
          </a:p>
        </p:txBody>
      </p:sp>
      <p:sp>
        <p:nvSpPr>
          <p:cNvPr id="18" name="Slide Number Placeholder 17"/>
          <p:cNvSpPr>
            <a:spLocks noGrp="1"/>
          </p:cNvSpPr>
          <p:nvPr>
            <p:ph type="sldNum" sz="quarter" idx="7"/>
          </p:nvPr>
        </p:nvSpPr>
        <p:spPr/>
        <p:txBody>
          <a:bodyPr/>
          <a:lstStyle/>
          <a:p>
            <a:fld id="{B6F15528-21DE-4FAA-801E-634DDDAF4B2B}" type="slidenum">
              <a:rPr/>
              <a:t>31</a:t>
            </a:fld>
            <a:endParaRPr/>
          </a:p>
        </p:txBody>
      </p:sp>
      <p:sp>
        <p:nvSpPr>
          <p:cNvPr id="19" name="Footer Placeholder 18"/>
          <p:cNvSpPr>
            <a:spLocks noGrp="1"/>
          </p:cNvSpPr>
          <p:nvPr>
            <p:ph type="ftr" sz="quarter" idx="5"/>
          </p:nvPr>
        </p:nvSpPr>
        <p:spPr/>
        <p:txBody>
          <a:bodyPr/>
          <a:lstStyle/>
          <a:p>
            <a:r>
              <a:t>UNIT IV : Pythonic Programming Paradigm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2362200"/>
            <a:ext cx="6779895" cy="553720"/>
          </a:xfrm>
        </p:spPr>
        <p:txBody>
          <a:bodyPr wrap="square"/>
          <a:lstStyle/>
          <a:p>
            <a:r>
              <a:rPr sz="3600" spc="-10" dirty="0">
                <a:solidFill>
                  <a:schemeClr val="tx1"/>
                </a:solidFill>
                <a:latin typeface="Times New Roman" panose="02020603050405020304"/>
                <a:cs typeface="Times New Roman" panose="02020603050405020304"/>
                <a:sym typeface="+mn-ea"/>
              </a:rPr>
              <a:t>Logical</a:t>
            </a:r>
            <a:r>
              <a:rPr sz="3600" spc="-95" dirty="0">
                <a:solidFill>
                  <a:schemeClr val="tx1"/>
                </a:solidFill>
                <a:latin typeface="Times New Roman" panose="02020603050405020304"/>
                <a:cs typeface="Times New Roman" panose="02020603050405020304"/>
                <a:sym typeface="+mn-ea"/>
              </a:rPr>
              <a:t> </a:t>
            </a:r>
            <a:r>
              <a:rPr sz="3600" spc="-10" dirty="0">
                <a:solidFill>
                  <a:schemeClr val="tx1"/>
                </a:solidFill>
                <a:latin typeface="Times New Roman" panose="02020603050405020304"/>
                <a:cs typeface="Times New Roman" panose="02020603050405020304"/>
                <a:sym typeface="+mn-ea"/>
              </a:rPr>
              <a:t>Programming </a:t>
            </a:r>
            <a:r>
              <a:rPr sz="3600" spc="-860" dirty="0">
                <a:solidFill>
                  <a:schemeClr val="tx1"/>
                </a:solidFill>
                <a:latin typeface="Times New Roman" panose="02020603050405020304"/>
                <a:cs typeface="Times New Roman" panose="02020603050405020304"/>
                <a:sym typeface="+mn-ea"/>
              </a:rPr>
              <a:t> </a:t>
            </a:r>
            <a:r>
              <a:rPr sz="3600" spc="-5" dirty="0">
                <a:solidFill>
                  <a:schemeClr val="tx1"/>
                </a:solidFill>
                <a:latin typeface="Times New Roman" panose="02020603050405020304"/>
                <a:cs typeface="Times New Roman" panose="02020603050405020304"/>
                <a:sym typeface="+mn-ea"/>
              </a:rPr>
              <a:t>Paradigm</a:t>
            </a:r>
            <a:endParaRPr lang="en-US" sz="3600" spc="-5" dirty="0">
              <a:solidFill>
                <a:schemeClr val="tx1"/>
              </a:solidFill>
              <a:latin typeface="Times New Roman" panose="02020603050405020304"/>
              <a:cs typeface="Times New Roman" panose="02020603050405020304"/>
              <a:sym typeface="+mn-ea"/>
            </a:endParaRPr>
          </a:p>
        </p:txBody>
      </p:sp>
      <p:sp>
        <p:nvSpPr>
          <p:cNvPr id="4" name="Slide Number Placeholder 3"/>
          <p:cNvSpPr>
            <a:spLocks noGrp="1"/>
          </p:cNvSpPr>
          <p:nvPr>
            <p:ph type="sldNum" sz="quarter" idx="7"/>
          </p:nvPr>
        </p:nvSpPr>
        <p:spPr/>
        <p:txBody>
          <a:bodyPr/>
          <a:lstStyle/>
          <a:p>
            <a:fld id="{B6F15528-21DE-4FAA-801E-634DDDAF4B2B}" type="slidenum">
              <a:rPr/>
              <a:t>32</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740" y="34162"/>
            <a:ext cx="12113260" cy="391160"/>
          </a:xfrm>
          <a:prstGeom prst="rect">
            <a:avLst/>
          </a:prstGeom>
        </p:spPr>
        <p:txBody>
          <a:bodyPr vert="horz" wrap="square" lIns="0" tIns="12700" rIns="0" bIns="0" rtlCol="0">
            <a:spAutoFit/>
          </a:bodyPr>
          <a:lstStyle/>
          <a:p>
            <a:pPr marL="12700">
              <a:lnSpc>
                <a:spcPct val="100000"/>
              </a:lnSpc>
              <a:spcBef>
                <a:spcPts val="100"/>
              </a:spcBef>
              <a:tabLst>
                <a:tab pos="12099925" algn="l"/>
              </a:tabLst>
            </a:pPr>
            <a:r>
              <a:rPr u="heavy" spc="-5" dirty="0">
                <a:uFill>
                  <a:solidFill>
                    <a:srgbClr val="1F97C8"/>
                  </a:solidFill>
                </a:uFill>
              </a:rPr>
              <a:t>Logical</a:t>
            </a:r>
            <a:r>
              <a:rPr u="heavy" spc="-40" dirty="0">
                <a:uFill>
                  <a:solidFill>
                    <a:srgbClr val="1F97C8"/>
                  </a:solidFill>
                </a:uFill>
              </a:rPr>
              <a:t> </a:t>
            </a:r>
            <a:r>
              <a:rPr u="heavy" spc="-5" dirty="0">
                <a:uFill>
                  <a:solidFill>
                    <a:srgbClr val="1F97C8"/>
                  </a:solidFill>
                </a:uFill>
              </a:rPr>
              <a:t>Programming</a:t>
            </a:r>
            <a:r>
              <a:rPr u="heavy" spc="-35" dirty="0">
                <a:uFill>
                  <a:solidFill>
                    <a:srgbClr val="1F97C8"/>
                  </a:solidFill>
                </a:uFill>
              </a:rPr>
              <a:t> </a:t>
            </a:r>
            <a:r>
              <a:rPr u="heavy" spc="-5" dirty="0">
                <a:uFill>
                  <a:solidFill>
                    <a:srgbClr val="1F97C8"/>
                  </a:solidFill>
                </a:uFill>
              </a:rPr>
              <a:t>Paradigm	</a:t>
            </a:r>
          </a:p>
        </p:txBody>
      </p:sp>
      <p:sp>
        <p:nvSpPr>
          <p:cNvPr id="3" name="object 3"/>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4" name="object 4"/>
          <p:cNvSpPr/>
          <p:nvPr/>
        </p:nvSpPr>
        <p:spPr>
          <a:xfrm>
            <a:off x="31953" y="490866"/>
            <a:ext cx="12105640" cy="6118860"/>
          </a:xfrm>
          <a:custGeom>
            <a:avLst/>
            <a:gdLst/>
            <a:ahLst/>
            <a:cxnLst/>
            <a:rect l="l" t="t" r="r" b="b"/>
            <a:pathLst>
              <a:path w="12105640" h="6118859">
                <a:moveTo>
                  <a:pt x="0" y="0"/>
                </a:moveTo>
                <a:lnTo>
                  <a:pt x="12105504" y="0"/>
                </a:lnTo>
                <a:lnTo>
                  <a:pt x="12105504" y="6118857"/>
                </a:lnTo>
                <a:lnTo>
                  <a:pt x="0" y="6118857"/>
                </a:lnTo>
                <a:lnTo>
                  <a:pt x="0" y="0"/>
                </a:lnTo>
                <a:close/>
              </a:path>
            </a:pathLst>
          </a:custGeom>
          <a:ln w="12699">
            <a:solidFill>
              <a:srgbClr val="00B0F0"/>
            </a:solidFill>
          </a:ln>
        </p:spPr>
        <p:txBody>
          <a:bodyPr wrap="square" lIns="0" tIns="0" rIns="0" bIns="0" rtlCol="0"/>
          <a:lstStyle/>
          <a:p>
            <a:endParaRPr/>
          </a:p>
        </p:txBody>
      </p:sp>
      <p:sp>
        <p:nvSpPr>
          <p:cNvPr id="5" name="object 5"/>
          <p:cNvSpPr txBox="1"/>
          <p:nvPr/>
        </p:nvSpPr>
        <p:spPr>
          <a:xfrm>
            <a:off x="82875" y="406245"/>
            <a:ext cx="11945620" cy="749300"/>
          </a:xfrm>
          <a:prstGeom prst="rect">
            <a:avLst/>
          </a:prstGeom>
        </p:spPr>
        <p:txBody>
          <a:bodyPr vert="horz" wrap="square" lIns="0" tIns="12700" rIns="0" bIns="0" rtlCol="0">
            <a:spAutoFit/>
          </a:bodyPr>
          <a:lstStyle/>
          <a:p>
            <a:pPr marL="12700" marR="5080">
              <a:lnSpc>
                <a:spcPct val="148000"/>
              </a:lnSpc>
              <a:spcBef>
                <a:spcPts val="100"/>
              </a:spcBef>
            </a:pPr>
            <a:r>
              <a:rPr sz="1600" spc="-5" dirty="0">
                <a:latin typeface="Calibri" panose="020F0502020204030204"/>
                <a:cs typeface="Calibri" panose="020F0502020204030204"/>
              </a:rPr>
              <a:t>Logic</a:t>
            </a:r>
            <a:r>
              <a:rPr sz="1600" spc="100" dirty="0">
                <a:latin typeface="Calibri" panose="020F0502020204030204"/>
                <a:cs typeface="Calibri" panose="020F0502020204030204"/>
              </a:rPr>
              <a:t> </a:t>
            </a:r>
            <a:r>
              <a:rPr sz="1600" spc="-5" dirty="0">
                <a:latin typeface="Calibri" panose="020F0502020204030204"/>
                <a:cs typeface="Calibri" panose="020F0502020204030204"/>
              </a:rPr>
              <a:t>programming</a:t>
            </a:r>
            <a:r>
              <a:rPr sz="1600" spc="105" dirty="0">
                <a:latin typeface="Calibri" panose="020F0502020204030204"/>
                <a:cs typeface="Calibri" panose="020F0502020204030204"/>
              </a:rPr>
              <a:t> </a:t>
            </a:r>
            <a:r>
              <a:rPr sz="1600" spc="-5" dirty="0">
                <a:latin typeface="Calibri" panose="020F0502020204030204"/>
                <a:cs typeface="Calibri" panose="020F0502020204030204"/>
              </a:rPr>
              <a:t>is</a:t>
            </a:r>
            <a:r>
              <a:rPr sz="1600" spc="105" dirty="0">
                <a:latin typeface="Calibri" panose="020F0502020204030204"/>
                <a:cs typeface="Calibri" panose="020F0502020204030204"/>
              </a:rPr>
              <a:t> </a:t>
            </a:r>
            <a:r>
              <a:rPr sz="1600" dirty="0">
                <a:latin typeface="Calibri" panose="020F0502020204030204"/>
                <a:cs typeface="Calibri" panose="020F0502020204030204"/>
              </a:rPr>
              <a:t>a</a:t>
            </a:r>
            <a:r>
              <a:rPr sz="1600" spc="110" dirty="0">
                <a:latin typeface="Calibri" panose="020F0502020204030204"/>
                <a:cs typeface="Calibri" panose="020F0502020204030204"/>
              </a:rPr>
              <a:t> </a:t>
            </a:r>
            <a:r>
              <a:rPr sz="1600" spc="-5" dirty="0">
                <a:latin typeface="Calibri" panose="020F0502020204030204"/>
                <a:cs typeface="Calibri" panose="020F0502020204030204"/>
              </a:rPr>
              <a:t>paradigm</a:t>
            </a:r>
            <a:r>
              <a:rPr sz="1600" spc="105" dirty="0">
                <a:latin typeface="Calibri" panose="020F0502020204030204"/>
                <a:cs typeface="Calibri" panose="020F0502020204030204"/>
              </a:rPr>
              <a:t> </a:t>
            </a:r>
            <a:r>
              <a:rPr sz="1600" spc="-5" dirty="0">
                <a:latin typeface="Calibri" panose="020F0502020204030204"/>
                <a:cs typeface="Calibri" panose="020F0502020204030204"/>
              </a:rPr>
              <a:t>where</a:t>
            </a:r>
            <a:r>
              <a:rPr sz="1600" spc="105" dirty="0">
                <a:latin typeface="Calibri" panose="020F0502020204030204"/>
                <a:cs typeface="Calibri" panose="020F0502020204030204"/>
              </a:rPr>
              <a:t> </a:t>
            </a:r>
            <a:r>
              <a:rPr sz="1600" spc="-5" dirty="0">
                <a:latin typeface="Calibri" panose="020F0502020204030204"/>
                <a:cs typeface="Calibri" panose="020F0502020204030204"/>
              </a:rPr>
              <a:t>computation</a:t>
            </a:r>
            <a:r>
              <a:rPr sz="1600" spc="105" dirty="0">
                <a:latin typeface="Calibri" panose="020F0502020204030204"/>
                <a:cs typeface="Calibri" panose="020F0502020204030204"/>
              </a:rPr>
              <a:t> </a:t>
            </a:r>
            <a:r>
              <a:rPr sz="1600" dirty="0">
                <a:latin typeface="Calibri" panose="020F0502020204030204"/>
                <a:cs typeface="Calibri" panose="020F0502020204030204"/>
              </a:rPr>
              <a:t>arises</a:t>
            </a:r>
            <a:r>
              <a:rPr sz="1600" spc="110" dirty="0">
                <a:latin typeface="Calibri" panose="020F0502020204030204"/>
                <a:cs typeface="Calibri" panose="020F0502020204030204"/>
              </a:rPr>
              <a:t> </a:t>
            </a:r>
            <a:r>
              <a:rPr sz="1600" spc="-5" dirty="0">
                <a:latin typeface="Calibri" panose="020F0502020204030204"/>
                <a:cs typeface="Calibri" panose="020F0502020204030204"/>
              </a:rPr>
              <a:t>from</a:t>
            </a:r>
            <a:r>
              <a:rPr sz="1600" spc="100" dirty="0">
                <a:latin typeface="Calibri" panose="020F0502020204030204"/>
                <a:cs typeface="Calibri" panose="020F0502020204030204"/>
              </a:rPr>
              <a:t> </a:t>
            </a:r>
            <a:r>
              <a:rPr sz="1600" spc="-5" dirty="0">
                <a:latin typeface="Calibri" panose="020F0502020204030204"/>
                <a:cs typeface="Calibri" panose="020F0502020204030204"/>
              </a:rPr>
              <a:t>proof</a:t>
            </a:r>
            <a:r>
              <a:rPr sz="1600" spc="105" dirty="0">
                <a:latin typeface="Calibri" panose="020F0502020204030204"/>
                <a:cs typeface="Calibri" panose="020F0502020204030204"/>
              </a:rPr>
              <a:t> </a:t>
            </a:r>
            <a:r>
              <a:rPr sz="1600" spc="-5" dirty="0">
                <a:latin typeface="Calibri" panose="020F0502020204030204"/>
                <a:cs typeface="Calibri" panose="020F0502020204030204"/>
              </a:rPr>
              <a:t>search</a:t>
            </a:r>
            <a:r>
              <a:rPr sz="1600" spc="105" dirty="0">
                <a:latin typeface="Calibri" panose="020F0502020204030204"/>
                <a:cs typeface="Calibri" panose="020F0502020204030204"/>
              </a:rPr>
              <a:t> </a:t>
            </a:r>
            <a:r>
              <a:rPr sz="1600" spc="-5" dirty="0">
                <a:latin typeface="Calibri" panose="020F0502020204030204"/>
                <a:cs typeface="Calibri" panose="020F0502020204030204"/>
              </a:rPr>
              <a:t>in</a:t>
            </a:r>
            <a:r>
              <a:rPr sz="1600" spc="105" dirty="0">
                <a:latin typeface="Calibri" panose="020F0502020204030204"/>
                <a:cs typeface="Calibri" panose="020F0502020204030204"/>
              </a:rPr>
              <a:t> </a:t>
            </a:r>
            <a:r>
              <a:rPr sz="1600" dirty="0">
                <a:latin typeface="Calibri" panose="020F0502020204030204"/>
                <a:cs typeface="Calibri" panose="020F0502020204030204"/>
              </a:rPr>
              <a:t>a</a:t>
            </a:r>
            <a:r>
              <a:rPr sz="1600" spc="110" dirty="0">
                <a:latin typeface="Calibri" panose="020F0502020204030204"/>
                <a:cs typeface="Calibri" panose="020F0502020204030204"/>
              </a:rPr>
              <a:t> </a:t>
            </a:r>
            <a:r>
              <a:rPr sz="1600" spc="-5" dirty="0">
                <a:latin typeface="Calibri" panose="020F0502020204030204"/>
                <a:cs typeface="Calibri" panose="020F0502020204030204"/>
              </a:rPr>
              <a:t>logic</a:t>
            </a:r>
            <a:r>
              <a:rPr sz="1600" spc="105" dirty="0">
                <a:latin typeface="Calibri" panose="020F0502020204030204"/>
                <a:cs typeface="Calibri" panose="020F0502020204030204"/>
              </a:rPr>
              <a:t> </a:t>
            </a:r>
            <a:r>
              <a:rPr sz="1600" dirty="0">
                <a:latin typeface="Calibri" panose="020F0502020204030204"/>
                <a:cs typeface="Calibri" panose="020F0502020204030204"/>
              </a:rPr>
              <a:t>according</a:t>
            </a:r>
            <a:r>
              <a:rPr sz="1600" spc="110" dirty="0">
                <a:latin typeface="Calibri" panose="020F0502020204030204"/>
                <a:cs typeface="Calibri" panose="020F0502020204030204"/>
              </a:rPr>
              <a:t> </a:t>
            </a:r>
            <a:r>
              <a:rPr sz="1600" spc="-5" dirty="0">
                <a:latin typeface="Calibri" panose="020F0502020204030204"/>
                <a:cs typeface="Calibri" panose="020F0502020204030204"/>
              </a:rPr>
              <a:t>to</a:t>
            </a:r>
            <a:r>
              <a:rPr sz="1600" spc="100" dirty="0">
                <a:latin typeface="Calibri" panose="020F0502020204030204"/>
                <a:cs typeface="Calibri" panose="020F0502020204030204"/>
              </a:rPr>
              <a:t> </a:t>
            </a:r>
            <a:r>
              <a:rPr sz="1600" dirty="0">
                <a:latin typeface="Calibri" panose="020F0502020204030204"/>
                <a:cs typeface="Calibri" panose="020F0502020204030204"/>
              </a:rPr>
              <a:t>a</a:t>
            </a:r>
            <a:r>
              <a:rPr sz="1600" spc="110" dirty="0">
                <a:latin typeface="Calibri" panose="020F0502020204030204"/>
                <a:cs typeface="Calibri" panose="020F0502020204030204"/>
              </a:rPr>
              <a:t> </a:t>
            </a:r>
            <a:r>
              <a:rPr sz="1600" spc="-5" dirty="0">
                <a:latin typeface="Calibri" panose="020F0502020204030204"/>
                <a:cs typeface="Calibri" panose="020F0502020204030204"/>
              </a:rPr>
              <a:t>fixed,</a:t>
            </a:r>
            <a:r>
              <a:rPr sz="1600" spc="105" dirty="0">
                <a:latin typeface="Calibri" panose="020F0502020204030204"/>
                <a:cs typeface="Calibri" panose="020F0502020204030204"/>
              </a:rPr>
              <a:t> </a:t>
            </a:r>
            <a:r>
              <a:rPr sz="1600" spc="-5" dirty="0">
                <a:latin typeface="Calibri" panose="020F0502020204030204"/>
                <a:cs typeface="Calibri" panose="020F0502020204030204"/>
              </a:rPr>
              <a:t>predictable</a:t>
            </a:r>
            <a:r>
              <a:rPr sz="1600" spc="105" dirty="0">
                <a:latin typeface="Calibri" panose="020F0502020204030204"/>
                <a:cs typeface="Calibri" panose="020F0502020204030204"/>
              </a:rPr>
              <a:t> </a:t>
            </a:r>
            <a:r>
              <a:rPr sz="1600" spc="-5" dirty="0">
                <a:latin typeface="Calibri" panose="020F0502020204030204"/>
                <a:cs typeface="Calibri" panose="020F0502020204030204"/>
              </a:rPr>
              <a:t>strategy.</a:t>
            </a:r>
            <a:r>
              <a:rPr sz="1600" spc="105" dirty="0">
                <a:latin typeface="Calibri" panose="020F0502020204030204"/>
                <a:cs typeface="Calibri" panose="020F0502020204030204"/>
              </a:rPr>
              <a:t> </a:t>
            </a:r>
            <a:r>
              <a:rPr sz="1600" dirty="0">
                <a:latin typeface="Calibri" panose="020F0502020204030204"/>
                <a:cs typeface="Calibri" panose="020F0502020204030204"/>
              </a:rPr>
              <a:t>A</a:t>
            </a:r>
            <a:r>
              <a:rPr sz="1600" spc="105" dirty="0">
                <a:latin typeface="Calibri" panose="020F0502020204030204"/>
                <a:cs typeface="Calibri" panose="020F0502020204030204"/>
              </a:rPr>
              <a:t> </a:t>
            </a:r>
            <a:r>
              <a:rPr sz="1600" spc="-5" dirty="0">
                <a:latin typeface="Calibri" panose="020F0502020204030204"/>
                <a:cs typeface="Calibri" panose="020F0502020204030204"/>
              </a:rPr>
              <a:t>logic</a:t>
            </a:r>
            <a:r>
              <a:rPr sz="1600" spc="105" dirty="0">
                <a:latin typeface="Calibri" panose="020F0502020204030204"/>
                <a:cs typeface="Calibri" panose="020F0502020204030204"/>
              </a:rPr>
              <a:t> </a:t>
            </a:r>
            <a:r>
              <a:rPr sz="1600" spc="-5" dirty="0">
                <a:latin typeface="Calibri" panose="020F0502020204030204"/>
                <a:cs typeface="Calibri" panose="020F0502020204030204"/>
              </a:rPr>
              <a:t>is</a:t>
            </a:r>
            <a:r>
              <a:rPr sz="1600" spc="105" dirty="0">
                <a:latin typeface="Calibri" panose="020F0502020204030204"/>
                <a:cs typeface="Calibri" panose="020F0502020204030204"/>
              </a:rPr>
              <a:t> </a:t>
            </a:r>
            <a:r>
              <a:rPr sz="1600" dirty="0">
                <a:latin typeface="Calibri" panose="020F0502020204030204"/>
                <a:cs typeface="Calibri" panose="020F0502020204030204"/>
              </a:rPr>
              <a:t>a </a:t>
            </a:r>
            <a:r>
              <a:rPr sz="1600" spc="5" dirty="0">
                <a:latin typeface="Calibri" panose="020F0502020204030204"/>
                <a:cs typeface="Calibri" panose="020F0502020204030204"/>
              </a:rPr>
              <a:t> </a:t>
            </a:r>
            <a:r>
              <a:rPr sz="1600" spc="-5" dirty="0">
                <a:latin typeface="Calibri" panose="020F0502020204030204"/>
                <a:cs typeface="Calibri" panose="020F0502020204030204"/>
              </a:rPr>
              <a:t>language.</a:t>
            </a:r>
            <a:r>
              <a:rPr sz="1600" spc="-10" dirty="0">
                <a:latin typeface="Calibri" panose="020F0502020204030204"/>
                <a:cs typeface="Calibri" panose="020F0502020204030204"/>
              </a:rPr>
              <a:t> </a:t>
            </a:r>
            <a:r>
              <a:rPr sz="1600" spc="-5" dirty="0">
                <a:latin typeface="Calibri" panose="020F0502020204030204"/>
                <a:cs typeface="Calibri" panose="020F0502020204030204"/>
              </a:rPr>
              <a:t>It has syntax </a:t>
            </a:r>
            <a:r>
              <a:rPr sz="1600" dirty="0">
                <a:latin typeface="Calibri" panose="020F0502020204030204"/>
                <a:cs typeface="Calibri" panose="020F0502020204030204"/>
              </a:rPr>
              <a:t>and</a:t>
            </a:r>
            <a:r>
              <a:rPr sz="1600" spc="-5" dirty="0">
                <a:latin typeface="Calibri" panose="020F0502020204030204"/>
                <a:cs typeface="Calibri" panose="020F0502020204030204"/>
              </a:rPr>
              <a:t> semantics. </a:t>
            </a:r>
            <a:r>
              <a:rPr sz="1600" dirty="0">
                <a:latin typeface="Calibri" panose="020F0502020204030204"/>
                <a:cs typeface="Calibri" panose="020F0502020204030204"/>
              </a:rPr>
              <a:t>A</a:t>
            </a:r>
            <a:r>
              <a:rPr sz="1600" spc="-5" dirty="0">
                <a:latin typeface="Calibri" panose="020F0502020204030204"/>
                <a:cs typeface="Calibri" panose="020F0502020204030204"/>
              </a:rPr>
              <a:t> logic is </a:t>
            </a:r>
            <a:r>
              <a:rPr sz="1600" dirty="0">
                <a:latin typeface="Calibri" panose="020F0502020204030204"/>
                <a:cs typeface="Calibri" panose="020F0502020204030204"/>
              </a:rPr>
              <a:t>a</a:t>
            </a:r>
            <a:r>
              <a:rPr sz="1600" spc="-5" dirty="0">
                <a:latin typeface="Calibri" panose="020F0502020204030204"/>
                <a:cs typeface="Calibri" panose="020F0502020204030204"/>
              </a:rPr>
              <a:t> language. It has syntax </a:t>
            </a:r>
            <a:r>
              <a:rPr sz="1600" dirty="0">
                <a:latin typeface="Calibri" panose="020F0502020204030204"/>
                <a:cs typeface="Calibri" panose="020F0502020204030204"/>
              </a:rPr>
              <a:t>and</a:t>
            </a:r>
            <a:r>
              <a:rPr sz="1600" spc="-5" dirty="0">
                <a:latin typeface="Calibri" panose="020F0502020204030204"/>
                <a:cs typeface="Calibri" panose="020F0502020204030204"/>
              </a:rPr>
              <a:t> semantics. More than </a:t>
            </a:r>
            <a:r>
              <a:rPr sz="1600" dirty="0">
                <a:latin typeface="Calibri" panose="020F0502020204030204"/>
                <a:cs typeface="Calibri" panose="020F0502020204030204"/>
              </a:rPr>
              <a:t>a</a:t>
            </a:r>
            <a:r>
              <a:rPr sz="1600" spc="-5" dirty="0">
                <a:latin typeface="Calibri" panose="020F0502020204030204"/>
                <a:cs typeface="Calibri" panose="020F0502020204030204"/>
              </a:rPr>
              <a:t> language, it has inference</a:t>
            </a:r>
            <a:r>
              <a:rPr sz="1600" spc="-10" dirty="0">
                <a:latin typeface="Calibri" panose="020F0502020204030204"/>
                <a:cs typeface="Calibri" panose="020F0502020204030204"/>
              </a:rPr>
              <a:t> </a:t>
            </a:r>
            <a:r>
              <a:rPr sz="1600" spc="-5" dirty="0">
                <a:latin typeface="Calibri" panose="020F0502020204030204"/>
                <a:cs typeface="Calibri" panose="020F0502020204030204"/>
              </a:rPr>
              <a:t>rules.</a:t>
            </a:r>
            <a:endParaRPr sz="1600">
              <a:latin typeface="Calibri" panose="020F0502020204030204"/>
              <a:cs typeface="Calibri" panose="020F0502020204030204"/>
            </a:endParaRPr>
          </a:p>
        </p:txBody>
      </p:sp>
      <p:sp>
        <p:nvSpPr>
          <p:cNvPr id="6" name="object 6"/>
          <p:cNvSpPr txBox="1"/>
          <p:nvPr/>
        </p:nvSpPr>
        <p:spPr>
          <a:xfrm>
            <a:off x="82875" y="2939895"/>
            <a:ext cx="7454265" cy="2921000"/>
          </a:xfrm>
          <a:prstGeom prst="rect">
            <a:avLst/>
          </a:prstGeom>
        </p:spPr>
        <p:txBody>
          <a:bodyPr vert="horz" wrap="square" lIns="0" tIns="130810" rIns="0" bIns="0" rtlCol="0">
            <a:spAutoFit/>
          </a:bodyPr>
          <a:lstStyle/>
          <a:p>
            <a:pPr marL="12700">
              <a:lnSpc>
                <a:spcPct val="100000"/>
              </a:lnSpc>
              <a:spcBef>
                <a:spcPts val="1030"/>
              </a:spcBef>
            </a:pPr>
            <a:r>
              <a:rPr sz="1600" b="1" spc="-5" dirty="0">
                <a:latin typeface="Calibri" panose="020F0502020204030204"/>
                <a:cs typeface="Calibri" panose="020F0502020204030204"/>
              </a:rPr>
              <a:t>Syntax:</a:t>
            </a:r>
            <a:endParaRPr sz="1600">
              <a:latin typeface="Calibri" panose="020F0502020204030204"/>
              <a:cs typeface="Calibri" panose="020F0502020204030204"/>
            </a:endParaRPr>
          </a:p>
          <a:p>
            <a:pPr marL="469900">
              <a:lnSpc>
                <a:spcPct val="100000"/>
              </a:lnSpc>
              <a:spcBef>
                <a:spcPts val="930"/>
              </a:spcBef>
            </a:pPr>
            <a:r>
              <a:rPr sz="1600" spc="-5" dirty="0">
                <a:latin typeface="Calibri" panose="020F0502020204030204"/>
                <a:cs typeface="Calibri" panose="020F0502020204030204"/>
              </a:rPr>
              <a:t>this</a:t>
            </a:r>
            <a:r>
              <a:rPr sz="1600" spc="-10" dirty="0">
                <a:latin typeface="Calibri" panose="020F0502020204030204"/>
                <a:cs typeface="Calibri" panose="020F0502020204030204"/>
              </a:rPr>
              <a:t> </a:t>
            </a:r>
            <a:r>
              <a:rPr sz="1600" spc="-5" dirty="0">
                <a:latin typeface="Calibri" panose="020F0502020204030204"/>
                <a:cs typeface="Calibri" panose="020F0502020204030204"/>
              </a:rPr>
              <a:t>is the rules</a:t>
            </a:r>
            <a:r>
              <a:rPr sz="1600" spc="-10" dirty="0">
                <a:latin typeface="Calibri" panose="020F0502020204030204"/>
                <a:cs typeface="Calibri" panose="020F0502020204030204"/>
              </a:rPr>
              <a:t> </a:t>
            </a:r>
            <a:r>
              <a:rPr sz="1600" dirty="0">
                <a:latin typeface="Calibri" panose="020F0502020204030204"/>
                <a:cs typeface="Calibri" panose="020F0502020204030204"/>
              </a:rPr>
              <a:t>about</a:t>
            </a:r>
            <a:r>
              <a:rPr sz="1600" spc="-5" dirty="0">
                <a:latin typeface="Calibri" panose="020F0502020204030204"/>
                <a:cs typeface="Calibri" panose="020F0502020204030204"/>
              </a:rPr>
              <a:t> how to form</a:t>
            </a:r>
            <a:r>
              <a:rPr sz="1600" spc="-10" dirty="0">
                <a:latin typeface="Calibri" panose="020F0502020204030204"/>
                <a:cs typeface="Calibri" panose="020F0502020204030204"/>
              </a:rPr>
              <a:t> </a:t>
            </a:r>
            <a:r>
              <a:rPr sz="1600" spc="-5" dirty="0">
                <a:latin typeface="Calibri" panose="020F0502020204030204"/>
                <a:cs typeface="Calibri" panose="020F0502020204030204"/>
              </a:rPr>
              <a:t>formulas; this is usually</a:t>
            </a:r>
            <a:r>
              <a:rPr sz="1600" spc="-10" dirty="0">
                <a:latin typeface="Calibri" panose="020F0502020204030204"/>
                <a:cs typeface="Calibri" panose="020F0502020204030204"/>
              </a:rPr>
              <a:t> </a:t>
            </a:r>
            <a:r>
              <a:rPr sz="1600" spc="-5" dirty="0">
                <a:latin typeface="Calibri" panose="020F0502020204030204"/>
                <a:cs typeface="Calibri" panose="020F0502020204030204"/>
              </a:rPr>
              <a:t>the easy part</a:t>
            </a:r>
            <a:r>
              <a:rPr sz="1600" spc="-10" dirty="0">
                <a:latin typeface="Calibri" panose="020F0502020204030204"/>
                <a:cs typeface="Calibri" panose="020F0502020204030204"/>
              </a:rPr>
              <a:t> </a:t>
            </a:r>
            <a:r>
              <a:rPr sz="1600" spc="-5" dirty="0">
                <a:latin typeface="Calibri" panose="020F0502020204030204"/>
                <a:cs typeface="Calibri" panose="020F0502020204030204"/>
              </a:rPr>
              <a:t>of </a:t>
            </a:r>
            <a:r>
              <a:rPr sz="1600" dirty="0">
                <a:latin typeface="Calibri" panose="020F0502020204030204"/>
                <a:cs typeface="Calibri" panose="020F0502020204030204"/>
              </a:rPr>
              <a:t>a</a:t>
            </a:r>
            <a:r>
              <a:rPr sz="1600" spc="-5" dirty="0">
                <a:latin typeface="Calibri" panose="020F0502020204030204"/>
                <a:cs typeface="Calibri" panose="020F0502020204030204"/>
              </a:rPr>
              <a:t> logic.</a:t>
            </a:r>
            <a:endParaRPr sz="1600">
              <a:latin typeface="Calibri" panose="020F0502020204030204"/>
              <a:cs typeface="Calibri" panose="020F0502020204030204"/>
            </a:endParaRPr>
          </a:p>
          <a:p>
            <a:pPr>
              <a:lnSpc>
                <a:spcPct val="100000"/>
              </a:lnSpc>
            </a:pPr>
            <a:endParaRPr sz="1600">
              <a:latin typeface="Calibri" panose="020F0502020204030204"/>
              <a:cs typeface="Calibri" panose="020F0502020204030204"/>
            </a:endParaRPr>
          </a:p>
          <a:p>
            <a:pPr>
              <a:lnSpc>
                <a:spcPct val="100000"/>
              </a:lnSpc>
              <a:spcBef>
                <a:spcPts val="55"/>
              </a:spcBef>
            </a:pPr>
            <a:endParaRPr sz="1450">
              <a:latin typeface="Calibri" panose="020F0502020204030204"/>
              <a:cs typeface="Calibri" panose="020F0502020204030204"/>
            </a:endParaRPr>
          </a:p>
          <a:p>
            <a:pPr marL="12700">
              <a:lnSpc>
                <a:spcPct val="100000"/>
              </a:lnSpc>
            </a:pPr>
            <a:r>
              <a:rPr sz="1600" b="1" spc="-5" dirty="0">
                <a:latin typeface="Calibri" panose="020F0502020204030204"/>
                <a:cs typeface="Calibri" panose="020F0502020204030204"/>
              </a:rPr>
              <a:t>Semantics:</a:t>
            </a:r>
            <a:endParaRPr sz="1600">
              <a:latin typeface="Calibri" panose="020F0502020204030204"/>
              <a:cs typeface="Calibri" panose="020F0502020204030204"/>
            </a:endParaRPr>
          </a:p>
          <a:p>
            <a:pPr marL="469900">
              <a:lnSpc>
                <a:spcPct val="100000"/>
              </a:lnSpc>
              <a:spcBef>
                <a:spcPts val="930"/>
              </a:spcBef>
            </a:pPr>
            <a:r>
              <a:rPr sz="1600" spc="-5" dirty="0">
                <a:latin typeface="Calibri" panose="020F0502020204030204"/>
                <a:cs typeface="Calibri" panose="020F0502020204030204"/>
              </a:rPr>
              <a:t>About</a:t>
            </a:r>
            <a:r>
              <a:rPr sz="1600" spc="-10" dirty="0">
                <a:latin typeface="Calibri" panose="020F0502020204030204"/>
                <a:cs typeface="Calibri" panose="020F0502020204030204"/>
              </a:rPr>
              <a:t> </a:t>
            </a:r>
            <a:r>
              <a:rPr sz="1600" spc="-5" dirty="0">
                <a:latin typeface="Calibri" panose="020F0502020204030204"/>
                <a:cs typeface="Calibri" panose="020F0502020204030204"/>
              </a:rPr>
              <a:t>the</a:t>
            </a:r>
            <a:r>
              <a:rPr sz="1600" spc="-10" dirty="0">
                <a:latin typeface="Calibri" panose="020F0502020204030204"/>
                <a:cs typeface="Calibri" panose="020F0502020204030204"/>
              </a:rPr>
              <a:t> </a:t>
            </a:r>
            <a:r>
              <a:rPr sz="1600" spc="-5" dirty="0">
                <a:latin typeface="Calibri" panose="020F0502020204030204"/>
                <a:cs typeface="Calibri" panose="020F0502020204030204"/>
              </a:rPr>
              <a:t>meaning carried</a:t>
            </a:r>
            <a:r>
              <a:rPr sz="1600" spc="-10" dirty="0">
                <a:latin typeface="Calibri" panose="020F0502020204030204"/>
                <a:cs typeface="Calibri" panose="020F0502020204030204"/>
              </a:rPr>
              <a:t> </a:t>
            </a:r>
            <a:r>
              <a:rPr sz="1600" spc="-5" dirty="0">
                <a:latin typeface="Calibri" panose="020F0502020204030204"/>
                <a:cs typeface="Calibri" panose="020F0502020204030204"/>
              </a:rPr>
              <a:t>by</a:t>
            </a:r>
            <a:r>
              <a:rPr sz="1600" spc="-10" dirty="0">
                <a:latin typeface="Calibri" panose="020F0502020204030204"/>
                <a:cs typeface="Calibri" panose="020F0502020204030204"/>
              </a:rPr>
              <a:t> </a:t>
            </a:r>
            <a:r>
              <a:rPr sz="1600" spc="-5" dirty="0">
                <a:latin typeface="Calibri" panose="020F0502020204030204"/>
                <a:cs typeface="Calibri" panose="020F0502020204030204"/>
              </a:rPr>
              <a:t>the formulas,</a:t>
            </a:r>
            <a:r>
              <a:rPr sz="1600" spc="-10" dirty="0">
                <a:latin typeface="Calibri" panose="020F0502020204030204"/>
                <a:cs typeface="Calibri" panose="020F0502020204030204"/>
              </a:rPr>
              <a:t> </a:t>
            </a:r>
            <a:r>
              <a:rPr sz="1600" spc="-5" dirty="0">
                <a:latin typeface="Calibri" panose="020F0502020204030204"/>
                <a:cs typeface="Calibri" panose="020F0502020204030204"/>
              </a:rPr>
              <a:t>mainly in</a:t>
            </a:r>
            <a:r>
              <a:rPr sz="1600" spc="-10" dirty="0">
                <a:latin typeface="Calibri" panose="020F0502020204030204"/>
                <a:cs typeface="Calibri" panose="020F0502020204030204"/>
              </a:rPr>
              <a:t> </a:t>
            </a:r>
            <a:r>
              <a:rPr sz="1600" spc="-5" dirty="0">
                <a:latin typeface="Calibri" panose="020F0502020204030204"/>
                <a:cs typeface="Calibri" panose="020F0502020204030204"/>
              </a:rPr>
              <a:t>terms</a:t>
            </a:r>
            <a:r>
              <a:rPr sz="1600" spc="-10" dirty="0">
                <a:latin typeface="Calibri" panose="020F0502020204030204"/>
                <a:cs typeface="Calibri" panose="020F0502020204030204"/>
              </a:rPr>
              <a:t> </a:t>
            </a:r>
            <a:r>
              <a:rPr sz="1600" spc="-5" dirty="0">
                <a:latin typeface="Calibri" panose="020F0502020204030204"/>
                <a:cs typeface="Calibri" panose="020F0502020204030204"/>
              </a:rPr>
              <a:t>of logical</a:t>
            </a:r>
            <a:r>
              <a:rPr sz="1600" spc="-10" dirty="0">
                <a:latin typeface="Calibri" panose="020F0502020204030204"/>
                <a:cs typeface="Calibri" panose="020F0502020204030204"/>
              </a:rPr>
              <a:t> </a:t>
            </a:r>
            <a:r>
              <a:rPr sz="1600" spc="-5" dirty="0">
                <a:latin typeface="Calibri" panose="020F0502020204030204"/>
                <a:cs typeface="Calibri" panose="020F0502020204030204"/>
              </a:rPr>
              <a:t>consequences.</a:t>
            </a:r>
            <a:endParaRPr sz="1600">
              <a:latin typeface="Calibri" panose="020F0502020204030204"/>
              <a:cs typeface="Calibri" panose="020F0502020204030204"/>
            </a:endParaRPr>
          </a:p>
          <a:p>
            <a:pPr>
              <a:lnSpc>
                <a:spcPct val="100000"/>
              </a:lnSpc>
            </a:pPr>
            <a:endParaRPr sz="1600">
              <a:latin typeface="Calibri" panose="020F0502020204030204"/>
              <a:cs typeface="Calibri" panose="020F0502020204030204"/>
            </a:endParaRPr>
          </a:p>
          <a:p>
            <a:pPr>
              <a:lnSpc>
                <a:spcPct val="100000"/>
              </a:lnSpc>
              <a:spcBef>
                <a:spcPts val="55"/>
              </a:spcBef>
            </a:pPr>
            <a:endParaRPr sz="1450">
              <a:latin typeface="Calibri" panose="020F0502020204030204"/>
              <a:cs typeface="Calibri" panose="020F0502020204030204"/>
            </a:endParaRPr>
          </a:p>
          <a:p>
            <a:pPr marL="12700">
              <a:lnSpc>
                <a:spcPct val="100000"/>
              </a:lnSpc>
            </a:pPr>
            <a:r>
              <a:rPr sz="1600" b="1" spc="-5" dirty="0">
                <a:latin typeface="Calibri" panose="020F0502020204030204"/>
                <a:cs typeface="Calibri" panose="020F0502020204030204"/>
              </a:rPr>
              <a:t>Inference</a:t>
            </a:r>
            <a:r>
              <a:rPr sz="1600" b="1" spc="-45" dirty="0">
                <a:latin typeface="Calibri" panose="020F0502020204030204"/>
                <a:cs typeface="Calibri" panose="020F0502020204030204"/>
              </a:rPr>
              <a:t> </a:t>
            </a:r>
            <a:r>
              <a:rPr sz="1600" b="1" spc="-5" dirty="0">
                <a:latin typeface="Calibri" panose="020F0502020204030204"/>
                <a:cs typeface="Calibri" panose="020F0502020204030204"/>
              </a:rPr>
              <a:t>rules:</a:t>
            </a:r>
            <a:endParaRPr sz="1600">
              <a:latin typeface="Calibri" panose="020F0502020204030204"/>
              <a:cs typeface="Calibri" panose="020F0502020204030204"/>
            </a:endParaRPr>
          </a:p>
          <a:p>
            <a:pPr marL="469900">
              <a:lnSpc>
                <a:spcPct val="100000"/>
              </a:lnSpc>
              <a:spcBef>
                <a:spcPts val="930"/>
              </a:spcBef>
            </a:pPr>
            <a:r>
              <a:rPr sz="1600" spc="-5" dirty="0">
                <a:latin typeface="Calibri" panose="020F0502020204030204"/>
                <a:cs typeface="Calibri" panose="020F0502020204030204"/>
              </a:rPr>
              <a:t>Inference</a:t>
            </a:r>
            <a:r>
              <a:rPr sz="1600" spc="-15" dirty="0">
                <a:latin typeface="Calibri" panose="020F0502020204030204"/>
                <a:cs typeface="Calibri" panose="020F0502020204030204"/>
              </a:rPr>
              <a:t> </a:t>
            </a:r>
            <a:r>
              <a:rPr sz="1600" spc="-5" dirty="0">
                <a:latin typeface="Calibri" panose="020F0502020204030204"/>
                <a:cs typeface="Calibri" panose="020F0502020204030204"/>
              </a:rPr>
              <a:t>rules</a:t>
            </a:r>
            <a:r>
              <a:rPr sz="1600" spc="-15" dirty="0">
                <a:latin typeface="Calibri" panose="020F0502020204030204"/>
                <a:cs typeface="Calibri" panose="020F0502020204030204"/>
              </a:rPr>
              <a:t> </a:t>
            </a:r>
            <a:r>
              <a:rPr sz="1600" spc="-5" dirty="0">
                <a:latin typeface="Calibri" panose="020F0502020204030204"/>
                <a:cs typeface="Calibri" panose="020F0502020204030204"/>
              </a:rPr>
              <a:t>describe</a:t>
            </a:r>
            <a:r>
              <a:rPr sz="1600" spc="-10" dirty="0">
                <a:latin typeface="Calibri" panose="020F0502020204030204"/>
                <a:cs typeface="Calibri" panose="020F0502020204030204"/>
              </a:rPr>
              <a:t> </a:t>
            </a:r>
            <a:r>
              <a:rPr sz="1600" spc="-5" dirty="0">
                <a:latin typeface="Calibri" panose="020F0502020204030204"/>
                <a:cs typeface="Calibri" panose="020F0502020204030204"/>
              </a:rPr>
              <a:t>correct</a:t>
            </a:r>
            <a:r>
              <a:rPr sz="1600" spc="-15" dirty="0">
                <a:latin typeface="Calibri" panose="020F0502020204030204"/>
                <a:cs typeface="Calibri" panose="020F0502020204030204"/>
              </a:rPr>
              <a:t> </a:t>
            </a:r>
            <a:r>
              <a:rPr sz="1600" spc="-5" dirty="0">
                <a:latin typeface="Calibri" panose="020F0502020204030204"/>
                <a:cs typeface="Calibri" panose="020F0502020204030204"/>
              </a:rPr>
              <a:t>ways</a:t>
            </a:r>
            <a:r>
              <a:rPr sz="1600" spc="-10" dirty="0">
                <a:latin typeface="Calibri" panose="020F0502020204030204"/>
                <a:cs typeface="Calibri" panose="020F0502020204030204"/>
              </a:rPr>
              <a:t> </a:t>
            </a:r>
            <a:r>
              <a:rPr sz="1600" spc="-5" dirty="0">
                <a:latin typeface="Calibri" panose="020F0502020204030204"/>
                <a:cs typeface="Calibri" panose="020F0502020204030204"/>
              </a:rPr>
              <a:t>to</a:t>
            </a:r>
            <a:r>
              <a:rPr sz="1600" spc="-15" dirty="0">
                <a:latin typeface="Calibri" panose="020F0502020204030204"/>
                <a:cs typeface="Calibri" panose="020F0502020204030204"/>
              </a:rPr>
              <a:t> </a:t>
            </a:r>
            <a:r>
              <a:rPr sz="1600" spc="-5" dirty="0">
                <a:latin typeface="Calibri" panose="020F0502020204030204"/>
                <a:cs typeface="Calibri" panose="020F0502020204030204"/>
              </a:rPr>
              <a:t>derive</a:t>
            </a:r>
            <a:r>
              <a:rPr sz="1600" spc="-10" dirty="0">
                <a:latin typeface="Calibri" panose="020F0502020204030204"/>
                <a:cs typeface="Calibri" panose="020F0502020204030204"/>
              </a:rPr>
              <a:t> </a:t>
            </a:r>
            <a:r>
              <a:rPr sz="1600" spc="-5" dirty="0">
                <a:latin typeface="Calibri" panose="020F0502020204030204"/>
                <a:cs typeface="Calibri" panose="020F0502020204030204"/>
              </a:rPr>
              <a:t>conclusions</a:t>
            </a:r>
            <a:endParaRPr sz="1600">
              <a:latin typeface="Calibri" panose="020F0502020204030204"/>
              <a:cs typeface="Calibri" panose="020F0502020204030204"/>
            </a:endParaRPr>
          </a:p>
        </p:txBody>
      </p:sp>
      <p:pic>
        <p:nvPicPr>
          <p:cNvPr id="7" name="object 7"/>
          <p:cNvPicPr/>
          <p:nvPr/>
        </p:nvPicPr>
        <p:blipFill>
          <a:blip r:embed="rId3" cstate="print"/>
          <a:stretch>
            <a:fillRect/>
          </a:stretch>
        </p:blipFill>
        <p:spPr>
          <a:xfrm>
            <a:off x="3084581" y="1342650"/>
            <a:ext cx="5343771" cy="1710007"/>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a:t>33</a:t>
            </a:fld>
            <a:endParaRPr/>
          </a:p>
        </p:txBody>
      </p:sp>
      <p:sp>
        <p:nvSpPr>
          <p:cNvPr id="9" name="Footer Placeholder 8"/>
          <p:cNvSpPr>
            <a:spLocks noGrp="1"/>
          </p:cNvSpPr>
          <p:nvPr>
            <p:ph type="ftr" sz="quarter" idx="5"/>
          </p:nvPr>
        </p:nvSpPr>
        <p:spPr/>
        <p:txBody>
          <a:bodyPr/>
          <a:lstStyle/>
          <a:p>
            <a:r>
              <a:t>UNIT IV : Pythonic Programming Paradigm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740" y="34162"/>
            <a:ext cx="12113260" cy="391160"/>
          </a:xfrm>
          <a:prstGeom prst="rect">
            <a:avLst/>
          </a:prstGeom>
        </p:spPr>
        <p:txBody>
          <a:bodyPr vert="horz" wrap="square" lIns="0" tIns="12700" rIns="0" bIns="0" rtlCol="0">
            <a:spAutoFit/>
          </a:bodyPr>
          <a:lstStyle/>
          <a:p>
            <a:pPr marL="12700">
              <a:lnSpc>
                <a:spcPct val="100000"/>
              </a:lnSpc>
              <a:spcBef>
                <a:spcPts val="100"/>
              </a:spcBef>
              <a:tabLst>
                <a:tab pos="12099925" algn="l"/>
              </a:tabLst>
            </a:pPr>
            <a:r>
              <a:rPr u="heavy" spc="-5" dirty="0">
                <a:uFill>
                  <a:solidFill>
                    <a:srgbClr val="1F97C8"/>
                  </a:solidFill>
                </a:uFill>
              </a:rPr>
              <a:t>Logical</a:t>
            </a:r>
            <a:r>
              <a:rPr u="heavy" spc="-40" dirty="0">
                <a:uFill>
                  <a:solidFill>
                    <a:srgbClr val="1F97C8"/>
                  </a:solidFill>
                </a:uFill>
              </a:rPr>
              <a:t> </a:t>
            </a:r>
            <a:r>
              <a:rPr u="heavy" spc="-5" dirty="0">
                <a:uFill>
                  <a:solidFill>
                    <a:srgbClr val="1F97C8"/>
                  </a:solidFill>
                </a:uFill>
              </a:rPr>
              <a:t>Programming</a:t>
            </a:r>
            <a:r>
              <a:rPr u="heavy" spc="-35" dirty="0">
                <a:uFill>
                  <a:solidFill>
                    <a:srgbClr val="1F97C8"/>
                  </a:solidFill>
                </a:uFill>
              </a:rPr>
              <a:t> </a:t>
            </a:r>
            <a:r>
              <a:rPr u="heavy" spc="-5" dirty="0">
                <a:uFill>
                  <a:solidFill>
                    <a:srgbClr val="1F97C8"/>
                  </a:solidFill>
                </a:uFill>
              </a:rPr>
              <a:t>Paradigm	</a:t>
            </a:r>
          </a:p>
        </p:txBody>
      </p:sp>
      <p:sp>
        <p:nvSpPr>
          <p:cNvPr id="3" name="object 3"/>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4" name="object 4"/>
          <p:cNvSpPr/>
          <p:nvPr/>
        </p:nvSpPr>
        <p:spPr>
          <a:xfrm>
            <a:off x="31953" y="490866"/>
            <a:ext cx="12105640" cy="6118860"/>
          </a:xfrm>
          <a:custGeom>
            <a:avLst/>
            <a:gdLst/>
            <a:ahLst/>
            <a:cxnLst/>
            <a:rect l="l" t="t" r="r" b="b"/>
            <a:pathLst>
              <a:path w="12105640" h="6118859">
                <a:moveTo>
                  <a:pt x="0" y="0"/>
                </a:moveTo>
                <a:lnTo>
                  <a:pt x="12105504" y="0"/>
                </a:lnTo>
                <a:lnTo>
                  <a:pt x="12105504" y="6118857"/>
                </a:lnTo>
                <a:lnTo>
                  <a:pt x="0" y="6118857"/>
                </a:lnTo>
                <a:lnTo>
                  <a:pt x="0" y="0"/>
                </a:lnTo>
                <a:close/>
              </a:path>
            </a:pathLst>
          </a:custGeom>
          <a:ln w="12699">
            <a:solidFill>
              <a:srgbClr val="00B0F0"/>
            </a:solidFill>
          </a:ln>
        </p:spPr>
        <p:txBody>
          <a:bodyPr wrap="square" lIns="0" tIns="0" rIns="0" bIns="0" rtlCol="0"/>
          <a:lstStyle/>
          <a:p>
            <a:endParaRPr/>
          </a:p>
        </p:txBody>
      </p:sp>
      <p:sp>
        <p:nvSpPr>
          <p:cNvPr id="5" name="object 5"/>
          <p:cNvSpPr txBox="1"/>
          <p:nvPr/>
        </p:nvSpPr>
        <p:spPr>
          <a:xfrm>
            <a:off x="82875" y="406245"/>
            <a:ext cx="11948160" cy="3644900"/>
          </a:xfrm>
          <a:prstGeom prst="rect">
            <a:avLst/>
          </a:prstGeom>
        </p:spPr>
        <p:txBody>
          <a:bodyPr vert="horz" wrap="square" lIns="0" tIns="130810" rIns="0" bIns="0" rtlCol="0">
            <a:spAutoFit/>
          </a:bodyPr>
          <a:lstStyle/>
          <a:p>
            <a:pPr marL="12700">
              <a:lnSpc>
                <a:spcPct val="100000"/>
              </a:lnSpc>
              <a:spcBef>
                <a:spcPts val="1030"/>
              </a:spcBef>
            </a:pPr>
            <a:r>
              <a:rPr sz="1600" b="1" spc="-5" dirty="0">
                <a:latin typeface="Calibri" panose="020F0502020204030204"/>
                <a:cs typeface="Calibri" panose="020F0502020204030204"/>
              </a:rPr>
              <a:t>Logic</a:t>
            </a:r>
            <a:r>
              <a:rPr sz="1600" b="1" spc="-45" dirty="0">
                <a:latin typeface="Calibri" panose="020F0502020204030204"/>
                <a:cs typeface="Calibri" panose="020F0502020204030204"/>
              </a:rPr>
              <a:t> </a:t>
            </a:r>
            <a:r>
              <a:rPr sz="1600" b="1" dirty="0">
                <a:latin typeface="Calibri" panose="020F0502020204030204"/>
                <a:cs typeface="Calibri" panose="020F0502020204030204"/>
              </a:rPr>
              <a:t>:</a:t>
            </a:r>
            <a:endParaRPr sz="1600">
              <a:latin typeface="Calibri" panose="020F0502020204030204"/>
              <a:cs typeface="Calibri" panose="020F0502020204030204"/>
            </a:endParaRPr>
          </a:p>
          <a:p>
            <a:pPr marL="469900">
              <a:lnSpc>
                <a:spcPct val="100000"/>
              </a:lnSpc>
              <a:spcBef>
                <a:spcPts val="930"/>
              </a:spcBef>
            </a:pPr>
            <a:r>
              <a:rPr sz="1600" dirty="0">
                <a:latin typeface="Calibri" panose="020F0502020204030204"/>
                <a:cs typeface="Calibri" panose="020F0502020204030204"/>
              </a:rPr>
              <a:t>A</a:t>
            </a:r>
            <a:r>
              <a:rPr sz="1600" spc="-15" dirty="0">
                <a:latin typeface="Calibri" panose="020F0502020204030204"/>
                <a:cs typeface="Calibri" panose="020F0502020204030204"/>
              </a:rPr>
              <a:t> </a:t>
            </a:r>
            <a:r>
              <a:rPr sz="1600" spc="-5" dirty="0">
                <a:latin typeface="Calibri" panose="020F0502020204030204"/>
                <a:cs typeface="Calibri" panose="020F0502020204030204"/>
              </a:rPr>
              <a:t>Logic</a:t>
            </a:r>
            <a:r>
              <a:rPr sz="1600" spc="-15" dirty="0">
                <a:latin typeface="Calibri" panose="020F0502020204030204"/>
                <a:cs typeface="Calibri" panose="020F0502020204030204"/>
              </a:rPr>
              <a:t> </a:t>
            </a:r>
            <a:r>
              <a:rPr sz="1600" spc="-5" dirty="0">
                <a:latin typeface="Calibri" panose="020F0502020204030204"/>
                <a:cs typeface="Calibri" panose="020F0502020204030204"/>
              </a:rPr>
              <a:t>program</a:t>
            </a:r>
            <a:r>
              <a:rPr sz="1600" spc="-15" dirty="0">
                <a:latin typeface="Calibri" panose="020F0502020204030204"/>
                <a:cs typeface="Calibri" panose="020F0502020204030204"/>
              </a:rPr>
              <a:t> </a:t>
            </a:r>
            <a:r>
              <a:rPr sz="1600" spc="-5" dirty="0">
                <a:latin typeface="Calibri" panose="020F0502020204030204"/>
                <a:cs typeface="Calibri" panose="020F0502020204030204"/>
              </a:rPr>
              <a:t>is</a:t>
            </a:r>
            <a:r>
              <a:rPr sz="1600" spc="-15" dirty="0">
                <a:latin typeface="Calibri" panose="020F0502020204030204"/>
                <a:cs typeface="Calibri" panose="020F0502020204030204"/>
              </a:rPr>
              <a:t> </a:t>
            </a:r>
            <a:r>
              <a:rPr sz="1600" dirty="0">
                <a:latin typeface="Calibri" panose="020F0502020204030204"/>
                <a:cs typeface="Calibri" panose="020F0502020204030204"/>
              </a:rPr>
              <a:t>a</a:t>
            </a:r>
            <a:r>
              <a:rPr sz="1600" spc="-10" dirty="0">
                <a:latin typeface="Calibri" panose="020F0502020204030204"/>
                <a:cs typeface="Calibri" panose="020F0502020204030204"/>
              </a:rPr>
              <a:t> </a:t>
            </a:r>
            <a:r>
              <a:rPr sz="1600" spc="-5" dirty="0">
                <a:latin typeface="Calibri" panose="020F0502020204030204"/>
                <a:cs typeface="Calibri" panose="020F0502020204030204"/>
              </a:rPr>
              <a:t>set</a:t>
            </a:r>
            <a:r>
              <a:rPr sz="1600" spc="-15" dirty="0">
                <a:latin typeface="Calibri" panose="020F0502020204030204"/>
                <a:cs typeface="Calibri" panose="020F0502020204030204"/>
              </a:rPr>
              <a:t> </a:t>
            </a:r>
            <a:r>
              <a:rPr sz="1600" spc="-5" dirty="0">
                <a:latin typeface="Calibri" panose="020F0502020204030204"/>
                <a:cs typeface="Calibri" panose="020F0502020204030204"/>
              </a:rPr>
              <a:t>of</a:t>
            </a:r>
            <a:r>
              <a:rPr sz="1600" spc="-15" dirty="0">
                <a:latin typeface="Calibri" panose="020F0502020204030204"/>
                <a:cs typeface="Calibri" panose="020F0502020204030204"/>
              </a:rPr>
              <a:t> </a:t>
            </a:r>
            <a:r>
              <a:rPr sz="1600" spc="-5" dirty="0">
                <a:latin typeface="Calibri" panose="020F0502020204030204"/>
                <a:cs typeface="Calibri" panose="020F0502020204030204"/>
              </a:rPr>
              <a:t>predicates.</a:t>
            </a:r>
            <a:endParaRPr sz="1600">
              <a:latin typeface="Calibri" panose="020F0502020204030204"/>
              <a:cs typeface="Calibri" panose="020F0502020204030204"/>
            </a:endParaRPr>
          </a:p>
          <a:p>
            <a:pPr>
              <a:lnSpc>
                <a:spcPct val="100000"/>
              </a:lnSpc>
            </a:pPr>
            <a:endParaRPr sz="1600">
              <a:latin typeface="Calibri" panose="020F0502020204030204"/>
              <a:cs typeface="Calibri" panose="020F0502020204030204"/>
            </a:endParaRPr>
          </a:p>
          <a:p>
            <a:pPr>
              <a:lnSpc>
                <a:spcPct val="100000"/>
              </a:lnSpc>
              <a:spcBef>
                <a:spcPts val="55"/>
              </a:spcBef>
            </a:pPr>
            <a:endParaRPr sz="1450">
              <a:latin typeface="Calibri" panose="020F0502020204030204"/>
              <a:cs typeface="Calibri" panose="020F0502020204030204"/>
            </a:endParaRPr>
          </a:p>
          <a:p>
            <a:pPr marL="12700">
              <a:lnSpc>
                <a:spcPct val="100000"/>
              </a:lnSpc>
            </a:pPr>
            <a:r>
              <a:rPr sz="1600" b="1" spc="-5" dirty="0">
                <a:latin typeface="Calibri" panose="020F0502020204030204"/>
                <a:cs typeface="Calibri" panose="020F0502020204030204"/>
              </a:rPr>
              <a:t>Predicates</a:t>
            </a:r>
            <a:r>
              <a:rPr sz="1600" b="1" spc="-45" dirty="0">
                <a:latin typeface="Calibri" panose="020F0502020204030204"/>
                <a:cs typeface="Calibri" panose="020F0502020204030204"/>
              </a:rPr>
              <a:t> </a:t>
            </a:r>
            <a:r>
              <a:rPr sz="1600" b="1" dirty="0">
                <a:latin typeface="Calibri" panose="020F0502020204030204"/>
                <a:cs typeface="Calibri" panose="020F0502020204030204"/>
              </a:rPr>
              <a:t>:</a:t>
            </a:r>
            <a:endParaRPr sz="1600">
              <a:latin typeface="Calibri" panose="020F0502020204030204"/>
              <a:cs typeface="Calibri" panose="020F0502020204030204"/>
            </a:endParaRPr>
          </a:p>
          <a:p>
            <a:pPr marL="12700" marR="5080" indent="457200">
              <a:lnSpc>
                <a:spcPct val="148000"/>
              </a:lnSpc>
            </a:pPr>
            <a:r>
              <a:rPr sz="1600" spc="-5" dirty="0">
                <a:latin typeface="Calibri" panose="020F0502020204030204"/>
                <a:cs typeface="Calibri" panose="020F0502020204030204"/>
              </a:rPr>
              <a:t>Define</a:t>
            </a:r>
            <a:r>
              <a:rPr sz="1600" spc="185" dirty="0">
                <a:latin typeface="Calibri" panose="020F0502020204030204"/>
                <a:cs typeface="Calibri" panose="020F0502020204030204"/>
              </a:rPr>
              <a:t> </a:t>
            </a:r>
            <a:r>
              <a:rPr sz="1600" spc="-5" dirty="0">
                <a:latin typeface="Calibri" panose="020F0502020204030204"/>
                <a:cs typeface="Calibri" panose="020F0502020204030204"/>
              </a:rPr>
              <a:t>relations</a:t>
            </a:r>
            <a:r>
              <a:rPr sz="1600" spc="180" dirty="0">
                <a:latin typeface="Calibri" panose="020F0502020204030204"/>
                <a:cs typeface="Calibri" panose="020F0502020204030204"/>
              </a:rPr>
              <a:t> </a:t>
            </a:r>
            <a:r>
              <a:rPr sz="1600" spc="-5" dirty="0">
                <a:latin typeface="Calibri" panose="020F0502020204030204"/>
                <a:cs typeface="Calibri" panose="020F0502020204030204"/>
              </a:rPr>
              <a:t>between</a:t>
            </a:r>
            <a:r>
              <a:rPr sz="1600" spc="185" dirty="0">
                <a:latin typeface="Calibri" panose="020F0502020204030204"/>
                <a:cs typeface="Calibri" panose="020F0502020204030204"/>
              </a:rPr>
              <a:t> </a:t>
            </a:r>
            <a:r>
              <a:rPr sz="1600" spc="-5" dirty="0">
                <a:latin typeface="Calibri" panose="020F0502020204030204"/>
                <a:cs typeface="Calibri" panose="020F0502020204030204"/>
              </a:rPr>
              <a:t>their</a:t>
            </a:r>
            <a:r>
              <a:rPr sz="1600" spc="180" dirty="0">
                <a:latin typeface="Calibri" panose="020F0502020204030204"/>
                <a:cs typeface="Calibri" panose="020F0502020204030204"/>
              </a:rPr>
              <a:t> </a:t>
            </a:r>
            <a:r>
              <a:rPr sz="1600" dirty="0">
                <a:latin typeface="Calibri" panose="020F0502020204030204"/>
                <a:cs typeface="Calibri" panose="020F0502020204030204"/>
              </a:rPr>
              <a:t>arguments.</a:t>
            </a:r>
            <a:r>
              <a:rPr sz="1600" spc="185" dirty="0">
                <a:latin typeface="Calibri" panose="020F0502020204030204"/>
                <a:cs typeface="Calibri" panose="020F0502020204030204"/>
              </a:rPr>
              <a:t> </a:t>
            </a:r>
            <a:r>
              <a:rPr sz="1600" spc="-5" dirty="0">
                <a:latin typeface="Calibri" panose="020F0502020204030204"/>
                <a:cs typeface="Calibri" panose="020F0502020204030204"/>
              </a:rPr>
              <a:t>Logically,</a:t>
            </a:r>
            <a:r>
              <a:rPr sz="1600" spc="185" dirty="0">
                <a:latin typeface="Calibri" panose="020F0502020204030204"/>
                <a:cs typeface="Calibri" panose="020F0502020204030204"/>
              </a:rPr>
              <a:t> </a:t>
            </a:r>
            <a:r>
              <a:rPr sz="1600" dirty="0">
                <a:latin typeface="Calibri" panose="020F0502020204030204"/>
                <a:cs typeface="Calibri" panose="020F0502020204030204"/>
              </a:rPr>
              <a:t>a</a:t>
            </a:r>
            <a:r>
              <a:rPr sz="1600" spc="190" dirty="0">
                <a:latin typeface="Calibri" panose="020F0502020204030204"/>
                <a:cs typeface="Calibri" panose="020F0502020204030204"/>
              </a:rPr>
              <a:t> </a:t>
            </a:r>
            <a:r>
              <a:rPr sz="1600" spc="-5" dirty="0">
                <a:latin typeface="Calibri" panose="020F0502020204030204"/>
                <a:cs typeface="Calibri" panose="020F0502020204030204"/>
              </a:rPr>
              <a:t>Logic</a:t>
            </a:r>
            <a:r>
              <a:rPr sz="1600" spc="185" dirty="0">
                <a:latin typeface="Calibri" panose="020F0502020204030204"/>
                <a:cs typeface="Calibri" panose="020F0502020204030204"/>
              </a:rPr>
              <a:t> </a:t>
            </a:r>
            <a:r>
              <a:rPr sz="1600" spc="-5" dirty="0">
                <a:latin typeface="Calibri" panose="020F0502020204030204"/>
                <a:cs typeface="Calibri" panose="020F0502020204030204"/>
              </a:rPr>
              <a:t>program</a:t>
            </a:r>
            <a:r>
              <a:rPr sz="1600" spc="185" dirty="0">
                <a:latin typeface="Calibri" panose="020F0502020204030204"/>
                <a:cs typeface="Calibri" panose="020F0502020204030204"/>
              </a:rPr>
              <a:t> </a:t>
            </a:r>
            <a:r>
              <a:rPr sz="1600" spc="-5" dirty="0">
                <a:latin typeface="Calibri" panose="020F0502020204030204"/>
                <a:cs typeface="Calibri" panose="020F0502020204030204"/>
              </a:rPr>
              <a:t>states</a:t>
            </a:r>
            <a:r>
              <a:rPr sz="1600" spc="185" dirty="0">
                <a:latin typeface="Calibri" panose="020F0502020204030204"/>
                <a:cs typeface="Calibri" panose="020F0502020204030204"/>
              </a:rPr>
              <a:t> </a:t>
            </a:r>
            <a:r>
              <a:rPr sz="1600" spc="-5" dirty="0">
                <a:latin typeface="Calibri" panose="020F0502020204030204"/>
                <a:cs typeface="Calibri" panose="020F0502020204030204"/>
              </a:rPr>
              <a:t>what</a:t>
            </a:r>
            <a:r>
              <a:rPr sz="1600" spc="180" dirty="0">
                <a:latin typeface="Calibri" panose="020F0502020204030204"/>
                <a:cs typeface="Calibri" panose="020F0502020204030204"/>
              </a:rPr>
              <a:t> </a:t>
            </a:r>
            <a:r>
              <a:rPr sz="1600" spc="-5" dirty="0">
                <a:latin typeface="Calibri" panose="020F0502020204030204"/>
                <a:cs typeface="Calibri" panose="020F0502020204030204"/>
              </a:rPr>
              <a:t>holds.</a:t>
            </a:r>
            <a:r>
              <a:rPr sz="1600" spc="185" dirty="0">
                <a:latin typeface="Calibri" panose="020F0502020204030204"/>
                <a:cs typeface="Calibri" panose="020F0502020204030204"/>
              </a:rPr>
              <a:t> </a:t>
            </a:r>
            <a:r>
              <a:rPr sz="1600" spc="-5" dirty="0">
                <a:latin typeface="Calibri" panose="020F0502020204030204"/>
                <a:cs typeface="Calibri" panose="020F0502020204030204"/>
              </a:rPr>
              <a:t>Each</a:t>
            </a:r>
            <a:r>
              <a:rPr sz="1600" spc="185" dirty="0">
                <a:latin typeface="Calibri" panose="020F0502020204030204"/>
                <a:cs typeface="Calibri" panose="020F0502020204030204"/>
              </a:rPr>
              <a:t> </a:t>
            </a:r>
            <a:r>
              <a:rPr sz="1600" spc="-5" dirty="0">
                <a:latin typeface="Calibri" panose="020F0502020204030204"/>
                <a:cs typeface="Calibri" panose="020F0502020204030204"/>
              </a:rPr>
              <a:t>predicate</a:t>
            </a:r>
            <a:r>
              <a:rPr sz="1600" spc="190" dirty="0">
                <a:latin typeface="Calibri" panose="020F0502020204030204"/>
                <a:cs typeface="Calibri" panose="020F0502020204030204"/>
              </a:rPr>
              <a:t> </a:t>
            </a:r>
            <a:r>
              <a:rPr sz="1600" spc="-5" dirty="0">
                <a:latin typeface="Calibri" panose="020F0502020204030204"/>
                <a:cs typeface="Calibri" panose="020F0502020204030204"/>
              </a:rPr>
              <a:t>has</a:t>
            </a:r>
            <a:r>
              <a:rPr sz="1600" spc="185" dirty="0">
                <a:latin typeface="Calibri" panose="020F0502020204030204"/>
                <a:cs typeface="Calibri" panose="020F0502020204030204"/>
              </a:rPr>
              <a:t> </a:t>
            </a:r>
            <a:r>
              <a:rPr sz="1600" dirty="0">
                <a:latin typeface="Calibri" panose="020F0502020204030204"/>
                <a:cs typeface="Calibri" panose="020F0502020204030204"/>
              </a:rPr>
              <a:t>a</a:t>
            </a:r>
            <a:r>
              <a:rPr sz="1600" spc="185" dirty="0">
                <a:latin typeface="Calibri" panose="020F0502020204030204"/>
                <a:cs typeface="Calibri" panose="020F0502020204030204"/>
              </a:rPr>
              <a:t> </a:t>
            </a:r>
            <a:r>
              <a:rPr sz="1600" spc="-5" dirty="0">
                <a:latin typeface="Calibri" panose="020F0502020204030204"/>
                <a:cs typeface="Calibri" panose="020F0502020204030204"/>
              </a:rPr>
              <a:t>name,</a:t>
            </a:r>
            <a:r>
              <a:rPr sz="1600" spc="185" dirty="0">
                <a:latin typeface="Calibri" panose="020F0502020204030204"/>
                <a:cs typeface="Calibri" panose="020F0502020204030204"/>
              </a:rPr>
              <a:t> </a:t>
            </a:r>
            <a:r>
              <a:rPr sz="1600" dirty="0">
                <a:latin typeface="Calibri" panose="020F0502020204030204"/>
                <a:cs typeface="Calibri" panose="020F0502020204030204"/>
              </a:rPr>
              <a:t>and</a:t>
            </a:r>
            <a:r>
              <a:rPr sz="1600" spc="185" dirty="0">
                <a:latin typeface="Calibri" panose="020F0502020204030204"/>
                <a:cs typeface="Calibri" panose="020F0502020204030204"/>
              </a:rPr>
              <a:t> </a:t>
            </a:r>
            <a:r>
              <a:rPr sz="1600" spc="-5" dirty="0">
                <a:latin typeface="Calibri" panose="020F0502020204030204"/>
                <a:cs typeface="Calibri" panose="020F0502020204030204"/>
              </a:rPr>
              <a:t>zero</a:t>
            </a:r>
            <a:r>
              <a:rPr sz="1600" spc="185" dirty="0">
                <a:latin typeface="Calibri" panose="020F0502020204030204"/>
                <a:cs typeface="Calibri" panose="020F0502020204030204"/>
              </a:rPr>
              <a:t> </a:t>
            </a:r>
            <a:r>
              <a:rPr sz="1600" spc="-5" dirty="0">
                <a:latin typeface="Calibri" panose="020F0502020204030204"/>
                <a:cs typeface="Calibri" panose="020F0502020204030204"/>
              </a:rPr>
              <a:t>or</a:t>
            </a:r>
            <a:r>
              <a:rPr sz="1600" spc="190" dirty="0">
                <a:latin typeface="Calibri" panose="020F0502020204030204"/>
                <a:cs typeface="Calibri" panose="020F0502020204030204"/>
              </a:rPr>
              <a:t> </a:t>
            </a:r>
            <a:r>
              <a:rPr sz="1600" spc="-5" dirty="0">
                <a:latin typeface="Calibri" panose="020F0502020204030204"/>
                <a:cs typeface="Calibri" panose="020F0502020204030204"/>
              </a:rPr>
              <a:t>more </a:t>
            </a:r>
            <a:r>
              <a:rPr sz="1600" spc="-350" dirty="0">
                <a:latin typeface="Calibri" panose="020F0502020204030204"/>
                <a:cs typeface="Calibri" panose="020F0502020204030204"/>
              </a:rPr>
              <a:t> </a:t>
            </a:r>
            <a:r>
              <a:rPr sz="1600" dirty="0">
                <a:latin typeface="Calibri" panose="020F0502020204030204"/>
                <a:cs typeface="Calibri" panose="020F0502020204030204"/>
              </a:rPr>
              <a:t>arguments.</a:t>
            </a:r>
            <a:r>
              <a:rPr sz="1600" spc="-10" dirty="0">
                <a:latin typeface="Calibri" panose="020F0502020204030204"/>
                <a:cs typeface="Calibri" panose="020F0502020204030204"/>
              </a:rPr>
              <a:t> </a:t>
            </a:r>
            <a:r>
              <a:rPr sz="1600" spc="-5" dirty="0">
                <a:latin typeface="Calibri" panose="020F0502020204030204"/>
                <a:cs typeface="Calibri" panose="020F0502020204030204"/>
              </a:rPr>
              <a:t>The predicate name is </a:t>
            </a:r>
            <a:r>
              <a:rPr sz="1600" dirty="0">
                <a:latin typeface="Calibri" panose="020F0502020204030204"/>
                <a:cs typeface="Calibri" panose="020F0502020204030204"/>
              </a:rPr>
              <a:t>a</a:t>
            </a:r>
            <a:r>
              <a:rPr sz="1600" spc="-5" dirty="0">
                <a:latin typeface="Calibri" panose="020F0502020204030204"/>
                <a:cs typeface="Calibri" panose="020F0502020204030204"/>
              </a:rPr>
              <a:t> </a:t>
            </a:r>
            <a:r>
              <a:rPr sz="1600" dirty="0">
                <a:latin typeface="Calibri" panose="020F0502020204030204"/>
                <a:cs typeface="Calibri" panose="020F0502020204030204"/>
              </a:rPr>
              <a:t>atom.</a:t>
            </a:r>
            <a:r>
              <a:rPr sz="1600" spc="-5" dirty="0">
                <a:latin typeface="Calibri" panose="020F0502020204030204"/>
                <a:cs typeface="Calibri" panose="020F0502020204030204"/>
              </a:rPr>
              <a:t> Each</a:t>
            </a:r>
            <a:r>
              <a:rPr sz="1600" spc="-10" dirty="0">
                <a:latin typeface="Calibri" panose="020F0502020204030204"/>
                <a:cs typeface="Calibri" panose="020F0502020204030204"/>
              </a:rPr>
              <a:t> </a:t>
            </a:r>
            <a:r>
              <a:rPr sz="1600" dirty="0">
                <a:latin typeface="Calibri" panose="020F0502020204030204"/>
                <a:cs typeface="Calibri" panose="020F0502020204030204"/>
              </a:rPr>
              <a:t>argument</a:t>
            </a:r>
            <a:r>
              <a:rPr sz="1600" spc="-5" dirty="0">
                <a:latin typeface="Calibri" panose="020F0502020204030204"/>
                <a:cs typeface="Calibri" panose="020F0502020204030204"/>
              </a:rPr>
              <a:t> is </a:t>
            </a:r>
            <a:r>
              <a:rPr sz="1600" dirty="0">
                <a:latin typeface="Calibri" panose="020F0502020204030204"/>
                <a:cs typeface="Calibri" panose="020F0502020204030204"/>
              </a:rPr>
              <a:t>an</a:t>
            </a:r>
            <a:r>
              <a:rPr sz="1600" spc="-5" dirty="0">
                <a:latin typeface="Calibri" panose="020F0502020204030204"/>
                <a:cs typeface="Calibri" panose="020F0502020204030204"/>
              </a:rPr>
              <a:t> </a:t>
            </a:r>
            <a:r>
              <a:rPr sz="1600" dirty="0">
                <a:latin typeface="Calibri" panose="020F0502020204030204"/>
                <a:cs typeface="Calibri" panose="020F0502020204030204"/>
              </a:rPr>
              <a:t>arbitrary</a:t>
            </a:r>
            <a:r>
              <a:rPr sz="1600" spc="-5" dirty="0">
                <a:latin typeface="Calibri" panose="020F0502020204030204"/>
                <a:cs typeface="Calibri" panose="020F0502020204030204"/>
              </a:rPr>
              <a:t> Logic term. </a:t>
            </a:r>
            <a:r>
              <a:rPr sz="1600" dirty="0">
                <a:latin typeface="Calibri" panose="020F0502020204030204"/>
                <a:cs typeface="Calibri" panose="020F0502020204030204"/>
              </a:rPr>
              <a:t>A</a:t>
            </a:r>
            <a:r>
              <a:rPr sz="1600" spc="-5" dirty="0">
                <a:latin typeface="Calibri" panose="020F0502020204030204"/>
                <a:cs typeface="Calibri" panose="020F0502020204030204"/>
              </a:rPr>
              <a:t> predicate</a:t>
            </a:r>
            <a:r>
              <a:rPr sz="1600" spc="-10" dirty="0">
                <a:latin typeface="Calibri" panose="020F0502020204030204"/>
                <a:cs typeface="Calibri" panose="020F0502020204030204"/>
              </a:rPr>
              <a:t> </a:t>
            </a:r>
            <a:r>
              <a:rPr sz="1600" spc="-5" dirty="0">
                <a:latin typeface="Calibri" panose="020F0502020204030204"/>
                <a:cs typeface="Calibri" panose="020F0502020204030204"/>
              </a:rPr>
              <a:t>is defined by </a:t>
            </a:r>
            <a:r>
              <a:rPr sz="1600" dirty="0">
                <a:latin typeface="Calibri" panose="020F0502020204030204"/>
                <a:cs typeface="Calibri" panose="020F0502020204030204"/>
              </a:rPr>
              <a:t>a</a:t>
            </a:r>
            <a:r>
              <a:rPr sz="1600" spc="-5" dirty="0">
                <a:latin typeface="Calibri" panose="020F0502020204030204"/>
                <a:cs typeface="Calibri" panose="020F0502020204030204"/>
              </a:rPr>
              <a:t> collection of clauses.</a:t>
            </a:r>
            <a:endParaRPr sz="1600">
              <a:latin typeface="Calibri" panose="020F0502020204030204"/>
              <a:cs typeface="Calibri" panose="020F0502020204030204"/>
            </a:endParaRPr>
          </a:p>
          <a:p>
            <a:pPr>
              <a:lnSpc>
                <a:spcPct val="100000"/>
              </a:lnSpc>
            </a:pPr>
            <a:endParaRPr sz="1600">
              <a:latin typeface="Calibri" panose="020F0502020204030204"/>
              <a:cs typeface="Calibri" panose="020F0502020204030204"/>
            </a:endParaRPr>
          </a:p>
          <a:p>
            <a:pPr>
              <a:lnSpc>
                <a:spcPct val="100000"/>
              </a:lnSpc>
              <a:spcBef>
                <a:spcPts val="55"/>
              </a:spcBef>
            </a:pPr>
            <a:endParaRPr sz="1450">
              <a:latin typeface="Calibri" panose="020F0502020204030204"/>
              <a:cs typeface="Calibri" panose="020F0502020204030204"/>
            </a:endParaRPr>
          </a:p>
          <a:p>
            <a:pPr marL="12700">
              <a:lnSpc>
                <a:spcPct val="100000"/>
              </a:lnSpc>
              <a:spcBef>
                <a:spcPts val="5"/>
              </a:spcBef>
            </a:pPr>
            <a:r>
              <a:rPr sz="1600" b="1" spc="-5" dirty="0">
                <a:latin typeface="Calibri" panose="020F0502020204030204"/>
                <a:cs typeface="Calibri" panose="020F0502020204030204"/>
              </a:rPr>
              <a:t>Clause</a:t>
            </a:r>
            <a:r>
              <a:rPr sz="1600" b="1" spc="-45" dirty="0">
                <a:latin typeface="Calibri" panose="020F0502020204030204"/>
                <a:cs typeface="Calibri" panose="020F0502020204030204"/>
              </a:rPr>
              <a:t> </a:t>
            </a:r>
            <a:r>
              <a:rPr sz="1600" b="1" dirty="0">
                <a:latin typeface="Calibri" panose="020F0502020204030204"/>
                <a:cs typeface="Calibri" panose="020F0502020204030204"/>
              </a:rPr>
              <a:t>:</a:t>
            </a:r>
            <a:endParaRPr sz="1600">
              <a:latin typeface="Calibri" panose="020F0502020204030204"/>
              <a:cs typeface="Calibri" panose="020F0502020204030204"/>
            </a:endParaRPr>
          </a:p>
          <a:p>
            <a:pPr marL="12700" marR="15875" indent="457200">
              <a:lnSpc>
                <a:spcPct val="148000"/>
              </a:lnSpc>
            </a:pPr>
            <a:r>
              <a:rPr sz="1600" dirty="0">
                <a:latin typeface="Calibri" panose="020F0502020204030204"/>
                <a:cs typeface="Calibri" panose="020F0502020204030204"/>
              </a:rPr>
              <a:t>A</a:t>
            </a:r>
            <a:r>
              <a:rPr sz="1600" spc="80" dirty="0">
                <a:latin typeface="Calibri" panose="020F0502020204030204"/>
                <a:cs typeface="Calibri" panose="020F0502020204030204"/>
              </a:rPr>
              <a:t> </a:t>
            </a:r>
            <a:r>
              <a:rPr sz="1600" spc="-5" dirty="0">
                <a:latin typeface="Calibri" panose="020F0502020204030204"/>
                <a:cs typeface="Calibri" panose="020F0502020204030204"/>
              </a:rPr>
              <a:t>clause</a:t>
            </a:r>
            <a:r>
              <a:rPr sz="1600" spc="85" dirty="0">
                <a:latin typeface="Calibri" panose="020F0502020204030204"/>
                <a:cs typeface="Calibri" panose="020F0502020204030204"/>
              </a:rPr>
              <a:t> </a:t>
            </a:r>
            <a:r>
              <a:rPr sz="1600" spc="-5" dirty="0">
                <a:latin typeface="Calibri" panose="020F0502020204030204"/>
                <a:cs typeface="Calibri" panose="020F0502020204030204"/>
              </a:rPr>
              <a:t>is</a:t>
            </a:r>
            <a:r>
              <a:rPr sz="1600" spc="85" dirty="0">
                <a:latin typeface="Calibri" panose="020F0502020204030204"/>
                <a:cs typeface="Calibri" panose="020F0502020204030204"/>
              </a:rPr>
              <a:t> </a:t>
            </a:r>
            <a:r>
              <a:rPr sz="1600" spc="-5" dirty="0">
                <a:latin typeface="Calibri" panose="020F0502020204030204"/>
                <a:cs typeface="Calibri" panose="020F0502020204030204"/>
              </a:rPr>
              <a:t>either</a:t>
            </a:r>
            <a:r>
              <a:rPr sz="1600" spc="85" dirty="0">
                <a:latin typeface="Calibri" panose="020F0502020204030204"/>
                <a:cs typeface="Calibri" panose="020F0502020204030204"/>
              </a:rPr>
              <a:t> </a:t>
            </a:r>
            <a:r>
              <a:rPr sz="1600" dirty="0">
                <a:latin typeface="Calibri" panose="020F0502020204030204"/>
                <a:cs typeface="Calibri" panose="020F0502020204030204"/>
              </a:rPr>
              <a:t>a</a:t>
            </a:r>
            <a:r>
              <a:rPr sz="1600" spc="90" dirty="0">
                <a:latin typeface="Calibri" panose="020F0502020204030204"/>
                <a:cs typeface="Calibri" panose="020F0502020204030204"/>
              </a:rPr>
              <a:t> </a:t>
            </a:r>
            <a:r>
              <a:rPr sz="1600" spc="-5" dirty="0">
                <a:latin typeface="Calibri" panose="020F0502020204030204"/>
                <a:cs typeface="Calibri" panose="020F0502020204030204"/>
              </a:rPr>
              <a:t>rule</a:t>
            </a:r>
            <a:r>
              <a:rPr sz="1600" spc="85" dirty="0">
                <a:latin typeface="Calibri" panose="020F0502020204030204"/>
                <a:cs typeface="Calibri" panose="020F0502020204030204"/>
              </a:rPr>
              <a:t> </a:t>
            </a:r>
            <a:r>
              <a:rPr sz="1600" spc="-5" dirty="0">
                <a:latin typeface="Calibri" panose="020F0502020204030204"/>
                <a:cs typeface="Calibri" panose="020F0502020204030204"/>
              </a:rPr>
              <a:t>or</a:t>
            </a:r>
            <a:r>
              <a:rPr sz="1600" spc="90" dirty="0">
                <a:latin typeface="Calibri" panose="020F0502020204030204"/>
                <a:cs typeface="Calibri" panose="020F0502020204030204"/>
              </a:rPr>
              <a:t> </a:t>
            </a:r>
            <a:r>
              <a:rPr sz="1600" dirty="0">
                <a:latin typeface="Calibri" panose="020F0502020204030204"/>
                <a:cs typeface="Calibri" panose="020F0502020204030204"/>
              </a:rPr>
              <a:t>a</a:t>
            </a:r>
            <a:r>
              <a:rPr sz="1600" spc="90" dirty="0">
                <a:latin typeface="Calibri" panose="020F0502020204030204"/>
                <a:cs typeface="Calibri" panose="020F0502020204030204"/>
              </a:rPr>
              <a:t> </a:t>
            </a:r>
            <a:r>
              <a:rPr sz="1600" spc="-5" dirty="0">
                <a:latin typeface="Calibri" panose="020F0502020204030204"/>
                <a:cs typeface="Calibri" panose="020F0502020204030204"/>
              </a:rPr>
              <a:t>fact.</a:t>
            </a:r>
            <a:r>
              <a:rPr sz="1600" spc="90" dirty="0">
                <a:latin typeface="Calibri" panose="020F0502020204030204"/>
                <a:cs typeface="Calibri" panose="020F0502020204030204"/>
              </a:rPr>
              <a:t> </a:t>
            </a:r>
            <a:r>
              <a:rPr sz="1600" spc="-5" dirty="0">
                <a:latin typeface="Calibri" panose="020F0502020204030204"/>
                <a:cs typeface="Calibri" panose="020F0502020204030204"/>
              </a:rPr>
              <a:t>The</a:t>
            </a:r>
            <a:r>
              <a:rPr sz="1600" spc="90" dirty="0">
                <a:latin typeface="Calibri" panose="020F0502020204030204"/>
                <a:cs typeface="Calibri" panose="020F0502020204030204"/>
              </a:rPr>
              <a:t> </a:t>
            </a:r>
            <a:r>
              <a:rPr sz="1600" spc="-5" dirty="0">
                <a:latin typeface="Calibri" panose="020F0502020204030204"/>
                <a:cs typeface="Calibri" panose="020F0502020204030204"/>
              </a:rPr>
              <a:t>clauses</a:t>
            </a:r>
            <a:r>
              <a:rPr sz="1600" spc="85" dirty="0">
                <a:latin typeface="Calibri" panose="020F0502020204030204"/>
                <a:cs typeface="Calibri" panose="020F0502020204030204"/>
              </a:rPr>
              <a:t> </a:t>
            </a:r>
            <a:r>
              <a:rPr sz="1600" spc="-5" dirty="0">
                <a:latin typeface="Calibri" panose="020F0502020204030204"/>
                <a:cs typeface="Calibri" panose="020F0502020204030204"/>
              </a:rPr>
              <a:t>that</a:t>
            </a:r>
            <a:r>
              <a:rPr sz="1600" spc="85" dirty="0">
                <a:latin typeface="Calibri" panose="020F0502020204030204"/>
                <a:cs typeface="Calibri" panose="020F0502020204030204"/>
              </a:rPr>
              <a:t> </a:t>
            </a:r>
            <a:r>
              <a:rPr sz="1600" spc="-5" dirty="0">
                <a:latin typeface="Calibri" panose="020F0502020204030204"/>
                <a:cs typeface="Calibri" panose="020F0502020204030204"/>
              </a:rPr>
              <a:t>constitute</a:t>
            </a:r>
            <a:r>
              <a:rPr sz="1600" spc="85" dirty="0">
                <a:latin typeface="Calibri" panose="020F0502020204030204"/>
                <a:cs typeface="Calibri" panose="020F0502020204030204"/>
              </a:rPr>
              <a:t> </a:t>
            </a:r>
            <a:r>
              <a:rPr sz="1600" dirty="0">
                <a:latin typeface="Calibri" panose="020F0502020204030204"/>
                <a:cs typeface="Calibri" panose="020F0502020204030204"/>
              </a:rPr>
              <a:t>a</a:t>
            </a:r>
            <a:r>
              <a:rPr sz="1600" spc="90" dirty="0">
                <a:latin typeface="Calibri" panose="020F0502020204030204"/>
                <a:cs typeface="Calibri" panose="020F0502020204030204"/>
              </a:rPr>
              <a:t> </a:t>
            </a:r>
            <a:r>
              <a:rPr sz="1600" spc="-5" dirty="0">
                <a:latin typeface="Calibri" panose="020F0502020204030204"/>
                <a:cs typeface="Calibri" panose="020F0502020204030204"/>
              </a:rPr>
              <a:t>predicate</a:t>
            </a:r>
            <a:r>
              <a:rPr sz="1600" spc="85" dirty="0">
                <a:latin typeface="Calibri" panose="020F0502020204030204"/>
                <a:cs typeface="Calibri" panose="020F0502020204030204"/>
              </a:rPr>
              <a:t> </a:t>
            </a:r>
            <a:r>
              <a:rPr sz="1600" spc="-5" dirty="0">
                <a:latin typeface="Calibri" panose="020F0502020204030204"/>
                <a:cs typeface="Calibri" panose="020F0502020204030204"/>
              </a:rPr>
              <a:t>denote</a:t>
            </a:r>
            <a:r>
              <a:rPr sz="1600" spc="85" dirty="0">
                <a:latin typeface="Calibri" panose="020F0502020204030204"/>
                <a:cs typeface="Calibri" panose="020F0502020204030204"/>
              </a:rPr>
              <a:t> </a:t>
            </a:r>
            <a:r>
              <a:rPr sz="1600" spc="-5" dirty="0">
                <a:latin typeface="Calibri" panose="020F0502020204030204"/>
                <a:cs typeface="Calibri" panose="020F0502020204030204"/>
              </a:rPr>
              <a:t>logical</a:t>
            </a:r>
            <a:r>
              <a:rPr sz="1600" spc="85" dirty="0">
                <a:latin typeface="Calibri" panose="020F0502020204030204"/>
                <a:cs typeface="Calibri" panose="020F0502020204030204"/>
              </a:rPr>
              <a:t> </a:t>
            </a:r>
            <a:r>
              <a:rPr sz="1600" dirty="0">
                <a:latin typeface="Calibri" panose="020F0502020204030204"/>
                <a:cs typeface="Calibri" panose="020F0502020204030204"/>
              </a:rPr>
              <a:t>alternatives:</a:t>
            </a:r>
            <a:r>
              <a:rPr sz="1600" spc="90" dirty="0">
                <a:latin typeface="Calibri" panose="020F0502020204030204"/>
                <a:cs typeface="Calibri" panose="020F0502020204030204"/>
              </a:rPr>
              <a:t> </a:t>
            </a:r>
            <a:r>
              <a:rPr sz="1600" spc="-5" dirty="0">
                <a:latin typeface="Calibri" panose="020F0502020204030204"/>
                <a:cs typeface="Calibri" panose="020F0502020204030204"/>
              </a:rPr>
              <a:t>If</a:t>
            </a:r>
            <a:r>
              <a:rPr sz="1600" spc="85" dirty="0">
                <a:latin typeface="Calibri" panose="020F0502020204030204"/>
                <a:cs typeface="Calibri" panose="020F0502020204030204"/>
              </a:rPr>
              <a:t> </a:t>
            </a:r>
            <a:r>
              <a:rPr sz="1600" dirty="0">
                <a:latin typeface="Calibri" panose="020F0502020204030204"/>
                <a:cs typeface="Calibri" panose="020F0502020204030204"/>
              </a:rPr>
              <a:t>any</a:t>
            </a:r>
            <a:r>
              <a:rPr sz="1600" spc="90" dirty="0">
                <a:latin typeface="Calibri" panose="020F0502020204030204"/>
                <a:cs typeface="Calibri" panose="020F0502020204030204"/>
              </a:rPr>
              <a:t> </a:t>
            </a:r>
            <a:r>
              <a:rPr sz="1600" spc="-5" dirty="0">
                <a:latin typeface="Calibri" panose="020F0502020204030204"/>
                <a:cs typeface="Calibri" panose="020F0502020204030204"/>
              </a:rPr>
              <a:t>clause</a:t>
            </a:r>
            <a:r>
              <a:rPr sz="1600" spc="85" dirty="0">
                <a:latin typeface="Calibri" panose="020F0502020204030204"/>
                <a:cs typeface="Calibri" panose="020F0502020204030204"/>
              </a:rPr>
              <a:t> </a:t>
            </a:r>
            <a:r>
              <a:rPr sz="1600" spc="-5" dirty="0">
                <a:latin typeface="Calibri" panose="020F0502020204030204"/>
                <a:cs typeface="Calibri" panose="020F0502020204030204"/>
              </a:rPr>
              <a:t>is</a:t>
            </a:r>
            <a:r>
              <a:rPr sz="1600" spc="85" dirty="0">
                <a:latin typeface="Calibri" panose="020F0502020204030204"/>
                <a:cs typeface="Calibri" panose="020F0502020204030204"/>
              </a:rPr>
              <a:t> </a:t>
            </a:r>
            <a:r>
              <a:rPr sz="1600" spc="-5" dirty="0">
                <a:latin typeface="Calibri" panose="020F0502020204030204"/>
                <a:cs typeface="Calibri" panose="020F0502020204030204"/>
              </a:rPr>
              <a:t>true,</a:t>
            </a:r>
            <a:r>
              <a:rPr sz="1600" spc="85" dirty="0">
                <a:latin typeface="Calibri" panose="020F0502020204030204"/>
                <a:cs typeface="Calibri" panose="020F0502020204030204"/>
              </a:rPr>
              <a:t> </a:t>
            </a:r>
            <a:r>
              <a:rPr sz="1600" spc="-5" dirty="0">
                <a:latin typeface="Calibri" panose="020F0502020204030204"/>
                <a:cs typeface="Calibri" panose="020F0502020204030204"/>
              </a:rPr>
              <a:t>then</a:t>
            </a:r>
            <a:r>
              <a:rPr sz="1600" spc="85" dirty="0">
                <a:latin typeface="Calibri" panose="020F0502020204030204"/>
                <a:cs typeface="Calibri" panose="020F0502020204030204"/>
              </a:rPr>
              <a:t> </a:t>
            </a:r>
            <a:r>
              <a:rPr sz="1600" spc="-5" dirty="0">
                <a:latin typeface="Calibri" panose="020F0502020204030204"/>
                <a:cs typeface="Calibri" panose="020F0502020204030204"/>
              </a:rPr>
              <a:t>the</a:t>
            </a:r>
            <a:r>
              <a:rPr sz="1600" spc="85" dirty="0">
                <a:latin typeface="Calibri" panose="020F0502020204030204"/>
                <a:cs typeface="Calibri" panose="020F0502020204030204"/>
              </a:rPr>
              <a:t> </a:t>
            </a:r>
            <a:r>
              <a:rPr sz="1600" spc="-5" dirty="0">
                <a:latin typeface="Calibri" panose="020F0502020204030204"/>
                <a:cs typeface="Calibri" panose="020F0502020204030204"/>
              </a:rPr>
              <a:t>whole </a:t>
            </a:r>
            <a:r>
              <a:rPr sz="1600" spc="-350" dirty="0">
                <a:latin typeface="Calibri" panose="020F0502020204030204"/>
                <a:cs typeface="Calibri" panose="020F0502020204030204"/>
              </a:rPr>
              <a:t> </a:t>
            </a:r>
            <a:r>
              <a:rPr sz="1600" spc="-5" dirty="0">
                <a:latin typeface="Calibri" panose="020F0502020204030204"/>
                <a:cs typeface="Calibri" panose="020F0502020204030204"/>
              </a:rPr>
              <a:t>predicate</a:t>
            </a:r>
            <a:r>
              <a:rPr sz="1600" spc="-10" dirty="0">
                <a:latin typeface="Calibri" panose="020F0502020204030204"/>
                <a:cs typeface="Calibri" panose="020F0502020204030204"/>
              </a:rPr>
              <a:t> </a:t>
            </a:r>
            <a:r>
              <a:rPr sz="1600" spc="-5" dirty="0">
                <a:latin typeface="Calibri" panose="020F0502020204030204"/>
                <a:cs typeface="Calibri" panose="020F0502020204030204"/>
              </a:rPr>
              <a:t>is true.</a:t>
            </a:r>
            <a:endParaRPr sz="1600">
              <a:latin typeface="Calibri" panose="020F0502020204030204"/>
              <a:cs typeface="Calibri" panose="020F0502020204030204"/>
            </a:endParaRPr>
          </a:p>
        </p:txBody>
      </p:sp>
      <p:sp>
        <p:nvSpPr>
          <p:cNvPr id="6" name="Slide Number Placeholder 5"/>
          <p:cNvSpPr>
            <a:spLocks noGrp="1"/>
          </p:cNvSpPr>
          <p:nvPr>
            <p:ph type="sldNum" sz="quarter" idx="7"/>
          </p:nvPr>
        </p:nvSpPr>
        <p:spPr/>
        <p:txBody>
          <a:bodyPr/>
          <a:lstStyle/>
          <a:p>
            <a:fld id="{B6F15528-21DE-4FAA-801E-634DDDAF4B2B}" type="slidenum">
              <a:rPr/>
              <a:t>34</a:t>
            </a:fld>
            <a:endParaRPr/>
          </a:p>
        </p:txBody>
      </p:sp>
      <p:sp>
        <p:nvSpPr>
          <p:cNvPr id="7" name="Footer Placeholder 6"/>
          <p:cNvSpPr>
            <a:spLocks noGrp="1"/>
          </p:cNvSpPr>
          <p:nvPr>
            <p:ph type="ftr" sz="quarter" idx="5"/>
          </p:nvPr>
        </p:nvSpPr>
        <p:spPr/>
        <p:txBody>
          <a:bodyPr/>
          <a:lstStyle/>
          <a:p>
            <a:r>
              <a:t>UNIT IV : Pythonic Programming Paradigm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426173"/>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Logical</a:t>
            </a:r>
            <a:r>
              <a:rPr spc="-55" dirty="0"/>
              <a:t> </a:t>
            </a:r>
            <a:r>
              <a:rPr spc="-5" dirty="0"/>
              <a:t>Programming</a:t>
            </a:r>
            <a:r>
              <a:rPr spc="-50" dirty="0"/>
              <a:t> </a:t>
            </a:r>
            <a:r>
              <a:rPr spc="-5" dirty="0"/>
              <a:t>Paradigm</a:t>
            </a:r>
          </a:p>
        </p:txBody>
      </p:sp>
      <p:sp>
        <p:nvSpPr>
          <p:cNvPr id="4" name="object 4"/>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31953" y="490866"/>
            <a:ext cx="12105640" cy="6118860"/>
          </a:xfrm>
          <a:custGeom>
            <a:avLst/>
            <a:gdLst/>
            <a:ahLst/>
            <a:cxnLst/>
            <a:rect l="l" t="t" r="r" b="b"/>
            <a:pathLst>
              <a:path w="12105640" h="6118859">
                <a:moveTo>
                  <a:pt x="0" y="0"/>
                </a:moveTo>
                <a:lnTo>
                  <a:pt x="12105504" y="0"/>
                </a:lnTo>
                <a:lnTo>
                  <a:pt x="12105504" y="6118857"/>
                </a:lnTo>
                <a:lnTo>
                  <a:pt x="0" y="6118857"/>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82875" y="271775"/>
            <a:ext cx="11948160" cy="4368800"/>
          </a:xfrm>
          <a:prstGeom prst="rect">
            <a:avLst/>
          </a:prstGeom>
        </p:spPr>
        <p:txBody>
          <a:bodyPr vert="horz" wrap="square" lIns="0" tIns="130810" rIns="0" bIns="0" rtlCol="0">
            <a:spAutoFit/>
          </a:bodyPr>
          <a:lstStyle/>
          <a:p>
            <a:pPr marL="12700">
              <a:lnSpc>
                <a:spcPct val="100000"/>
              </a:lnSpc>
              <a:spcBef>
                <a:spcPts val="1030"/>
              </a:spcBef>
            </a:pPr>
            <a:r>
              <a:rPr sz="1600" b="1" spc="-5" dirty="0">
                <a:latin typeface="Calibri" panose="020F0502020204030204"/>
                <a:cs typeface="Calibri" panose="020F0502020204030204"/>
              </a:rPr>
              <a:t>Fact</a:t>
            </a:r>
            <a:endParaRPr sz="1600">
              <a:latin typeface="Calibri" panose="020F0502020204030204"/>
              <a:cs typeface="Calibri" panose="020F0502020204030204"/>
            </a:endParaRPr>
          </a:p>
          <a:p>
            <a:pPr marL="12700" marR="5080">
              <a:lnSpc>
                <a:spcPct val="148000"/>
              </a:lnSpc>
            </a:pPr>
            <a:r>
              <a:rPr sz="1600" dirty="0">
                <a:latin typeface="Calibri" panose="020F0502020204030204"/>
                <a:cs typeface="Calibri" panose="020F0502020204030204"/>
              </a:rPr>
              <a:t>A</a:t>
            </a:r>
            <a:r>
              <a:rPr sz="1600" spc="-10" dirty="0">
                <a:latin typeface="Calibri" panose="020F0502020204030204"/>
                <a:cs typeface="Calibri" panose="020F0502020204030204"/>
              </a:rPr>
              <a:t> </a:t>
            </a:r>
            <a:r>
              <a:rPr sz="1600" spc="-5" dirty="0">
                <a:latin typeface="Calibri" panose="020F0502020204030204"/>
                <a:cs typeface="Calibri" panose="020F0502020204030204"/>
              </a:rPr>
              <a:t>fact must</a:t>
            </a:r>
            <a:r>
              <a:rPr sz="1600" spc="295" dirty="0">
                <a:latin typeface="Calibri" panose="020F0502020204030204"/>
                <a:cs typeface="Calibri" panose="020F0502020204030204"/>
              </a:rPr>
              <a:t> </a:t>
            </a:r>
            <a:r>
              <a:rPr sz="1600" spc="-5" dirty="0">
                <a:latin typeface="Calibri" panose="020F0502020204030204"/>
                <a:cs typeface="Calibri" panose="020F0502020204030204"/>
              </a:rPr>
              <a:t>start</a:t>
            </a:r>
            <a:r>
              <a:rPr sz="1600" spc="295" dirty="0">
                <a:latin typeface="Calibri" panose="020F0502020204030204"/>
                <a:cs typeface="Calibri" panose="020F0502020204030204"/>
              </a:rPr>
              <a:t> </a:t>
            </a:r>
            <a:r>
              <a:rPr sz="1600" spc="-5" dirty="0">
                <a:latin typeface="Calibri" panose="020F0502020204030204"/>
                <a:cs typeface="Calibri" panose="020F0502020204030204"/>
              </a:rPr>
              <a:t>with</a:t>
            </a:r>
            <a:r>
              <a:rPr sz="1600" spc="290" dirty="0">
                <a:latin typeface="Calibri" panose="020F0502020204030204"/>
                <a:cs typeface="Calibri" panose="020F0502020204030204"/>
              </a:rPr>
              <a:t> </a:t>
            </a:r>
            <a:r>
              <a:rPr sz="1600" dirty="0">
                <a:latin typeface="Calibri" panose="020F0502020204030204"/>
                <a:cs typeface="Calibri" panose="020F0502020204030204"/>
              </a:rPr>
              <a:t>a</a:t>
            </a:r>
            <a:r>
              <a:rPr sz="1600" spc="295" dirty="0">
                <a:latin typeface="Calibri" panose="020F0502020204030204"/>
                <a:cs typeface="Calibri" panose="020F0502020204030204"/>
              </a:rPr>
              <a:t> </a:t>
            </a:r>
            <a:r>
              <a:rPr sz="1600" spc="-5" dirty="0">
                <a:latin typeface="Calibri" panose="020F0502020204030204"/>
                <a:cs typeface="Calibri" panose="020F0502020204030204"/>
              </a:rPr>
              <a:t>predicate</a:t>
            </a:r>
            <a:r>
              <a:rPr sz="1600" spc="300" dirty="0">
                <a:latin typeface="Calibri" panose="020F0502020204030204"/>
                <a:cs typeface="Calibri" panose="020F0502020204030204"/>
              </a:rPr>
              <a:t> </a:t>
            </a:r>
            <a:r>
              <a:rPr sz="1600" spc="-5" dirty="0">
                <a:latin typeface="Calibri" panose="020F0502020204030204"/>
                <a:cs typeface="Calibri" panose="020F0502020204030204"/>
              </a:rPr>
              <a:t>(which</a:t>
            </a:r>
            <a:r>
              <a:rPr sz="1600" spc="295" dirty="0">
                <a:latin typeface="Calibri" panose="020F0502020204030204"/>
                <a:cs typeface="Calibri" panose="020F0502020204030204"/>
              </a:rPr>
              <a:t> </a:t>
            </a:r>
            <a:r>
              <a:rPr sz="1600" spc="-5" dirty="0">
                <a:latin typeface="Calibri" panose="020F0502020204030204"/>
                <a:cs typeface="Calibri" panose="020F0502020204030204"/>
              </a:rPr>
              <a:t>is</a:t>
            </a:r>
            <a:r>
              <a:rPr sz="1600" spc="295" dirty="0">
                <a:latin typeface="Calibri" panose="020F0502020204030204"/>
                <a:cs typeface="Calibri" panose="020F0502020204030204"/>
              </a:rPr>
              <a:t> </a:t>
            </a:r>
            <a:r>
              <a:rPr sz="1600" dirty="0">
                <a:latin typeface="Calibri" panose="020F0502020204030204"/>
                <a:cs typeface="Calibri" panose="020F0502020204030204"/>
              </a:rPr>
              <a:t>an</a:t>
            </a:r>
            <a:r>
              <a:rPr sz="1600" spc="295" dirty="0">
                <a:latin typeface="Calibri" panose="020F0502020204030204"/>
                <a:cs typeface="Calibri" panose="020F0502020204030204"/>
              </a:rPr>
              <a:t> </a:t>
            </a:r>
            <a:r>
              <a:rPr sz="1600" dirty="0">
                <a:latin typeface="Calibri" panose="020F0502020204030204"/>
                <a:cs typeface="Calibri" panose="020F0502020204030204"/>
              </a:rPr>
              <a:t>atom).</a:t>
            </a:r>
            <a:r>
              <a:rPr sz="1600" spc="300" dirty="0">
                <a:latin typeface="Calibri" panose="020F0502020204030204"/>
                <a:cs typeface="Calibri" panose="020F0502020204030204"/>
              </a:rPr>
              <a:t> </a:t>
            </a:r>
            <a:r>
              <a:rPr sz="1600" spc="-5" dirty="0">
                <a:latin typeface="Calibri" panose="020F0502020204030204"/>
                <a:cs typeface="Calibri" panose="020F0502020204030204"/>
              </a:rPr>
              <a:t>The</a:t>
            </a:r>
            <a:r>
              <a:rPr sz="1600" spc="295" dirty="0">
                <a:latin typeface="Calibri" panose="020F0502020204030204"/>
                <a:cs typeface="Calibri" panose="020F0502020204030204"/>
              </a:rPr>
              <a:t> </a:t>
            </a:r>
            <a:r>
              <a:rPr sz="1600" spc="-5" dirty="0">
                <a:latin typeface="Calibri" panose="020F0502020204030204"/>
                <a:cs typeface="Calibri" panose="020F0502020204030204"/>
              </a:rPr>
              <a:t>predicate</a:t>
            </a:r>
            <a:r>
              <a:rPr sz="1600" spc="295" dirty="0">
                <a:latin typeface="Calibri" panose="020F0502020204030204"/>
                <a:cs typeface="Calibri" panose="020F0502020204030204"/>
              </a:rPr>
              <a:t> </a:t>
            </a:r>
            <a:r>
              <a:rPr sz="1600" spc="-5" dirty="0">
                <a:latin typeface="Calibri" panose="020F0502020204030204"/>
                <a:cs typeface="Calibri" panose="020F0502020204030204"/>
              </a:rPr>
              <a:t>may</a:t>
            </a:r>
            <a:r>
              <a:rPr sz="1600" spc="295" dirty="0">
                <a:latin typeface="Calibri" panose="020F0502020204030204"/>
                <a:cs typeface="Calibri" panose="020F0502020204030204"/>
              </a:rPr>
              <a:t> </a:t>
            </a:r>
            <a:r>
              <a:rPr sz="1600" spc="-5" dirty="0">
                <a:latin typeface="Calibri" panose="020F0502020204030204"/>
                <a:cs typeface="Calibri" panose="020F0502020204030204"/>
              </a:rPr>
              <a:t>be</a:t>
            </a:r>
            <a:r>
              <a:rPr sz="1600" spc="295" dirty="0">
                <a:latin typeface="Calibri" panose="020F0502020204030204"/>
                <a:cs typeface="Calibri" panose="020F0502020204030204"/>
              </a:rPr>
              <a:t> </a:t>
            </a:r>
            <a:r>
              <a:rPr sz="1600" spc="-5" dirty="0">
                <a:latin typeface="Calibri" panose="020F0502020204030204"/>
                <a:cs typeface="Calibri" panose="020F0502020204030204"/>
              </a:rPr>
              <a:t>followed</a:t>
            </a:r>
            <a:r>
              <a:rPr sz="1600" spc="295" dirty="0">
                <a:latin typeface="Calibri" panose="020F0502020204030204"/>
                <a:cs typeface="Calibri" panose="020F0502020204030204"/>
              </a:rPr>
              <a:t> </a:t>
            </a:r>
            <a:r>
              <a:rPr sz="1600" spc="-5" dirty="0">
                <a:latin typeface="Calibri" panose="020F0502020204030204"/>
                <a:cs typeface="Calibri" panose="020F0502020204030204"/>
              </a:rPr>
              <a:t>by</a:t>
            </a:r>
            <a:r>
              <a:rPr sz="1600" spc="295" dirty="0">
                <a:latin typeface="Calibri" panose="020F0502020204030204"/>
                <a:cs typeface="Calibri" panose="020F0502020204030204"/>
              </a:rPr>
              <a:t> </a:t>
            </a:r>
            <a:r>
              <a:rPr sz="1600" spc="-5" dirty="0">
                <a:latin typeface="Calibri" panose="020F0502020204030204"/>
                <a:cs typeface="Calibri" panose="020F0502020204030204"/>
              </a:rPr>
              <a:t>one</a:t>
            </a:r>
            <a:r>
              <a:rPr sz="1600" spc="300" dirty="0">
                <a:latin typeface="Calibri" panose="020F0502020204030204"/>
                <a:cs typeface="Calibri" panose="020F0502020204030204"/>
              </a:rPr>
              <a:t> </a:t>
            </a:r>
            <a:r>
              <a:rPr sz="1600" spc="-5" dirty="0">
                <a:latin typeface="Calibri" panose="020F0502020204030204"/>
                <a:cs typeface="Calibri" panose="020F0502020204030204"/>
              </a:rPr>
              <a:t>or</a:t>
            </a:r>
            <a:r>
              <a:rPr sz="1600" spc="295" dirty="0">
                <a:latin typeface="Calibri" panose="020F0502020204030204"/>
                <a:cs typeface="Calibri" panose="020F0502020204030204"/>
              </a:rPr>
              <a:t> </a:t>
            </a:r>
            <a:r>
              <a:rPr sz="1600" spc="-5" dirty="0">
                <a:latin typeface="Calibri" panose="020F0502020204030204"/>
                <a:cs typeface="Calibri" panose="020F0502020204030204"/>
              </a:rPr>
              <a:t>more</a:t>
            </a:r>
            <a:r>
              <a:rPr sz="1600" spc="290" dirty="0">
                <a:latin typeface="Calibri" panose="020F0502020204030204"/>
                <a:cs typeface="Calibri" panose="020F0502020204030204"/>
              </a:rPr>
              <a:t> </a:t>
            </a:r>
            <a:r>
              <a:rPr sz="1600" dirty="0">
                <a:latin typeface="Calibri" panose="020F0502020204030204"/>
                <a:cs typeface="Calibri" panose="020F0502020204030204"/>
              </a:rPr>
              <a:t>arguments</a:t>
            </a:r>
            <a:r>
              <a:rPr sz="1600" spc="295" dirty="0">
                <a:latin typeface="Calibri" panose="020F0502020204030204"/>
                <a:cs typeface="Calibri" panose="020F0502020204030204"/>
              </a:rPr>
              <a:t> </a:t>
            </a:r>
            <a:r>
              <a:rPr sz="1600" spc="-5" dirty="0">
                <a:latin typeface="Calibri" panose="020F0502020204030204"/>
                <a:cs typeface="Calibri" panose="020F0502020204030204"/>
              </a:rPr>
              <a:t>which</a:t>
            </a:r>
            <a:r>
              <a:rPr sz="1600" spc="295" dirty="0">
                <a:latin typeface="Calibri" panose="020F0502020204030204"/>
                <a:cs typeface="Calibri" panose="020F0502020204030204"/>
              </a:rPr>
              <a:t> </a:t>
            </a:r>
            <a:r>
              <a:rPr sz="1600" dirty="0">
                <a:latin typeface="Calibri" panose="020F0502020204030204"/>
                <a:cs typeface="Calibri" panose="020F0502020204030204"/>
              </a:rPr>
              <a:t>are</a:t>
            </a:r>
            <a:r>
              <a:rPr sz="1600" spc="295" dirty="0">
                <a:latin typeface="Calibri" panose="020F0502020204030204"/>
                <a:cs typeface="Calibri" panose="020F0502020204030204"/>
              </a:rPr>
              <a:t> </a:t>
            </a:r>
            <a:r>
              <a:rPr sz="1600" spc="-5" dirty="0">
                <a:latin typeface="Calibri" panose="020F0502020204030204"/>
                <a:cs typeface="Calibri" panose="020F0502020204030204"/>
              </a:rPr>
              <a:t>enclosed</a:t>
            </a:r>
            <a:r>
              <a:rPr sz="1600" spc="295" dirty="0">
                <a:latin typeface="Calibri" panose="020F0502020204030204"/>
                <a:cs typeface="Calibri" panose="020F0502020204030204"/>
              </a:rPr>
              <a:t> </a:t>
            </a:r>
            <a:r>
              <a:rPr sz="1600" spc="-5" dirty="0">
                <a:latin typeface="Calibri" panose="020F0502020204030204"/>
                <a:cs typeface="Calibri" panose="020F0502020204030204"/>
              </a:rPr>
              <a:t>by </a:t>
            </a:r>
            <a:r>
              <a:rPr sz="1600" spc="-345" dirty="0">
                <a:latin typeface="Calibri" panose="020F0502020204030204"/>
                <a:cs typeface="Calibri" panose="020F0502020204030204"/>
              </a:rPr>
              <a:t> </a:t>
            </a:r>
            <a:r>
              <a:rPr sz="1600" spc="-5" dirty="0">
                <a:latin typeface="Calibri" panose="020F0502020204030204"/>
                <a:cs typeface="Calibri" panose="020F0502020204030204"/>
              </a:rPr>
              <a:t>parentheses.</a:t>
            </a:r>
            <a:r>
              <a:rPr sz="1600" spc="-10" dirty="0">
                <a:latin typeface="Calibri" panose="020F0502020204030204"/>
                <a:cs typeface="Calibri" panose="020F0502020204030204"/>
              </a:rPr>
              <a:t> </a:t>
            </a:r>
            <a:r>
              <a:rPr sz="1600" spc="-5" dirty="0">
                <a:latin typeface="Calibri" panose="020F0502020204030204"/>
                <a:cs typeface="Calibri" panose="020F0502020204030204"/>
              </a:rPr>
              <a:t>The </a:t>
            </a:r>
            <a:r>
              <a:rPr sz="1600" dirty="0">
                <a:latin typeface="Calibri" panose="020F0502020204030204"/>
                <a:cs typeface="Calibri" panose="020F0502020204030204"/>
              </a:rPr>
              <a:t>arguments</a:t>
            </a:r>
            <a:r>
              <a:rPr sz="1600" spc="-5" dirty="0">
                <a:latin typeface="Calibri" panose="020F0502020204030204"/>
                <a:cs typeface="Calibri" panose="020F0502020204030204"/>
              </a:rPr>
              <a:t> can be </a:t>
            </a:r>
            <a:r>
              <a:rPr sz="1600" dirty="0">
                <a:latin typeface="Calibri" panose="020F0502020204030204"/>
                <a:cs typeface="Calibri" panose="020F0502020204030204"/>
              </a:rPr>
              <a:t>atoms</a:t>
            </a:r>
            <a:r>
              <a:rPr sz="1600" spc="-5" dirty="0">
                <a:latin typeface="Calibri" panose="020F0502020204030204"/>
                <a:cs typeface="Calibri" panose="020F0502020204030204"/>
              </a:rPr>
              <a:t> (in this case,</a:t>
            </a:r>
            <a:r>
              <a:rPr sz="1600" spc="-10" dirty="0">
                <a:latin typeface="Calibri" panose="020F0502020204030204"/>
                <a:cs typeface="Calibri" panose="020F0502020204030204"/>
              </a:rPr>
              <a:t> </a:t>
            </a:r>
            <a:r>
              <a:rPr sz="1600" spc="-5" dirty="0">
                <a:latin typeface="Calibri" panose="020F0502020204030204"/>
                <a:cs typeface="Calibri" panose="020F0502020204030204"/>
              </a:rPr>
              <a:t>these </a:t>
            </a:r>
            <a:r>
              <a:rPr sz="1600" dirty="0">
                <a:latin typeface="Calibri" panose="020F0502020204030204"/>
                <a:cs typeface="Calibri" panose="020F0502020204030204"/>
              </a:rPr>
              <a:t>atoms</a:t>
            </a:r>
            <a:r>
              <a:rPr sz="1600" spc="-5" dirty="0">
                <a:latin typeface="Calibri" panose="020F0502020204030204"/>
                <a:cs typeface="Calibri" panose="020F0502020204030204"/>
              </a:rPr>
              <a:t> </a:t>
            </a:r>
            <a:r>
              <a:rPr sz="1600" dirty="0">
                <a:latin typeface="Calibri" panose="020F0502020204030204"/>
                <a:cs typeface="Calibri" panose="020F0502020204030204"/>
              </a:rPr>
              <a:t>are</a:t>
            </a:r>
            <a:r>
              <a:rPr sz="1600" spc="-5" dirty="0">
                <a:latin typeface="Calibri" panose="020F0502020204030204"/>
                <a:cs typeface="Calibri" panose="020F0502020204030204"/>
              </a:rPr>
              <a:t> treated </a:t>
            </a:r>
            <a:r>
              <a:rPr sz="1600" dirty="0">
                <a:latin typeface="Calibri" panose="020F0502020204030204"/>
                <a:cs typeface="Calibri" panose="020F0502020204030204"/>
              </a:rPr>
              <a:t>as</a:t>
            </a:r>
            <a:r>
              <a:rPr sz="1600" spc="-5" dirty="0">
                <a:latin typeface="Calibri" panose="020F0502020204030204"/>
                <a:cs typeface="Calibri" panose="020F0502020204030204"/>
              </a:rPr>
              <a:t> constants), numbers, variables or</a:t>
            </a:r>
            <a:r>
              <a:rPr sz="1600" spc="-10" dirty="0">
                <a:latin typeface="Calibri" panose="020F0502020204030204"/>
                <a:cs typeface="Calibri" panose="020F0502020204030204"/>
              </a:rPr>
              <a:t> </a:t>
            </a:r>
            <a:r>
              <a:rPr sz="1600" spc="-5" dirty="0">
                <a:latin typeface="Calibri" panose="020F0502020204030204"/>
                <a:cs typeface="Calibri" panose="020F0502020204030204"/>
              </a:rPr>
              <a:t>lists.</a:t>
            </a:r>
            <a:endParaRPr sz="1600">
              <a:latin typeface="Calibri" panose="020F0502020204030204"/>
              <a:cs typeface="Calibri" panose="020F0502020204030204"/>
            </a:endParaRPr>
          </a:p>
          <a:p>
            <a:pPr marL="12700" marR="6043295">
              <a:lnSpc>
                <a:spcPct val="148000"/>
              </a:lnSpc>
            </a:pPr>
            <a:r>
              <a:rPr sz="1600" spc="-5" dirty="0">
                <a:latin typeface="Calibri" panose="020F0502020204030204"/>
                <a:cs typeface="Calibri" panose="020F0502020204030204"/>
              </a:rPr>
              <a:t>Facts </a:t>
            </a:r>
            <a:r>
              <a:rPr sz="1600" dirty="0">
                <a:latin typeface="Calibri" panose="020F0502020204030204"/>
                <a:cs typeface="Calibri" panose="020F0502020204030204"/>
              </a:rPr>
              <a:t>are axioms; </a:t>
            </a:r>
            <a:r>
              <a:rPr sz="1600" spc="-5" dirty="0">
                <a:latin typeface="Calibri" panose="020F0502020204030204"/>
                <a:cs typeface="Calibri" panose="020F0502020204030204"/>
              </a:rPr>
              <a:t>relations between terms that </a:t>
            </a:r>
            <a:r>
              <a:rPr sz="1600" dirty="0">
                <a:latin typeface="Calibri" panose="020F0502020204030204"/>
                <a:cs typeface="Calibri" panose="020F0502020204030204"/>
              </a:rPr>
              <a:t>are assumed </a:t>
            </a:r>
            <a:r>
              <a:rPr sz="1600" spc="-5" dirty="0">
                <a:latin typeface="Calibri" panose="020F0502020204030204"/>
                <a:cs typeface="Calibri" panose="020F0502020204030204"/>
              </a:rPr>
              <a:t>to be true. </a:t>
            </a:r>
            <a:r>
              <a:rPr sz="1600" spc="-350" dirty="0">
                <a:latin typeface="Calibri" panose="020F0502020204030204"/>
                <a:cs typeface="Calibri" panose="020F0502020204030204"/>
              </a:rPr>
              <a:t> </a:t>
            </a:r>
            <a:r>
              <a:rPr sz="1600" spc="-5" dirty="0">
                <a:latin typeface="Calibri" panose="020F0502020204030204"/>
                <a:cs typeface="Calibri" panose="020F0502020204030204"/>
              </a:rPr>
              <a:t>Example</a:t>
            </a:r>
            <a:r>
              <a:rPr sz="1600" spc="-10" dirty="0">
                <a:latin typeface="Calibri" panose="020F0502020204030204"/>
                <a:cs typeface="Calibri" panose="020F0502020204030204"/>
              </a:rPr>
              <a:t> </a:t>
            </a:r>
            <a:r>
              <a:rPr sz="1600" spc="-5" dirty="0">
                <a:latin typeface="Calibri" panose="020F0502020204030204"/>
                <a:cs typeface="Calibri" panose="020F0502020204030204"/>
              </a:rPr>
              <a:t>facts:</a:t>
            </a:r>
            <a:endParaRPr sz="1600">
              <a:latin typeface="Calibri" panose="020F0502020204030204"/>
              <a:cs typeface="Calibri" panose="020F0502020204030204"/>
            </a:endParaRPr>
          </a:p>
          <a:p>
            <a:pPr marL="725170">
              <a:lnSpc>
                <a:spcPct val="100000"/>
              </a:lnSpc>
              <a:spcBef>
                <a:spcPts val="930"/>
              </a:spcBef>
            </a:pPr>
            <a:r>
              <a:rPr sz="1600" spc="-5" dirty="0">
                <a:latin typeface="Calibri" panose="020F0502020204030204"/>
                <a:cs typeface="Calibri" panose="020F0502020204030204"/>
              </a:rPr>
              <a:t>+big('bear')</a:t>
            </a:r>
            <a:endParaRPr sz="1600">
              <a:latin typeface="Calibri" panose="020F0502020204030204"/>
              <a:cs typeface="Calibri" panose="020F0502020204030204"/>
            </a:endParaRPr>
          </a:p>
          <a:p>
            <a:pPr marL="725170">
              <a:lnSpc>
                <a:spcPct val="100000"/>
              </a:lnSpc>
              <a:spcBef>
                <a:spcPts val="930"/>
              </a:spcBef>
            </a:pPr>
            <a:r>
              <a:rPr sz="1600" spc="-5" dirty="0">
                <a:latin typeface="Calibri" panose="020F0502020204030204"/>
                <a:cs typeface="Calibri" panose="020F0502020204030204"/>
              </a:rPr>
              <a:t>+big('elephant')</a:t>
            </a:r>
            <a:endParaRPr sz="1600">
              <a:latin typeface="Calibri" panose="020F0502020204030204"/>
              <a:cs typeface="Calibri" panose="020F0502020204030204"/>
            </a:endParaRPr>
          </a:p>
          <a:p>
            <a:pPr marL="725170">
              <a:lnSpc>
                <a:spcPct val="100000"/>
              </a:lnSpc>
              <a:spcBef>
                <a:spcPts val="930"/>
              </a:spcBef>
            </a:pPr>
            <a:r>
              <a:rPr sz="1600" spc="-5" dirty="0">
                <a:latin typeface="Calibri" panose="020F0502020204030204"/>
                <a:cs typeface="Calibri" panose="020F0502020204030204"/>
              </a:rPr>
              <a:t>+small('cat')</a:t>
            </a:r>
            <a:endParaRPr sz="1600">
              <a:latin typeface="Calibri" panose="020F0502020204030204"/>
              <a:cs typeface="Calibri" panose="020F0502020204030204"/>
            </a:endParaRPr>
          </a:p>
          <a:p>
            <a:pPr marL="725170">
              <a:lnSpc>
                <a:spcPct val="100000"/>
              </a:lnSpc>
              <a:spcBef>
                <a:spcPts val="930"/>
              </a:spcBef>
            </a:pPr>
            <a:r>
              <a:rPr sz="1600" spc="-5" dirty="0">
                <a:latin typeface="Calibri" panose="020F0502020204030204"/>
                <a:cs typeface="Calibri" panose="020F0502020204030204"/>
              </a:rPr>
              <a:t>+brown('bear')</a:t>
            </a:r>
            <a:endParaRPr sz="1600">
              <a:latin typeface="Calibri" panose="020F0502020204030204"/>
              <a:cs typeface="Calibri" panose="020F0502020204030204"/>
            </a:endParaRPr>
          </a:p>
          <a:p>
            <a:pPr marL="725170">
              <a:lnSpc>
                <a:spcPct val="100000"/>
              </a:lnSpc>
              <a:spcBef>
                <a:spcPts val="930"/>
              </a:spcBef>
            </a:pPr>
            <a:r>
              <a:rPr sz="1600" spc="-5" dirty="0">
                <a:latin typeface="Calibri" panose="020F0502020204030204"/>
                <a:cs typeface="Calibri" panose="020F0502020204030204"/>
              </a:rPr>
              <a:t>+black('cat')</a:t>
            </a:r>
            <a:endParaRPr sz="1600">
              <a:latin typeface="Calibri" panose="020F0502020204030204"/>
              <a:cs typeface="Calibri" panose="020F0502020204030204"/>
            </a:endParaRPr>
          </a:p>
          <a:p>
            <a:pPr marL="725170">
              <a:lnSpc>
                <a:spcPct val="100000"/>
              </a:lnSpc>
              <a:spcBef>
                <a:spcPts val="930"/>
              </a:spcBef>
            </a:pPr>
            <a:r>
              <a:rPr sz="1600" spc="-5" dirty="0">
                <a:latin typeface="Calibri" panose="020F0502020204030204"/>
                <a:cs typeface="Calibri" panose="020F0502020204030204"/>
              </a:rPr>
              <a:t>+grey('elephant')</a:t>
            </a:r>
            <a:endParaRPr sz="1600">
              <a:latin typeface="Calibri" panose="020F0502020204030204"/>
              <a:cs typeface="Calibri" panose="020F0502020204030204"/>
            </a:endParaRPr>
          </a:p>
          <a:p>
            <a:pPr marL="725170">
              <a:lnSpc>
                <a:spcPct val="100000"/>
              </a:lnSpc>
              <a:spcBef>
                <a:spcPts val="930"/>
              </a:spcBef>
            </a:pPr>
            <a:r>
              <a:rPr sz="1600" spc="-5" dirty="0">
                <a:latin typeface="Calibri" panose="020F0502020204030204"/>
                <a:cs typeface="Calibri" panose="020F0502020204030204"/>
              </a:rPr>
              <a:t>Consider</a:t>
            </a:r>
            <a:r>
              <a:rPr sz="1600" spc="-10" dirty="0">
                <a:latin typeface="Calibri" panose="020F0502020204030204"/>
                <a:cs typeface="Calibri" panose="020F0502020204030204"/>
              </a:rPr>
              <a:t> </a:t>
            </a:r>
            <a:r>
              <a:rPr sz="1600" spc="-5" dirty="0">
                <a:latin typeface="Calibri" panose="020F0502020204030204"/>
                <a:cs typeface="Calibri" panose="020F0502020204030204"/>
              </a:rPr>
              <a:t>the </a:t>
            </a:r>
            <a:r>
              <a:rPr sz="1600" dirty="0">
                <a:latin typeface="Calibri" panose="020F0502020204030204"/>
                <a:cs typeface="Calibri" panose="020F0502020204030204"/>
              </a:rPr>
              <a:t>3</a:t>
            </a:r>
            <a:r>
              <a:rPr sz="1600" spc="-5" dirty="0">
                <a:latin typeface="Calibri" panose="020F0502020204030204"/>
                <a:cs typeface="Calibri" panose="020F0502020204030204"/>
              </a:rPr>
              <a:t> fact</a:t>
            </a:r>
            <a:r>
              <a:rPr sz="1600" spc="-10" dirty="0">
                <a:latin typeface="Calibri" panose="020F0502020204030204"/>
                <a:cs typeface="Calibri" panose="020F0502020204030204"/>
              </a:rPr>
              <a:t> </a:t>
            </a:r>
            <a:r>
              <a:rPr sz="1600" spc="-5" dirty="0">
                <a:latin typeface="Calibri" panose="020F0502020204030204"/>
                <a:cs typeface="Calibri" panose="020F0502020204030204"/>
              </a:rPr>
              <a:t>saying ‘cat’ is</a:t>
            </a:r>
            <a:r>
              <a:rPr sz="1600" spc="-10" dirty="0">
                <a:latin typeface="Calibri" panose="020F0502020204030204"/>
                <a:cs typeface="Calibri" panose="020F0502020204030204"/>
              </a:rPr>
              <a:t> </a:t>
            </a:r>
            <a:r>
              <a:rPr sz="1600" dirty="0">
                <a:latin typeface="Calibri" panose="020F0502020204030204"/>
                <a:cs typeface="Calibri" panose="020F0502020204030204"/>
              </a:rPr>
              <a:t>a</a:t>
            </a:r>
            <a:r>
              <a:rPr sz="1600" spc="-5" dirty="0">
                <a:latin typeface="Calibri" panose="020F0502020204030204"/>
                <a:cs typeface="Calibri" panose="020F0502020204030204"/>
              </a:rPr>
              <a:t> smallest </a:t>
            </a:r>
            <a:r>
              <a:rPr sz="1600" dirty="0">
                <a:latin typeface="Calibri" panose="020F0502020204030204"/>
                <a:cs typeface="Calibri" panose="020F0502020204030204"/>
              </a:rPr>
              <a:t>animal</a:t>
            </a:r>
            <a:r>
              <a:rPr sz="1600" spc="-5" dirty="0">
                <a:latin typeface="Calibri" panose="020F0502020204030204"/>
                <a:cs typeface="Calibri" panose="020F0502020204030204"/>
              </a:rPr>
              <a:t> </a:t>
            </a:r>
            <a:r>
              <a:rPr sz="1600" dirty="0">
                <a:latin typeface="Calibri" panose="020F0502020204030204"/>
                <a:cs typeface="Calibri" panose="020F0502020204030204"/>
              </a:rPr>
              <a:t>and</a:t>
            </a:r>
            <a:r>
              <a:rPr sz="1600" spc="-10" dirty="0">
                <a:latin typeface="Calibri" panose="020F0502020204030204"/>
                <a:cs typeface="Calibri" panose="020F0502020204030204"/>
              </a:rPr>
              <a:t> </a:t>
            </a:r>
            <a:r>
              <a:rPr sz="1600" spc="-5" dirty="0">
                <a:latin typeface="Calibri" panose="020F0502020204030204"/>
                <a:cs typeface="Calibri" panose="020F0502020204030204"/>
              </a:rPr>
              <a:t>fact </a:t>
            </a:r>
            <a:r>
              <a:rPr sz="1600" dirty="0">
                <a:latin typeface="Calibri" panose="020F0502020204030204"/>
                <a:cs typeface="Calibri" panose="020F0502020204030204"/>
              </a:rPr>
              <a:t>6</a:t>
            </a:r>
            <a:r>
              <a:rPr sz="1600" spc="-5" dirty="0">
                <a:latin typeface="Calibri" panose="020F0502020204030204"/>
                <a:cs typeface="Calibri" panose="020F0502020204030204"/>
              </a:rPr>
              <a:t> saying</a:t>
            </a:r>
            <a:r>
              <a:rPr sz="1600" spc="-10" dirty="0">
                <a:latin typeface="Calibri" panose="020F0502020204030204"/>
                <a:cs typeface="Calibri" panose="020F0502020204030204"/>
              </a:rPr>
              <a:t> </a:t>
            </a:r>
            <a:r>
              <a:rPr sz="1600" spc="-5" dirty="0">
                <a:latin typeface="Calibri" panose="020F0502020204030204"/>
                <a:cs typeface="Calibri" panose="020F0502020204030204"/>
              </a:rPr>
              <a:t>the elephant is grey</a:t>
            </a:r>
            <a:r>
              <a:rPr sz="1600" spc="-10" dirty="0">
                <a:latin typeface="Calibri" panose="020F0502020204030204"/>
                <a:cs typeface="Calibri" panose="020F0502020204030204"/>
              </a:rPr>
              <a:t> </a:t>
            </a:r>
            <a:r>
              <a:rPr sz="1600" spc="-5" dirty="0">
                <a:latin typeface="Calibri" panose="020F0502020204030204"/>
                <a:cs typeface="Calibri" panose="020F0502020204030204"/>
              </a:rPr>
              <a:t>in color</a:t>
            </a:r>
            <a:endParaRPr sz="160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35</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426173"/>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Logical</a:t>
            </a:r>
            <a:r>
              <a:rPr spc="-55" dirty="0"/>
              <a:t> </a:t>
            </a:r>
            <a:r>
              <a:rPr spc="-5" dirty="0"/>
              <a:t>Programming</a:t>
            </a:r>
            <a:r>
              <a:rPr spc="-50" dirty="0"/>
              <a:t> </a:t>
            </a:r>
            <a:r>
              <a:rPr spc="-5" dirty="0"/>
              <a:t>Paradigm</a:t>
            </a:r>
          </a:p>
        </p:txBody>
      </p:sp>
      <p:sp>
        <p:nvSpPr>
          <p:cNvPr id="4" name="object 4"/>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31953" y="490866"/>
            <a:ext cx="12105640" cy="6118860"/>
          </a:xfrm>
          <a:custGeom>
            <a:avLst/>
            <a:gdLst/>
            <a:ahLst/>
            <a:cxnLst/>
            <a:rect l="l" t="t" r="r" b="b"/>
            <a:pathLst>
              <a:path w="12105640" h="6118859">
                <a:moveTo>
                  <a:pt x="0" y="0"/>
                </a:moveTo>
                <a:lnTo>
                  <a:pt x="12105504" y="0"/>
                </a:lnTo>
                <a:lnTo>
                  <a:pt x="12105504" y="6118857"/>
                </a:lnTo>
                <a:lnTo>
                  <a:pt x="0" y="6118857"/>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82875" y="271775"/>
            <a:ext cx="8729345" cy="4778375"/>
          </a:xfrm>
          <a:prstGeom prst="rect">
            <a:avLst/>
          </a:prstGeom>
        </p:spPr>
        <p:txBody>
          <a:bodyPr vert="horz" wrap="square" lIns="0" tIns="130810" rIns="0" bIns="0" rtlCol="0">
            <a:spAutoFit/>
          </a:bodyPr>
          <a:lstStyle/>
          <a:p>
            <a:pPr marL="12700">
              <a:lnSpc>
                <a:spcPct val="100000"/>
              </a:lnSpc>
              <a:spcBef>
                <a:spcPts val="1030"/>
              </a:spcBef>
            </a:pPr>
            <a:r>
              <a:rPr sz="1600" b="1" spc="-5" dirty="0">
                <a:latin typeface="Calibri" panose="020F0502020204030204"/>
                <a:cs typeface="Calibri" panose="020F0502020204030204"/>
              </a:rPr>
              <a:t>Rule</a:t>
            </a:r>
            <a:endParaRPr sz="1600">
              <a:latin typeface="Calibri" panose="020F0502020204030204"/>
              <a:cs typeface="Calibri" panose="020F0502020204030204"/>
            </a:endParaRPr>
          </a:p>
          <a:p>
            <a:pPr marL="298450" indent="-255905">
              <a:lnSpc>
                <a:spcPct val="100000"/>
              </a:lnSpc>
              <a:spcBef>
                <a:spcPts val="930"/>
              </a:spcBef>
              <a:buFont typeface="Arial MT"/>
              <a:buChar char="•"/>
              <a:tabLst>
                <a:tab pos="297815" algn="l"/>
                <a:tab pos="298450" algn="l"/>
              </a:tabLst>
            </a:pPr>
            <a:r>
              <a:rPr sz="1600" spc="-5" dirty="0">
                <a:latin typeface="Calibri" panose="020F0502020204030204"/>
                <a:cs typeface="Calibri" panose="020F0502020204030204"/>
              </a:rPr>
              <a:t>Rules</a:t>
            </a:r>
            <a:r>
              <a:rPr sz="1600" spc="-15" dirty="0">
                <a:latin typeface="Calibri" panose="020F0502020204030204"/>
                <a:cs typeface="Calibri" panose="020F0502020204030204"/>
              </a:rPr>
              <a:t> </a:t>
            </a:r>
            <a:r>
              <a:rPr sz="1600" dirty="0">
                <a:latin typeface="Calibri" panose="020F0502020204030204"/>
                <a:cs typeface="Calibri" panose="020F0502020204030204"/>
              </a:rPr>
              <a:t>are</a:t>
            </a:r>
            <a:r>
              <a:rPr sz="1600" spc="-10" dirty="0">
                <a:latin typeface="Calibri" panose="020F0502020204030204"/>
                <a:cs typeface="Calibri" panose="020F0502020204030204"/>
              </a:rPr>
              <a:t> </a:t>
            </a:r>
            <a:r>
              <a:rPr sz="1600" spc="-5" dirty="0">
                <a:latin typeface="Calibri" panose="020F0502020204030204"/>
                <a:cs typeface="Calibri" panose="020F0502020204030204"/>
              </a:rPr>
              <a:t>theorems</a:t>
            </a:r>
            <a:r>
              <a:rPr sz="1600" spc="-10" dirty="0">
                <a:latin typeface="Calibri" panose="020F0502020204030204"/>
                <a:cs typeface="Calibri" panose="020F0502020204030204"/>
              </a:rPr>
              <a:t> </a:t>
            </a:r>
            <a:r>
              <a:rPr sz="1600" spc="-5" dirty="0">
                <a:latin typeface="Calibri" panose="020F0502020204030204"/>
                <a:cs typeface="Calibri" panose="020F0502020204030204"/>
              </a:rPr>
              <a:t>that</a:t>
            </a:r>
            <a:r>
              <a:rPr sz="1600" spc="-10" dirty="0">
                <a:latin typeface="Calibri" panose="020F0502020204030204"/>
                <a:cs typeface="Calibri" panose="020F0502020204030204"/>
              </a:rPr>
              <a:t> </a:t>
            </a:r>
            <a:r>
              <a:rPr sz="1600" dirty="0">
                <a:latin typeface="Calibri" panose="020F0502020204030204"/>
                <a:cs typeface="Calibri" panose="020F0502020204030204"/>
              </a:rPr>
              <a:t>allow</a:t>
            </a:r>
            <a:r>
              <a:rPr sz="1600" spc="-15" dirty="0">
                <a:latin typeface="Calibri" panose="020F0502020204030204"/>
                <a:cs typeface="Calibri" panose="020F0502020204030204"/>
              </a:rPr>
              <a:t> </a:t>
            </a:r>
            <a:r>
              <a:rPr sz="1600" spc="-5" dirty="0">
                <a:latin typeface="Calibri" panose="020F0502020204030204"/>
                <a:cs typeface="Calibri" panose="020F0502020204030204"/>
              </a:rPr>
              <a:t>new</a:t>
            </a:r>
            <a:r>
              <a:rPr sz="1600" spc="-10" dirty="0">
                <a:latin typeface="Calibri" panose="020F0502020204030204"/>
                <a:cs typeface="Calibri" panose="020F0502020204030204"/>
              </a:rPr>
              <a:t> </a:t>
            </a:r>
            <a:r>
              <a:rPr sz="1600" spc="-5" dirty="0">
                <a:latin typeface="Calibri" panose="020F0502020204030204"/>
                <a:cs typeface="Calibri" panose="020F0502020204030204"/>
              </a:rPr>
              <a:t>inferences</a:t>
            </a:r>
            <a:r>
              <a:rPr sz="1600" spc="-10" dirty="0">
                <a:latin typeface="Calibri" panose="020F0502020204030204"/>
                <a:cs typeface="Calibri" panose="020F0502020204030204"/>
              </a:rPr>
              <a:t> </a:t>
            </a:r>
            <a:r>
              <a:rPr sz="1600" spc="-5" dirty="0">
                <a:latin typeface="Calibri" panose="020F0502020204030204"/>
                <a:cs typeface="Calibri" panose="020F0502020204030204"/>
              </a:rPr>
              <a:t>to</a:t>
            </a:r>
            <a:r>
              <a:rPr sz="1600" spc="-10" dirty="0">
                <a:latin typeface="Calibri" panose="020F0502020204030204"/>
                <a:cs typeface="Calibri" panose="020F0502020204030204"/>
              </a:rPr>
              <a:t> </a:t>
            </a:r>
            <a:r>
              <a:rPr sz="1600" spc="-5" dirty="0">
                <a:latin typeface="Calibri" panose="020F0502020204030204"/>
                <a:cs typeface="Calibri" panose="020F0502020204030204"/>
              </a:rPr>
              <a:t>be</a:t>
            </a:r>
            <a:r>
              <a:rPr sz="1600" spc="-15" dirty="0">
                <a:latin typeface="Calibri" panose="020F0502020204030204"/>
                <a:cs typeface="Calibri" panose="020F0502020204030204"/>
              </a:rPr>
              <a:t> </a:t>
            </a:r>
            <a:r>
              <a:rPr sz="1600" spc="-5" dirty="0">
                <a:latin typeface="Calibri" panose="020F0502020204030204"/>
                <a:cs typeface="Calibri" panose="020F0502020204030204"/>
              </a:rPr>
              <a:t>made.</a:t>
            </a:r>
            <a:endParaRPr sz="1600">
              <a:latin typeface="Calibri" panose="020F0502020204030204"/>
              <a:cs typeface="Calibri" panose="020F0502020204030204"/>
            </a:endParaRPr>
          </a:p>
          <a:p>
            <a:pPr marL="12700" marR="4364990" indent="30480">
              <a:lnSpc>
                <a:spcPct val="148000"/>
              </a:lnSpc>
              <a:buFont typeface="Arial MT"/>
              <a:buChar char="•"/>
              <a:tabLst>
                <a:tab pos="297815" algn="l"/>
                <a:tab pos="298450" algn="l"/>
              </a:tabLst>
            </a:pPr>
            <a:r>
              <a:rPr sz="1600" spc="-5" dirty="0">
                <a:latin typeface="Calibri" panose="020F0502020204030204"/>
                <a:cs typeface="Calibri" panose="020F0502020204030204"/>
              </a:rPr>
              <a:t>Describe Relationships Using other Relationships. </a:t>
            </a:r>
            <a:r>
              <a:rPr sz="1600" spc="-350" dirty="0">
                <a:latin typeface="Calibri" panose="020F0502020204030204"/>
                <a:cs typeface="Calibri" panose="020F0502020204030204"/>
              </a:rPr>
              <a:t> </a:t>
            </a:r>
            <a:r>
              <a:rPr sz="1600" spc="-5" dirty="0">
                <a:latin typeface="Calibri" panose="020F0502020204030204"/>
                <a:cs typeface="Calibri" panose="020F0502020204030204"/>
              </a:rPr>
              <a:t>Example</a:t>
            </a:r>
            <a:endParaRPr sz="1600">
              <a:latin typeface="Calibri" panose="020F0502020204030204"/>
              <a:cs typeface="Calibri" panose="020F0502020204030204"/>
            </a:endParaRPr>
          </a:p>
          <a:p>
            <a:pPr marL="469900" marR="2136140">
              <a:lnSpc>
                <a:spcPct val="148000"/>
              </a:lnSpc>
            </a:pPr>
            <a:r>
              <a:rPr sz="1600" spc="-5" dirty="0">
                <a:latin typeface="Calibri" panose="020F0502020204030204"/>
                <a:cs typeface="Calibri" panose="020F0502020204030204"/>
              </a:rPr>
              <a:t>Two people </a:t>
            </a:r>
            <a:r>
              <a:rPr sz="1600" dirty="0">
                <a:latin typeface="Calibri" panose="020F0502020204030204"/>
                <a:cs typeface="Calibri" panose="020F0502020204030204"/>
              </a:rPr>
              <a:t>are </a:t>
            </a:r>
            <a:r>
              <a:rPr sz="1600" spc="-5" dirty="0">
                <a:latin typeface="Calibri" panose="020F0502020204030204"/>
                <a:cs typeface="Calibri" panose="020F0502020204030204"/>
              </a:rPr>
              <a:t>sisters if they </a:t>
            </a:r>
            <a:r>
              <a:rPr sz="1600" dirty="0">
                <a:latin typeface="Calibri" panose="020F0502020204030204"/>
                <a:cs typeface="Calibri" panose="020F0502020204030204"/>
              </a:rPr>
              <a:t>are </a:t>
            </a:r>
            <a:r>
              <a:rPr sz="1600" spc="-5" dirty="0">
                <a:latin typeface="Calibri" panose="020F0502020204030204"/>
                <a:cs typeface="Calibri" panose="020F0502020204030204"/>
              </a:rPr>
              <a:t>both female </a:t>
            </a:r>
            <a:r>
              <a:rPr sz="1600" dirty="0">
                <a:latin typeface="Calibri" panose="020F0502020204030204"/>
                <a:cs typeface="Calibri" panose="020F0502020204030204"/>
              </a:rPr>
              <a:t>and </a:t>
            </a:r>
            <a:r>
              <a:rPr sz="1600" spc="-5" dirty="0">
                <a:latin typeface="Calibri" panose="020F0502020204030204"/>
                <a:cs typeface="Calibri" panose="020F0502020204030204"/>
              </a:rPr>
              <a:t>have the same parents. </a:t>
            </a:r>
            <a:r>
              <a:rPr sz="1600" spc="-350" dirty="0">
                <a:latin typeface="Calibri" panose="020F0502020204030204"/>
                <a:cs typeface="Calibri" panose="020F0502020204030204"/>
              </a:rPr>
              <a:t> </a:t>
            </a:r>
            <a:r>
              <a:rPr sz="1600" spc="-5" dirty="0">
                <a:latin typeface="Calibri" panose="020F0502020204030204"/>
                <a:cs typeface="Calibri" panose="020F0502020204030204"/>
              </a:rPr>
              <a:t>Gives</a:t>
            </a:r>
            <a:r>
              <a:rPr sz="1600" spc="-10" dirty="0">
                <a:latin typeface="Calibri" panose="020F0502020204030204"/>
                <a:cs typeface="Calibri" panose="020F0502020204030204"/>
              </a:rPr>
              <a:t> </a:t>
            </a:r>
            <a:r>
              <a:rPr sz="1600" dirty="0">
                <a:latin typeface="Calibri" panose="020F0502020204030204"/>
                <a:cs typeface="Calibri" panose="020F0502020204030204"/>
              </a:rPr>
              <a:t>a</a:t>
            </a:r>
            <a:r>
              <a:rPr sz="1600" spc="-5" dirty="0">
                <a:latin typeface="Calibri" panose="020F0502020204030204"/>
                <a:cs typeface="Calibri" panose="020F0502020204030204"/>
              </a:rPr>
              <a:t> definition</a:t>
            </a:r>
            <a:r>
              <a:rPr sz="1600" spc="-10" dirty="0">
                <a:latin typeface="Calibri" panose="020F0502020204030204"/>
                <a:cs typeface="Calibri" panose="020F0502020204030204"/>
              </a:rPr>
              <a:t> </a:t>
            </a:r>
            <a:r>
              <a:rPr sz="1600" spc="-5" dirty="0">
                <a:latin typeface="Calibri" panose="020F0502020204030204"/>
                <a:cs typeface="Calibri" panose="020F0502020204030204"/>
              </a:rPr>
              <a:t>of one</a:t>
            </a:r>
            <a:r>
              <a:rPr sz="1600" spc="-10" dirty="0">
                <a:latin typeface="Calibri" panose="020F0502020204030204"/>
                <a:cs typeface="Calibri" panose="020F0502020204030204"/>
              </a:rPr>
              <a:t> </a:t>
            </a:r>
            <a:r>
              <a:rPr sz="1600" spc="-5" dirty="0">
                <a:latin typeface="Calibri" panose="020F0502020204030204"/>
                <a:cs typeface="Calibri" panose="020F0502020204030204"/>
              </a:rPr>
              <a:t>relationship given</a:t>
            </a:r>
            <a:r>
              <a:rPr sz="1600" spc="-10" dirty="0">
                <a:latin typeface="Calibri" panose="020F0502020204030204"/>
                <a:cs typeface="Calibri" panose="020F0502020204030204"/>
              </a:rPr>
              <a:t> </a:t>
            </a:r>
            <a:r>
              <a:rPr sz="1600" spc="-5" dirty="0">
                <a:latin typeface="Calibri" panose="020F0502020204030204"/>
                <a:cs typeface="Calibri" panose="020F0502020204030204"/>
              </a:rPr>
              <a:t>other relationships.</a:t>
            </a:r>
            <a:endParaRPr sz="1600">
              <a:latin typeface="Calibri" panose="020F0502020204030204"/>
              <a:cs typeface="Calibri" panose="020F0502020204030204"/>
            </a:endParaRPr>
          </a:p>
          <a:p>
            <a:pPr marL="927100">
              <a:lnSpc>
                <a:spcPct val="100000"/>
              </a:lnSpc>
              <a:spcBef>
                <a:spcPts val="930"/>
              </a:spcBef>
            </a:pPr>
            <a:r>
              <a:rPr sz="1600" spc="-5" dirty="0">
                <a:latin typeface="Calibri" panose="020F0502020204030204"/>
                <a:cs typeface="Calibri" panose="020F0502020204030204"/>
              </a:rPr>
              <a:t>Both</a:t>
            </a:r>
            <a:r>
              <a:rPr sz="1600" spc="-25" dirty="0">
                <a:latin typeface="Calibri" panose="020F0502020204030204"/>
                <a:cs typeface="Calibri" panose="020F0502020204030204"/>
              </a:rPr>
              <a:t> </a:t>
            </a:r>
            <a:r>
              <a:rPr sz="1600" spc="-5" dirty="0">
                <a:latin typeface="Calibri" panose="020F0502020204030204"/>
                <a:cs typeface="Calibri" panose="020F0502020204030204"/>
              </a:rPr>
              <a:t>must</a:t>
            </a:r>
            <a:r>
              <a:rPr sz="1600" spc="-25" dirty="0">
                <a:latin typeface="Calibri" panose="020F0502020204030204"/>
                <a:cs typeface="Calibri" panose="020F0502020204030204"/>
              </a:rPr>
              <a:t> </a:t>
            </a:r>
            <a:r>
              <a:rPr sz="1600" spc="-5" dirty="0">
                <a:latin typeface="Calibri" panose="020F0502020204030204"/>
                <a:cs typeface="Calibri" panose="020F0502020204030204"/>
              </a:rPr>
              <a:t>be</a:t>
            </a:r>
            <a:r>
              <a:rPr sz="1600" spc="-25" dirty="0">
                <a:latin typeface="Calibri" panose="020F0502020204030204"/>
                <a:cs typeface="Calibri" panose="020F0502020204030204"/>
              </a:rPr>
              <a:t> </a:t>
            </a:r>
            <a:r>
              <a:rPr sz="1600" spc="-5" dirty="0">
                <a:latin typeface="Calibri" panose="020F0502020204030204"/>
                <a:cs typeface="Calibri" panose="020F0502020204030204"/>
              </a:rPr>
              <a:t>females.</a:t>
            </a:r>
            <a:endParaRPr sz="1600">
              <a:latin typeface="Calibri" panose="020F0502020204030204"/>
              <a:cs typeface="Calibri" panose="020F0502020204030204"/>
            </a:endParaRPr>
          </a:p>
          <a:p>
            <a:pPr marL="927100">
              <a:lnSpc>
                <a:spcPct val="100000"/>
              </a:lnSpc>
              <a:spcBef>
                <a:spcPts val="930"/>
              </a:spcBef>
            </a:pPr>
            <a:r>
              <a:rPr sz="1600" spc="-5" dirty="0">
                <a:latin typeface="Calibri" panose="020F0502020204030204"/>
                <a:cs typeface="Calibri" panose="020F0502020204030204"/>
              </a:rPr>
              <a:t>Both</a:t>
            </a:r>
            <a:r>
              <a:rPr sz="1600" spc="-20" dirty="0">
                <a:latin typeface="Calibri" panose="020F0502020204030204"/>
                <a:cs typeface="Calibri" panose="020F0502020204030204"/>
              </a:rPr>
              <a:t> </a:t>
            </a:r>
            <a:r>
              <a:rPr sz="1600" spc="-5" dirty="0">
                <a:latin typeface="Calibri" panose="020F0502020204030204"/>
                <a:cs typeface="Calibri" panose="020F0502020204030204"/>
              </a:rPr>
              <a:t>must</a:t>
            </a:r>
            <a:r>
              <a:rPr sz="1600" spc="-15" dirty="0">
                <a:latin typeface="Calibri" panose="020F0502020204030204"/>
                <a:cs typeface="Calibri" panose="020F0502020204030204"/>
              </a:rPr>
              <a:t> </a:t>
            </a:r>
            <a:r>
              <a:rPr sz="1600" spc="-5" dirty="0">
                <a:latin typeface="Calibri" panose="020F0502020204030204"/>
                <a:cs typeface="Calibri" panose="020F0502020204030204"/>
              </a:rPr>
              <a:t>have</a:t>
            </a:r>
            <a:r>
              <a:rPr sz="1600" spc="-15" dirty="0">
                <a:latin typeface="Calibri" panose="020F0502020204030204"/>
                <a:cs typeface="Calibri" panose="020F0502020204030204"/>
              </a:rPr>
              <a:t> </a:t>
            </a:r>
            <a:r>
              <a:rPr sz="1600" spc="-5" dirty="0">
                <a:latin typeface="Calibri" panose="020F0502020204030204"/>
                <a:cs typeface="Calibri" panose="020F0502020204030204"/>
              </a:rPr>
              <a:t>the</a:t>
            </a:r>
            <a:r>
              <a:rPr sz="1600" spc="-20" dirty="0">
                <a:latin typeface="Calibri" panose="020F0502020204030204"/>
                <a:cs typeface="Calibri" panose="020F0502020204030204"/>
              </a:rPr>
              <a:t> </a:t>
            </a:r>
            <a:r>
              <a:rPr sz="1600" spc="-5" dirty="0">
                <a:latin typeface="Calibri" panose="020F0502020204030204"/>
                <a:cs typeface="Calibri" panose="020F0502020204030204"/>
              </a:rPr>
              <a:t>same</a:t>
            </a:r>
            <a:r>
              <a:rPr sz="1600" spc="-15" dirty="0">
                <a:latin typeface="Calibri" panose="020F0502020204030204"/>
                <a:cs typeface="Calibri" panose="020F0502020204030204"/>
              </a:rPr>
              <a:t> </a:t>
            </a:r>
            <a:r>
              <a:rPr sz="1600" spc="-5" dirty="0">
                <a:latin typeface="Calibri" panose="020F0502020204030204"/>
                <a:cs typeface="Calibri" panose="020F0502020204030204"/>
              </a:rPr>
              <a:t>parents.</a:t>
            </a:r>
            <a:endParaRPr sz="1600">
              <a:latin typeface="Calibri" panose="020F0502020204030204"/>
              <a:cs typeface="Calibri" panose="020F0502020204030204"/>
            </a:endParaRPr>
          </a:p>
          <a:p>
            <a:pPr marL="927100">
              <a:lnSpc>
                <a:spcPct val="100000"/>
              </a:lnSpc>
              <a:spcBef>
                <a:spcPts val="930"/>
              </a:spcBef>
            </a:pPr>
            <a:r>
              <a:rPr sz="1600" spc="-5" dirty="0">
                <a:latin typeface="Calibri" panose="020F0502020204030204"/>
                <a:cs typeface="Calibri" panose="020F0502020204030204"/>
              </a:rPr>
              <a:t>If</a:t>
            </a:r>
            <a:r>
              <a:rPr sz="1600" spc="-10" dirty="0">
                <a:latin typeface="Calibri" panose="020F0502020204030204"/>
                <a:cs typeface="Calibri" panose="020F0502020204030204"/>
              </a:rPr>
              <a:t> </a:t>
            </a:r>
            <a:r>
              <a:rPr sz="1600" spc="-5" dirty="0">
                <a:latin typeface="Calibri" panose="020F0502020204030204"/>
                <a:cs typeface="Calibri" panose="020F0502020204030204"/>
              </a:rPr>
              <a:t>two people</a:t>
            </a:r>
            <a:r>
              <a:rPr sz="1600" spc="-10" dirty="0">
                <a:latin typeface="Calibri" panose="020F0502020204030204"/>
                <a:cs typeface="Calibri" panose="020F0502020204030204"/>
              </a:rPr>
              <a:t> </a:t>
            </a:r>
            <a:r>
              <a:rPr sz="1600" spc="-5" dirty="0">
                <a:latin typeface="Calibri" panose="020F0502020204030204"/>
                <a:cs typeface="Calibri" panose="020F0502020204030204"/>
              </a:rPr>
              <a:t>satisfy these</a:t>
            </a:r>
            <a:r>
              <a:rPr sz="1600" spc="-10" dirty="0">
                <a:latin typeface="Calibri" panose="020F0502020204030204"/>
                <a:cs typeface="Calibri" panose="020F0502020204030204"/>
              </a:rPr>
              <a:t> </a:t>
            </a:r>
            <a:r>
              <a:rPr sz="1600" spc="-5" dirty="0">
                <a:latin typeface="Calibri" panose="020F0502020204030204"/>
                <a:cs typeface="Calibri" panose="020F0502020204030204"/>
              </a:rPr>
              <a:t>rules, then</a:t>
            </a:r>
            <a:r>
              <a:rPr sz="1600" spc="-10" dirty="0">
                <a:latin typeface="Calibri" panose="020F0502020204030204"/>
                <a:cs typeface="Calibri" panose="020F0502020204030204"/>
              </a:rPr>
              <a:t> </a:t>
            </a:r>
            <a:r>
              <a:rPr sz="1600" spc="-5" dirty="0">
                <a:latin typeface="Calibri" panose="020F0502020204030204"/>
                <a:cs typeface="Calibri" panose="020F0502020204030204"/>
              </a:rPr>
              <a:t>they </a:t>
            </a:r>
            <a:r>
              <a:rPr sz="1600" dirty="0">
                <a:latin typeface="Calibri" panose="020F0502020204030204"/>
                <a:cs typeface="Calibri" panose="020F0502020204030204"/>
              </a:rPr>
              <a:t>are</a:t>
            </a:r>
            <a:r>
              <a:rPr sz="1600" spc="-10" dirty="0">
                <a:latin typeface="Calibri" panose="020F0502020204030204"/>
                <a:cs typeface="Calibri" panose="020F0502020204030204"/>
              </a:rPr>
              <a:t> </a:t>
            </a:r>
            <a:r>
              <a:rPr sz="1600" spc="-5" dirty="0">
                <a:latin typeface="Calibri" panose="020F0502020204030204"/>
                <a:cs typeface="Calibri" panose="020F0502020204030204"/>
              </a:rPr>
              <a:t>sisters (according</a:t>
            </a:r>
            <a:r>
              <a:rPr sz="1600" spc="-10" dirty="0">
                <a:latin typeface="Calibri" panose="020F0502020204030204"/>
                <a:cs typeface="Calibri" panose="020F0502020204030204"/>
              </a:rPr>
              <a:t> </a:t>
            </a:r>
            <a:r>
              <a:rPr sz="1600" spc="-5" dirty="0">
                <a:latin typeface="Calibri" panose="020F0502020204030204"/>
                <a:cs typeface="Calibri" panose="020F0502020204030204"/>
              </a:rPr>
              <a:t>to our</a:t>
            </a:r>
            <a:r>
              <a:rPr sz="1600" spc="-10" dirty="0">
                <a:latin typeface="Calibri" panose="020F0502020204030204"/>
                <a:cs typeface="Calibri" panose="020F0502020204030204"/>
              </a:rPr>
              <a:t> </a:t>
            </a:r>
            <a:r>
              <a:rPr sz="1600" spc="-5" dirty="0">
                <a:latin typeface="Calibri" panose="020F0502020204030204"/>
                <a:cs typeface="Calibri" panose="020F0502020204030204"/>
              </a:rPr>
              <a:t>simplified relationship)</a:t>
            </a:r>
            <a:endParaRPr sz="1600">
              <a:latin typeface="Calibri" panose="020F0502020204030204"/>
              <a:cs typeface="Calibri" panose="020F0502020204030204"/>
            </a:endParaRPr>
          </a:p>
          <a:p>
            <a:pPr>
              <a:lnSpc>
                <a:spcPct val="100000"/>
              </a:lnSpc>
            </a:pPr>
            <a:endParaRPr sz="1600">
              <a:latin typeface="Calibri" panose="020F0502020204030204"/>
              <a:cs typeface="Calibri" panose="020F0502020204030204"/>
            </a:endParaRPr>
          </a:p>
          <a:p>
            <a:pPr marL="725170" marR="6432550">
              <a:lnSpc>
                <a:spcPct val="148000"/>
              </a:lnSpc>
              <a:spcBef>
                <a:spcPts val="1275"/>
              </a:spcBef>
            </a:pPr>
            <a:r>
              <a:rPr sz="1600" spc="-5" dirty="0">
                <a:latin typeface="Calibri" panose="020F0502020204030204"/>
                <a:cs typeface="Calibri" panose="020F0502020204030204"/>
              </a:rPr>
              <a:t>dark(X)&lt;=black(X) </a:t>
            </a:r>
            <a:r>
              <a:rPr sz="1600" dirty="0">
                <a:latin typeface="Calibri" panose="020F0502020204030204"/>
                <a:cs typeface="Calibri" panose="020F0502020204030204"/>
              </a:rPr>
              <a:t> </a:t>
            </a:r>
            <a:r>
              <a:rPr sz="1600" spc="-5" dirty="0">
                <a:latin typeface="Calibri" panose="020F0502020204030204"/>
                <a:cs typeface="Calibri" panose="020F0502020204030204"/>
              </a:rPr>
              <a:t>dark(X)&lt;=brown(X)</a:t>
            </a:r>
            <a:endParaRPr sz="1600">
              <a:latin typeface="Calibri" panose="020F0502020204030204"/>
              <a:cs typeface="Calibri" panose="020F0502020204030204"/>
            </a:endParaRPr>
          </a:p>
          <a:p>
            <a:pPr marL="725170">
              <a:lnSpc>
                <a:spcPct val="100000"/>
              </a:lnSpc>
              <a:spcBef>
                <a:spcPts val="930"/>
              </a:spcBef>
            </a:pPr>
            <a:r>
              <a:rPr sz="1600" spc="-5" dirty="0">
                <a:latin typeface="Calibri" panose="020F0502020204030204"/>
                <a:cs typeface="Calibri" panose="020F0502020204030204"/>
              </a:rPr>
              <a:t>Consider</a:t>
            </a:r>
            <a:r>
              <a:rPr sz="1600" spc="-10" dirty="0">
                <a:latin typeface="Calibri" panose="020F0502020204030204"/>
                <a:cs typeface="Calibri" panose="020F0502020204030204"/>
              </a:rPr>
              <a:t> </a:t>
            </a:r>
            <a:r>
              <a:rPr sz="1600" spc="-5" dirty="0">
                <a:latin typeface="Calibri" panose="020F0502020204030204"/>
                <a:cs typeface="Calibri" panose="020F0502020204030204"/>
              </a:rPr>
              <a:t>rule </a:t>
            </a:r>
            <a:r>
              <a:rPr sz="1600" dirty="0">
                <a:latin typeface="Calibri" panose="020F0502020204030204"/>
                <a:cs typeface="Calibri" panose="020F0502020204030204"/>
              </a:rPr>
              <a:t>1</a:t>
            </a:r>
            <a:r>
              <a:rPr sz="1600" spc="-10" dirty="0">
                <a:latin typeface="Calibri" panose="020F0502020204030204"/>
                <a:cs typeface="Calibri" panose="020F0502020204030204"/>
              </a:rPr>
              <a:t> </a:t>
            </a:r>
            <a:r>
              <a:rPr sz="1600" spc="-5" dirty="0">
                <a:latin typeface="Calibri" panose="020F0502020204030204"/>
                <a:cs typeface="Calibri" panose="020F0502020204030204"/>
              </a:rPr>
              <a:t>saying the</a:t>
            </a:r>
            <a:r>
              <a:rPr sz="1600" spc="-10" dirty="0">
                <a:latin typeface="Calibri" panose="020F0502020204030204"/>
                <a:cs typeface="Calibri" panose="020F0502020204030204"/>
              </a:rPr>
              <a:t> </a:t>
            </a:r>
            <a:r>
              <a:rPr sz="1600" dirty="0">
                <a:latin typeface="Calibri" panose="020F0502020204030204"/>
                <a:cs typeface="Calibri" panose="020F0502020204030204"/>
              </a:rPr>
              <a:t>animal</a:t>
            </a:r>
            <a:r>
              <a:rPr sz="1600" spc="-5" dirty="0">
                <a:latin typeface="Calibri" panose="020F0502020204030204"/>
                <a:cs typeface="Calibri" panose="020F0502020204030204"/>
              </a:rPr>
              <a:t> color is</a:t>
            </a:r>
            <a:r>
              <a:rPr sz="1600" spc="-10" dirty="0">
                <a:latin typeface="Calibri" panose="020F0502020204030204"/>
                <a:cs typeface="Calibri" panose="020F0502020204030204"/>
              </a:rPr>
              <a:t> </a:t>
            </a:r>
            <a:r>
              <a:rPr sz="1600" spc="-5" dirty="0">
                <a:latin typeface="Calibri" panose="020F0502020204030204"/>
                <a:cs typeface="Calibri" panose="020F0502020204030204"/>
              </a:rPr>
              <a:t>black its</a:t>
            </a:r>
            <a:r>
              <a:rPr sz="1600" spc="-10" dirty="0">
                <a:latin typeface="Calibri" panose="020F0502020204030204"/>
                <a:cs typeface="Calibri" panose="020F0502020204030204"/>
              </a:rPr>
              <a:t> </a:t>
            </a:r>
            <a:r>
              <a:rPr sz="1600" spc="-5" dirty="0">
                <a:latin typeface="Calibri" panose="020F0502020204030204"/>
                <a:cs typeface="Calibri" panose="020F0502020204030204"/>
              </a:rPr>
              <a:t>consider to</a:t>
            </a:r>
            <a:r>
              <a:rPr sz="1600" spc="-10" dirty="0">
                <a:latin typeface="Calibri" panose="020F0502020204030204"/>
                <a:cs typeface="Calibri" panose="020F0502020204030204"/>
              </a:rPr>
              <a:t> </a:t>
            </a:r>
            <a:r>
              <a:rPr sz="1600" spc="-5" dirty="0">
                <a:latin typeface="Calibri" panose="020F0502020204030204"/>
                <a:cs typeface="Calibri" panose="020F0502020204030204"/>
              </a:rPr>
              <a:t>be dark color</a:t>
            </a:r>
            <a:r>
              <a:rPr sz="1600" spc="-10" dirty="0">
                <a:latin typeface="Calibri" panose="020F0502020204030204"/>
                <a:cs typeface="Calibri" panose="020F0502020204030204"/>
              </a:rPr>
              <a:t> </a:t>
            </a:r>
            <a:r>
              <a:rPr sz="1600" dirty="0">
                <a:latin typeface="Calibri" panose="020F0502020204030204"/>
                <a:cs typeface="Calibri" panose="020F0502020204030204"/>
              </a:rPr>
              <a:t>animal</a:t>
            </a:r>
            <a:endParaRPr sz="160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36</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426173"/>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Logical</a:t>
            </a:r>
            <a:r>
              <a:rPr spc="-55" dirty="0"/>
              <a:t> </a:t>
            </a:r>
            <a:r>
              <a:rPr spc="-5" dirty="0"/>
              <a:t>Programming</a:t>
            </a:r>
            <a:r>
              <a:rPr spc="-50" dirty="0"/>
              <a:t> </a:t>
            </a:r>
            <a:r>
              <a:rPr spc="-5" dirty="0"/>
              <a:t>Paradigm</a:t>
            </a:r>
          </a:p>
        </p:txBody>
      </p:sp>
      <p:sp>
        <p:nvSpPr>
          <p:cNvPr id="4" name="object 4"/>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31953" y="490866"/>
            <a:ext cx="12105640" cy="6118860"/>
          </a:xfrm>
          <a:custGeom>
            <a:avLst/>
            <a:gdLst/>
            <a:ahLst/>
            <a:cxnLst/>
            <a:rect l="l" t="t" r="r" b="b"/>
            <a:pathLst>
              <a:path w="12105640" h="6118859">
                <a:moveTo>
                  <a:pt x="0" y="0"/>
                </a:moveTo>
                <a:lnTo>
                  <a:pt x="12105504" y="0"/>
                </a:lnTo>
                <a:lnTo>
                  <a:pt x="12105504" y="6118857"/>
                </a:lnTo>
                <a:lnTo>
                  <a:pt x="0" y="6118857"/>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82875" y="271775"/>
            <a:ext cx="11949430" cy="4368800"/>
          </a:xfrm>
          <a:prstGeom prst="rect">
            <a:avLst/>
          </a:prstGeom>
        </p:spPr>
        <p:txBody>
          <a:bodyPr vert="horz" wrap="square" lIns="0" tIns="130810" rIns="0" bIns="0" rtlCol="0">
            <a:spAutoFit/>
          </a:bodyPr>
          <a:lstStyle/>
          <a:p>
            <a:pPr marL="12700">
              <a:lnSpc>
                <a:spcPct val="100000"/>
              </a:lnSpc>
              <a:spcBef>
                <a:spcPts val="1030"/>
              </a:spcBef>
            </a:pPr>
            <a:r>
              <a:rPr sz="1600" b="1" spc="-5" dirty="0">
                <a:latin typeface="Calibri" panose="020F0502020204030204"/>
                <a:cs typeface="Calibri" panose="020F0502020204030204"/>
              </a:rPr>
              <a:t>Queries</a:t>
            </a:r>
            <a:endParaRPr sz="1600">
              <a:latin typeface="Calibri" panose="020F0502020204030204"/>
              <a:cs typeface="Calibri" panose="020F0502020204030204"/>
            </a:endParaRPr>
          </a:p>
          <a:p>
            <a:pPr marL="12700" marR="5080" indent="457200" algn="just">
              <a:lnSpc>
                <a:spcPct val="148000"/>
              </a:lnSpc>
            </a:pPr>
            <a:r>
              <a:rPr sz="1600" dirty="0">
                <a:latin typeface="Calibri" panose="020F0502020204030204"/>
                <a:cs typeface="Calibri" panose="020F0502020204030204"/>
              </a:rPr>
              <a:t>A </a:t>
            </a:r>
            <a:r>
              <a:rPr sz="1600" spc="-5" dirty="0">
                <a:latin typeface="Calibri" panose="020F0502020204030204"/>
                <a:cs typeface="Calibri" panose="020F0502020204030204"/>
              </a:rPr>
              <a:t>query is </a:t>
            </a:r>
            <a:r>
              <a:rPr sz="1600" dirty="0">
                <a:latin typeface="Calibri" panose="020F0502020204030204"/>
                <a:cs typeface="Calibri" panose="020F0502020204030204"/>
              </a:rPr>
              <a:t>a </a:t>
            </a:r>
            <a:r>
              <a:rPr sz="1600" spc="-5" dirty="0">
                <a:latin typeface="Calibri" panose="020F0502020204030204"/>
                <a:cs typeface="Calibri" panose="020F0502020204030204"/>
              </a:rPr>
              <a:t>statement starting with </a:t>
            </a:r>
            <a:r>
              <a:rPr sz="1600" dirty="0">
                <a:latin typeface="Calibri" panose="020F0502020204030204"/>
                <a:cs typeface="Calibri" panose="020F0502020204030204"/>
              </a:rPr>
              <a:t>a </a:t>
            </a:r>
            <a:r>
              <a:rPr sz="1600" spc="-5" dirty="0">
                <a:latin typeface="Calibri" panose="020F0502020204030204"/>
                <a:cs typeface="Calibri" panose="020F0502020204030204"/>
              </a:rPr>
              <a:t>predicate </a:t>
            </a:r>
            <a:r>
              <a:rPr sz="1600" dirty="0">
                <a:latin typeface="Calibri" panose="020F0502020204030204"/>
                <a:cs typeface="Calibri" panose="020F0502020204030204"/>
              </a:rPr>
              <a:t>and </a:t>
            </a:r>
            <a:r>
              <a:rPr sz="1600" spc="-5" dirty="0">
                <a:latin typeface="Calibri" panose="020F0502020204030204"/>
                <a:cs typeface="Calibri" panose="020F0502020204030204"/>
              </a:rPr>
              <a:t>followed by its </a:t>
            </a:r>
            <a:r>
              <a:rPr sz="1600" dirty="0">
                <a:latin typeface="Calibri" panose="020F0502020204030204"/>
                <a:cs typeface="Calibri" panose="020F0502020204030204"/>
              </a:rPr>
              <a:t>arguments, </a:t>
            </a:r>
            <a:r>
              <a:rPr sz="1600" spc="-5" dirty="0">
                <a:latin typeface="Calibri" panose="020F0502020204030204"/>
                <a:cs typeface="Calibri" panose="020F0502020204030204"/>
              </a:rPr>
              <a:t>some of which </a:t>
            </a:r>
            <a:r>
              <a:rPr sz="1600" dirty="0">
                <a:latin typeface="Calibri" panose="020F0502020204030204"/>
                <a:cs typeface="Calibri" panose="020F0502020204030204"/>
              </a:rPr>
              <a:t>are </a:t>
            </a:r>
            <a:r>
              <a:rPr sz="1600" spc="-5" dirty="0">
                <a:latin typeface="Calibri" panose="020F0502020204030204"/>
                <a:cs typeface="Calibri" panose="020F0502020204030204"/>
              </a:rPr>
              <a:t>variables. Similar to goals, the predicate </a:t>
            </a:r>
            <a:r>
              <a:rPr sz="1600" dirty="0">
                <a:latin typeface="Calibri" panose="020F0502020204030204"/>
                <a:cs typeface="Calibri" panose="020F0502020204030204"/>
              </a:rPr>
              <a:t> </a:t>
            </a:r>
            <a:r>
              <a:rPr sz="1600" spc="-5" dirty="0">
                <a:latin typeface="Calibri" panose="020F0502020204030204"/>
                <a:cs typeface="Calibri" panose="020F0502020204030204"/>
              </a:rPr>
              <a:t>of</a:t>
            </a:r>
            <a:r>
              <a:rPr sz="1600" spc="80" dirty="0">
                <a:latin typeface="Calibri" panose="020F0502020204030204"/>
                <a:cs typeface="Calibri" panose="020F0502020204030204"/>
              </a:rPr>
              <a:t> </a:t>
            </a:r>
            <a:r>
              <a:rPr sz="1600" dirty="0">
                <a:latin typeface="Calibri" panose="020F0502020204030204"/>
                <a:cs typeface="Calibri" panose="020F0502020204030204"/>
              </a:rPr>
              <a:t>a</a:t>
            </a:r>
            <a:r>
              <a:rPr sz="1600" spc="80" dirty="0">
                <a:latin typeface="Calibri" panose="020F0502020204030204"/>
                <a:cs typeface="Calibri" panose="020F0502020204030204"/>
              </a:rPr>
              <a:t> </a:t>
            </a:r>
            <a:r>
              <a:rPr sz="1600" spc="-5" dirty="0">
                <a:latin typeface="Calibri" panose="020F0502020204030204"/>
                <a:cs typeface="Calibri" panose="020F0502020204030204"/>
              </a:rPr>
              <a:t>valid</a:t>
            </a:r>
            <a:r>
              <a:rPr sz="1600" spc="80" dirty="0">
                <a:latin typeface="Calibri" panose="020F0502020204030204"/>
                <a:cs typeface="Calibri" panose="020F0502020204030204"/>
              </a:rPr>
              <a:t> </a:t>
            </a:r>
            <a:r>
              <a:rPr sz="1600" spc="-5" dirty="0">
                <a:latin typeface="Calibri" panose="020F0502020204030204"/>
                <a:cs typeface="Calibri" panose="020F0502020204030204"/>
              </a:rPr>
              <a:t>query</a:t>
            </a:r>
            <a:r>
              <a:rPr sz="1600" spc="80" dirty="0">
                <a:latin typeface="Calibri" panose="020F0502020204030204"/>
                <a:cs typeface="Calibri" panose="020F0502020204030204"/>
              </a:rPr>
              <a:t> </a:t>
            </a:r>
            <a:r>
              <a:rPr sz="1600" spc="-5" dirty="0">
                <a:latin typeface="Calibri" panose="020F0502020204030204"/>
                <a:cs typeface="Calibri" panose="020F0502020204030204"/>
              </a:rPr>
              <a:t>must</a:t>
            </a:r>
            <a:r>
              <a:rPr sz="1600" spc="80" dirty="0">
                <a:latin typeface="Calibri" panose="020F0502020204030204"/>
                <a:cs typeface="Calibri" panose="020F0502020204030204"/>
              </a:rPr>
              <a:t> </a:t>
            </a:r>
            <a:r>
              <a:rPr sz="1600" spc="-5" dirty="0">
                <a:latin typeface="Calibri" panose="020F0502020204030204"/>
                <a:cs typeface="Calibri" panose="020F0502020204030204"/>
              </a:rPr>
              <a:t>have</a:t>
            </a:r>
            <a:r>
              <a:rPr sz="1600" spc="80" dirty="0">
                <a:latin typeface="Calibri" panose="020F0502020204030204"/>
                <a:cs typeface="Calibri" panose="020F0502020204030204"/>
              </a:rPr>
              <a:t> </a:t>
            </a:r>
            <a:r>
              <a:rPr sz="1600" dirty="0">
                <a:latin typeface="Calibri" panose="020F0502020204030204"/>
                <a:cs typeface="Calibri" panose="020F0502020204030204"/>
              </a:rPr>
              <a:t>appeared</a:t>
            </a:r>
            <a:r>
              <a:rPr sz="1600" spc="80" dirty="0">
                <a:latin typeface="Calibri" panose="020F0502020204030204"/>
                <a:cs typeface="Calibri" panose="020F0502020204030204"/>
              </a:rPr>
              <a:t> </a:t>
            </a:r>
            <a:r>
              <a:rPr sz="1600" spc="-5" dirty="0">
                <a:latin typeface="Calibri" panose="020F0502020204030204"/>
                <a:cs typeface="Calibri" panose="020F0502020204030204"/>
              </a:rPr>
              <a:t>in</a:t>
            </a:r>
            <a:r>
              <a:rPr sz="1600" spc="80" dirty="0">
                <a:latin typeface="Calibri" panose="020F0502020204030204"/>
                <a:cs typeface="Calibri" panose="020F0502020204030204"/>
              </a:rPr>
              <a:t> </a:t>
            </a:r>
            <a:r>
              <a:rPr sz="1600" dirty="0">
                <a:latin typeface="Calibri" panose="020F0502020204030204"/>
                <a:cs typeface="Calibri" panose="020F0502020204030204"/>
              </a:rPr>
              <a:t>at</a:t>
            </a:r>
            <a:r>
              <a:rPr sz="1600" spc="80" dirty="0">
                <a:latin typeface="Calibri" panose="020F0502020204030204"/>
                <a:cs typeface="Calibri" panose="020F0502020204030204"/>
              </a:rPr>
              <a:t> </a:t>
            </a:r>
            <a:r>
              <a:rPr sz="1600" spc="-5" dirty="0">
                <a:latin typeface="Calibri" panose="020F0502020204030204"/>
                <a:cs typeface="Calibri" panose="020F0502020204030204"/>
              </a:rPr>
              <a:t>least</a:t>
            </a:r>
            <a:r>
              <a:rPr sz="1600" spc="80" dirty="0">
                <a:latin typeface="Calibri" panose="020F0502020204030204"/>
                <a:cs typeface="Calibri" panose="020F0502020204030204"/>
              </a:rPr>
              <a:t> </a:t>
            </a:r>
            <a:r>
              <a:rPr sz="1600" spc="-5" dirty="0">
                <a:latin typeface="Calibri" panose="020F0502020204030204"/>
                <a:cs typeface="Calibri" panose="020F0502020204030204"/>
              </a:rPr>
              <a:t>one</a:t>
            </a:r>
            <a:r>
              <a:rPr sz="1600" spc="80" dirty="0">
                <a:latin typeface="Calibri" panose="020F0502020204030204"/>
                <a:cs typeface="Calibri" panose="020F0502020204030204"/>
              </a:rPr>
              <a:t> </a:t>
            </a:r>
            <a:r>
              <a:rPr sz="1600" spc="-5" dirty="0">
                <a:latin typeface="Calibri" panose="020F0502020204030204"/>
                <a:cs typeface="Calibri" panose="020F0502020204030204"/>
              </a:rPr>
              <a:t>fact</a:t>
            </a:r>
            <a:r>
              <a:rPr sz="1600" spc="80" dirty="0">
                <a:latin typeface="Calibri" panose="020F0502020204030204"/>
                <a:cs typeface="Calibri" panose="020F0502020204030204"/>
              </a:rPr>
              <a:t> </a:t>
            </a:r>
            <a:r>
              <a:rPr sz="1600" spc="-5" dirty="0">
                <a:latin typeface="Calibri" panose="020F0502020204030204"/>
                <a:cs typeface="Calibri" panose="020F0502020204030204"/>
              </a:rPr>
              <a:t>or</a:t>
            </a:r>
            <a:r>
              <a:rPr sz="1600" spc="80" dirty="0">
                <a:latin typeface="Calibri" panose="020F0502020204030204"/>
                <a:cs typeface="Calibri" panose="020F0502020204030204"/>
              </a:rPr>
              <a:t> </a:t>
            </a:r>
            <a:r>
              <a:rPr sz="1600" spc="-5" dirty="0">
                <a:latin typeface="Calibri" panose="020F0502020204030204"/>
                <a:cs typeface="Calibri" panose="020F0502020204030204"/>
              </a:rPr>
              <a:t>rule</a:t>
            </a:r>
            <a:r>
              <a:rPr sz="1600" spc="85" dirty="0">
                <a:latin typeface="Calibri" panose="020F0502020204030204"/>
                <a:cs typeface="Calibri" panose="020F0502020204030204"/>
              </a:rPr>
              <a:t> </a:t>
            </a:r>
            <a:r>
              <a:rPr sz="1600" spc="-5" dirty="0">
                <a:latin typeface="Calibri" panose="020F0502020204030204"/>
                <a:cs typeface="Calibri" panose="020F0502020204030204"/>
              </a:rPr>
              <a:t>in</a:t>
            </a:r>
            <a:r>
              <a:rPr sz="1600" spc="80" dirty="0">
                <a:latin typeface="Calibri" panose="020F0502020204030204"/>
                <a:cs typeface="Calibri" panose="020F0502020204030204"/>
              </a:rPr>
              <a:t> </a:t>
            </a:r>
            <a:r>
              <a:rPr sz="1600" spc="-5" dirty="0">
                <a:latin typeface="Calibri" panose="020F0502020204030204"/>
                <a:cs typeface="Calibri" panose="020F0502020204030204"/>
              </a:rPr>
              <a:t>the</a:t>
            </a:r>
            <a:r>
              <a:rPr sz="1600" spc="80" dirty="0">
                <a:latin typeface="Calibri" panose="020F0502020204030204"/>
                <a:cs typeface="Calibri" panose="020F0502020204030204"/>
              </a:rPr>
              <a:t> </a:t>
            </a:r>
            <a:r>
              <a:rPr sz="1600" spc="-5" dirty="0">
                <a:latin typeface="Calibri" panose="020F0502020204030204"/>
                <a:cs typeface="Calibri" panose="020F0502020204030204"/>
              </a:rPr>
              <a:t>consulted</a:t>
            </a:r>
            <a:r>
              <a:rPr sz="1600" spc="80" dirty="0">
                <a:latin typeface="Calibri" panose="020F0502020204030204"/>
                <a:cs typeface="Calibri" panose="020F0502020204030204"/>
              </a:rPr>
              <a:t> </a:t>
            </a:r>
            <a:r>
              <a:rPr sz="1600" spc="-5" dirty="0">
                <a:latin typeface="Calibri" panose="020F0502020204030204"/>
                <a:cs typeface="Calibri" panose="020F0502020204030204"/>
              </a:rPr>
              <a:t>program,</a:t>
            </a:r>
            <a:r>
              <a:rPr sz="1600" spc="80" dirty="0">
                <a:latin typeface="Calibri" panose="020F0502020204030204"/>
                <a:cs typeface="Calibri" panose="020F0502020204030204"/>
              </a:rPr>
              <a:t> </a:t>
            </a:r>
            <a:r>
              <a:rPr sz="1600" dirty="0">
                <a:latin typeface="Calibri" panose="020F0502020204030204"/>
                <a:cs typeface="Calibri" panose="020F0502020204030204"/>
              </a:rPr>
              <a:t>and</a:t>
            </a:r>
            <a:r>
              <a:rPr sz="1600" spc="80" dirty="0">
                <a:latin typeface="Calibri" panose="020F0502020204030204"/>
                <a:cs typeface="Calibri" panose="020F0502020204030204"/>
              </a:rPr>
              <a:t> </a:t>
            </a:r>
            <a:r>
              <a:rPr sz="1600" spc="-5" dirty="0">
                <a:latin typeface="Calibri" panose="020F0502020204030204"/>
                <a:cs typeface="Calibri" panose="020F0502020204030204"/>
              </a:rPr>
              <a:t>the</a:t>
            </a:r>
            <a:r>
              <a:rPr sz="1600" spc="80" dirty="0">
                <a:latin typeface="Calibri" panose="020F0502020204030204"/>
                <a:cs typeface="Calibri" panose="020F0502020204030204"/>
              </a:rPr>
              <a:t> </a:t>
            </a:r>
            <a:r>
              <a:rPr sz="1600" spc="-5" dirty="0">
                <a:latin typeface="Calibri" panose="020F0502020204030204"/>
                <a:cs typeface="Calibri" panose="020F0502020204030204"/>
              </a:rPr>
              <a:t>number</a:t>
            </a:r>
            <a:r>
              <a:rPr sz="1600" spc="80" dirty="0">
                <a:latin typeface="Calibri" panose="020F0502020204030204"/>
                <a:cs typeface="Calibri" panose="020F0502020204030204"/>
              </a:rPr>
              <a:t> </a:t>
            </a:r>
            <a:r>
              <a:rPr sz="1600" spc="-5" dirty="0">
                <a:latin typeface="Calibri" panose="020F0502020204030204"/>
                <a:cs typeface="Calibri" panose="020F0502020204030204"/>
              </a:rPr>
              <a:t>of</a:t>
            </a:r>
            <a:r>
              <a:rPr sz="1600" spc="80" dirty="0">
                <a:latin typeface="Calibri" panose="020F0502020204030204"/>
                <a:cs typeface="Calibri" panose="020F0502020204030204"/>
              </a:rPr>
              <a:t> </a:t>
            </a:r>
            <a:r>
              <a:rPr sz="1600" dirty="0">
                <a:latin typeface="Calibri" panose="020F0502020204030204"/>
                <a:cs typeface="Calibri" panose="020F0502020204030204"/>
              </a:rPr>
              <a:t>arguments</a:t>
            </a:r>
            <a:r>
              <a:rPr sz="1600" spc="80" dirty="0">
                <a:latin typeface="Calibri" panose="020F0502020204030204"/>
                <a:cs typeface="Calibri" panose="020F0502020204030204"/>
              </a:rPr>
              <a:t> </a:t>
            </a:r>
            <a:r>
              <a:rPr sz="1600" spc="-5" dirty="0">
                <a:latin typeface="Calibri" panose="020F0502020204030204"/>
                <a:cs typeface="Calibri" panose="020F0502020204030204"/>
              </a:rPr>
              <a:t>in</a:t>
            </a:r>
            <a:r>
              <a:rPr sz="1600" spc="80" dirty="0">
                <a:latin typeface="Calibri" panose="020F0502020204030204"/>
                <a:cs typeface="Calibri" panose="020F0502020204030204"/>
              </a:rPr>
              <a:t> </a:t>
            </a:r>
            <a:r>
              <a:rPr sz="1600" spc="-5" dirty="0">
                <a:latin typeface="Calibri" panose="020F0502020204030204"/>
                <a:cs typeface="Calibri" panose="020F0502020204030204"/>
              </a:rPr>
              <a:t>the</a:t>
            </a:r>
            <a:r>
              <a:rPr sz="1600" spc="80" dirty="0">
                <a:latin typeface="Calibri" panose="020F0502020204030204"/>
                <a:cs typeface="Calibri" panose="020F0502020204030204"/>
              </a:rPr>
              <a:t> </a:t>
            </a:r>
            <a:r>
              <a:rPr sz="1600" spc="-5" dirty="0">
                <a:latin typeface="Calibri" panose="020F0502020204030204"/>
                <a:cs typeface="Calibri" panose="020F0502020204030204"/>
              </a:rPr>
              <a:t>query</a:t>
            </a:r>
            <a:r>
              <a:rPr sz="1600" spc="80" dirty="0">
                <a:latin typeface="Calibri" panose="020F0502020204030204"/>
                <a:cs typeface="Calibri" panose="020F0502020204030204"/>
              </a:rPr>
              <a:t> </a:t>
            </a:r>
            <a:r>
              <a:rPr sz="1600" spc="-5" dirty="0">
                <a:latin typeface="Calibri" panose="020F0502020204030204"/>
                <a:cs typeface="Calibri" panose="020F0502020204030204"/>
              </a:rPr>
              <a:t>must</a:t>
            </a:r>
            <a:r>
              <a:rPr sz="1600" spc="80" dirty="0">
                <a:latin typeface="Calibri" panose="020F0502020204030204"/>
                <a:cs typeface="Calibri" panose="020F0502020204030204"/>
              </a:rPr>
              <a:t> </a:t>
            </a:r>
            <a:r>
              <a:rPr sz="1600" spc="-5" dirty="0">
                <a:latin typeface="Calibri" panose="020F0502020204030204"/>
                <a:cs typeface="Calibri" panose="020F0502020204030204"/>
              </a:rPr>
              <a:t>be </a:t>
            </a:r>
            <a:r>
              <a:rPr sz="1600" dirty="0">
                <a:latin typeface="Calibri" panose="020F0502020204030204"/>
                <a:cs typeface="Calibri" panose="020F0502020204030204"/>
              </a:rPr>
              <a:t> </a:t>
            </a:r>
            <a:r>
              <a:rPr sz="1600" spc="-5" dirty="0">
                <a:latin typeface="Calibri" panose="020F0502020204030204"/>
                <a:cs typeface="Calibri" panose="020F0502020204030204"/>
              </a:rPr>
              <a:t>the</a:t>
            </a:r>
            <a:r>
              <a:rPr sz="1600" spc="-10" dirty="0">
                <a:latin typeface="Calibri" panose="020F0502020204030204"/>
                <a:cs typeface="Calibri" panose="020F0502020204030204"/>
              </a:rPr>
              <a:t> </a:t>
            </a:r>
            <a:r>
              <a:rPr sz="1600" spc="-5" dirty="0">
                <a:latin typeface="Calibri" panose="020F0502020204030204"/>
                <a:cs typeface="Calibri" panose="020F0502020204030204"/>
              </a:rPr>
              <a:t>same </a:t>
            </a:r>
            <a:r>
              <a:rPr sz="1600" dirty="0">
                <a:latin typeface="Calibri" panose="020F0502020204030204"/>
                <a:cs typeface="Calibri" panose="020F0502020204030204"/>
              </a:rPr>
              <a:t>as</a:t>
            </a:r>
            <a:r>
              <a:rPr sz="1600" spc="-5" dirty="0">
                <a:latin typeface="Calibri" panose="020F0502020204030204"/>
                <a:cs typeface="Calibri" panose="020F0502020204030204"/>
              </a:rPr>
              <a:t> that </a:t>
            </a:r>
            <a:r>
              <a:rPr sz="1600" dirty="0">
                <a:latin typeface="Calibri" panose="020F0502020204030204"/>
                <a:cs typeface="Calibri" panose="020F0502020204030204"/>
              </a:rPr>
              <a:t>appears</a:t>
            </a:r>
            <a:r>
              <a:rPr sz="1600" spc="-5" dirty="0">
                <a:latin typeface="Calibri" panose="020F0502020204030204"/>
                <a:cs typeface="Calibri" panose="020F0502020204030204"/>
              </a:rPr>
              <a:t> in the consulted program.</a:t>
            </a:r>
            <a:endParaRPr sz="1600">
              <a:latin typeface="Calibri" panose="020F0502020204030204"/>
              <a:cs typeface="Calibri" panose="020F0502020204030204"/>
            </a:endParaRPr>
          </a:p>
          <a:p>
            <a:pPr marL="469900">
              <a:lnSpc>
                <a:spcPct val="100000"/>
              </a:lnSpc>
              <a:spcBef>
                <a:spcPts val="930"/>
              </a:spcBef>
            </a:pPr>
            <a:r>
              <a:rPr sz="1600" spc="-5" dirty="0">
                <a:latin typeface="Calibri" panose="020F0502020204030204"/>
                <a:cs typeface="Calibri" panose="020F0502020204030204"/>
              </a:rPr>
              <a:t>print(pyDatalog.ask('father_of(X,jess)'))</a:t>
            </a:r>
            <a:endParaRPr sz="1600">
              <a:latin typeface="Calibri" panose="020F0502020204030204"/>
              <a:cs typeface="Calibri" panose="020F0502020204030204"/>
            </a:endParaRPr>
          </a:p>
          <a:p>
            <a:pPr marL="12700">
              <a:lnSpc>
                <a:spcPct val="100000"/>
              </a:lnSpc>
              <a:spcBef>
                <a:spcPts val="930"/>
              </a:spcBef>
            </a:pPr>
            <a:r>
              <a:rPr sz="1600" b="1" spc="-5" dirty="0">
                <a:latin typeface="Calibri" panose="020F0502020204030204"/>
                <a:cs typeface="Calibri" panose="020F0502020204030204"/>
              </a:rPr>
              <a:t>Output:</a:t>
            </a:r>
            <a:endParaRPr sz="1600">
              <a:latin typeface="Calibri" panose="020F0502020204030204"/>
              <a:cs typeface="Calibri" panose="020F0502020204030204"/>
            </a:endParaRPr>
          </a:p>
          <a:p>
            <a:pPr marL="469900" marR="10756900">
              <a:lnSpc>
                <a:spcPct val="148000"/>
              </a:lnSpc>
            </a:pPr>
            <a:r>
              <a:rPr sz="1600" spc="-5" dirty="0">
                <a:latin typeface="Calibri" panose="020F0502020204030204"/>
                <a:cs typeface="Calibri" panose="020F0502020204030204"/>
              </a:rPr>
              <a:t>{('jack',)}  </a:t>
            </a:r>
            <a:r>
              <a:rPr sz="1600" dirty="0">
                <a:latin typeface="Calibri" panose="020F0502020204030204"/>
                <a:cs typeface="Calibri" panose="020F0502020204030204"/>
              </a:rPr>
              <a:t>X</a:t>
            </a:r>
            <a:endParaRPr sz="1600">
              <a:latin typeface="Calibri" panose="020F0502020204030204"/>
              <a:cs typeface="Calibri" panose="020F0502020204030204"/>
            </a:endParaRPr>
          </a:p>
          <a:p>
            <a:pPr marL="469900">
              <a:lnSpc>
                <a:spcPct val="100000"/>
              </a:lnSpc>
              <a:spcBef>
                <a:spcPts val="930"/>
              </a:spcBef>
            </a:pPr>
            <a:r>
              <a:rPr sz="1600" spc="-5" dirty="0">
                <a:latin typeface="Calibri" panose="020F0502020204030204"/>
                <a:cs typeface="Calibri" panose="020F0502020204030204"/>
              </a:rPr>
              <a:t>print(father_of(X,'jess'))</a:t>
            </a:r>
            <a:endParaRPr sz="1600">
              <a:latin typeface="Calibri" panose="020F0502020204030204"/>
              <a:cs typeface="Calibri" panose="020F0502020204030204"/>
            </a:endParaRPr>
          </a:p>
          <a:p>
            <a:pPr marL="12700">
              <a:lnSpc>
                <a:spcPct val="100000"/>
              </a:lnSpc>
              <a:spcBef>
                <a:spcPts val="930"/>
              </a:spcBef>
            </a:pPr>
            <a:r>
              <a:rPr sz="1600" b="1" spc="-5" dirty="0">
                <a:latin typeface="Calibri" panose="020F0502020204030204"/>
                <a:cs typeface="Calibri" panose="020F0502020204030204"/>
              </a:rPr>
              <a:t>Output:</a:t>
            </a:r>
            <a:endParaRPr sz="1600">
              <a:latin typeface="Calibri" panose="020F0502020204030204"/>
              <a:cs typeface="Calibri" panose="020F0502020204030204"/>
            </a:endParaRPr>
          </a:p>
          <a:p>
            <a:pPr marL="469900" marR="11147425">
              <a:lnSpc>
                <a:spcPct val="148000"/>
              </a:lnSpc>
            </a:pPr>
            <a:r>
              <a:rPr sz="1600" spc="-5" dirty="0">
                <a:latin typeface="Calibri" panose="020F0502020204030204"/>
                <a:cs typeface="Calibri" panose="020F0502020204030204"/>
              </a:rPr>
              <a:t>jack  </a:t>
            </a:r>
            <a:r>
              <a:rPr sz="1600" dirty="0">
                <a:latin typeface="Calibri" panose="020F0502020204030204"/>
                <a:cs typeface="Calibri" panose="020F0502020204030204"/>
              </a:rPr>
              <a:t>X</a:t>
            </a:r>
            <a:endParaRPr sz="160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37</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740" y="34162"/>
            <a:ext cx="12113260" cy="391160"/>
          </a:xfrm>
          <a:prstGeom prst="rect">
            <a:avLst/>
          </a:prstGeom>
        </p:spPr>
        <p:txBody>
          <a:bodyPr vert="horz" wrap="square" lIns="0" tIns="12700" rIns="0" bIns="0" rtlCol="0">
            <a:spAutoFit/>
          </a:bodyPr>
          <a:lstStyle/>
          <a:p>
            <a:pPr marL="12700">
              <a:lnSpc>
                <a:spcPct val="100000"/>
              </a:lnSpc>
              <a:spcBef>
                <a:spcPts val="100"/>
              </a:spcBef>
              <a:tabLst>
                <a:tab pos="12099925" algn="l"/>
              </a:tabLst>
            </a:pPr>
            <a:r>
              <a:rPr u="heavy" spc="-5" dirty="0">
                <a:uFill>
                  <a:solidFill>
                    <a:srgbClr val="1F97C8"/>
                  </a:solidFill>
                </a:uFill>
              </a:rPr>
              <a:t>Anatomy</a:t>
            </a:r>
            <a:r>
              <a:rPr u="heavy" spc="-25" dirty="0">
                <a:uFill>
                  <a:solidFill>
                    <a:srgbClr val="1F97C8"/>
                  </a:solidFill>
                </a:uFill>
              </a:rPr>
              <a:t> </a:t>
            </a:r>
            <a:r>
              <a:rPr u="heavy" spc="-5" dirty="0">
                <a:uFill>
                  <a:solidFill>
                    <a:srgbClr val="1F97C8"/>
                  </a:solidFill>
                </a:uFill>
              </a:rPr>
              <a:t>Logical</a:t>
            </a:r>
            <a:r>
              <a:rPr u="heavy" spc="-30" dirty="0">
                <a:uFill>
                  <a:solidFill>
                    <a:srgbClr val="1F97C8"/>
                  </a:solidFill>
                </a:uFill>
              </a:rPr>
              <a:t> </a:t>
            </a:r>
            <a:r>
              <a:rPr u="heavy" spc="-5" dirty="0">
                <a:uFill>
                  <a:solidFill>
                    <a:srgbClr val="1F97C8"/>
                  </a:solidFill>
                </a:uFill>
              </a:rPr>
              <a:t>Programming</a:t>
            </a:r>
            <a:r>
              <a:rPr u="heavy" spc="-30" dirty="0">
                <a:uFill>
                  <a:solidFill>
                    <a:srgbClr val="1F97C8"/>
                  </a:solidFill>
                </a:uFill>
              </a:rPr>
              <a:t> </a:t>
            </a:r>
            <a:r>
              <a:rPr u="heavy" spc="-5" dirty="0">
                <a:uFill>
                  <a:solidFill>
                    <a:srgbClr val="1F97C8"/>
                  </a:solidFill>
                </a:uFill>
              </a:rPr>
              <a:t>Paradigm	</a:t>
            </a:r>
          </a:p>
        </p:txBody>
      </p:sp>
      <p:sp>
        <p:nvSpPr>
          <p:cNvPr id="3" name="object 3"/>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4" name="object 4"/>
          <p:cNvSpPr/>
          <p:nvPr/>
        </p:nvSpPr>
        <p:spPr>
          <a:xfrm>
            <a:off x="0" y="500673"/>
            <a:ext cx="12105640" cy="6118860"/>
          </a:xfrm>
          <a:custGeom>
            <a:avLst/>
            <a:gdLst/>
            <a:ahLst/>
            <a:cxnLst/>
            <a:rect l="l" t="t" r="r" b="b"/>
            <a:pathLst>
              <a:path w="12105640" h="6118859">
                <a:moveTo>
                  <a:pt x="0" y="0"/>
                </a:moveTo>
                <a:lnTo>
                  <a:pt x="12105504" y="0"/>
                </a:lnTo>
                <a:lnTo>
                  <a:pt x="12105504" y="6118857"/>
                </a:lnTo>
                <a:lnTo>
                  <a:pt x="0" y="6118857"/>
                </a:lnTo>
                <a:lnTo>
                  <a:pt x="0" y="0"/>
                </a:lnTo>
                <a:close/>
              </a:path>
            </a:pathLst>
          </a:custGeom>
          <a:ln w="12699">
            <a:solidFill>
              <a:srgbClr val="00B0F0"/>
            </a:solidFill>
          </a:ln>
        </p:spPr>
        <p:txBody>
          <a:bodyPr wrap="square" lIns="0" tIns="0" rIns="0" bIns="0" rtlCol="0"/>
          <a:lstStyle/>
          <a:p>
            <a:endParaRPr/>
          </a:p>
        </p:txBody>
      </p:sp>
      <p:sp>
        <p:nvSpPr>
          <p:cNvPr id="5" name="object 5"/>
          <p:cNvSpPr txBox="1"/>
          <p:nvPr/>
        </p:nvSpPr>
        <p:spPr>
          <a:xfrm>
            <a:off x="1883101" y="3131054"/>
            <a:ext cx="3416300"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Calibri" panose="020F0502020204030204"/>
                <a:cs typeface="Calibri" panose="020F0502020204030204"/>
              </a:rPr>
              <a:t>son(X,Y)&lt;=</a:t>
            </a:r>
            <a:r>
              <a:rPr sz="2000" spc="-35" dirty="0">
                <a:latin typeface="Calibri" panose="020F0502020204030204"/>
                <a:cs typeface="Calibri" panose="020F0502020204030204"/>
              </a:rPr>
              <a:t> </a:t>
            </a:r>
            <a:r>
              <a:rPr sz="2000" spc="-5" dirty="0">
                <a:latin typeface="Calibri" panose="020F0502020204030204"/>
                <a:cs typeface="Calibri" panose="020F0502020204030204"/>
              </a:rPr>
              <a:t>male(X)</a:t>
            </a:r>
            <a:r>
              <a:rPr sz="2000" spc="-30" dirty="0">
                <a:latin typeface="Calibri" panose="020F0502020204030204"/>
                <a:cs typeface="Calibri" panose="020F0502020204030204"/>
              </a:rPr>
              <a:t> </a:t>
            </a:r>
            <a:r>
              <a:rPr sz="2000" dirty="0">
                <a:latin typeface="Calibri" panose="020F0502020204030204"/>
                <a:cs typeface="Calibri" panose="020F0502020204030204"/>
              </a:rPr>
              <a:t>&amp;</a:t>
            </a:r>
            <a:r>
              <a:rPr sz="2000" spc="-30" dirty="0">
                <a:latin typeface="Calibri" panose="020F0502020204030204"/>
                <a:cs typeface="Calibri" panose="020F0502020204030204"/>
              </a:rPr>
              <a:t> </a:t>
            </a:r>
            <a:r>
              <a:rPr sz="2000" spc="-5" dirty="0">
                <a:latin typeface="Calibri" panose="020F0502020204030204"/>
                <a:cs typeface="Calibri" panose="020F0502020204030204"/>
              </a:rPr>
              <a:t>parent(Y,X)</a:t>
            </a:r>
            <a:endParaRPr sz="2000">
              <a:latin typeface="Calibri" panose="020F0502020204030204"/>
              <a:cs typeface="Calibri" panose="020F0502020204030204"/>
            </a:endParaRPr>
          </a:p>
        </p:txBody>
      </p:sp>
      <p:grpSp>
        <p:nvGrpSpPr>
          <p:cNvPr id="6" name="object 6"/>
          <p:cNvGrpSpPr/>
          <p:nvPr/>
        </p:nvGrpSpPr>
        <p:grpSpPr>
          <a:xfrm>
            <a:off x="3281867" y="787046"/>
            <a:ext cx="1227455" cy="772795"/>
            <a:chOff x="3281867" y="787046"/>
            <a:chExt cx="1227455" cy="772795"/>
          </a:xfrm>
        </p:grpSpPr>
        <p:sp>
          <p:nvSpPr>
            <p:cNvPr id="7" name="object 7"/>
            <p:cNvSpPr/>
            <p:nvPr/>
          </p:nvSpPr>
          <p:spPr>
            <a:xfrm>
              <a:off x="3288217" y="793396"/>
              <a:ext cx="1214755" cy="760095"/>
            </a:xfrm>
            <a:custGeom>
              <a:avLst/>
              <a:gdLst/>
              <a:ahLst/>
              <a:cxnLst/>
              <a:rect l="l" t="t" r="r" b="b"/>
              <a:pathLst>
                <a:path w="1214754" h="760094">
                  <a:moveTo>
                    <a:pt x="354284" y="759700"/>
                  </a:moveTo>
                  <a:lnTo>
                    <a:pt x="308881" y="631687"/>
                  </a:lnTo>
                  <a:lnTo>
                    <a:pt x="253000" y="611867"/>
                  </a:lnTo>
                  <a:lnTo>
                    <a:pt x="202226" y="589233"/>
                  </a:lnTo>
                  <a:lnTo>
                    <a:pt x="156727" y="564066"/>
                  </a:lnTo>
                  <a:lnTo>
                    <a:pt x="116670" y="536649"/>
                  </a:lnTo>
                  <a:lnTo>
                    <a:pt x="82223" y="507262"/>
                  </a:lnTo>
                  <a:lnTo>
                    <a:pt x="53554" y="476187"/>
                  </a:lnTo>
                  <a:lnTo>
                    <a:pt x="30829" y="443705"/>
                  </a:lnTo>
                  <a:lnTo>
                    <a:pt x="3885" y="375647"/>
                  </a:lnTo>
                  <a:lnTo>
                    <a:pt x="0" y="340634"/>
                  </a:lnTo>
                  <a:lnTo>
                    <a:pt x="2729" y="305340"/>
                  </a:lnTo>
                  <a:lnTo>
                    <a:pt x="28704" y="235036"/>
                  </a:lnTo>
                  <a:lnTo>
                    <a:pt x="52284" y="200588"/>
                  </a:lnTo>
                  <a:lnTo>
                    <a:pt x="104868" y="147864"/>
                  </a:lnTo>
                  <a:lnTo>
                    <a:pt x="136597" y="124149"/>
                  </a:lnTo>
                  <a:lnTo>
                    <a:pt x="171587" y="102289"/>
                  </a:lnTo>
                  <a:lnTo>
                    <a:pt x="209566" y="82349"/>
                  </a:lnTo>
                  <a:lnTo>
                    <a:pt x="250262" y="64396"/>
                  </a:lnTo>
                  <a:lnTo>
                    <a:pt x="293402" y="48499"/>
                  </a:lnTo>
                  <a:lnTo>
                    <a:pt x="338713" y="34722"/>
                  </a:lnTo>
                  <a:lnTo>
                    <a:pt x="385924" y="23134"/>
                  </a:lnTo>
                  <a:lnTo>
                    <a:pt x="434762" y="13800"/>
                  </a:lnTo>
                  <a:lnTo>
                    <a:pt x="484955" y="6789"/>
                  </a:lnTo>
                  <a:lnTo>
                    <a:pt x="536230" y="2166"/>
                  </a:lnTo>
                  <a:lnTo>
                    <a:pt x="588314" y="0"/>
                  </a:lnTo>
                  <a:lnTo>
                    <a:pt x="640936" y="355"/>
                  </a:lnTo>
                  <a:lnTo>
                    <a:pt x="693824" y="3300"/>
                  </a:lnTo>
                  <a:lnTo>
                    <a:pt x="746704" y="8901"/>
                  </a:lnTo>
                  <a:lnTo>
                    <a:pt x="799304" y="17225"/>
                  </a:lnTo>
                  <a:lnTo>
                    <a:pt x="860959" y="30751"/>
                  </a:lnTo>
                  <a:lnTo>
                    <a:pt x="918566" y="47582"/>
                  </a:lnTo>
                  <a:lnTo>
                    <a:pt x="971864" y="67458"/>
                  </a:lnTo>
                  <a:lnTo>
                    <a:pt x="1020592" y="90121"/>
                  </a:lnTo>
                  <a:lnTo>
                    <a:pt x="1064488" y="115313"/>
                  </a:lnTo>
                  <a:lnTo>
                    <a:pt x="1103293" y="142775"/>
                  </a:lnTo>
                  <a:lnTo>
                    <a:pt x="1136745" y="172248"/>
                  </a:lnTo>
                  <a:lnTo>
                    <a:pt x="1164583" y="203475"/>
                  </a:lnTo>
                  <a:lnTo>
                    <a:pt x="1186545" y="236196"/>
                  </a:lnTo>
                  <a:lnTo>
                    <a:pt x="1211802" y="305089"/>
                  </a:lnTo>
                  <a:lnTo>
                    <a:pt x="1214574" y="340743"/>
                  </a:lnTo>
                  <a:lnTo>
                    <a:pt x="1210426" y="376858"/>
                  </a:lnTo>
                  <a:lnTo>
                    <a:pt x="1183439" y="444275"/>
                  </a:lnTo>
                  <a:lnTo>
                    <a:pt x="1137812" y="501991"/>
                  </a:lnTo>
                  <a:lnTo>
                    <a:pt x="1108431" y="528380"/>
                  </a:lnTo>
                  <a:lnTo>
                    <a:pt x="1075063" y="552971"/>
                  </a:lnTo>
                  <a:lnTo>
                    <a:pt x="1038002" y="575653"/>
                  </a:lnTo>
                  <a:lnTo>
                    <a:pt x="997539" y="596310"/>
                  </a:lnTo>
                  <a:lnTo>
                    <a:pt x="953969" y="614830"/>
                  </a:lnTo>
                  <a:lnTo>
                    <a:pt x="907584" y="631099"/>
                  </a:lnTo>
                  <a:lnTo>
                    <a:pt x="858678" y="645004"/>
                  </a:lnTo>
                  <a:lnTo>
                    <a:pt x="807544" y="656431"/>
                  </a:lnTo>
                  <a:lnTo>
                    <a:pt x="754476" y="665268"/>
                  </a:lnTo>
                  <a:lnTo>
                    <a:pt x="699765" y="671401"/>
                  </a:lnTo>
                  <a:lnTo>
                    <a:pt x="682213" y="672438"/>
                  </a:lnTo>
                  <a:lnTo>
                    <a:pt x="528716" y="672438"/>
                  </a:lnTo>
                  <a:lnTo>
                    <a:pt x="354284" y="759700"/>
                  </a:lnTo>
                  <a:close/>
                </a:path>
                <a:path w="1214754" h="760094">
                  <a:moveTo>
                    <a:pt x="586592" y="675099"/>
                  </a:moveTo>
                  <a:lnTo>
                    <a:pt x="528716" y="672438"/>
                  </a:lnTo>
                  <a:lnTo>
                    <a:pt x="682213" y="672438"/>
                  </a:lnTo>
                  <a:lnTo>
                    <a:pt x="643706" y="674715"/>
                  </a:lnTo>
                  <a:lnTo>
                    <a:pt x="586592" y="675099"/>
                  </a:lnTo>
                  <a:close/>
                </a:path>
              </a:pathLst>
            </a:custGeom>
            <a:solidFill>
              <a:srgbClr val="FFFFFF"/>
            </a:solidFill>
          </p:spPr>
          <p:txBody>
            <a:bodyPr wrap="square" lIns="0" tIns="0" rIns="0" bIns="0" rtlCol="0"/>
            <a:lstStyle/>
            <a:p>
              <a:endParaRPr/>
            </a:p>
          </p:txBody>
        </p:sp>
        <p:sp>
          <p:nvSpPr>
            <p:cNvPr id="8" name="object 8"/>
            <p:cNvSpPr/>
            <p:nvPr/>
          </p:nvSpPr>
          <p:spPr>
            <a:xfrm>
              <a:off x="3288217" y="793396"/>
              <a:ext cx="1214755" cy="760095"/>
            </a:xfrm>
            <a:custGeom>
              <a:avLst/>
              <a:gdLst/>
              <a:ahLst/>
              <a:cxnLst/>
              <a:rect l="l" t="t" r="r" b="b"/>
              <a:pathLst>
                <a:path w="1214754" h="760094">
                  <a:moveTo>
                    <a:pt x="354284" y="759700"/>
                  </a:moveTo>
                  <a:lnTo>
                    <a:pt x="308881" y="631687"/>
                  </a:lnTo>
                  <a:lnTo>
                    <a:pt x="253000" y="611867"/>
                  </a:lnTo>
                  <a:lnTo>
                    <a:pt x="202226" y="589233"/>
                  </a:lnTo>
                  <a:lnTo>
                    <a:pt x="156727" y="564066"/>
                  </a:lnTo>
                  <a:lnTo>
                    <a:pt x="116670" y="536649"/>
                  </a:lnTo>
                  <a:lnTo>
                    <a:pt x="82223" y="507262"/>
                  </a:lnTo>
                  <a:lnTo>
                    <a:pt x="53554" y="476187"/>
                  </a:lnTo>
                  <a:lnTo>
                    <a:pt x="30829" y="443705"/>
                  </a:lnTo>
                  <a:lnTo>
                    <a:pt x="3885" y="375647"/>
                  </a:lnTo>
                  <a:lnTo>
                    <a:pt x="0" y="340634"/>
                  </a:lnTo>
                  <a:lnTo>
                    <a:pt x="2729" y="305340"/>
                  </a:lnTo>
                  <a:lnTo>
                    <a:pt x="28704" y="235036"/>
                  </a:lnTo>
                  <a:lnTo>
                    <a:pt x="52284" y="200588"/>
                  </a:lnTo>
                  <a:lnTo>
                    <a:pt x="104868" y="147864"/>
                  </a:lnTo>
                  <a:lnTo>
                    <a:pt x="136597" y="124149"/>
                  </a:lnTo>
                  <a:lnTo>
                    <a:pt x="171587" y="102289"/>
                  </a:lnTo>
                  <a:lnTo>
                    <a:pt x="209566" y="82349"/>
                  </a:lnTo>
                  <a:lnTo>
                    <a:pt x="250262" y="64396"/>
                  </a:lnTo>
                  <a:lnTo>
                    <a:pt x="293402" y="48499"/>
                  </a:lnTo>
                  <a:lnTo>
                    <a:pt x="338713" y="34722"/>
                  </a:lnTo>
                  <a:lnTo>
                    <a:pt x="385924" y="23134"/>
                  </a:lnTo>
                  <a:lnTo>
                    <a:pt x="434762" y="13800"/>
                  </a:lnTo>
                  <a:lnTo>
                    <a:pt x="484955" y="6789"/>
                  </a:lnTo>
                  <a:lnTo>
                    <a:pt x="536230" y="2166"/>
                  </a:lnTo>
                  <a:lnTo>
                    <a:pt x="588314" y="0"/>
                  </a:lnTo>
                  <a:lnTo>
                    <a:pt x="640936" y="355"/>
                  </a:lnTo>
                  <a:lnTo>
                    <a:pt x="693824" y="3300"/>
                  </a:lnTo>
                  <a:lnTo>
                    <a:pt x="746704" y="8901"/>
                  </a:lnTo>
                  <a:lnTo>
                    <a:pt x="799304" y="17225"/>
                  </a:lnTo>
                  <a:lnTo>
                    <a:pt x="860959" y="30751"/>
                  </a:lnTo>
                  <a:lnTo>
                    <a:pt x="918566" y="47582"/>
                  </a:lnTo>
                  <a:lnTo>
                    <a:pt x="971864" y="67458"/>
                  </a:lnTo>
                  <a:lnTo>
                    <a:pt x="1020592" y="90121"/>
                  </a:lnTo>
                  <a:lnTo>
                    <a:pt x="1064488" y="115313"/>
                  </a:lnTo>
                  <a:lnTo>
                    <a:pt x="1103293" y="142775"/>
                  </a:lnTo>
                  <a:lnTo>
                    <a:pt x="1136745" y="172248"/>
                  </a:lnTo>
                  <a:lnTo>
                    <a:pt x="1164583" y="203475"/>
                  </a:lnTo>
                  <a:lnTo>
                    <a:pt x="1186545" y="236196"/>
                  </a:lnTo>
                  <a:lnTo>
                    <a:pt x="1211802" y="305089"/>
                  </a:lnTo>
                  <a:lnTo>
                    <a:pt x="1214574" y="340743"/>
                  </a:lnTo>
                  <a:lnTo>
                    <a:pt x="1210426" y="376858"/>
                  </a:lnTo>
                  <a:lnTo>
                    <a:pt x="1183439" y="444275"/>
                  </a:lnTo>
                  <a:lnTo>
                    <a:pt x="1137812" y="501991"/>
                  </a:lnTo>
                  <a:lnTo>
                    <a:pt x="1108431" y="528380"/>
                  </a:lnTo>
                  <a:lnTo>
                    <a:pt x="1075063" y="552971"/>
                  </a:lnTo>
                  <a:lnTo>
                    <a:pt x="1038002" y="575653"/>
                  </a:lnTo>
                  <a:lnTo>
                    <a:pt x="997539" y="596310"/>
                  </a:lnTo>
                  <a:lnTo>
                    <a:pt x="953969" y="614830"/>
                  </a:lnTo>
                  <a:lnTo>
                    <a:pt x="907584" y="631099"/>
                  </a:lnTo>
                  <a:lnTo>
                    <a:pt x="858678" y="645004"/>
                  </a:lnTo>
                  <a:lnTo>
                    <a:pt x="807544" y="656431"/>
                  </a:lnTo>
                  <a:lnTo>
                    <a:pt x="754476" y="665268"/>
                  </a:lnTo>
                  <a:lnTo>
                    <a:pt x="699765" y="671401"/>
                  </a:lnTo>
                  <a:lnTo>
                    <a:pt x="643706" y="674715"/>
                  </a:lnTo>
                  <a:lnTo>
                    <a:pt x="586592" y="675099"/>
                  </a:lnTo>
                  <a:lnTo>
                    <a:pt x="528716" y="672438"/>
                  </a:lnTo>
                  <a:lnTo>
                    <a:pt x="354284" y="759700"/>
                  </a:lnTo>
                  <a:close/>
                </a:path>
              </a:pathLst>
            </a:custGeom>
            <a:ln w="12699">
              <a:solidFill>
                <a:srgbClr val="000000"/>
              </a:solidFill>
            </a:ln>
          </p:spPr>
          <p:txBody>
            <a:bodyPr wrap="square" lIns="0" tIns="0" rIns="0" bIns="0" rtlCol="0"/>
            <a:lstStyle/>
            <a:p>
              <a:endParaRPr/>
            </a:p>
          </p:txBody>
        </p:sp>
      </p:grpSp>
      <p:sp>
        <p:nvSpPr>
          <p:cNvPr id="9" name="object 9"/>
          <p:cNvSpPr txBox="1"/>
          <p:nvPr/>
        </p:nvSpPr>
        <p:spPr>
          <a:xfrm>
            <a:off x="1883101" y="919810"/>
            <a:ext cx="2218690" cy="713105"/>
          </a:xfrm>
          <a:prstGeom prst="rect">
            <a:avLst/>
          </a:prstGeom>
        </p:spPr>
        <p:txBody>
          <a:bodyPr vert="horz" wrap="square" lIns="0" tIns="63500" rIns="0" bIns="0" rtlCol="0">
            <a:spAutoFit/>
          </a:bodyPr>
          <a:lstStyle/>
          <a:p>
            <a:pPr marL="1818005">
              <a:lnSpc>
                <a:spcPct val="100000"/>
              </a:lnSpc>
              <a:spcBef>
                <a:spcPts val="500"/>
              </a:spcBef>
            </a:pPr>
            <a:r>
              <a:rPr sz="1800" spc="-5" dirty="0">
                <a:latin typeface="Calibri" panose="020F0502020204030204"/>
                <a:cs typeface="Calibri" panose="020F0502020204030204"/>
              </a:rPr>
              <a:t>Fact</a:t>
            </a:r>
            <a:endParaRPr sz="1800">
              <a:latin typeface="Calibri" panose="020F0502020204030204"/>
              <a:cs typeface="Calibri" panose="020F0502020204030204"/>
            </a:endParaRPr>
          </a:p>
          <a:p>
            <a:pPr marL="12700">
              <a:lnSpc>
                <a:spcPct val="100000"/>
              </a:lnSpc>
              <a:spcBef>
                <a:spcPts val="450"/>
              </a:spcBef>
            </a:pPr>
            <a:r>
              <a:rPr sz="2000" dirty="0">
                <a:latin typeface="Calibri" panose="020F0502020204030204"/>
                <a:cs typeface="Calibri" panose="020F0502020204030204"/>
              </a:rPr>
              <a:t>X</a:t>
            </a:r>
            <a:r>
              <a:rPr sz="2000" spc="-50" dirty="0">
                <a:latin typeface="Calibri" panose="020F0502020204030204"/>
                <a:cs typeface="Calibri" panose="020F0502020204030204"/>
              </a:rPr>
              <a:t> </a:t>
            </a:r>
            <a:r>
              <a:rPr sz="2000" spc="-5" dirty="0">
                <a:latin typeface="Calibri" panose="020F0502020204030204"/>
                <a:cs typeface="Calibri" panose="020F0502020204030204"/>
              </a:rPr>
              <a:t>+male('adam')</a:t>
            </a:r>
            <a:endParaRPr sz="2000">
              <a:latin typeface="Calibri" panose="020F0502020204030204"/>
              <a:cs typeface="Calibri" panose="020F0502020204030204"/>
            </a:endParaRPr>
          </a:p>
        </p:txBody>
      </p:sp>
      <p:grpSp>
        <p:nvGrpSpPr>
          <p:cNvPr id="10" name="object 10"/>
          <p:cNvGrpSpPr/>
          <p:nvPr/>
        </p:nvGrpSpPr>
        <p:grpSpPr>
          <a:xfrm>
            <a:off x="4946580" y="2499074"/>
            <a:ext cx="1227455" cy="772795"/>
            <a:chOff x="4946580" y="2499074"/>
            <a:chExt cx="1227455" cy="772795"/>
          </a:xfrm>
        </p:grpSpPr>
        <p:sp>
          <p:nvSpPr>
            <p:cNvPr id="11" name="object 11"/>
            <p:cNvSpPr/>
            <p:nvPr/>
          </p:nvSpPr>
          <p:spPr>
            <a:xfrm>
              <a:off x="4952930" y="2505424"/>
              <a:ext cx="1214755" cy="760095"/>
            </a:xfrm>
            <a:custGeom>
              <a:avLst/>
              <a:gdLst/>
              <a:ahLst/>
              <a:cxnLst/>
              <a:rect l="l" t="t" r="r" b="b"/>
              <a:pathLst>
                <a:path w="1214754" h="760095">
                  <a:moveTo>
                    <a:pt x="354283" y="759700"/>
                  </a:moveTo>
                  <a:lnTo>
                    <a:pt x="308881" y="631687"/>
                  </a:lnTo>
                  <a:lnTo>
                    <a:pt x="253000" y="611867"/>
                  </a:lnTo>
                  <a:lnTo>
                    <a:pt x="202226" y="589233"/>
                  </a:lnTo>
                  <a:lnTo>
                    <a:pt x="156727" y="564066"/>
                  </a:lnTo>
                  <a:lnTo>
                    <a:pt x="116670" y="536649"/>
                  </a:lnTo>
                  <a:lnTo>
                    <a:pt x="82223" y="507262"/>
                  </a:lnTo>
                  <a:lnTo>
                    <a:pt x="53554" y="476187"/>
                  </a:lnTo>
                  <a:lnTo>
                    <a:pt x="30829" y="443705"/>
                  </a:lnTo>
                  <a:lnTo>
                    <a:pt x="3884" y="375647"/>
                  </a:lnTo>
                  <a:lnTo>
                    <a:pt x="0" y="340634"/>
                  </a:lnTo>
                  <a:lnTo>
                    <a:pt x="2729" y="305341"/>
                  </a:lnTo>
                  <a:lnTo>
                    <a:pt x="28704" y="235036"/>
                  </a:lnTo>
                  <a:lnTo>
                    <a:pt x="52284" y="200588"/>
                  </a:lnTo>
                  <a:lnTo>
                    <a:pt x="104868" y="147864"/>
                  </a:lnTo>
                  <a:lnTo>
                    <a:pt x="136597" y="124150"/>
                  </a:lnTo>
                  <a:lnTo>
                    <a:pt x="171588" y="102289"/>
                  </a:lnTo>
                  <a:lnTo>
                    <a:pt x="209567" y="82349"/>
                  </a:lnTo>
                  <a:lnTo>
                    <a:pt x="250262" y="64396"/>
                  </a:lnTo>
                  <a:lnTo>
                    <a:pt x="293402" y="48499"/>
                  </a:lnTo>
                  <a:lnTo>
                    <a:pt x="338713" y="34722"/>
                  </a:lnTo>
                  <a:lnTo>
                    <a:pt x="385924" y="23134"/>
                  </a:lnTo>
                  <a:lnTo>
                    <a:pt x="434762" y="13800"/>
                  </a:lnTo>
                  <a:lnTo>
                    <a:pt x="484955" y="6789"/>
                  </a:lnTo>
                  <a:lnTo>
                    <a:pt x="536230" y="2166"/>
                  </a:lnTo>
                  <a:lnTo>
                    <a:pt x="588314" y="0"/>
                  </a:lnTo>
                  <a:lnTo>
                    <a:pt x="640936" y="355"/>
                  </a:lnTo>
                  <a:lnTo>
                    <a:pt x="693824" y="3300"/>
                  </a:lnTo>
                  <a:lnTo>
                    <a:pt x="746704" y="8901"/>
                  </a:lnTo>
                  <a:lnTo>
                    <a:pt x="799304" y="17225"/>
                  </a:lnTo>
                  <a:lnTo>
                    <a:pt x="860959" y="30751"/>
                  </a:lnTo>
                  <a:lnTo>
                    <a:pt x="918566" y="47582"/>
                  </a:lnTo>
                  <a:lnTo>
                    <a:pt x="971864" y="67458"/>
                  </a:lnTo>
                  <a:lnTo>
                    <a:pt x="1020592" y="90121"/>
                  </a:lnTo>
                  <a:lnTo>
                    <a:pt x="1064488" y="115313"/>
                  </a:lnTo>
                  <a:lnTo>
                    <a:pt x="1103293" y="142775"/>
                  </a:lnTo>
                  <a:lnTo>
                    <a:pt x="1136745" y="172248"/>
                  </a:lnTo>
                  <a:lnTo>
                    <a:pt x="1164583" y="203475"/>
                  </a:lnTo>
                  <a:lnTo>
                    <a:pt x="1186545" y="236196"/>
                  </a:lnTo>
                  <a:lnTo>
                    <a:pt x="1211802" y="305089"/>
                  </a:lnTo>
                  <a:lnTo>
                    <a:pt x="1214573" y="340743"/>
                  </a:lnTo>
                  <a:lnTo>
                    <a:pt x="1210426" y="376858"/>
                  </a:lnTo>
                  <a:lnTo>
                    <a:pt x="1183439" y="444276"/>
                  </a:lnTo>
                  <a:lnTo>
                    <a:pt x="1137812" y="501991"/>
                  </a:lnTo>
                  <a:lnTo>
                    <a:pt x="1108431" y="528380"/>
                  </a:lnTo>
                  <a:lnTo>
                    <a:pt x="1075063" y="552972"/>
                  </a:lnTo>
                  <a:lnTo>
                    <a:pt x="1038002" y="575653"/>
                  </a:lnTo>
                  <a:lnTo>
                    <a:pt x="997539" y="596310"/>
                  </a:lnTo>
                  <a:lnTo>
                    <a:pt x="953969" y="614830"/>
                  </a:lnTo>
                  <a:lnTo>
                    <a:pt x="907584" y="631099"/>
                  </a:lnTo>
                  <a:lnTo>
                    <a:pt x="858678" y="645004"/>
                  </a:lnTo>
                  <a:lnTo>
                    <a:pt x="807544" y="656431"/>
                  </a:lnTo>
                  <a:lnTo>
                    <a:pt x="754476" y="665268"/>
                  </a:lnTo>
                  <a:lnTo>
                    <a:pt x="699765" y="671401"/>
                  </a:lnTo>
                  <a:lnTo>
                    <a:pt x="682213" y="672438"/>
                  </a:lnTo>
                  <a:lnTo>
                    <a:pt x="528716" y="672438"/>
                  </a:lnTo>
                  <a:lnTo>
                    <a:pt x="354283" y="759700"/>
                  </a:lnTo>
                  <a:close/>
                </a:path>
                <a:path w="1214754" h="760095">
                  <a:moveTo>
                    <a:pt x="586592" y="675099"/>
                  </a:moveTo>
                  <a:lnTo>
                    <a:pt x="528716" y="672438"/>
                  </a:lnTo>
                  <a:lnTo>
                    <a:pt x="682213" y="672438"/>
                  </a:lnTo>
                  <a:lnTo>
                    <a:pt x="643706" y="674715"/>
                  </a:lnTo>
                  <a:lnTo>
                    <a:pt x="586592" y="675099"/>
                  </a:lnTo>
                  <a:close/>
                </a:path>
              </a:pathLst>
            </a:custGeom>
            <a:solidFill>
              <a:srgbClr val="FFFFFF"/>
            </a:solidFill>
          </p:spPr>
          <p:txBody>
            <a:bodyPr wrap="square" lIns="0" tIns="0" rIns="0" bIns="0" rtlCol="0"/>
            <a:lstStyle/>
            <a:p>
              <a:endParaRPr/>
            </a:p>
          </p:txBody>
        </p:sp>
        <p:sp>
          <p:nvSpPr>
            <p:cNvPr id="12" name="object 12"/>
            <p:cNvSpPr/>
            <p:nvPr/>
          </p:nvSpPr>
          <p:spPr>
            <a:xfrm>
              <a:off x="4952930" y="2505424"/>
              <a:ext cx="1214755" cy="760095"/>
            </a:xfrm>
            <a:custGeom>
              <a:avLst/>
              <a:gdLst/>
              <a:ahLst/>
              <a:cxnLst/>
              <a:rect l="l" t="t" r="r" b="b"/>
              <a:pathLst>
                <a:path w="1214754" h="760095">
                  <a:moveTo>
                    <a:pt x="354283" y="759700"/>
                  </a:moveTo>
                  <a:lnTo>
                    <a:pt x="308881" y="631687"/>
                  </a:lnTo>
                  <a:lnTo>
                    <a:pt x="253000" y="611867"/>
                  </a:lnTo>
                  <a:lnTo>
                    <a:pt x="202226" y="589233"/>
                  </a:lnTo>
                  <a:lnTo>
                    <a:pt x="156727" y="564066"/>
                  </a:lnTo>
                  <a:lnTo>
                    <a:pt x="116670" y="536649"/>
                  </a:lnTo>
                  <a:lnTo>
                    <a:pt x="82223" y="507262"/>
                  </a:lnTo>
                  <a:lnTo>
                    <a:pt x="53554" y="476187"/>
                  </a:lnTo>
                  <a:lnTo>
                    <a:pt x="30829" y="443705"/>
                  </a:lnTo>
                  <a:lnTo>
                    <a:pt x="3884" y="375647"/>
                  </a:lnTo>
                  <a:lnTo>
                    <a:pt x="0" y="340634"/>
                  </a:lnTo>
                  <a:lnTo>
                    <a:pt x="2729" y="305341"/>
                  </a:lnTo>
                  <a:lnTo>
                    <a:pt x="28704" y="235036"/>
                  </a:lnTo>
                  <a:lnTo>
                    <a:pt x="52284" y="200588"/>
                  </a:lnTo>
                  <a:lnTo>
                    <a:pt x="104868" y="147864"/>
                  </a:lnTo>
                  <a:lnTo>
                    <a:pt x="136597" y="124150"/>
                  </a:lnTo>
                  <a:lnTo>
                    <a:pt x="171588" y="102289"/>
                  </a:lnTo>
                  <a:lnTo>
                    <a:pt x="209567" y="82349"/>
                  </a:lnTo>
                  <a:lnTo>
                    <a:pt x="250262" y="64396"/>
                  </a:lnTo>
                  <a:lnTo>
                    <a:pt x="293402" y="48499"/>
                  </a:lnTo>
                  <a:lnTo>
                    <a:pt x="338713" y="34722"/>
                  </a:lnTo>
                  <a:lnTo>
                    <a:pt x="385924" y="23134"/>
                  </a:lnTo>
                  <a:lnTo>
                    <a:pt x="434762" y="13800"/>
                  </a:lnTo>
                  <a:lnTo>
                    <a:pt x="484955" y="6789"/>
                  </a:lnTo>
                  <a:lnTo>
                    <a:pt x="536230" y="2166"/>
                  </a:lnTo>
                  <a:lnTo>
                    <a:pt x="588314" y="0"/>
                  </a:lnTo>
                  <a:lnTo>
                    <a:pt x="640936" y="355"/>
                  </a:lnTo>
                  <a:lnTo>
                    <a:pt x="693824" y="3300"/>
                  </a:lnTo>
                  <a:lnTo>
                    <a:pt x="746704" y="8901"/>
                  </a:lnTo>
                  <a:lnTo>
                    <a:pt x="799304" y="17225"/>
                  </a:lnTo>
                  <a:lnTo>
                    <a:pt x="860959" y="30751"/>
                  </a:lnTo>
                  <a:lnTo>
                    <a:pt x="918566" y="47582"/>
                  </a:lnTo>
                  <a:lnTo>
                    <a:pt x="971864" y="67458"/>
                  </a:lnTo>
                  <a:lnTo>
                    <a:pt x="1020592" y="90121"/>
                  </a:lnTo>
                  <a:lnTo>
                    <a:pt x="1064488" y="115313"/>
                  </a:lnTo>
                  <a:lnTo>
                    <a:pt x="1103293" y="142775"/>
                  </a:lnTo>
                  <a:lnTo>
                    <a:pt x="1136745" y="172248"/>
                  </a:lnTo>
                  <a:lnTo>
                    <a:pt x="1164583" y="203475"/>
                  </a:lnTo>
                  <a:lnTo>
                    <a:pt x="1186545" y="236196"/>
                  </a:lnTo>
                  <a:lnTo>
                    <a:pt x="1211802" y="305089"/>
                  </a:lnTo>
                  <a:lnTo>
                    <a:pt x="1214573" y="340743"/>
                  </a:lnTo>
                  <a:lnTo>
                    <a:pt x="1210426" y="376858"/>
                  </a:lnTo>
                  <a:lnTo>
                    <a:pt x="1183439" y="444276"/>
                  </a:lnTo>
                  <a:lnTo>
                    <a:pt x="1137812" y="501991"/>
                  </a:lnTo>
                  <a:lnTo>
                    <a:pt x="1108431" y="528380"/>
                  </a:lnTo>
                  <a:lnTo>
                    <a:pt x="1075063" y="552972"/>
                  </a:lnTo>
                  <a:lnTo>
                    <a:pt x="1038002" y="575653"/>
                  </a:lnTo>
                  <a:lnTo>
                    <a:pt x="997539" y="596310"/>
                  </a:lnTo>
                  <a:lnTo>
                    <a:pt x="953969" y="614830"/>
                  </a:lnTo>
                  <a:lnTo>
                    <a:pt x="907584" y="631099"/>
                  </a:lnTo>
                  <a:lnTo>
                    <a:pt x="858678" y="645004"/>
                  </a:lnTo>
                  <a:lnTo>
                    <a:pt x="807544" y="656431"/>
                  </a:lnTo>
                  <a:lnTo>
                    <a:pt x="754476" y="665268"/>
                  </a:lnTo>
                  <a:lnTo>
                    <a:pt x="699765" y="671401"/>
                  </a:lnTo>
                  <a:lnTo>
                    <a:pt x="643706" y="674715"/>
                  </a:lnTo>
                  <a:lnTo>
                    <a:pt x="586592" y="675099"/>
                  </a:lnTo>
                  <a:lnTo>
                    <a:pt x="528716" y="672438"/>
                  </a:lnTo>
                  <a:lnTo>
                    <a:pt x="354283" y="759700"/>
                  </a:lnTo>
                  <a:close/>
                </a:path>
              </a:pathLst>
            </a:custGeom>
            <a:ln w="12699">
              <a:solidFill>
                <a:srgbClr val="000000"/>
              </a:solidFill>
            </a:ln>
          </p:spPr>
          <p:txBody>
            <a:bodyPr wrap="square" lIns="0" tIns="0" rIns="0" bIns="0" rtlCol="0"/>
            <a:lstStyle/>
            <a:p>
              <a:endParaRPr/>
            </a:p>
          </p:txBody>
        </p:sp>
      </p:grpSp>
      <p:sp>
        <p:nvSpPr>
          <p:cNvPr id="13" name="object 13"/>
          <p:cNvSpPr txBox="1"/>
          <p:nvPr/>
        </p:nvSpPr>
        <p:spPr>
          <a:xfrm>
            <a:off x="5243965" y="2683055"/>
            <a:ext cx="6324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panose="020F0502020204030204"/>
                <a:cs typeface="Calibri" panose="020F0502020204030204"/>
              </a:rPr>
              <a:t>Clause</a:t>
            </a:r>
            <a:endParaRPr sz="1800">
              <a:latin typeface="Calibri" panose="020F0502020204030204"/>
              <a:cs typeface="Calibri" panose="020F0502020204030204"/>
            </a:endParaRPr>
          </a:p>
        </p:txBody>
      </p:sp>
      <p:sp>
        <p:nvSpPr>
          <p:cNvPr id="14" name="object 14"/>
          <p:cNvSpPr/>
          <p:nvPr/>
        </p:nvSpPr>
        <p:spPr>
          <a:xfrm>
            <a:off x="4838244" y="4605494"/>
            <a:ext cx="1214755" cy="760095"/>
          </a:xfrm>
          <a:custGeom>
            <a:avLst/>
            <a:gdLst/>
            <a:ahLst/>
            <a:cxnLst/>
            <a:rect l="l" t="t" r="r" b="b"/>
            <a:pathLst>
              <a:path w="1214754" h="760095">
                <a:moveTo>
                  <a:pt x="354284" y="759700"/>
                </a:moveTo>
                <a:lnTo>
                  <a:pt x="308881" y="631687"/>
                </a:lnTo>
                <a:lnTo>
                  <a:pt x="253000" y="611867"/>
                </a:lnTo>
                <a:lnTo>
                  <a:pt x="202226" y="589233"/>
                </a:lnTo>
                <a:lnTo>
                  <a:pt x="156727" y="564066"/>
                </a:lnTo>
                <a:lnTo>
                  <a:pt x="116670" y="536649"/>
                </a:lnTo>
                <a:lnTo>
                  <a:pt x="82224" y="507262"/>
                </a:lnTo>
                <a:lnTo>
                  <a:pt x="53554" y="476187"/>
                </a:lnTo>
                <a:lnTo>
                  <a:pt x="30829" y="443705"/>
                </a:lnTo>
                <a:lnTo>
                  <a:pt x="3884" y="375647"/>
                </a:lnTo>
                <a:lnTo>
                  <a:pt x="0" y="340634"/>
                </a:lnTo>
                <a:lnTo>
                  <a:pt x="2729" y="305340"/>
                </a:lnTo>
                <a:lnTo>
                  <a:pt x="28704" y="235035"/>
                </a:lnTo>
                <a:lnTo>
                  <a:pt x="52284" y="200587"/>
                </a:lnTo>
                <a:lnTo>
                  <a:pt x="104868" y="147864"/>
                </a:lnTo>
                <a:lnTo>
                  <a:pt x="136597" y="124149"/>
                </a:lnTo>
                <a:lnTo>
                  <a:pt x="171588" y="102289"/>
                </a:lnTo>
                <a:lnTo>
                  <a:pt x="209567" y="82349"/>
                </a:lnTo>
                <a:lnTo>
                  <a:pt x="250262" y="64396"/>
                </a:lnTo>
                <a:lnTo>
                  <a:pt x="293402" y="48499"/>
                </a:lnTo>
                <a:lnTo>
                  <a:pt x="338713" y="34722"/>
                </a:lnTo>
                <a:lnTo>
                  <a:pt x="385924" y="23134"/>
                </a:lnTo>
                <a:lnTo>
                  <a:pt x="434762" y="13800"/>
                </a:lnTo>
                <a:lnTo>
                  <a:pt x="484955" y="6789"/>
                </a:lnTo>
                <a:lnTo>
                  <a:pt x="536229" y="2166"/>
                </a:lnTo>
                <a:lnTo>
                  <a:pt x="588314" y="0"/>
                </a:lnTo>
                <a:lnTo>
                  <a:pt x="640936" y="355"/>
                </a:lnTo>
                <a:lnTo>
                  <a:pt x="693823" y="3300"/>
                </a:lnTo>
                <a:lnTo>
                  <a:pt x="746703" y="8901"/>
                </a:lnTo>
                <a:lnTo>
                  <a:pt x="799304" y="17225"/>
                </a:lnTo>
                <a:lnTo>
                  <a:pt x="860959" y="30751"/>
                </a:lnTo>
                <a:lnTo>
                  <a:pt x="918566" y="47582"/>
                </a:lnTo>
                <a:lnTo>
                  <a:pt x="971864" y="67458"/>
                </a:lnTo>
                <a:lnTo>
                  <a:pt x="1020592" y="90121"/>
                </a:lnTo>
                <a:lnTo>
                  <a:pt x="1064488" y="115313"/>
                </a:lnTo>
                <a:lnTo>
                  <a:pt x="1103293" y="142775"/>
                </a:lnTo>
                <a:lnTo>
                  <a:pt x="1136745" y="172248"/>
                </a:lnTo>
                <a:lnTo>
                  <a:pt x="1164583" y="203475"/>
                </a:lnTo>
                <a:lnTo>
                  <a:pt x="1186546" y="236196"/>
                </a:lnTo>
                <a:lnTo>
                  <a:pt x="1211802" y="305089"/>
                </a:lnTo>
                <a:lnTo>
                  <a:pt x="1214574" y="340743"/>
                </a:lnTo>
                <a:lnTo>
                  <a:pt x="1210426" y="376858"/>
                </a:lnTo>
                <a:lnTo>
                  <a:pt x="1183439" y="444276"/>
                </a:lnTo>
                <a:lnTo>
                  <a:pt x="1137812" y="501991"/>
                </a:lnTo>
                <a:lnTo>
                  <a:pt x="1108431" y="528380"/>
                </a:lnTo>
                <a:lnTo>
                  <a:pt x="1075063" y="552971"/>
                </a:lnTo>
                <a:lnTo>
                  <a:pt x="1038002" y="575653"/>
                </a:lnTo>
                <a:lnTo>
                  <a:pt x="997539" y="596310"/>
                </a:lnTo>
                <a:lnTo>
                  <a:pt x="953969" y="614830"/>
                </a:lnTo>
                <a:lnTo>
                  <a:pt x="907584" y="631099"/>
                </a:lnTo>
                <a:lnTo>
                  <a:pt x="858678" y="645004"/>
                </a:lnTo>
                <a:lnTo>
                  <a:pt x="807544" y="656431"/>
                </a:lnTo>
                <a:lnTo>
                  <a:pt x="754476" y="665268"/>
                </a:lnTo>
                <a:lnTo>
                  <a:pt x="699765" y="671401"/>
                </a:lnTo>
                <a:lnTo>
                  <a:pt x="643706" y="674715"/>
                </a:lnTo>
                <a:lnTo>
                  <a:pt x="586592" y="675099"/>
                </a:lnTo>
                <a:lnTo>
                  <a:pt x="528716" y="672439"/>
                </a:lnTo>
                <a:lnTo>
                  <a:pt x="354284" y="759700"/>
                </a:lnTo>
                <a:close/>
              </a:path>
            </a:pathLst>
          </a:custGeom>
          <a:ln w="12699">
            <a:solidFill>
              <a:srgbClr val="000000"/>
            </a:solidFill>
          </a:ln>
        </p:spPr>
        <p:txBody>
          <a:bodyPr wrap="square" lIns="0" tIns="0" rIns="0" bIns="0" rtlCol="0"/>
          <a:lstStyle/>
          <a:p>
            <a:endParaRPr/>
          </a:p>
        </p:txBody>
      </p:sp>
      <p:sp>
        <p:nvSpPr>
          <p:cNvPr id="15" name="object 15"/>
          <p:cNvSpPr txBox="1"/>
          <p:nvPr/>
        </p:nvSpPr>
        <p:spPr>
          <a:xfrm>
            <a:off x="1883101" y="4783125"/>
            <a:ext cx="3860165" cy="964565"/>
          </a:xfrm>
          <a:prstGeom prst="rect">
            <a:avLst/>
          </a:prstGeom>
        </p:spPr>
        <p:txBody>
          <a:bodyPr vert="horz" wrap="square" lIns="0" tIns="12700" rIns="0" bIns="0" rtlCol="0">
            <a:spAutoFit/>
          </a:bodyPr>
          <a:lstStyle/>
          <a:p>
            <a:pPr marR="5080" algn="r">
              <a:lnSpc>
                <a:spcPct val="100000"/>
              </a:lnSpc>
              <a:spcBef>
                <a:spcPts val="100"/>
              </a:spcBef>
            </a:pPr>
            <a:r>
              <a:rPr sz="1800" spc="-5" dirty="0">
                <a:latin typeface="Calibri" panose="020F0502020204030204"/>
                <a:cs typeface="Calibri" panose="020F0502020204030204"/>
              </a:rPr>
              <a:t>Query</a:t>
            </a:r>
            <a:endParaRPr sz="1800">
              <a:latin typeface="Calibri" panose="020F0502020204030204"/>
              <a:cs typeface="Calibri" panose="020F0502020204030204"/>
            </a:endParaRPr>
          </a:p>
          <a:p>
            <a:pPr>
              <a:lnSpc>
                <a:spcPct val="100000"/>
              </a:lnSpc>
              <a:spcBef>
                <a:spcPts val="20"/>
              </a:spcBef>
            </a:pPr>
            <a:endParaRPr sz="2300">
              <a:latin typeface="Calibri" panose="020F0502020204030204"/>
              <a:cs typeface="Calibri" panose="020F0502020204030204"/>
            </a:endParaRPr>
          </a:p>
          <a:p>
            <a:pPr marL="12700">
              <a:lnSpc>
                <a:spcPct val="100000"/>
              </a:lnSpc>
            </a:pPr>
            <a:r>
              <a:rPr sz="2000" spc="-5" dirty="0">
                <a:latin typeface="Calibri" panose="020F0502020204030204"/>
                <a:cs typeface="Calibri" panose="020F0502020204030204"/>
              </a:rPr>
              <a:t>print(pyDatalog.ask('son(adam,Y)'))</a:t>
            </a:r>
            <a:endParaRPr sz="2000">
              <a:latin typeface="Calibri" panose="020F0502020204030204"/>
              <a:cs typeface="Calibri" panose="020F0502020204030204"/>
            </a:endParaRPr>
          </a:p>
        </p:txBody>
      </p:sp>
      <p:sp>
        <p:nvSpPr>
          <p:cNvPr id="16" name="object 16"/>
          <p:cNvSpPr/>
          <p:nvPr/>
        </p:nvSpPr>
        <p:spPr>
          <a:xfrm>
            <a:off x="488319" y="2628900"/>
            <a:ext cx="1357630" cy="720725"/>
          </a:xfrm>
          <a:custGeom>
            <a:avLst/>
            <a:gdLst/>
            <a:ahLst/>
            <a:cxnLst/>
            <a:rect l="l" t="t" r="r" b="b"/>
            <a:pathLst>
              <a:path w="1357630" h="720725">
                <a:moveTo>
                  <a:pt x="678655" y="720201"/>
                </a:moveTo>
                <a:lnTo>
                  <a:pt x="616884" y="718729"/>
                </a:lnTo>
                <a:lnTo>
                  <a:pt x="556666" y="714399"/>
                </a:lnTo>
                <a:lnTo>
                  <a:pt x="498242" y="707338"/>
                </a:lnTo>
                <a:lnTo>
                  <a:pt x="441850" y="697672"/>
                </a:lnTo>
                <a:lnTo>
                  <a:pt x="387732" y="685529"/>
                </a:lnTo>
                <a:lnTo>
                  <a:pt x="336125" y="671036"/>
                </a:lnTo>
                <a:lnTo>
                  <a:pt x="287270" y="654321"/>
                </a:lnTo>
                <a:lnTo>
                  <a:pt x="241406" y="635510"/>
                </a:lnTo>
                <a:lnTo>
                  <a:pt x="198773" y="614730"/>
                </a:lnTo>
                <a:lnTo>
                  <a:pt x="159611" y="592108"/>
                </a:lnTo>
                <a:lnTo>
                  <a:pt x="124159" y="567773"/>
                </a:lnTo>
                <a:lnTo>
                  <a:pt x="92656" y="541850"/>
                </a:lnTo>
                <a:lnTo>
                  <a:pt x="65343" y="514467"/>
                </a:lnTo>
                <a:lnTo>
                  <a:pt x="24242" y="455829"/>
                </a:lnTo>
                <a:lnTo>
                  <a:pt x="2773" y="392876"/>
                </a:lnTo>
                <a:lnTo>
                  <a:pt x="0" y="360100"/>
                </a:lnTo>
                <a:lnTo>
                  <a:pt x="10934" y="295371"/>
                </a:lnTo>
                <a:lnTo>
                  <a:pt x="42458" y="234449"/>
                </a:lnTo>
                <a:lnTo>
                  <a:pt x="92656" y="178350"/>
                </a:lnTo>
                <a:lnTo>
                  <a:pt x="124159" y="152428"/>
                </a:lnTo>
                <a:lnTo>
                  <a:pt x="159611" y="128092"/>
                </a:lnTo>
                <a:lnTo>
                  <a:pt x="198773" y="105470"/>
                </a:lnTo>
                <a:lnTo>
                  <a:pt x="241406" y="84691"/>
                </a:lnTo>
                <a:lnTo>
                  <a:pt x="287270" y="65879"/>
                </a:lnTo>
                <a:lnTo>
                  <a:pt x="336125" y="49164"/>
                </a:lnTo>
                <a:lnTo>
                  <a:pt x="387732" y="34671"/>
                </a:lnTo>
                <a:lnTo>
                  <a:pt x="441850" y="22528"/>
                </a:lnTo>
                <a:lnTo>
                  <a:pt x="498242" y="12863"/>
                </a:lnTo>
                <a:lnTo>
                  <a:pt x="556666" y="5801"/>
                </a:lnTo>
                <a:lnTo>
                  <a:pt x="616884" y="1471"/>
                </a:lnTo>
                <a:lnTo>
                  <a:pt x="678655" y="0"/>
                </a:lnTo>
                <a:lnTo>
                  <a:pt x="740427" y="1471"/>
                </a:lnTo>
                <a:lnTo>
                  <a:pt x="800645" y="5801"/>
                </a:lnTo>
                <a:lnTo>
                  <a:pt x="859069" y="12863"/>
                </a:lnTo>
                <a:lnTo>
                  <a:pt x="915461" y="22528"/>
                </a:lnTo>
                <a:lnTo>
                  <a:pt x="969579" y="34671"/>
                </a:lnTo>
                <a:lnTo>
                  <a:pt x="1021186" y="49164"/>
                </a:lnTo>
                <a:lnTo>
                  <a:pt x="1070041" y="65879"/>
                </a:lnTo>
                <a:lnTo>
                  <a:pt x="1115905" y="84691"/>
                </a:lnTo>
                <a:lnTo>
                  <a:pt x="1158538" y="105470"/>
                </a:lnTo>
                <a:lnTo>
                  <a:pt x="1197700" y="128092"/>
                </a:lnTo>
                <a:lnTo>
                  <a:pt x="1233152" y="152428"/>
                </a:lnTo>
                <a:lnTo>
                  <a:pt x="1264655" y="178350"/>
                </a:lnTo>
                <a:lnTo>
                  <a:pt x="1291968" y="205733"/>
                </a:lnTo>
                <a:lnTo>
                  <a:pt x="1333069" y="264371"/>
                </a:lnTo>
                <a:lnTo>
                  <a:pt x="1354538" y="327324"/>
                </a:lnTo>
                <a:lnTo>
                  <a:pt x="1357311" y="360100"/>
                </a:lnTo>
                <a:lnTo>
                  <a:pt x="1352980" y="400732"/>
                </a:lnTo>
                <a:lnTo>
                  <a:pt x="1340168" y="440533"/>
                </a:lnTo>
                <a:lnTo>
                  <a:pt x="1319151" y="479150"/>
                </a:lnTo>
                <a:lnTo>
                  <a:pt x="1290205" y="516231"/>
                </a:lnTo>
                <a:lnTo>
                  <a:pt x="1253603" y="551422"/>
                </a:lnTo>
                <a:lnTo>
                  <a:pt x="1209623" y="584373"/>
                </a:lnTo>
                <a:lnTo>
                  <a:pt x="1158538" y="614729"/>
                </a:lnTo>
                <a:lnTo>
                  <a:pt x="1357311" y="614729"/>
                </a:lnTo>
                <a:lnTo>
                  <a:pt x="1357311" y="720201"/>
                </a:lnTo>
                <a:lnTo>
                  <a:pt x="678655" y="720201"/>
                </a:lnTo>
                <a:close/>
              </a:path>
            </a:pathLst>
          </a:custGeom>
          <a:ln w="12699">
            <a:solidFill>
              <a:srgbClr val="000000"/>
            </a:solidFill>
          </a:ln>
        </p:spPr>
        <p:txBody>
          <a:bodyPr wrap="square" lIns="0" tIns="0" rIns="0" bIns="0" rtlCol="0"/>
          <a:lstStyle/>
          <a:p>
            <a:endParaRPr/>
          </a:p>
        </p:txBody>
      </p:sp>
      <p:sp>
        <p:nvSpPr>
          <p:cNvPr id="17" name="object 17"/>
          <p:cNvSpPr txBox="1"/>
          <p:nvPr/>
        </p:nvSpPr>
        <p:spPr>
          <a:xfrm>
            <a:off x="770857" y="2690931"/>
            <a:ext cx="791210" cy="575945"/>
          </a:xfrm>
          <a:prstGeom prst="rect">
            <a:avLst/>
          </a:prstGeom>
        </p:spPr>
        <p:txBody>
          <a:bodyPr vert="horz" wrap="square" lIns="0" tIns="10795" rIns="0" bIns="0" rtlCol="0">
            <a:spAutoFit/>
          </a:bodyPr>
          <a:lstStyle/>
          <a:p>
            <a:pPr marL="339090" marR="5080" indent="-327025">
              <a:lnSpc>
                <a:spcPct val="101000"/>
              </a:lnSpc>
              <a:spcBef>
                <a:spcPts val="85"/>
              </a:spcBef>
            </a:pPr>
            <a:r>
              <a:rPr sz="1800" spc="-5" dirty="0">
                <a:latin typeface="Calibri" panose="020F0502020204030204"/>
                <a:cs typeface="Calibri" panose="020F0502020204030204"/>
              </a:rPr>
              <a:t>Predicat  </a:t>
            </a:r>
            <a:r>
              <a:rPr sz="1800" dirty="0">
                <a:latin typeface="Calibri" panose="020F0502020204030204"/>
                <a:cs typeface="Calibri" panose="020F0502020204030204"/>
              </a:rPr>
              <a:t>e</a:t>
            </a:r>
            <a:endParaRPr sz="1800">
              <a:latin typeface="Calibri" panose="020F0502020204030204"/>
              <a:cs typeface="Calibri" panose="020F0502020204030204"/>
            </a:endParaRPr>
          </a:p>
        </p:txBody>
      </p:sp>
      <p:sp>
        <p:nvSpPr>
          <p:cNvPr id="18" name="Slide Number Placeholder 17"/>
          <p:cNvSpPr>
            <a:spLocks noGrp="1"/>
          </p:cNvSpPr>
          <p:nvPr>
            <p:ph type="sldNum" sz="quarter" idx="7"/>
          </p:nvPr>
        </p:nvSpPr>
        <p:spPr/>
        <p:txBody>
          <a:bodyPr/>
          <a:lstStyle/>
          <a:p>
            <a:fld id="{B6F15528-21DE-4FAA-801E-634DDDAF4B2B}" type="slidenum">
              <a:rPr/>
              <a:t>38</a:t>
            </a:fld>
            <a:endParaRPr/>
          </a:p>
        </p:txBody>
      </p:sp>
      <p:sp>
        <p:nvSpPr>
          <p:cNvPr id="19" name="Footer Placeholder 18"/>
          <p:cNvSpPr>
            <a:spLocks noGrp="1"/>
          </p:cNvSpPr>
          <p:nvPr>
            <p:ph type="ftr" sz="quarter" idx="5"/>
          </p:nvPr>
        </p:nvSpPr>
        <p:spPr/>
        <p:txBody>
          <a:bodyPr/>
          <a:lstStyle/>
          <a:p>
            <a:r>
              <a:t>UNIT IV : Pythonic Programming Paradigm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426173"/>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Logical</a:t>
            </a:r>
            <a:r>
              <a:rPr spc="-55" dirty="0"/>
              <a:t> </a:t>
            </a:r>
            <a:r>
              <a:rPr spc="-5" dirty="0"/>
              <a:t>Programming</a:t>
            </a:r>
            <a:r>
              <a:rPr spc="-50" dirty="0"/>
              <a:t> </a:t>
            </a:r>
            <a:r>
              <a:rPr spc="-5" dirty="0"/>
              <a:t>Paradigm</a:t>
            </a:r>
          </a:p>
        </p:txBody>
      </p:sp>
      <p:sp>
        <p:nvSpPr>
          <p:cNvPr id="4" name="object 4"/>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31953" y="490866"/>
            <a:ext cx="12105640" cy="6118860"/>
          </a:xfrm>
          <a:custGeom>
            <a:avLst/>
            <a:gdLst/>
            <a:ahLst/>
            <a:cxnLst/>
            <a:rect l="l" t="t" r="r" b="b"/>
            <a:pathLst>
              <a:path w="12105640" h="6118859">
                <a:moveTo>
                  <a:pt x="0" y="0"/>
                </a:moveTo>
                <a:lnTo>
                  <a:pt x="12105504" y="0"/>
                </a:lnTo>
                <a:lnTo>
                  <a:pt x="12105504" y="6118857"/>
                </a:lnTo>
                <a:lnTo>
                  <a:pt x="0" y="6118857"/>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540075" y="271775"/>
            <a:ext cx="11489690" cy="6178550"/>
          </a:xfrm>
          <a:prstGeom prst="rect">
            <a:avLst/>
          </a:prstGeom>
        </p:spPr>
        <p:txBody>
          <a:bodyPr vert="horz" wrap="square" lIns="0" tIns="12700" rIns="0" bIns="0" rtlCol="0">
            <a:spAutoFit/>
          </a:bodyPr>
          <a:lstStyle/>
          <a:p>
            <a:pPr marL="12700" marR="6003290">
              <a:lnSpc>
                <a:spcPct val="148000"/>
              </a:lnSpc>
              <a:spcBef>
                <a:spcPts val="100"/>
              </a:spcBef>
            </a:pPr>
            <a:r>
              <a:rPr sz="1600" spc="-5" dirty="0">
                <a:latin typeface="Calibri" panose="020F0502020204030204"/>
                <a:cs typeface="Calibri" panose="020F0502020204030204"/>
              </a:rPr>
              <a:t>from pyDatalog import pyDatalog </a:t>
            </a:r>
            <a:r>
              <a:rPr sz="1600" dirty="0">
                <a:latin typeface="Calibri" panose="020F0502020204030204"/>
                <a:cs typeface="Calibri" panose="020F0502020204030204"/>
              </a:rPr>
              <a:t> </a:t>
            </a:r>
            <a:r>
              <a:rPr sz="1600" spc="-5" dirty="0">
                <a:latin typeface="Calibri" panose="020F0502020204030204"/>
                <a:cs typeface="Calibri" panose="020F0502020204030204"/>
              </a:rPr>
              <a:t>pyDatalog.create_atoms('parent,male,female,son,daughter,X,Y,Z')</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+male('adam')</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+female('anne')</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+female('barney')</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+male('james')</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+parent('barney','adam')</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+parent('james','anne')</a:t>
            </a:r>
            <a:endParaRPr sz="1600">
              <a:latin typeface="Calibri" panose="020F0502020204030204"/>
              <a:cs typeface="Calibri" panose="020F0502020204030204"/>
            </a:endParaRPr>
          </a:p>
          <a:p>
            <a:pPr>
              <a:lnSpc>
                <a:spcPct val="100000"/>
              </a:lnSpc>
            </a:pPr>
            <a:endParaRPr sz="1600">
              <a:latin typeface="Calibri" panose="020F0502020204030204"/>
              <a:cs typeface="Calibri" panose="020F0502020204030204"/>
            </a:endParaRPr>
          </a:p>
          <a:p>
            <a:pPr>
              <a:lnSpc>
                <a:spcPct val="100000"/>
              </a:lnSpc>
              <a:spcBef>
                <a:spcPts val="55"/>
              </a:spcBef>
            </a:pPr>
            <a:endParaRPr sz="1450">
              <a:latin typeface="Calibri" panose="020F0502020204030204"/>
              <a:cs typeface="Calibri" panose="020F0502020204030204"/>
            </a:endParaRPr>
          </a:p>
          <a:p>
            <a:pPr marL="12700">
              <a:lnSpc>
                <a:spcPct val="100000"/>
              </a:lnSpc>
            </a:pPr>
            <a:r>
              <a:rPr sz="1600" spc="-5" dirty="0">
                <a:latin typeface="Calibri" panose="020F0502020204030204"/>
                <a:cs typeface="Calibri" panose="020F0502020204030204"/>
              </a:rPr>
              <a:t>#The first rule is read </a:t>
            </a:r>
            <a:r>
              <a:rPr sz="1600" dirty="0">
                <a:latin typeface="Calibri" panose="020F0502020204030204"/>
                <a:cs typeface="Calibri" panose="020F0502020204030204"/>
              </a:rPr>
              <a:t>as</a:t>
            </a:r>
            <a:r>
              <a:rPr sz="1600" spc="-5" dirty="0">
                <a:latin typeface="Calibri" panose="020F0502020204030204"/>
                <a:cs typeface="Calibri" panose="020F0502020204030204"/>
              </a:rPr>
              <a:t> follows: for </a:t>
            </a:r>
            <a:r>
              <a:rPr sz="1600" dirty="0">
                <a:latin typeface="Calibri" panose="020F0502020204030204"/>
                <a:cs typeface="Calibri" panose="020F0502020204030204"/>
              </a:rPr>
              <a:t>all</a:t>
            </a:r>
            <a:r>
              <a:rPr sz="1600" spc="-5" dirty="0">
                <a:latin typeface="Calibri" panose="020F0502020204030204"/>
                <a:cs typeface="Calibri" panose="020F0502020204030204"/>
              </a:rPr>
              <a:t> </a:t>
            </a:r>
            <a:r>
              <a:rPr sz="1600" dirty="0">
                <a:latin typeface="Calibri" panose="020F0502020204030204"/>
                <a:cs typeface="Calibri" panose="020F0502020204030204"/>
              </a:rPr>
              <a:t>X</a:t>
            </a:r>
            <a:r>
              <a:rPr sz="1600" spc="-5" dirty="0">
                <a:latin typeface="Calibri" panose="020F0502020204030204"/>
                <a:cs typeface="Calibri" panose="020F0502020204030204"/>
              </a:rPr>
              <a:t> </a:t>
            </a:r>
            <a:r>
              <a:rPr sz="1600" dirty="0">
                <a:latin typeface="Calibri" panose="020F0502020204030204"/>
                <a:cs typeface="Calibri" panose="020F0502020204030204"/>
              </a:rPr>
              <a:t>and</a:t>
            </a:r>
            <a:r>
              <a:rPr sz="1600" spc="-5" dirty="0">
                <a:latin typeface="Calibri" panose="020F0502020204030204"/>
                <a:cs typeface="Calibri" panose="020F0502020204030204"/>
              </a:rPr>
              <a:t> Y, </a:t>
            </a:r>
            <a:r>
              <a:rPr sz="1600" dirty="0">
                <a:latin typeface="Calibri" panose="020F0502020204030204"/>
                <a:cs typeface="Calibri" panose="020F0502020204030204"/>
              </a:rPr>
              <a:t>X</a:t>
            </a:r>
            <a:r>
              <a:rPr sz="1600" spc="-5" dirty="0">
                <a:latin typeface="Calibri" panose="020F0502020204030204"/>
                <a:cs typeface="Calibri" panose="020F0502020204030204"/>
              </a:rPr>
              <a:t> is the son of </a:t>
            </a:r>
            <a:r>
              <a:rPr sz="1600" dirty="0">
                <a:latin typeface="Calibri" panose="020F0502020204030204"/>
                <a:cs typeface="Calibri" panose="020F0502020204030204"/>
              </a:rPr>
              <a:t>Y</a:t>
            </a:r>
            <a:r>
              <a:rPr sz="1600" spc="-5" dirty="0">
                <a:latin typeface="Calibri" panose="020F0502020204030204"/>
                <a:cs typeface="Calibri" panose="020F0502020204030204"/>
              </a:rPr>
              <a:t> if</a:t>
            </a:r>
            <a:r>
              <a:rPr sz="1600" dirty="0">
                <a:latin typeface="Calibri" panose="020F0502020204030204"/>
                <a:cs typeface="Calibri" panose="020F0502020204030204"/>
              </a:rPr>
              <a:t> </a:t>
            </a:r>
            <a:r>
              <a:rPr sz="1600" spc="-5" dirty="0">
                <a:latin typeface="Calibri" panose="020F0502020204030204"/>
                <a:cs typeface="Calibri" panose="020F0502020204030204"/>
              </a:rPr>
              <a:t>there exists </a:t>
            </a:r>
            <a:r>
              <a:rPr sz="1600" dirty="0">
                <a:latin typeface="Calibri" panose="020F0502020204030204"/>
                <a:cs typeface="Calibri" panose="020F0502020204030204"/>
              </a:rPr>
              <a:t>X</a:t>
            </a:r>
            <a:r>
              <a:rPr sz="1600" spc="-5" dirty="0">
                <a:latin typeface="Calibri" panose="020F0502020204030204"/>
                <a:cs typeface="Calibri" panose="020F0502020204030204"/>
              </a:rPr>
              <a:t> </a:t>
            </a:r>
            <a:r>
              <a:rPr sz="1600" dirty="0">
                <a:latin typeface="Calibri" panose="020F0502020204030204"/>
                <a:cs typeface="Calibri" panose="020F0502020204030204"/>
              </a:rPr>
              <a:t>and</a:t>
            </a:r>
            <a:r>
              <a:rPr sz="1600" spc="-5" dirty="0">
                <a:latin typeface="Calibri" panose="020F0502020204030204"/>
                <a:cs typeface="Calibri" panose="020F0502020204030204"/>
              </a:rPr>
              <a:t> </a:t>
            </a:r>
            <a:r>
              <a:rPr sz="1600" dirty="0">
                <a:latin typeface="Calibri" panose="020F0502020204030204"/>
                <a:cs typeface="Calibri" panose="020F0502020204030204"/>
              </a:rPr>
              <a:t>Y</a:t>
            </a:r>
            <a:r>
              <a:rPr sz="1600" spc="-5" dirty="0">
                <a:latin typeface="Calibri" panose="020F0502020204030204"/>
                <a:cs typeface="Calibri" panose="020F0502020204030204"/>
              </a:rPr>
              <a:t> such that </a:t>
            </a:r>
            <a:r>
              <a:rPr sz="1600" dirty="0">
                <a:latin typeface="Calibri" panose="020F0502020204030204"/>
                <a:cs typeface="Calibri" panose="020F0502020204030204"/>
              </a:rPr>
              <a:t>Y</a:t>
            </a:r>
            <a:r>
              <a:rPr sz="1600" spc="-5" dirty="0">
                <a:latin typeface="Calibri" panose="020F0502020204030204"/>
                <a:cs typeface="Calibri" panose="020F0502020204030204"/>
              </a:rPr>
              <a:t> is the parent of </a:t>
            </a:r>
            <a:r>
              <a:rPr sz="1600" dirty="0">
                <a:latin typeface="Calibri" panose="020F0502020204030204"/>
                <a:cs typeface="Calibri" panose="020F0502020204030204"/>
              </a:rPr>
              <a:t>X</a:t>
            </a:r>
            <a:r>
              <a:rPr sz="1600" spc="-5" dirty="0">
                <a:latin typeface="Calibri" panose="020F0502020204030204"/>
                <a:cs typeface="Calibri" panose="020F0502020204030204"/>
              </a:rPr>
              <a:t> </a:t>
            </a:r>
            <a:r>
              <a:rPr sz="1600" dirty="0">
                <a:latin typeface="Calibri" panose="020F0502020204030204"/>
                <a:cs typeface="Calibri" panose="020F0502020204030204"/>
              </a:rPr>
              <a:t>and</a:t>
            </a:r>
            <a:r>
              <a:rPr sz="1600" spc="-5" dirty="0">
                <a:latin typeface="Calibri" panose="020F0502020204030204"/>
                <a:cs typeface="Calibri" panose="020F0502020204030204"/>
              </a:rPr>
              <a:t> </a:t>
            </a:r>
            <a:r>
              <a:rPr sz="1600" dirty="0">
                <a:latin typeface="Calibri" panose="020F0502020204030204"/>
                <a:cs typeface="Calibri" panose="020F0502020204030204"/>
              </a:rPr>
              <a:t>X</a:t>
            </a:r>
            <a:r>
              <a:rPr sz="1600" spc="-5" dirty="0">
                <a:latin typeface="Calibri" panose="020F0502020204030204"/>
                <a:cs typeface="Calibri" panose="020F0502020204030204"/>
              </a:rPr>
              <a:t> is male.</a:t>
            </a:r>
            <a:endParaRPr sz="1600">
              <a:latin typeface="Calibri" panose="020F0502020204030204"/>
              <a:cs typeface="Calibri" panose="020F0502020204030204"/>
            </a:endParaRPr>
          </a:p>
          <a:p>
            <a:pPr marL="12700" marR="5080">
              <a:lnSpc>
                <a:spcPct val="148000"/>
              </a:lnSpc>
            </a:pPr>
            <a:r>
              <a:rPr sz="1600" spc="-5" dirty="0">
                <a:latin typeface="Calibri" panose="020F0502020204030204"/>
                <a:cs typeface="Calibri" panose="020F0502020204030204"/>
              </a:rPr>
              <a:t>#The</a:t>
            </a:r>
            <a:r>
              <a:rPr sz="1600" spc="140" dirty="0">
                <a:latin typeface="Calibri" panose="020F0502020204030204"/>
                <a:cs typeface="Calibri" panose="020F0502020204030204"/>
              </a:rPr>
              <a:t> </a:t>
            </a:r>
            <a:r>
              <a:rPr sz="1600" spc="-5" dirty="0">
                <a:latin typeface="Calibri" panose="020F0502020204030204"/>
                <a:cs typeface="Calibri" panose="020F0502020204030204"/>
              </a:rPr>
              <a:t>second</a:t>
            </a:r>
            <a:r>
              <a:rPr sz="1600" spc="140" dirty="0">
                <a:latin typeface="Calibri" panose="020F0502020204030204"/>
                <a:cs typeface="Calibri" panose="020F0502020204030204"/>
              </a:rPr>
              <a:t> </a:t>
            </a:r>
            <a:r>
              <a:rPr sz="1600" spc="-5" dirty="0">
                <a:latin typeface="Calibri" panose="020F0502020204030204"/>
                <a:cs typeface="Calibri" panose="020F0502020204030204"/>
              </a:rPr>
              <a:t>rule</a:t>
            </a:r>
            <a:r>
              <a:rPr sz="1600" spc="140" dirty="0">
                <a:latin typeface="Calibri" panose="020F0502020204030204"/>
                <a:cs typeface="Calibri" panose="020F0502020204030204"/>
              </a:rPr>
              <a:t> </a:t>
            </a:r>
            <a:r>
              <a:rPr sz="1600" spc="-5" dirty="0">
                <a:latin typeface="Calibri" panose="020F0502020204030204"/>
                <a:cs typeface="Calibri" panose="020F0502020204030204"/>
              </a:rPr>
              <a:t>is</a:t>
            </a:r>
            <a:r>
              <a:rPr sz="1600" spc="140" dirty="0">
                <a:latin typeface="Calibri" panose="020F0502020204030204"/>
                <a:cs typeface="Calibri" panose="020F0502020204030204"/>
              </a:rPr>
              <a:t> </a:t>
            </a:r>
            <a:r>
              <a:rPr sz="1600" spc="-5" dirty="0">
                <a:latin typeface="Calibri" panose="020F0502020204030204"/>
                <a:cs typeface="Calibri" panose="020F0502020204030204"/>
              </a:rPr>
              <a:t>read</a:t>
            </a:r>
            <a:r>
              <a:rPr sz="1600" spc="140" dirty="0">
                <a:latin typeface="Calibri" panose="020F0502020204030204"/>
                <a:cs typeface="Calibri" panose="020F0502020204030204"/>
              </a:rPr>
              <a:t> </a:t>
            </a:r>
            <a:r>
              <a:rPr sz="1600" dirty="0">
                <a:latin typeface="Calibri" panose="020F0502020204030204"/>
                <a:cs typeface="Calibri" panose="020F0502020204030204"/>
              </a:rPr>
              <a:t>as</a:t>
            </a:r>
            <a:r>
              <a:rPr sz="1600" spc="140" dirty="0">
                <a:latin typeface="Calibri" panose="020F0502020204030204"/>
                <a:cs typeface="Calibri" panose="020F0502020204030204"/>
              </a:rPr>
              <a:t> </a:t>
            </a:r>
            <a:r>
              <a:rPr sz="1600" spc="-5" dirty="0">
                <a:latin typeface="Calibri" panose="020F0502020204030204"/>
                <a:cs typeface="Calibri" panose="020F0502020204030204"/>
              </a:rPr>
              <a:t>follows:</a:t>
            </a:r>
            <a:r>
              <a:rPr sz="1600" spc="140" dirty="0">
                <a:latin typeface="Calibri" panose="020F0502020204030204"/>
                <a:cs typeface="Calibri" panose="020F0502020204030204"/>
              </a:rPr>
              <a:t> </a:t>
            </a:r>
            <a:r>
              <a:rPr sz="1600" spc="-5" dirty="0">
                <a:latin typeface="Calibri" panose="020F0502020204030204"/>
                <a:cs typeface="Calibri" panose="020F0502020204030204"/>
              </a:rPr>
              <a:t>for</a:t>
            </a:r>
            <a:r>
              <a:rPr sz="1600" spc="140" dirty="0">
                <a:latin typeface="Calibri" panose="020F0502020204030204"/>
                <a:cs typeface="Calibri" panose="020F0502020204030204"/>
              </a:rPr>
              <a:t> </a:t>
            </a:r>
            <a:r>
              <a:rPr sz="1600" dirty="0">
                <a:latin typeface="Calibri" panose="020F0502020204030204"/>
                <a:cs typeface="Calibri" panose="020F0502020204030204"/>
              </a:rPr>
              <a:t>all</a:t>
            </a:r>
            <a:r>
              <a:rPr sz="1600" spc="140" dirty="0">
                <a:latin typeface="Calibri" panose="020F0502020204030204"/>
                <a:cs typeface="Calibri" panose="020F0502020204030204"/>
              </a:rPr>
              <a:t> </a:t>
            </a:r>
            <a:r>
              <a:rPr sz="1600" dirty="0">
                <a:latin typeface="Calibri" panose="020F0502020204030204"/>
                <a:cs typeface="Calibri" panose="020F0502020204030204"/>
              </a:rPr>
              <a:t>X</a:t>
            </a:r>
            <a:r>
              <a:rPr sz="1600" spc="140" dirty="0">
                <a:latin typeface="Calibri" panose="020F0502020204030204"/>
                <a:cs typeface="Calibri" panose="020F0502020204030204"/>
              </a:rPr>
              <a:t> </a:t>
            </a:r>
            <a:r>
              <a:rPr sz="1600" dirty="0">
                <a:latin typeface="Calibri" panose="020F0502020204030204"/>
                <a:cs typeface="Calibri" panose="020F0502020204030204"/>
              </a:rPr>
              <a:t>and</a:t>
            </a:r>
            <a:r>
              <a:rPr sz="1600" spc="140" dirty="0">
                <a:latin typeface="Calibri" panose="020F0502020204030204"/>
                <a:cs typeface="Calibri" panose="020F0502020204030204"/>
              </a:rPr>
              <a:t> </a:t>
            </a:r>
            <a:r>
              <a:rPr sz="1600" spc="-5" dirty="0">
                <a:latin typeface="Calibri" panose="020F0502020204030204"/>
                <a:cs typeface="Calibri" panose="020F0502020204030204"/>
              </a:rPr>
              <a:t>Y,</a:t>
            </a:r>
            <a:r>
              <a:rPr sz="1600" spc="140" dirty="0">
                <a:latin typeface="Calibri" panose="020F0502020204030204"/>
                <a:cs typeface="Calibri" panose="020F0502020204030204"/>
              </a:rPr>
              <a:t> </a:t>
            </a:r>
            <a:r>
              <a:rPr sz="1600" dirty="0">
                <a:latin typeface="Calibri" panose="020F0502020204030204"/>
                <a:cs typeface="Calibri" panose="020F0502020204030204"/>
              </a:rPr>
              <a:t>X</a:t>
            </a:r>
            <a:r>
              <a:rPr sz="1600" spc="140" dirty="0">
                <a:latin typeface="Calibri" panose="020F0502020204030204"/>
                <a:cs typeface="Calibri" panose="020F0502020204030204"/>
              </a:rPr>
              <a:t> </a:t>
            </a:r>
            <a:r>
              <a:rPr sz="1600" spc="-5" dirty="0">
                <a:latin typeface="Calibri" panose="020F0502020204030204"/>
                <a:cs typeface="Calibri" panose="020F0502020204030204"/>
              </a:rPr>
              <a:t>is</a:t>
            </a:r>
            <a:r>
              <a:rPr sz="1600" spc="140" dirty="0">
                <a:latin typeface="Calibri" panose="020F0502020204030204"/>
                <a:cs typeface="Calibri" panose="020F0502020204030204"/>
              </a:rPr>
              <a:t> </a:t>
            </a:r>
            <a:r>
              <a:rPr sz="1600" spc="-5" dirty="0">
                <a:latin typeface="Calibri" panose="020F0502020204030204"/>
                <a:cs typeface="Calibri" panose="020F0502020204030204"/>
              </a:rPr>
              <a:t>the</a:t>
            </a:r>
            <a:r>
              <a:rPr sz="1600" spc="140" dirty="0">
                <a:latin typeface="Calibri" panose="020F0502020204030204"/>
                <a:cs typeface="Calibri" panose="020F0502020204030204"/>
              </a:rPr>
              <a:t> </a:t>
            </a:r>
            <a:r>
              <a:rPr sz="1600" spc="-5" dirty="0">
                <a:latin typeface="Calibri" panose="020F0502020204030204"/>
                <a:cs typeface="Calibri" panose="020F0502020204030204"/>
              </a:rPr>
              <a:t>daughter</a:t>
            </a:r>
            <a:r>
              <a:rPr sz="1600" spc="140" dirty="0">
                <a:latin typeface="Calibri" panose="020F0502020204030204"/>
                <a:cs typeface="Calibri" panose="020F0502020204030204"/>
              </a:rPr>
              <a:t> </a:t>
            </a:r>
            <a:r>
              <a:rPr sz="1600" spc="-5" dirty="0">
                <a:latin typeface="Calibri" panose="020F0502020204030204"/>
                <a:cs typeface="Calibri" panose="020F0502020204030204"/>
              </a:rPr>
              <a:t>of</a:t>
            </a:r>
            <a:r>
              <a:rPr sz="1600" spc="140" dirty="0">
                <a:latin typeface="Calibri" panose="020F0502020204030204"/>
                <a:cs typeface="Calibri" panose="020F0502020204030204"/>
              </a:rPr>
              <a:t> </a:t>
            </a:r>
            <a:r>
              <a:rPr sz="1600" dirty="0">
                <a:latin typeface="Calibri" panose="020F0502020204030204"/>
                <a:cs typeface="Calibri" panose="020F0502020204030204"/>
              </a:rPr>
              <a:t>Y</a:t>
            </a:r>
            <a:r>
              <a:rPr sz="1600" spc="140" dirty="0">
                <a:latin typeface="Calibri" panose="020F0502020204030204"/>
                <a:cs typeface="Calibri" panose="020F0502020204030204"/>
              </a:rPr>
              <a:t> </a:t>
            </a:r>
            <a:r>
              <a:rPr sz="1600" spc="-5" dirty="0">
                <a:latin typeface="Calibri" panose="020F0502020204030204"/>
                <a:cs typeface="Calibri" panose="020F0502020204030204"/>
              </a:rPr>
              <a:t>if</a:t>
            </a:r>
            <a:r>
              <a:rPr sz="1600" spc="140" dirty="0">
                <a:latin typeface="Calibri" panose="020F0502020204030204"/>
                <a:cs typeface="Calibri" panose="020F0502020204030204"/>
              </a:rPr>
              <a:t> </a:t>
            </a:r>
            <a:r>
              <a:rPr sz="1600" spc="-5" dirty="0">
                <a:latin typeface="Calibri" panose="020F0502020204030204"/>
                <a:cs typeface="Calibri" panose="020F0502020204030204"/>
              </a:rPr>
              <a:t>there</a:t>
            </a:r>
            <a:r>
              <a:rPr sz="1600" spc="140" dirty="0">
                <a:latin typeface="Calibri" panose="020F0502020204030204"/>
                <a:cs typeface="Calibri" panose="020F0502020204030204"/>
              </a:rPr>
              <a:t> </a:t>
            </a:r>
            <a:r>
              <a:rPr sz="1600" spc="-5" dirty="0">
                <a:latin typeface="Calibri" panose="020F0502020204030204"/>
                <a:cs typeface="Calibri" panose="020F0502020204030204"/>
              </a:rPr>
              <a:t>exists</a:t>
            </a:r>
            <a:r>
              <a:rPr sz="1600" spc="140" dirty="0">
                <a:latin typeface="Calibri" panose="020F0502020204030204"/>
                <a:cs typeface="Calibri" panose="020F0502020204030204"/>
              </a:rPr>
              <a:t> </a:t>
            </a:r>
            <a:r>
              <a:rPr sz="1600" dirty="0">
                <a:latin typeface="Calibri" panose="020F0502020204030204"/>
                <a:cs typeface="Calibri" panose="020F0502020204030204"/>
              </a:rPr>
              <a:t>X</a:t>
            </a:r>
            <a:r>
              <a:rPr sz="1600" spc="140" dirty="0">
                <a:latin typeface="Calibri" panose="020F0502020204030204"/>
                <a:cs typeface="Calibri" panose="020F0502020204030204"/>
              </a:rPr>
              <a:t> </a:t>
            </a:r>
            <a:r>
              <a:rPr sz="1600" dirty="0">
                <a:latin typeface="Calibri" panose="020F0502020204030204"/>
                <a:cs typeface="Calibri" panose="020F0502020204030204"/>
              </a:rPr>
              <a:t>and</a:t>
            </a:r>
            <a:r>
              <a:rPr sz="1600" spc="140" dirty="0">
                <a:latin typeface="Calibri" panose="020F0502020204030204"/>
                <a:cs typeface="Calibri" panose="020F0502020204030204"/>
              </a:rPr>
              <a:t> </a:t>
            </a:r>
            <a:r>
              <a:rPr sz="1600" dirty="0">
                <a:latin typeface="Calibri" panose="020F0502020204030204"/>
                <a:cs typeface="Calibri" panose="020F0502020204030204"/>
              </a:rPr>
              <a:t>Y</a:t>
            </a:r>
            <a:r>
              <a:rPr sz="1600" spc="140" dirty="0">
                <a:latin typeface="Calibri" panose="020F0502020204030204"/>
                <a:cs typeface="Calibri" panose="020F0502020204030204"/>
              </a:rPr>
              <a:t> </a:t>
            </a:r>
            <a:r>
              <a:rPr sz="1600" spc="-5" dirty="0">
                <a:latin typeface="Calibri" panose="020F0502020204030204"/>
                <a:cs typeface="Calibri" panose="020F0502020204030204"/>
              </a:rPr>
              <a:t>such</a:t>
            </a:r>
            <a:r>
              <a:rPr sz="1600" spc="140" dirty="0">
                <a:latin typeface="Calibri" panose="020F0502020204030204"/>
                <a:cs typeface="Calibri" panose="020F0502020204030204"/>
              </a:rPr>
              <a:t> </a:t>
            </a:r>
            <a:r>
              <a:rPr sz="1600" spc="-5" dirty="0">
                <a:latin typeface="Calibri" panose="020F0502020204030204"/>
                <a:cs typeface="Calibri" panose="020F0502020204030204"/>
              </a:rPr>
              <a:t>that</a:t>
            </a:r>
            <a:r>
              <a:rPr sz="1600" spc="140" dirty="0">
                <a:latin typeface="Calibri" panose="020F0502020204030204"/>
                <a:cs typeface="Calibri" panose="020F0502020204030204"/>
              </a:rPr>
              <a:t> </a:t>
            </a:r>
            <a:r>
              <a:rPr sz="1600" dirty="0">
                <a:latin typeface="Calibri" panose="020F0502020204030204"/>
                <a:cs typeface="Calibri" panose="020F0502020204030204"/>
              </a:rPr>
              <a:t>Y</a:t>
            </a:r>
            <a:r>
              <a:rPr sz="1600" spc="140" dirty="0">
                <a:latin typeface="Calibri" panose="020F0502020204030204"/>
                <a:cs typeface="Calibri" panose="020F0502020204030204"/>
              </a:rPr>
              <a:t> </a:t>
            </a:r>
            <a:r>
              <a:rPr sz="1600" spc="-5" dirty="0">
                <a:latin typeface="Calibri" panose="020F0502020204030204"/>
                <a:cs typeface="Calibri" panose="020F0502020204030204"/>
              </a:rPr>
              <a:t>is</a:t>
            </a:r>
            <a:r>
              <a:rPr sz="1600" spc="140" dirty="0">
                <a:latin typeface="Calibri" panose="020F0502020204030204"/>
                <a:cs typeface="Calibri" panose="020F0502020204030204"/>
              </a:rPr>
              <a:t> </a:t>
            </a:r>
            <a:r>
              <a:rPr sz="1600" spc="-5" dirty="0">
                <a:latin typeface="Calibri" panose="020F0502020204030204"/>
                <a:cs typeface="Calibri" panose="020F0502020204030204"/>
              </a:rPr>
              <a:t>the</a:t>
            </a:r>
            <a:r>
              <a:rPr sz="1600" spc="140" dirty="0">
                <a:latin typeface="Calibri" panose="020F0502020204030204"/>
                <a:cs typeface="Calibri" panose="020F0502020204030204"/>
              </a:rPr>
              <a:t> </a:t>
            </a:r>
            <a:r>
              <a:rPr sz="1600" spc="-5" dirty="0">
                <a:latin typeface="Calibri" panose="020F0502020204030204"/>
                <a:cs typeface="Calibri" panose="020F0502020204030204"/>
              </a:rPr>
              <a:t>parent</a:t>
            </a:r>
            <a:r>
              <a:rPr sz="1600" spc="140" dirty="0">
                <a:latin typeface="Calibri" panose="020F0502020204030204"/>
                <a:cs typeface="Calibri" panose="020F0502020204030204"/>
              </a:rPr>
              <a:t> </a:t>
            </a:r>
            <a:r>
              <a:rPr sz="1600" spc="-5" dirty="0">
                <a:latin typeface="Calibri" panose="020F0502020204030204"/>
                <a:cs typeface="Calibri" panose="020F0502020204030204"/>
              </a:rPr>
              <a:t>of</a:t>
            </a:r>
            <a:r>
              <a:rPr sz="1600" spc="140" dirty="0">
                <a:latin typeface="Calibri" panose="020F0502020204030204"/>
                <a:cs typeface="Calibri" panose="020F0502020204030204"/>
              </a:rPr>
              <a:t> </a:t>
            </a:r>
            <a:r>
              <a:rPr sz="1600" dirty="0">
                <a:latin typeface="Calibri" panose="020F0502020204030204"/>
                <a:cs typeface="Calibri" panose="020F0502020204030204"/>
              </a:rPr>
              <a:t>X</a:t>
            </a:r>
            <a:r>
              <a:rPr sz="1600" spc="140" dirty="0">
                <a:latin typeface="Calibri" panose="020F0502020204030204"/>
                <a:cs typeface="Calibri" panose="020F0502020204030204"/>
              </a:rPr>
              <a:t> </a:t>
            </a:r>
            <a:r>
              <a:rPr sz="1600" dirty="0">
                <a:latin typeface="Calibri" panose="020F0502020204030204"/>
                <a:cs typeface="Calibri" panose="020F0502020204030204"/>
              </a:rPr>
              <a:t>and</a:t>
            </a:r>
            <a:r>
              <a:rPr sz="1600" spc="140" dirty="0">
                <a:latin typeface="Calibri" panose="020F0502020204030204"/>
                <a:cs typeface="Calibri" panose="020F0502020204030204"/>
              </a:rPr>
              <a:t> </a:t>
            </a:r>
            <a:r>
              <a:rPr sz="1600" dirty="0">
                <a:latin typeface="Calibri" panose="020F0502020204030204"/>
                <a:cs typeface="Calibri" panose="020F0502020204030204"/>
              </a:rPr>
              <a:t>X</a:t>
            </a:r>
            <a:r>
              <a:rPr sz="1600" spc="140" dirty="0">
                <a:latin typeface="Calibri" panose="020F0502020204030204"/>
                <a:cs typeface="Calibri" panose="020F0502020204030204"/>
              </a:rPr>
              <a:t> </a:t>
            </a:r>
            <a:r>
              <a:rPr sz="1600" spc="-5" dirty="0">
                <a:latin typeface="Calibri" panose="020F0502020204030204"/>
                <a:cs typeface="Calibri" panose="020F0502020204030204"/>
              </a:rPr>
              <a:t>is </a:t>
            </a:r>
            <a:r>
              <a:rPr sz="1600" spc="-345" dirty="0">
                <a:latin typeface="Calibri" panose="020F0502020204030204"/>
                <a:cs typeface="Calibri" panose="020F0502020204030204"/>
              </a:rPr>
              <a:t> </a:t>
            </a:r>
            <a:r>
              <a:rPr sz="1600" spc="-5" dirty="0">
                <a:latin typeface="Calibri" panose="020F0502020204030204"/>
                <a:cs typeface="Calibri" panose="020F0502020204030204"/>
              </a:rPr>
              <a:t>female.</a:t>
            </a:r>
            <a:endParaRPr sz="1600">
              <a:latin typeface="Calibri" panose="020F0502020204030204"/>
              <a:cs typeface="Calibri" panose="020F0502020204030204"/>
            </a:endParaRPr>
          </a:p>
          <a:p>
            <a:pPr marL="12700" marR="8133715">
              <a:lnSpc>
                <a:spcPct val="148000"/>
              </a:lnSpc>
              <a:spcBef>
                <a:spcPts val="5"/>
              </a:spcBef>
            </a:pPr>
            <a:r>
              <a:rPr sz="1600" spc="-5" dirty="0">
                <a:latin typeface="Calibri" panose="020F0502020204030204"/>
                <a:cs typeface="Calibri" panose="020F0502020204030204"/>
              </a:rPr>
              <a:t>son(X,Y)&lt;= male(X) </a:t>
            </a:r>
            <a:r>
              <a:rPr sz="1600" dirty="0">
                <a:latin typeface="Calibri" panose="020F0502020204030204"/>
                <a:cs typeface="Calibri" panose="020F0502020204030204"/>
              </a:rPr>
              <a:t>&amp; </a:t>
            </a:r>
            <a:r>
              <a:rPr sz="1600" spc="-5" dirty="0">
                <a:latin typeface="Calibri" panose="020F0502020204030204"/>
                <a:cs typeface="Calibri" panose="020F0502020204030204"/>
              </a:rPr>
              <a:t>parent(Y,X) </a:t>
            </a:r>
            <a:r>
              <a:rPr sz="1600" dirty="0">
                <a:latin typeface="Calibri" panose="020F0502020204030204"/>
                <a:cs typeface="Calibri" panose="020F0502020204030204"/>
              </a:rPr>
              <a:t> </a:t>
            </a:r>
            <a:r>
              <a:rPr sz="1600" spc="-5" dirty="0">
                <a:latin typeface="Calibri" panose="020F0502020204030204"/>
                <a:cs typeface="Calibri" panose="020F0502020204030204"/>
              </a:rPr>
              <a:t>daughter(X,Y)&lt;= parent(Y,X) </a:t>
            </a:r>
            <a:r>
              <a:rPr sz="1600" dirty="0">
                <a:latin typeface="Calibri" panose="020F0502020204030204"/>
                <a:cs typeface="Calibri" panose="020F0502020204030204"/>
              </a:rPr>
              <a:t>&amp; </a:t>
            </a:r>
            <a:r>
              <a:rPr sz="1600" spc="-5" dirty="0">
                <a:latin typeface="Calibri" panose="020F0502020204030204"/>
                <a:cs typeface="Calibri" panose="020F0502020204030204"/>
              </a:rPr>
              <a:t>female(X) </a:t>
            </a:r>
            <a:r>
              <a:rPr sz="1600" spc="-350" dirty="0">
                <a:latin typeface="Calibri" panose="020F0502020204030204"/>
                <a:cs typeface="Calibri" panose="020F0502020204030204"/>
              </a:rPr>
              <a:t> </a:t>
            </a:r>
            <a:r>
              <a:rPr sz="1600" spc="-5" dirty="0">
                <a:latin typeface="Calibri" panose="020F0502020204030204"/>
                <a:cs typeface="Calibri" panose="020F0502020204030204"/>
              </a:rPr>
              <a:t>print(pyDatalog.ask('son(adam,Y)')) </a:t>
            </a:r>
            <a:r>
              <a:rPr sz="1600" dirty="0">
                <a:latin typeface="Calibri" panose="020F0502020204030204"/>
                <a:cs typeface="Calibri" panose="020F0502020204030204"/>
              </a:rPr>
              <a:t> </a:t>
            </a:r>
            <a:r>
              <a:rPr sz="1600" spc="-5" dirty="0">
                <a:latin typeface="Calibri" panose="020F0502020204030204"/>
                <a:cs typeface="Calibri" panose="020F0502020204030204"/>
              </a:rPr>
              <a:t>print(pyDatalog.ask('daughter(anne,Y)')) </a:t>
            </a:r>
            <a:r>
              <a:rPr sz="1600" spc="-350" dirty="0">
                <a:latin typeface="Calibri" panose="020F0502020204030204"/>
                <a:cs typeface="Calibri" panose="020F0502020204030204"/>
              </a:rPr>
              <a:t> </a:t>
            </a:r>
            <a:r>
              <a:rPr sz="1600" spc="-5" dirty="0">
                <a:latin typeface="Calibri" panose="020F0502020204030204"/>
                <a:cs typeface="Calibri" panose="020F0502020204030204"/>
              </a:rPr>
              <a:t>print(son('adam',X))</a:t>
            </a:r>
            <a:endParaRPr sz="160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39</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740" y="34162"/>
            <a:ext cx="12113260" cy="391160"/>
          </a:xfrm>
          <a:prstGeom prst="rect">
            <a:avLst/>
          </a:prstGeom>
        </p:spPr>
        <p:txBody>
          <a:bodyPr vert="horz" wrap="square" lIns="0" tIns="12700" rIns="0" bIns="0" rtlCol="0">
            <a:spAutoFit/>
          </a:bodyPr>
          <a:lstStyle/>
          <a:p>
            <a:pPr marL="12700">
              <a:lnSpc>
                <a:spcPct val="100000"/>
              </a:lnSpc>
              <a:spcBef>
                <a:spcPts val="100"/>
              </a:spcBef>
              <a:tabLst>
                <a:tab pos="12099925" algn="l"/>
              </a:tabLst>
            </a:pPr>
            <a:r>
              <a:rPr u="heavy" spc="-5" dirty="0">
                <a:uFill>
                  <a:solidFill>
                    <a:srgbClr val="1F97C8"/>
                  </a:solidFill>
                </a:uFill>
              </a:rPr>
              <a:t>Characteristics</a:t>
            </a:r>
            <a:r>
              <a:rPr u="heavy" spc="-25" dirty="0">
                <a:uFill>
                  <a:solidFill>
                    <a:srgbClr val="1F97C8"/>
                  </a:solidFill>
                </a:uFill>
              </a:rPr>
              <a:t> </a:t>
            </a:r>
            <a:r>
              <a:rPr u="heavy" spc="-5" dirty="0">
                <a:uFill>
                  <a:solidFill>
                    <a:srgbClr val="1F97C8"/>
                  </a:solidFill>
                </a:uFill>
              </a:rPr>
              <a:t>of</a:t>
            </a:r>
            <a:r>
              <a:rPr u="heavy" spc="-30" dirty="0">
                <a:uFill>
                  <a:solidFill>
                    <a:srgbClr val="1F97C8"/>
                  </a:solidFill>
                </a:uFill>
              </a:rPr>
              <a:t> </a:t>
            </a:r>
            <a:r>
              <a:rPr u="heavy" spc="-5" dirty="0">
                <a:uFill>
                  <a:solidFill>
                    <a:srgbClr val="1F97C8"/>
                  </a:solidFill>
                </a:uFill>
              </a:rPr>
              <a:t>Functional</a:t>
            </a:r>
            <a:r>
              <a:rPr u="heavy" spc="-30" dirty="0">
                <a:uFill>
                  <a:solidFill>
                    <a:srgbClr val="1F97C8"/>
                  </a:solidFill>
                </a:uFill>
              </a:rPr>
              <a:t> </a:t>
            </a:r>
            <a:r>
              <a:rPr u="heavy" spc="-5" dirty="0">
                <a:uFill>
                  <a:solidFill>
                    <a:srgbClr val="1F97C8"/>
                  </a:solidFill>
                </a:uFill>
              </a:rPr>
              <a:t>Programming	</a:t>
            </a:r>
          </a:p>
        </p:txBody>
      </p:sp>
      <p:sp>
        <p:nvSpPr>
          <p:cNvPr id="3" name="object 3"/>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4" name="object 4"/>
          <p:cNvSpPr/>
          <p:nvPr/>
        </p:nvSpPr>
        <p:spPr>
          <a:xfrm>
            <a:off x="31953" y="490866"/>
            <a:ext cx="12105640" cy="6118860"/>
          </a:xfrm>
          <a:custGeom>
            <a:avLst/>
            <a:gdLst/>
            <a:ahLst/>
            <a:cxnLst/>
            <a:rect l="l" t="t" r="r" b="b"/>
            <a:pathLst>
              <a:path w="12105640" h="6118859">
                <a:moveTo>
                  <a:pt x="0" y="0"/>
                </a:moveTo>
                <a:lnTo>
                  <a:pt x="12105503" y="0"/>
                </a:lnTo>
                <a:lnTo>
                  <a:pt x="12105503" y="6118857"/>
                </a:lnTo>
                <a:lnTo>
                  <a:pt x="0" y="6118857"/>
                </a:lnTo>
                <a:lnTo>
                  <a:pt x="0" y="0"/>
                </a:lnTo>
                <a:close/>
              </a:path>
            </a:pathLst>
          </a:custGeom>
          <a:ln w="12699">
            <a:solidFill>
              <a:srgbClr val="00B0F0"/>
            </a:solidFill>
          </a:ln>
        </p:spPr>
        <p:txBody>
          <a:bodyPr wrap="square" lIns="0" tIns="0" rIns="0" bIns="0" rtlCol="0"/>
          <a:lstStyle/>
          <a:p>
            <a:endParaRPr/>
          </a:p>
        </p:txBody>
      </p:sp>
      <p:sp>
        <p:nvSpPr>
          <p:cNvPr id="5" name="object 5"/>
          <p:cNvSpPr txBox="1"/>
          <p:nvPr/>
        </p:nvSpPr>
        <p:spPr>
          <a:xfrm>
            <a:off x="210338" y="470925"/>
            <a:ext cx="11788140" cy="4826000"/>
          </a:xfrm>
          <a:prstGeom prst="rect">
            <a:avLst/>
          </a:prstGeom>
        </p:spPr>
        <p:txBody>
          <a:bodyPr vert="horz" wrap="square" lIns="0" tIns="146050" rIns="0" bIns="0" rtlCol="0">
            <a:spAutoFit/>
          </a:bodyPr>
          <a:lstStyle/>
          <a:p>
            <a:pPr marL="264795" indent="-252730">
              <a:lnSpc>
                <a:spcPct val="100000"/>
              </a:lnSpc>
              <a:spcBef>
                <a:spcPts val="1150"/>
              </a:spcBef>
              <a:buFont typeface="Arial MT"/>
              <a:buChar char="•"/>
              <a:tabLst>
                <a:tab pos="264795" algn="l"/>
                <a:tab pos="265430" algn="l"/>
              </a:tabLst>
            </a:pPr>
            <a:r>
              <a:rPr sz="1750" spc="-5" dirty="0">
                <a:latin typeface="Calibri" panose="020F0502020204030204"/>
                <a:cs typeface="Calibri" panose="020F0502020204030204"/>
              </a:rPr>
              <a:t>Functional</a:t>
            </a:r>
            <a:r>
              <a:rPr sz="1750" spc="-15" dirty="0">
                <a:latin typeface="Calibri" panose="020F0502020204030204"/>
                <a:cs typeface="Calibri" panose="020F0502020204030204"/>
              </a:rPr>
              <a:t> </a:t>
            </a:r>
            <a:r>
              <a:rPr sz="1750" spc="-5" dirty="0">
                <a:latin typeface="Calibri" panose="020F0502020204030204"/>
                <a:cs typeface="Calibri" panose="020F0502020204030204"/>
              </a:rPr>
              <a:t>programming</a:t>
            </a:r>
            <a:r>
              <a:rPr sz="1750" spc="-10" dirty="0">
                <a:latin typeface="Calibri" panose="020F0502020204030204"/>
                <a:cs typeface="Calibri" panose="020F0502020204030204"/>
              </a:rPr>
              <a:t> </a:t>
            </a:r>
            <a:r>
              <a:rPr sz="1750" spc="-5" dirty="0">
                <a:latin typeface="Calibri" panose="020F0502020204030204"/>
                <a:cs typeface="Calibri" panose="020F0502020204030204"/>
              </a:rPr>
              <a:t>method</a:t>
            </a:r>
            <a:r>
              <a:rPr sz="1750" spc="-10" dirty="0">
                <a:latin typeface="Calibri" panose="020F0502020204030204"/>
                <a:cs typeface="Calibri" panose="020F0502020204030204"/>
              </a:rPr>
              <a:t> </a:t>
            </a:r>
            <a:r>
              <a:rPr sz="1750" spc="-5" dirty="0">
                <a:latin typeface="Calibri" panose="020F0502020204030204"/>
                <a:cs typeface="Calibri" panose="020F0502020204030204"/>
              </a:rPr>
              <a:t>focuses</a:t>
            </a:r>
            <a:r>
              <a:rPr sz="1750" spc="-15" dirty="0">
                <a:latin typeface="Calibri" panose="020F0502020204030204"/>
                <a:cs typeface="Calibri" panose="020F0502020204030204"/>
              </a:rPr>
              <a:t> </a:t>
            </a:r>
            <a:r>
              <a:rPr sz="1750" spc="-5" dirty="0">
                <a:latin typeface="Calibri" panose="020F0502020204030204"/>
                <a:cs typeface="Calibri" panose="020F0502020204030204"/>
              </a:rPr>
              <a:t>on</a:t>
            </a:r>
            <a:r>
              <a:rPr sz="1750" spc="-10" dirty="0">
                <a:latin typeface="Calibri" panose="020F0502020204030204"/>
                <a:cs typeface="Calibri" panose="020F0502020204030204"/>
              </a:rPr>
              <a:t> </a:t>
            </a:r>
            <a:r>
              <a:rPr sz="1750" spc="-5" dirty="0">
                <a:latin typeface="Calibri" panose="020F0502020204030204"/>
                <a:cs typeface="Calibri" panose="020F0502020204030204"/>
              </a:rPr>
              <a:t>results,</a:t>
            </a:r>
            <a:r>
              <a:rPr sz="1750" spc="-10" dirty="0">
                <a:latin typeface="Calibri" panose="020F0502020204030204"/>
                <a:cs typeface="Calibri" panose="020F0502020204030204"/>
              </a:rPr>
              <a:t> </a:t>
            </a:r>
            <a:r>
              <a:rPr sz="1750" spc="-5" dirty="0">
                <a:latin typeface="Calibri" panose="020F0502020204030204"/>
                <a:cs typeface="Calibri" panose="020F0502020204030204"/>
              </a:rPr>
              <a:t>not</a:t>
            </a:r>
            <a:r>
              <a:rPr sz="1750" spc="-10" dirty="0">
                <a:latin typeface="Calibri" panose="020F0502020204030204"/>
                <a:cs typeface="Calibri" panose="020F0502020204030204"/>
              </a:rPr>
              <a:t> </a:t>
            </a:r>
            <a:r>
              <a:rPr sz="1750" spc="-5" dirty="0">
                <a:latin typeface="Calibri" panose="020F0502020204030204"/>
                <a:cs typeface="Calibri" panose="020F0502020204030204"/>
              </a:rPr>
              <a:t>the</a:t>
            </a:r>
            <a:r>
              <a:rPr sz="1750" spc="-15" dirty="0">
                <a:latin typeface="Calibri" panose="020F0502020204030204"/>
                <a:cs typeface="Calibri" panose="020F0502020204030204"/>
              </a:rPr>
              <a:t> </a:t>
            </a:r>
            <a:r>
              <a:rPr sz="1750" spc="-5" dirty="0">
                <a:latin typeface="Calibri" panose="020F0502020204030204"/>
                <a:cs typeface="Calibri" panose="020F0502020204030204"/>
              </a:rPr>
              <a:t>process</a:t>
            </a:r>
            <a:endParaRPr sz="1750">
              <a:latin typeface="Calibri" panose="020F0502020204030204"/>
              <a:cs typeface="Calibri" panose="020F0502020204030204"/>
            </a:endParaRPr>
          </a:p>
          <a:p>
            <a:pPr marL="264795" indent="-252730">
              <a:lnSpc>
                <a:spcPct val="100000"/>
              </a:lnSpc>
              <a:spcBef>
                <a:spcPts val="1050"/>
              </a:spcBef>
              <a:buFont typeface="Arial MT"/>
              <a:buChar char="•"/>
              <a:tabLst>
                <a:tab pos="264795" algn="l"/>
                <a:tab pos="265430" algn="l"/>
              </a:tabLst>
            </a:pPr>
            <a:r>
              <a:rPr sz="1750" spc="-5" dirty="0">
                <a:latin typeface="Calibri" panose="020F0502020204030204"/>
                <a:cs typeface="Calibri" panose="020F0502020204030204"/>
              </a:rPr>
              <a:t>Emphasis</a:t>
            </a:r>
            <a:r>
              <a:rPr sz="1750" spc="-15" dirty="0">
                <a:latin typeface="Calibri" panose="020F0502020204030204"/>
                <a:cs typeface="Calibri" panose="020F0502020204030204"/>
              </a:rPr>
              <a:t> </a:t>
            </a:r>
            <a:r>
              <a:rPr sz="1750" spc="-5" dirty="0">
                <a:latin typeface="Calibri" panose="020F0502020204030204"/>
                <a:cs typeface="Calibri" panose="020F0502020204030204"/>
              </a:rPr>
              <a:t>is</a:t>
            </a:r>
            <a:r>
              <a:rPr sz="1750" spc="-15" dirty="0">
                <a:latin typeface="Calibri" panose="020F0502020204030204"/>
                <a:cs typeface="Calibri" panose="020F0502020204030204"/>
              </a:rPr>
              <a:t> </a:t>
            </a:r>
            <a:r>
              <a:rPr sz="1750" spc="-5" dirty="0">
                <a:latin typeface="Calibri" panose="020F0502020204030204"/>
                <a:cs typeface="Calibri" panose="020F0502020204030204"/>
              </a:rPr>
              <a:t>on</a:t>
            </a:r>
            <a:r>
              <a:rPr sz="1750" spc="-10" dirty="0">
                <a:latin typeface="Calibri" panose="020F0502020204030204"/>
                <a:cs typeface="Calibri" panose="020F0502020204030204"/>
              </a:rPr>
              <a:t> </a:t>
            </a:r>
            <a:r>
              <a:rPr sz="1750" spc="-5" dirty="0">
                <a:latin typeface="Calibri" panose="020F0502020204030204"/>
                <a:cs typeface="Calibri" panose="020F0502020204030204"/>
              </a:rPr>
              <a:t>what</a:t>
            </a:r>
            <a:r>
              <a:rPr sz="1750" spc="-15" dirty="0">
                <a:latin typeface="Calibri" panose="020F0502020204030204"/>
                <a:cs typeface="Calibri" panose="020F0502020204030204"/>
              </a:rPr>
              <a:t> </a:t>
            </a:r>
            <a:r>
              <a:rPr sz="1750" spc="-5" dirty="0">
                <a:latin typeface="Calibri" panose="020F0502020204030204"/>
                <a:cs typeface="Calibri" panose="020F0502020204030204"/>
              </a:rPr>
              <a:t>is</a:t>
            </a:r>
            <a:r>
              <a:rPr sz="1750" spc="-10" dirty="0">
                <a:latin typeface="Calibri" panose="020F0502020204030204"/>
                <a:cs typeface="Calibri" panose="020F0502020204030204"/>
              </a:rPr>
              <a:t> </a:t>
            </a:r>
            <a:r>
              <a:rPr sz="1750" spc="-5" dirty="0">
                <a:latin typeface="Calibri" panose="020F0502020204030204"/>
                <a:cs typeface="Calibri" panose="020F0502020204030204"/>
              </a:rPr>
              <a:t>to</a:t>
            </a:r>
            <a:r>
              <a:rPr sz="1750" spc="-15" dirty="0">
                <a:latin typeface="Calibri" panose="020F0502020204030204"/>
                <a:cs typeface="Calibri" panose="020F0502020204030204"/>
              </a:rPr>
              <a:t> </a:t>
            </a:r>
            <a:r>
              <a:rPr sz="1750" spc="-5" dirty="0">
                <a:latin typeface="Calibri" panose="020F0502020204030204"/>
                <a:cs typeface="Calibri" panose="020F0502020204030204"/>
              </a:rPr>
              <a:t>be</a:t>
            </a:r>
            <a:r>
              <a:rPr sz="1750" spc="-10" dirty="0">
                <a:latin typeface="Calibri" panose="020F0502020204030204"/>
                <a:cs typeface="Calibri" panose="020F0502020204030204"/>
              </a:rPr>
              <a:t> </a:t>
            </a:r>
            <a:r>
              <a:rPr sz="1750" spc="-5" dirty="0">
                <a:latin typeface="Calibri" panose="020F0502020204030204"/>
                <a:cs typeface="Calibri" panose="020F0502020204030204"/>
              </a:rPr>
              <a:t>computed</a:t>
            </a:r>
            <a:endParaRPr sz="1750">
              <a:latin typeface="Calibri" panose="020F0502020204030204"/>
              <a:cs typeface="Calibri" panose="020F0502020204030204"/>
            </a:endParaRPr>
          </a:p>
          <a:p>
            <a:pPr marL="264795" indent="-252730">
              <a:lnSpc>
                <a:spcPct val="100000"/>
              </a:lnSpc>
              <a:spcBef>
                <a:spcPts val="1050"/>
              </a:spcBef>
              <a:buFont typeface="Arial MT"/>
              <a:buChar char="•"/>
              <a:tabLst>
                <a:tab pos="264795" algn="l"/>
                <a:tab pos="265430" algn="l"/>
              </a:tabLst>
            </a:pPr>
            <a:r>
              <a:rPr sz="1750" spc="-5" dirty="0">
                <a:latin typeface="Calibri" panose="020F0502020204030204"/>
                <a:cs typeface="Calibri" panose="020F0502020204030204"/>
              </a:rPr>
              <a:t>Data</a:t>
            </a:r>
            <a:r>
              <a:rPr sz="1750" spc="-35" dirty="0">
                <a:latin typeface="Calibri" panose="020F0502020204030204"/>
                <a:cs typeface="Calibri" panose="020F0502020204030204"/>
              </a:rPr>
              <a:t> </a:t>
            </a:r>
            <a:r>
              <a:rPr sz="1750" spc="-5" dirty="0">
                <a:latin typeface="Calibri" panose="020F0502020204030204"/>
                <a:cs typeface="Calibri" panose="020F0502020204030204"/>
              </a:rPr>
              <a:t>is</a:t>
            </a:r>
            <a:r>
              <a:rPr sz="1750" spc="-30" dirty="0">
                <a:latin typeface="Calibri" panose="020F0502020204030204"/>
                <a:cs typeface="Calibri" panose="020F0502020204030204"/>
              </a:rPr>
              <a:t> </a:t>
            </a:r>
            <a:r>
              <a:rPr sz="1750" spc="-5" dirty="0">
                <a:latin typeface="Calibri" panose="020F0502020204030204"/>
                <a:cs typeface="Calibri" panose="020F0502020204030204"/>
              </a:rPr>
              <a:t>immutable</a:t>
            </a:r>
            <a:endParaRPr sz="1750">
              <a:latin typeface="Calibri" panose="020F0502020204030204"/>
              <a:cs typeface="Calibri" panose="020F0502020204030204"/>
            </a:endParaRPr>
          </a:p>
          <a:p>
            <a:pPr marL="264795" indent="-252730">
              <a:lnSpc>
                <a:spcPct val="100000"/>
              </a:lnSpc>
              <a:spcBef>
                <a:spcPts val="1050"/>
              </a:spcBef>
              <a:buFont typeface="Arial MT"/>
              <a:buChar char="•"/>
              <a:tabLst>
                <a:tab pos="264795" algn="l"/>
                <a:tab pos="265430" algn="l"/>
              </a:tabLst>
            </a:pPr>
            <a:r>
              <a:rPr sz="1750" spc="-5" dirty="0">
                <a:latin typeface="Calibri" panose="020F0502020204030204"/>
                <a:cs typeface="Calibri" panose="020F0502020204030204"/>
              </a:rPr>
              <a:t>Functional</a:t>
            </a:r>
            <a:r>
              <a:rPr sz="1750" spc="-15" dirty="0">
                <a:latin typeface="Calibri" panose="020F0502020204030204"/>
                <a:cs typeface="Calibri" panose="020F0502020204030204"/>
              </a:rPr>
              <a:t> </a:t>
            </a:r>
            <a:r>
              <a:rPr sz="1750" spc="-5" dirty="0">
                <a:latin typeface="Calibri" panose="020F0502020204030204"/>
                <a:cs typeface="Calibri" panose="020F0502020204030204"/>
              </a:rPr>
              <a:t>programming</a:t>
            </a:r>
            <a:r>
              <a:rPr sz="1750" spc="-15" dirty="0">
                <a:latin typeface="Calibri" panose="020F0502020204030204"/>
                <a:cs typeface="Calibri" panose="020F0502020204030204"/>
              </a:rPr>
              <a:t> </a:t>
            </a:r>
            <a:r>
              <a:rPr sz="1750" spc="-5" dirty="0">
                <a:latin typeface="Calibri" panose="020F0502020204030204"/>
                <a:cs typeface="Calibri" panose="020F0502020204030204"/>
              </a:rPr>
              <a:t>Decompose</a:t>
            </a:r>
            <a:r>
              <a:rPr sz="1750" spc="-15" dirty="0">
                <a:latin typeface="Calibri" panose="020F0502020204030204"/>
                <a:cs typeface="Calibri" panose="020F0502020204030204"/>
              </a:rPr>
              <a:t> </a:t>
            </a:r>
            <a:r>
              <a:rPr sz="1750" spc="-5" dirty="0">
                <a:latin typeface="Calibri" panose="020F0502020204030204"/>
                <a:cs typeface="Calibri" panose="020F0502020204030204"/>
              </a:rPr>
              <a:t>the</a:t>
            </a:r>
            <a:r>
              <a:rPr sz="1750" spc="-15" dirty="0">
                <a:latin typeface="Calibri" panose="020F0502020204030204"/>
                <a:cs typeface="Calibri" panose="020F0502020204030204"/>
              </a:rPr>
              <a:t> </a:t>
            </a:r>
            <a:r>
              <a:rPr sz="1750" spc="-5" dirty="0">
                <a:latin typeface="Calibri" panose="020F0502020204030204"/>
                <a:cs typeface="Calibri" panose="020F0502020204030204"/>
              </a:rPr>
              <a:t>problem</a:t>
            </a:r>
            <a:r>
              <a:rPr sz="1750" spc="-15" dirty="0">
                <a:latin typeface="Calibri" panose="020F0502020204030204"/>
                <a:cs typeface="Calibri" panose="020F0502020204030204"/>
              </a:rPr>
              <a:t> </a:t>
            </a:r>
            <a:r>
              <a:rPr sz="1750" spc="-5" dirty="0">
                <a:latin typeface="Calibri" panose="020F0502020204030204"/>
                <a:cs typeface="Calibri" panose="020F0502020204030204"/>
              </a:rPr>
              <a:t>into</a:t>
            </a:r>
            <a:r>
              <a:rPr sz="1750" spc="-15" dirty="0">
                <a:latin typeface="Calibri" panose="020F0502020204030204"/>
                <a:cs typeface="Calibri" panose="020F0502020204030204"/>
              </a:rPr>
              <a:t> </a:t>
            </a:r>
            <a:r>
              <a:rPr sz="1750" spc="-5" dirty="0">
                <a:latin typeface="Calibri" panose="020F0502020204030204"/>
                <a:cs typeface="Calibri" panose="020F0502020204030204"/>
              </a:rPr>
              <a:t>'functions</a:t>
            </a:r>
            <a:endParaRPr sz="1750">
              <a:latin typeface="Calibri" panose="020F0502020204030204"/>
              <a:cs typeface="Calibri" panose="020F0502020204030204"/>
            </a:endParaRPr>
          </a:p>
          <a:p>
            <a:pPr marL="264795" marR="13335" indent="-252730">
              <a:lnSpc>
                <a:spcPct val="150000"/>
              </a:lnSpc>
              <a:buFont typeface="Arial MT"/>
              <a:buChar char="•"/>
              <a:tabLst>
                <a:tab pos="264795" algn="l"/>
                <a:tab pos="265430" algn="l"/>
              </a:tabLst>
            </a:pPr>
            <a:r>
              <a:rPr sz="1750" spc="-5" dirty="0">
                <a:latin typeface="Calibri" panose="020F0502020204030204"/>
                <a:cs typeface="Calibri" panose="020F0502020204030204"/>
              </a:rPr>
              <a:t>It</a:t>
            </a:r>
            <a:r>
              <a:rPr sz="1750" spc="315" dirty="0">
                <a:latin typeface="Calibri" panose="020F0502020204030204"/>
                <a:cs typeface="Calibri" panose="020F0502020204030204"/>
              </a:rPr>
              <a:t> </a:t>
            </a:r>
            <a:r>
              <a:rPr sz="1750" spc="-5" dirty="0">
                <a:latin typeface="Calibri" panose="020F0502020204030204"/>
                <a:cs typeface="Calibri" panose="020F0502020204030204"/>
              </a:rPr>
              <a:t>is</a:t>
            </a:r>
            <a:r>
              <a:rPr sz="1750" spc="320" dirty="0">
                <a:latin typeface="Calibri" panose="020F0502020204030204"/>
                <a:cs typeface="Calibri" panose="020F0502020204030204"/>
              </a:rPr>
              <a:t> </a:t>
            </a:r>
            <a:r>
              <a:rPr sz="1750" spc="-5" dirty="0">
                <a:latin typeface="Calibri" panose="020F0502020204030204"/>
                <a:cs typeface="Calibri" panose="020F0502020204030204"/>
              </a:rPr>
              <a:t>built</a:t>
            </a:r>
            <a:r>
              <a:rPr sz="1750" spc="320" dirty="0">
                <a:latin typeface="Calibri" panose="020F0502020204030204"/>
                <a:cs typeface="Calibri" panose="020F0502020204030204"/>
              </a:rPr>
              <a:t> </a:t>
            </a:r>
            <a:r>
              <a:rPr sz="1750" spc="-5" dirty="0">
                <a:latin typeface="Calibri" panose="020F0502020204030204"/>
                <a:cs typeface="Calibri" panose="020F0502020204030204"/>
              </a:rPr>
              <a:t>on</a:t>
            </a:r>
            <a:r>
              <a:rPr sz="1750" spc="320" dirty="0">
                <a:latin typeface="Calibri" panose="020F0502020204030204"/>
                <a:cs typeface="Calibri" panose="020F0502020204030204"/>
              </a:rPr>
              <a:t> </a:t>
            </a:r>
            <a:r>
              <a:rPr sz="1750" spc="-5" dirty="0">
                <a:latin typeface="Calibri" panose="020F0502020204030204"/>
                <a:cs typeface="Calibri" panose="020F0502020204030204"/>
              </a:rPr>
              <a:t>the</a:t>
            </a:r>
            <a:r>
              <a:rPr sz="1750" spc="320" dirty="0">
                <a:latin typeface="Calibri" panose="020F0502020204030204"/>
                <a:cs typeface="Calibri" panose="020F0502020204030204"/>
              </a:rPr>
              <a:t> </a:t>
            </a:r>
            <a:r>
              <a:rPr sz="1750" spc="-5" dirty="0">
                <a:latin typeface="Calibri" panose="020F0502020204030204"/>
                <a:cs typeface="Calibri" panose="020F0502020204030204"/>
              </a:rPr>
              <a:t>concept</a:t>
            </a:r>
            <a:r>
              <a:rPr sz="1750" spc="320" dirty="0">
                <a:latin typeface="Calibri" panose="020F0502020204030204"/>
                <a:cs typeface="Calibri" panose="020F0502020204030204"/>
              </a:rPr>
              <a:t> </a:t>
            </a:r>
            <a:r>
              <a:rPr sz="1750" spc="-5" dirty="0">
                <a:latin typeface="Calibri" panose="020F0502020204030204"/>
                <a:cs typeface="Calibri" panose="020F0502020204030204"/>
              </a:rPr>
              <a:t>of</a:t>
            </a:r>
            <a:r>
              <a:rPr sz="1750" spc="320" dirty="0">
                <a:latin typeface="Calibri" panose="020F0502020204030204"/>
                <a:cs typeface="Calibri" panose="020F0502020204030204"/>
              </a:rPr>
              <a:t> </a:t>
            </a:r>
            <a:r>
              <a:rPr sz="1750" spc="-5" dirty="0">
                <a:latin typeface="Calibri" panose="020F0502020204030204"/>
                <a:cs typeface="Calibri" panose="020F0502020204030204"/>
              </a:rPr>
              <a:t>mathematical</a:t>
            </a:r>
            <a:r>
              <a:rPr sz="1750" spc="32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320" dirty="0">
                <a:latin typeface="Calibri" panose="020F0502020204030204"/>
                <a:cs typeface="Calibri" panose="020F0502020204030204"/>
              </a:rPr>
              <a:t> </a:t>
            </a:r>
            <a:r>
              <a:rPr sz="1750" spc="-5" dirty="0">
                <a:latin typeface="Calibri" panose="020F0502020204030204"/>
                <a:cs typeface="Calibri" panose="020F0502020204030204"/>
              </a:rPr>
              <a:t>which</a:t>
            </a:r>
            <a:r>
              <a:rPr sz="1750" spc="320" dirty="0">
                <a:latin typeface="Calibri" panose="020F0502020204030204"/>
                <a:cs typeface="Calibri" panose="020F0502020204030204"/>
              </a:rPr>
              <a:t> </a:t>
            </a:r>
            <a:r>
              <a:rPr sz="1750" spc="-5" dirty="0">
                <a:latin typeface="Calibri" panose="020F0502020204030204"/>
                <a:cs typeface="Calibri" panose="020F0502020204030204"/>
              </a:rPr>
              <a:t>uses</a:t>
            </a:r>
            <a:r>
              <a:rPr sz="1750" spc="320" dirty="0">
                <a:latin typeface="Calibri" panose="020F0502020204030204"/>
                <a:cs typeface="Calibri" panose="020F0502020204030204"/>
              </a:rPr>
              <a:t> </a:t>
            </a:r>
            <a:r>
              <a:rPr sz="1750" spc="-5" dirty="0">
                <a:latin typeface="Calibri" panose="020F0502020204030204"/>
                <a:cs typeface="Calibri" panose="020F0502020204030204"/>
              </a:rPr>
              <a:t>conditional</a:t>
            </a:r>
            <a:r>
              <a:rPr sz="1750" spc="320" dirty="0">
                <a:latin typeface="Calibri" panose="020F0502020204030204"/>
                <a:cs typeface="Calibri" panose="020F0502020204030204"/>
              </a:rPr>
              <a:t> </a:t>
            </a:r>
            <a:r>
              <a:rPr sz="1750" spc="-5" dirty="0">
                <a:latin typeface="Calibri" panose="020F0502020204030204"/>
                <a:cs typeface="Calibri" panose="020F0502020204030204"/>
              </a:rPr>
              <a:t>expressions</a:t>
            </a:r>
            <a:r>
              <a:rPr sz="1750" spc="320" dirty="0">
                <a:latin typeface="Calibri" panose="020F0502020204030204"/>
                <a:cs typeface="Calibri" panose="020F0502020204030204"/>
              </a:rPr>
              <a:t> </a:t>
            </a:r>
            <a:r>
              <a:rPr sz="1750" dirty="0">
                <a:latin typeface="Calibri" panose="020F0502020204030204"/>
                <a:cs typeface="Calibri" panose="020F0502020204030204"/>
              </a:rPr>
              <a:t>and</a:t>
            </a:r>
            <a:r>
              <a:rPr sz="1750" spc="320" dirty="0">
                <a:latin typeface="Calibri" panose="020F0502020204030204"/>
                <a:cs typeface="Calibri" panose="020F0502020204030204"/>
              </a:rPr>
              <a:t> </a:t>
            </a:r>
            <a:r>
              <a:rPr sz="1750" spc="-5" dirty="0">
                <a:latin typeface="Calibri" panose="020F0502020204030204"/>
                <a:cs typeface="Calibri" panose="020F0502020204030204"/>
              </a:rPr>
              <a:t>recursion</a:t>
            </a:r>
            <a:r>
              <a:rPr sz="1750" spc="320" dirty="0">
                <a:latin typeface="Calibri" panose="020F0502020204030204"/>
                <a:cs typeface="Calibri" panose="020F0502020204030204"/>
              </a:rPr>
              <a:t> </a:t>
            </a:r>
            <a:r>
              <a:rPr sz="1750" spc="-5" dirty="0">
                <a:latin typeface="Calibri" panose="020F0502020204030204"/>
                <a:cs typeface="Calibri" panose="020F0502020204030204"/>
              </a:rPr>
              <a:t>to</a:t>
            </a:r>
            <a:r>
              <a:rPr sz="1750" spc="320" dirty="0">
                <a:latin typeface="Calibri" panose="020F0502020204030204"/>
                <a:cs typeface="Calibri" panose="020F0502020204030204"/>
              </a:rPr>
              <a:t> </a:t>
            </a:r>
            <a:r>
              <a:rPr sz="1750" spc="-5" dirty="0">
                <a:latin typeface="Calibri" panose="020F0502020204030204"/>
                <a:cs typeface="Calibri" panose="020F0502020204030204"/>
              </a:rPr>
              <a:t>do</a:t>
            </a:r>
            <a:r>
              <a:rPr sz="1750" spc="320" dirty="0">
                <a:latin typeface="Calibri" panose="020F0502020204030204"/>
                <a:cs typeface="Calibri" panose="020F0502020204030204"/>
              </a:rPr>
              <a:t> </a:t>
            </a:r>
            <a:r>
              <a:rPr sz="1750" spc="-5" dirty="0">
                <a:latin typeface="Calibri" panose="020F0502020204030204"/>
                <a:cs typeface="Calibri" panose="020F0502020204030204"/>
              </a:rPr>
              <a:t>perform</a:t>
            </a:r>
            <a:r>
              <a:rPr sz="1750" spc="320" dirty="0">
                <a:latin typeface="Calibri" panose="020F0502020204030204"/>
                <a:cs typeface="Calibri" panose="020F0502020204030204"/>
              </a:rPr>
              <a:t> </a:t>
            </a:r>
            <a:r>
              <a:rPr sz="1750" spc="-5" dirty="0">
                <a:latin typeface="Calibri" panose="020F0502020204030204"/>
                <a:cs typeface="Calibri" panose="020F0502020204030204"/>
              </a:rPr>
              <a:t>the </a:t>
            </a:r>
            <a:r>
              <a:rPr sz="1750" spc="-380" dirty="0">
                <a:latin typeface="Calibri" panose="020F0502020204030204"/>
                <a:cs typeface="Calibri" panose="020F0502020204030204"/>
              </a:rPr>
              <a:t> </a:t>
            </a:r>
            <a:r>
              <a:rPr sz="1750" spc="-5" dirty="0">
                <a:latin typeface="Calibri" panose="020F0502020204030204"/>
                <a:cs typeface="Calibri" panose="020F0502020204030204"/>
              </a:rPr>
              <a:t>calculation</a:t>
            </a:r>
            <a:endParaRPr sz="1750">
              <a:latin typeface="Calibri" panose="020F0502020204030204"/>
              <a:cs typeface="Calibri" panose="020F0502020204030204"/>
            </a:endParaRPr>
          </a:p>
          <a:p>
            <a:pPr marL="264795" indent="-252730">
              <a:lnSpc>
                <a:spcPct val="100000"/>
              </a:lnSpc>
              <a:spcBef>
                <a:spcPts val="1050"/>
              </a:spcBef>
              <a:buFont typeface="Arial MT"/>
              <a:buChar char="•"/>
              <a:tabLst>
                <a:tab pos="264795" algn="l"/>
                <a:tab pos="265430" algn="l"/>
              </a:tabLst>
            </a:pPr>
            <a:r>
              <a:rPr sz="1750" spc="-5" dirty="0">
                <a:latin typeface="Calibri" panose="020F0502020204030204"/>
                <a:cs typeface="Calibri" panose="020F0502020204030204"/>
              </a:rPr>
              <a:t>It</a:t>
            </a:r>
            <a:r>
              <a:rPr sz="1750" spc="-10" dirty="0">
                <a:latin typeface="Calibri" panose="020F0502020204030204"/>
                <a:cs typeface="Calibri" panose="020F0502020204030204"/>
              </a:rPr>
              <a:t> </a:t>
            </a:r>
            <a:r>
              <a:rPr sz="1750" spc="-5" dirty="0">
                <a:latin typeface="Calibri" panose="020F0502020204030204"/>
                <a:cs typeface="Calibri" panose="020F0502020204030204"/>
              </a:rPr>
              <a:t>does</a:t>
            </a:r>
            <a:r>
              <a:rPr sz="1750" spc="-10" dirty="0">
                <a:latin typeface="Calibri" panose="020F0502020204030204"/>
                <a:cs typeface="Calibri" panose="020F0502020204030204"/>
              </a:rPr>
              <a:t> </a:t>
            </a:r>
            <a:r>
              <a:rPr sz="1750" spc="-5" dirty="0">
                <a:latin typeface="Calibri" panose="020F0502020204030204"/>
                <a:cs typeface="Calibri" panose="020F0502020204030204"/>
              </a:rPr>
              <a:t>not support</a:t>
            </a:r>
            <a:r>
              <a:rPr sz="1750" spc="-10" dirty="0">
                <a:latin typeface="Calibri" panose="020F0502020204030204"/>
                <a:cs typeface="Calibri" panose="020F0502020204030204"/>
              </a:rPr>
              <a:t> </a:t>
            </a:r>
            <a:r>
              <a:rPr sz="1750" spc="-5" dirty="0">
                <a:latin typeface="Calibri" panose="020F0502020204030204"/>
                <a:cs typeface="Calibri" panose="020F0502020204030204"/>
              </a:rPr>
              <a:t>iteration</a:t>
            </a:r>
            <a:r>
              <a:rPr sz="1750" spc="-10" dirty="0">
                <a:latin typeface="Calibri" panose="020F0502020204030204"/>
                <a:cs typeface="Calibri" panose="020F0502020204030204"/>
              </a:rPr>
              <a:t> </a:t>
            </a:r>
            <a:r>
              <a:rPr sz="1750" spc="-5" dirty="0">
                <a:latin typeface="Calibri" panose="020F0502020204030204"/>
                <a:cs typeface="Calibri" panose="020F0502020204030204"/>
              </a:rPr>
              <a:t>like loop</a:t>
            </a:r>
            <a:r>
              <a:rPr sz="1750" spc="-10" dirty="0">
                <a:latin typeface="Calibri" panose="020F0502020204030204"/>
                <a:cs typeface="Calibri" panose="020F0502020204030204"/>
              </a:rPr>
              <a:t> </a:t>
            </a:r>
            <a:r>
              <a:rPr sz="1750" spc="-5" dirty="0">
                <a:latin typeface="Calibri" panose="020F0502020204030204"/>
                <a:cs typeface="Calibri" panose="020F0502020204030204"/>
              </a:rPr>
              <a:t>statements</a:t>
            </a:r>
            <a:r>
              <a:rPr sz="1750" spc="-10" dirty="0">
                <a:latin typeface="Calibri" panose="020F0502020204030204"/>
                <a:cs typeface="Calibri" panose="020F0502020204030204"/>
              </a:rPr>
              <a:t> </a:t>
            </a:r>
            <a:r>
              <a:rPr sz="1750" dirty="0">
                <a:latin typeface="Calibri" panose="020F0502020204030204"/>
                <a:cs typeface="Calibri" panose="020F0502020204030204"/>
              </a:rPr>
              <a:t>and</a:t>
            </a:r>
            <a:r>
              <a:rPr sz="1750" spc="-5" dirty="0">
                <a:latin typeface="Calibri" panose="020F0502020204030204"/>
                <a:cs typeface="Calibri" panose="020F0502020204030204"/>
              </a:rPr>
              <a:t> conditional</a:t>
            </a:r>
            <a:r>
              <a:rPr sz="1750" spc="-10" dirty="0">
                <a:latin typeface="Calibri" panose="020F0502020204030204"/>
                <a:cs typeface="Calibri" panose="020F0502020204030204"/>
              </a:rPr>
              <a:t> </a:t>
            </a:r>
            <a:r>
              <a:rPr sz="1750" spc="-5" dirty="0">
                <a:latin typeface="Calibri" panose="020F0502020204030204"/>
                <a:cs typeface="Calibri" panose="020F0502020204030204"/>
              </a:rPr>
              <a:t>statements</a:t>
            </a:r>
            <a:r>
              <a:rPr sz="1750" spc="-10" dirty="0">
                <a:latin typeface="Calibri" panose="020F0502020204030204"/>
                <a:cs typeface="Calibri" panose="020F0502020204030204"/>
              </a:rPr>
              <a:t> </a:t>
            </a:r>
            <a:r>
              <a:rPr sz="1750" spc="-5" dirty="0">
                <a:latin typeface="Calibri" panose="020F0502020204030204"/>
                <a:cs typeface="Calibri" panose="020F0502020204030204"/>
              </a:rPr>
              <a:t>like If-Else</a:t>
            </a:r>
            <a:endParaRPr sz="1750">
              <a:latin typeface="Calibri" panose="020F0502020204030204"/>
              <a:cs typeface="Calibri" panose="020F0502020204030204"/>
            </a:endParaRPr>
          </a:p>
          <a:p>
            <a:pPr marL="264795" marR="13335" indent="-252730">
              <a:lnSpc>
                <a:spcPct val="150000"/>
              </a:lnSpc>
              <a:buFont typeface="Arial MT"/>
              <a:buChar char="•"/>
              <a:tabLst>
                <a:tab pos="264795" algn="l"/>
                <a:tab pos="265430" algn="l"/>
              </a:tabLst>
            </a:pPr>
            <a:r>
              <a:rPr sz="1750" spc="-5" dirty="0">
                <a:latin typeface="Calibri" panose="020F0502020204030204"/>
                <a:cs typeface="Calibri" panose="020F0502020204030204"/>
              </a:rPr>
              <a:t>Functional</a:t>
            </a:r>
            <a:r>
              <a:rPr sz="1750" spc="185" dirty="0">
                <a:latin typeface="Calibri" panose="020F0502020204030204"/>
                <a:cs typeface="Calibri" panose="020F0502020204030204"/>
              </a:rPr>
              <a:t> </a:t>
            </a:r>
            <a:r>
              <a:rPr sz="1750" spc="-5" dirty="0">
                <a:latin typeface="Calibri" panose="020F0502020204030204"/>
                <a:cs typeface="Calibri" panose="020F0502020204030204"/>
              </a:rPr>
              <a:t>programming</a:t>
            </a:r>
            <a:r>
              <a:rPr sz="1750" spc="190" dirty="0">
                <a:latin typeface="Calibri" panose="020F0502020204030204"/>
                <a:cs typeface="Calibri" panose="020F0502020204030204"/>
              </a:rPr>
              <a:t> </a:t>
            </a:r>
            <a:r>
              <a:rPr sz="1750" spc="-5" dirty="0">
                <a:latin typeface="Calibri" panose="020F0502020204030204"/>
                <a:cs typeface="Calibri" panose="020F0502020204030204"/>
              </a:rPr>
              <a:t>languages</a:t>
            </a:r>
            <a:r>
              <a:rPr sz="1750" spc="185" dirty="0">
                <a:latin typeface="Calibri" panose="020F0502020204030204"/>
                <a:cs typeface="Calibri" panose="020F0502020204030204"/>
              </a:rPr>
              <a:t> </a:t>
            </a:r>
            <a:r>
              <a:rPr sz="1750" dirty="0">
                <a:latin typeface="Calibri" panose="020F0502020204030204"/>
                <a:cs typeface="Calibri" panose="020F0502020204030204"/>
              </a:rPr>
              <a:t>are</a:t>
            </a:r>
            <a:r>
              <a:rPr sz="1750" spc="195" dirty="0">
                <a:latin typeface="Calibri" panose="020F0502020204030204"/>
                <a:cs typeface="Calibri" panose="020F0502020204030204"/>
              </a:rPr>
              <a:t> </a:t>
            </a:r>
            <a:r>
              <a:rPr sz="1750" spc="-5" dirty="0">
                <a:latin typeface="Calibri" panose="020F0502020204030204"/>
                <a:cs typeface="Calibri" panose="020F0502020204030204"/>
              </a:rPr>
              <a:t>designed</a:t>
            </a:r>
            <a:r>
              <a:rPr sz="1750" spc="185" dirty="0">
                <a:latin typeface="Calibri" panose="020F0502020204030204"/>
                <a:cs typeface="Calibri" panose="020F0502020204030204"/>
              </a:rPr>
              <a:t> </a:t>
            </a:r>
            <a:r>
              <a:rPr sz="1750" spc="-5" dirty="0">
                <a:latin typeface="Calibri" panose="020F0502020204030204"/>
                <a:cs typeface="Calibri" panose="020F0502020204030204"/>
              </a:rPr>
              <a:t>on</a:t>
            </a:r>
            <a:r>
              <a:rPr sz="1750" spc="190" dirty="0">
                <a:latin typeface="Calibri" panose="020F0502020204030204"/>
                <a:cs typeface="Calibri" panose="020F0502020204030204"/>
              </a:rPr>
              <a:t> </a:t>
            </a:r>
            <a:r>
              <a:rPr sz="1750" spc="-5" dirty="0">
                <a:latin typeface="Calibri" panose="020F0502020204030204"/>
                <a:cs typeface="Calibri" panose="020F0502020204030204"/>
              </a:rPr>
              <a:t>the</a:t>
            </a:r>
            <a:r>
              <a:rPr sz="1750" spc="185" dirty="0">
                <a:latin typeface="Calibri" panose="020F0502020204030204"/>
                <a:cs typeface="Calibri" panose="020F0502020204030204"/>
              </a:rPr>
              <a:t> </a:t>
            </a:r>
            <a:r>
              <a:rPr sz="1750" spc="-5" dirty="0">
                <a:latin typeface="Calibri" panose="020F0502020204030204"/>
                <a:cs typeface="Calibri" panose="020F0502020204030204"/>
              </a:rPr>
              <a:t>concept</a:t>
            </a:r>
            <a:r>
              <a:rPr sz="1750" spc="190" dirty="0">
                <a:latin typeface="Calibri" panose="020F0502020204030204"/>
                <a:cs typeface="Calibri" panose="020F0502020204030204"/>
              </a:rPr>
              <a:t> </a:t>
            </a:r>
            <a:r>
              <a:rPr sz="1750" spc="-5" dirty="0">
                <a:latin typeface="Calibri" panose="020F0502020204030204"/>
                <a:cs typeface="Calibri" panose="020F0502020204030204"/>
              </a:rPr>
              <a:t>of</a:t>
            </a:r>
            <a:r>
              <a:rPr sz="1750" spc="185" dirty="0">
                <a:latin typeface="Calibri" panose="020F0502020204030204"/>
                <a:cs typeface="Calibri" panose="020F0502020204030204"/>
              </a:rPr>
              <a:t> </a:t>
            </a:r>
            <a:r>
              <a:rPr sz="1750" spc="-5" dirty="0">
                <a:latin typeface="Calibri" panose="020F0502020204030204"/>
                <a:cs typeface="Calibri" panose="020F0502020204030204"/>
              </a:rPr>
              <a:t>mathematical</a:t>
            </a:r>
            <a:r>
              <a:rPr sz="1750" spc="19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90" dirty="0">
                <a:latin typeface="Calibri" panose="020F0502020204030204"/>
                <a:cs typeface="Calibri" panose="020F0502020204030204"/>
              </a:rPr>
              <a:t> </a:t>
            </a:r>
            <a:r>
              <a:rPr sz="1750" spc="-5" dirty="0">
                <a:latin typeface="Calibri" panose="020F0502020204030204"/>
                <a:cs typeface="Calibri" panose="020F0502020204030204"/>
              </a:rPr>
              <a:t>that</a:t>
            </a:r>
            <a:r>
              <a:rPr sz="1750" spc="190" dirty="0">
                <a:latin typeface="Calibri" panose="020F0502020204030204"/>
                <a:cs typeface="Calibri" panose="020F0502020204030204"/>
              </a:rPr>
              <a:t> </a:t>
            </a:r>
            <a:r>
              <a:rPr sz="1750" spc="-5" dirty="0">
                <a:latin typeface="Calibri" panose="020F0502020204030204"/>
                <a:cs typeface="Calibri" panose="020F0502020204030204"/>
              </a:rPr>
              <a:t>use</a:t>
            </a:r>
            <a:r>
              <a:rPr sz="1750" spc="185" dirty="0">
                <a:latin typeface="Calibri" panose="020F0502020204030204"/>
                <a:cs typeface="Calibri" panose="020F0502020204030204"/>
              </a:rPr>
              <a:t> </a:t>
            </a:r>
            <a:r>
              <a:rPr sz="1750" spc="-5" dirty="0">
                <a:latin typeface="Calibri" panose="020F0502020204030204"/>
                <a:cs typeface="Calibri" panose="020F0502020204030204"/>
              </a:rPr>
              <a:t>conditional</a:t>
            </a:r>
            <a:r>
              <a:rPr sz="1750" spc="190" dirty="0">
                <a:latin typeface="Calibri" panose="020F0502020204030204"/>
                <a:cs typeface="Calibri" panose="020F0502020204030204"/>
              </a:rPr>
              <a:t> </a:t>
            </a:r>
            <a:r>
              <a:rPr sz="1750" spc="-5" dirty="0">
                <a:latin typeface="Calibri" panose="020F0502020204030204"/>
                <a:cs typeface="Calibri" panose="020F0502020204030204"/>
              </a:rPr>
              <a:t>expressions </a:t>
            </a:r>
            <a:r>
              <a:rPr sz="1750" spc="-380" dirty="0">
                <a:latin typeface="Calibri" panose="020F0502020204030204"/>
                <a:cs typeface="Calibri" panose="020F0502020204030204"/>
              </a:rPr>
              <a:t> </a:t>
            </a:r>
            <a:r>
              <a:rPr sz="1750" dirty="0">
                <a:latin typeface="Calibri" panose="020F0502020204030204"/>
                <a:cs typeface="Calibri" panose="020F0502020204030204"/>
              </a:rPr>
              <a:t>and</a:t>
            </a:r>
            <a:r>
              <a:rPr sz="1750" spc="-10" dirty="0">
                <a:latin typeface="Calibri" panose="020F0502020204030204"/>
                <a:cs typeface="Calibri" panose="020F0502020204030204"/>
              </a:rPr>
              <a:t> </a:t>
            </a:r>
            <a:r>
              <a:rPr sz="1750" spc="-5" dirty="0">
                <a:latin typeface="Calibri" panose="020F0502020204030204"/>
                <a:cs typeface="Calibri" panose="020F0502020204030204"/>
              </a:rPr>
              <a:t>recursion to perform computation.</a:t>
            </a:r>
            <a:endParaRPr sz="1750">
              <a:latin typeface="Calibri" panose="020F0502020204030204"/>
              <a:cs typeface="Calibri" panose="020F0502020204030204"/>
            </a:endParaRPr>
          </a:p>
          <a:p>
            <a:pPr marL="264795" indent="-252730">
              <a:lnSpc>
                <a:spcPct val="100000"/>
              </a:lnSpc>
              <a:spcBef>
                <a:spcPts val="1050"/>
              </a:spcBef>
              <a:buFont typeface="Arial MT"/>
              <a:buChar char="•"/>
              <a:tabLst>
                <a:tab pos="264795" algn="l"/>
                <a:tab pos="265430" algn="l"/>
              </a:tabLst>
            </a:pPr>
            <a:r>
              <a:rPr sz="1750" spc="-5" dirty="0">
                <a:latin typeface="Calibri" panose="020F0502020204030204"/>
                <a:cs typeface="Calibri" panose="020F0502020204030204"/>
              </a:rPr>
              <a:t>Functional</a:t>
            </a:r>
            <a:r>
              <a:rPr sz="1750" spc="-15" dirty="0">
                <a:latin typeface="Calibri" panose="020F0502020204030204"/>
                <a:cs typeface="Calibri" panose="020F0502020204030204"/>
              </a:rPr>
              <a:t> </a:t>
            </a:r>
            <a:r>
              <a:rPr sz="1750" spc="-5" dirty="0">
                <a:latin typeface="Calibri" panose="020F0502020204030204"/>
                <a:cs typeface="Calibri" panose="020F0502020204030204"/>
              </a:rPr>
              <a:t>programming</a:t>
            </a:r>
            <a:r>
              <a:rPr sz="1750" spc="-10" dirty="0">
                <a:latin typeface="Calibri" panose="020F0502020204030204"/>
                <a:cs typeface="Calibri" panose="020F0502020204030204"/>
              </a:rPr>
              <a:t> </a:t>
            </a:r>
            <a:r>
              <a:rPr sz="1750" spc="-5" dirty="0">
                <a:latin typeface="Calibri" panose="020F0502020204030204"/>
                <a:cs typeface="Calibri" panose="020F0502020204030204"/>
              </a:rPr>
              <a:t>supports</a:t>
            </a:r>
            <a:r>
              <a:rPr sz="1750" spc="-15" dirty="0">
                <a:latin typeface="Calibri" panose="020F0502020204030204"/>
                <a:cs typeface="Calibri" panose="020F0502020204030204"/>
              </a:rPr>
              <a:t> </a:t>
            </a:r>
            <a:r>
              <a:rPr sz="1750" spc="-5" dirty="0">
                <a:latin typeface="Calibri" panose="020F0502020204030204"/>
                <a:cs typeface="Calibri" panose="020F0502020204030204"/>
              </a:rPr>
              <a:t>higher-order</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10" dirty="0">
                <a:latin typeface="Calibri" panose="020F0502020204030204"/>
                <a:cs typeface="Calibri" panose="020F0502020204030204"/>
              </a:rPr>
              <a:t> </a:t>
            </a:r>
            <a:r>
              <a:rPr sz="1750" dirty="0">
                <a:latin typeface="Calibri" panose="020F0502020204030204"/>
                <a:cs typeface="Calibri" panose="020F0502020204030204"/>
              </a:rPr>
              <a:t>and</a:t>
            </a:r>
            <a:r>
              <a:rPr sz="1750" spc="-15" dirty="0">
                <a:latin typeface="Calibri" panose="020F0502020204030204"/>
                <a:cs typeface="Calibri" panose="020F0502020204030204"/>
              </a:rPr>
              <a:t> </a:t>
            </a:r>
            <a:r>
              <a:rPr sz="1750" spc="-5" dirty="0">
                <a:latin typeface="Calibri" panose="020F0502020204030204"/>
                <a:cs typeface="Calibri" panose="020F0502020204030204"/>
              </a:rPr>
              <a:t>lazy</a:t>
            </a:r>
            <a:r>
              <a:rPr sz="1750" spc="-10" dirty="0">
                <a:latin typeface="Calibri" panose="020F0502020204030204"/>
                <a:cs typeface="Calibri" panose="020F0502020204030204"/>
              </a:rPr>
              <a:t> </a:t>
            </a:r>
            <a:r>
              <a:rPr sz="1750" spc="-5" dirty="0">
                <a:latin typeface="Calibri" panose="020F0502020204030204"/>
                <a:cs typeface="Calibri" panose="020F0502020204030204"/>
              </a:rPr>
              <a:t>evaluation</a:t>
            </a:r>
            <a:r>
              <a:rPr sz="1750" spc="-10" dirty="0">
                <a:latin typeface="Calibri" panose="020F0502020204030204"/>
                <a:cs typeface="Calibri" panose="020F0502020204030204"/>
              </a:rPr>
              <a:t> </a:t>
            </a:r>
            <a:r>
              <a:rPr sz="1750" spc="-5" dirty="0">
                <a:latin typeface="Calibri" panose="020F0502020204030204"/>
                <a:cs typeface="Calibri" panose="020F0502020204030204"/>
              </a:rPr>
              <a:t>features.</a:t>
            </a:r>
            <a:endParaRPr sz="1750">
              <a:latin typeface="Calibri" panose="020F0502020204030204"/>
              <a:cs typeface="Calibri" panose="020F0502020204030204"/>
            </a:endParaRPr>
          </a:p>
          <a:p>
            <a:pPr marL="264795" marR="5080" indent="-252730">
              <a:lnSpc>
                <a:spcPct val="150000"/>
              </a:lnSpc>
              <a:buFont typeface="Arial MT"/>
              <a:buChar char="•"/>
              <a:tabLst>
                <a:tab pos="264795" algn="l"/>
                <a:tab pos="265430" algn="l"/>
              </a:tabLst>
            </a:pPr>
            <a:r>
              <a:rPr sz="1750" spc="-5" dirty="0">
                <a:latin typeface="Calibri" panose="020F0502020204030204"/>
                <a:cs typeface="Calibri" panose="020F0502020204030204"/>
              </a:rPr>
              <a:t>Functional</a:t>
            </a:r>
            <a:r>
              <a:rPr sz="1750" spc="15" dirty="0">
                <a:latin typeface="Calibri" panose="020F0502020204030204"/>
                <a:cs typeface="Calibri" panose="020F0502020204030204"/>
              </a:rPr>
              <a:t> </a:t>
            </a:r>
            <a:r>
              <a:rPr sz="1750" spc="-5" dirty="0">
                <a:latin typeface="Calibri" panose="020F0502020204030204"/>
                <a:cs typeface="Calibri" panose="020F0502020204030204"/>
              </a:rPr>
              <a:t>programming</a:t>
            </a:r>
            <a:r>
              <a:rPr sz="1750" spc="20" dirty="0">
                <a:latin typeface="Calibri" panose="020F0502020204030204"/>
                <a:cs typeface="Calibri" panose="020F0502020204030204"/>
              </a:rPr>
              <a:t> </a:t>
            </a:r>
            <a:r>
              <a:rPr sz="1750" spc="-5" dirty="0">
                <a:latin typeface="Calibri" panose="020F0502020204030204"/>
                <a:cs typeface="Calibri" panose="020F0502020204030204"/>
              </a:rPr>
              <a:t>languages</a:t>
            </a:r>
            <a:r>
              <a:rPr sz="1750" spc="15" dirty="0">
                <a:latin typeface="Calibri" panose="020F0502020204030204"/>
                <a:cs typeface="Calibri" panose="020F0502020204030204"/>
              </a:rPr>
              <a:t> </a:t>
            </a:r>
            <a:r>
              <a:rPr sz="1750" spc="-5" dirty="0">
                <a:latin typeface="Calibri" panose="020F0502020204030204"/>
                <a:cs typeface="Calibri" panose="020F0502020204030204"/>
              </a:rPr>
              <a:t>don’t</a:t>
            </a:r>
            <a:r>
              <a:rPr sz="1750" spc="20" dirty="0">
                <a:latin typeface="Calibri" panose="020F0502020204030204"/>
                <a:cs typeface="Calibri" panose="020F0502020204030204"/>
              </a:rPr>
              <a:t> </a:t>
            </a:r>
            <a:r>
              <a:rPr sz="1750" spc="-5" dirty="0">
                <a:latin typeface="Calibri" panose="020F0502020204030204"/>
                <a:cs typeface="Calibri" panose="020F0502020204030204"/>
              </a:rPr>
              <a:t>support</a:t>
            </a:r>
            <a:r>
              <a:rPr sz="1750" spc="20" dirty="0">
                <a:latin typeface="Calibri" panose="020F0502020204030204"/>
                <a:cs typeface="Calibri" panose="020F0502020204030204"/>
              </a:rPr>
              <a:t> </a:t>
            </a:r>
            <a:r>
              <a:rPr sz="1750" spc="-5" dirty="0">
                <a:latin typeface="Calibri" panose="020F0502020204030204"/>
                <a:cs typeface="Calibri" panose="020F0502020204030204"/>
              </a:rPr>
              <a:t>flow</a:t>
            </a:r>
            <a:r>
              <a:rPr sz="1750" spc="15" dirty="0">
                <a:latin typeface="Calibri" panose="020F0502020204030204"/>
                <a:cs typeface="Calibri" panose="020F0502020204030204"/>
              </a:rPr>
              <a:t> </a:t>
            </a:r>
            <a:r>
              <a:rPr sz="1750" spc="-5" dirty="0">
                <a:latin typeface="Calibri" panose="020F0502020204030204"/>
                <a:cs typeface="Calibri" panose="020F0502020204030204"/>
              </a:rPr>
              <a:t>Controls</a:t>
            </a:r>
            <a:r>
              <a:rPr sz="1750" spc="20" dirty="0">
                <a:latin typeface="Calibri" panose="020F0502020204030204"/>
                <a:cs typeface="Calibri" panose="020F0502020204030204"/>
              </a:rPr>
              <a:t> </a:t>
            </a:r>
            <a:r>
              <a:rPr sz="1750" spc="-5" dirty="0">
                <a:latin typeface="Calibri" panose="020F0502020204030204"/>
                <a:cs typeface="Calibri" panose="020F0502020204030204"/>
              </a:rPr>
              <a:t>like</a:t>
            </a:r>
            <a:r>
              <a:rPr sz="1750" spc="15" dirty="0">
                <a:latin typeface="Calibri" panose="020F0502020204030204"/>
                <a:cs typeface="Calibri" panose="020F0502020204030204"/>
              </a:rPr>
              <a:t> </a:t>
            </a:r>
            <a:r>
              <a:rPr sz="1750" spc="-5" dirty="0">
                <a:latin typeface="Calibri" panose="020F0502020204030204"/>
                <a:cs typeface="Calibri" panose="020F0502020204030204"/>
              </a:rPr>
              <a:t>loop</a:t>
            </a:r>
            <a:r>
              <a:rPr sz="1750" spc="20" dirty="0">
                <a:latin typeface="Calibri" panose="020F0502020204030204"/>
                <a:cs typeface="Calibri" panose="020F0502020204030204"/>
              </a:rPr>
              <a:t> </a:t>
            </a:r>
            <a:r>
              <a:rPr sz="1750" spc="-5" dirty="0">
                <a:latin typeface="Calibri" panose="020F0502020204030204"/>
                <a:cs typeface="Calibri" panose="020F0502020204030204"/>
              </a:rPr>
              <a:t>statements</a:t>
            </a:r>
            <a:r>
              <a:rPr sz="1750" spc="20" dirty="0">
                <a:latin typeface="Calibri" panose="020F0502020204030204"/>
                <a:cs typeface="Calibri" panose="020F0502020204030204"/>
              </a:rPr>
              <a:t> </a:t>
            </a:r>
            <a:r>
              <a:rPr sz="1750" dirty="0">
                <a:latin typeface="Calibri" panose="020F0502020204030204"/>
                <a:cs typeface="Calibri" panose="020F0502020204030204"/>
              </a:rPr>
              <a:t>and</a:t>
            </a:r>
            <a:r>
              <a:rPr sz="1750" spc="15" dirty="0">
                <a:latin typeface="Calibri" panose="020F0502020204030204"/>
                <a:cs typeface="Calibri" panose="020F0502020204030204"/>
              </a:rPr>
              <a:t> </a:t>
            </a:r>
            <a:r>
              <a:rPr sz="1750" spc="-5" dirty="0">
                <a:latin typeface="Calibri" panose="020F0502020204030204"/>
                <a:cs typeface="Calibri" panose="020F0502020204030204"/>
              </a:rPr>
              <a:t>conditional</a:t>
            </a:r>
            <a:r>
              <a:rPr sz="1750" spc="20" dirty="0">
                <a:latin typeface="Calibri" panose="020F0502020204030204"/>
                <a:cs typeface="Calibri" panose="020F0502020204030204"/>
              </a:rPr>
              <a:t> </a:t>
            </a:r>
            <a:r>
              <a:rPr sz="1750" spc="-5" dirty="0">
                <a:latin typeface="Calibri" panose="020F0502020204030204"/>
                <a:cs typeface="Calibri" panose="020F0502020204030204"/>
              </a:rPr>
              <a:t>statements</a:t>
            </a:r>
            <a:r>
              <a:rPr sz="1750" spc="20" dirty="0">
                <a:latin typeface="Calibri" panose="020F0502020204030204"/>
                <a:cs typeface="Calibri" panose="020F0502020204030204"/>
              </a:rPr>
              <a:t> </a:t>
            </a:r>
            <a:r>
              <a:rPr sz="1750" spc="-5" dirty="0">
                <a:latin typeface="Calibri" panose="020F0502020204030204"/>
                <a:cs typeface="Calibri" panose="020F0502020204030204"/>
              </a:rPr>
              <a:t>like</a:t>
            </a:r>
            <a:r>
              <a:rPr sz="1750" spc="15" dirty="0">
                <a:latin typeface="Calibri" panose="020F0502020204030204"/>
                <a:cs typeface="Calibri" panose="020F0502020204030204"/>
              </a:rPr>
              <a:t> </a:t>
            </a:r>
            <a:r>
              <a:rPr sz="1750" spc="-5" dirty="0">
                <a:latin typeface="Calibri" panose="020F0502020204030204"/>
                <a:cs typeface="Calibri" panose="020F0502020204030204"/>
              </a:rPr>
              <a:t>If-Else</a:t>
            </a:r>
            <a:r>
              <a:rPr sz="1750" spc="20" dirty="0">
                <a:latin typeface="Calibri" panose="020F0502020204030204"/>
                <a:cs typeface="Calibri" panose="020F0502020204030204"/>
              </a:rPr>
              <a:t> </a:t>
            </a:r>
            <a:r>
              <a:rPr sz="1750" dirty="0">
                <a:latin typeface="Calibri" panose="020F0502020204030204"/>
                <a:cs typeface="Calibri" panose="020F0502020204030204"/>
              </a:rPr>
              <a:t>and </a:t>
            </a:r>
            <a:r>
              <a:rPr sz="1750" spc="-380" dirty="0">
                <a:latin typeface="Calibri" panose="020F0502020204030204"/>
                <a:cs typeface="Calibri" panose="020F0502020204030204"/>
              </a:rPr>
              <a:t> </a:t>
            </a:r>
            <a:r>
              <a:rPr sz="1750" spc="-5" dirty="0">
                <a:latin typeface="Calibri" panose="020F0502020204030204"/>
                <a:cs typeface="Calibri" panose="020F0502020204030204"/>
              </a:rPr>
              <a:t>Switch</a:t>
            </a:r>
            <a:r>
              <a:rPr sz="1750" spc="-10" dirty="0">
                <a:latin typeface="Calibri" panose="020F0502020204030204"/>
                <a:cs typeface="Calibri" panose="020F0502020204030204"/>
              </a:rPr>
              <a:t> </a:t>
            </a:r>
            <a:r>
              <a:rPr sz="1750" spc="-5" dirty="0">
                <a:latin typeface="Calibri" panose="020F0502020204030204"/>
                <a:cs typeface="Calibri" panose="020F0502020204030204"/>
              </a:rPr>
              <a:t>Statements. They directly use the functions </a:t>
            </a:r>
            <a:r>
              <a:rPr sz="1750" dirty="0">
                <a:latin typeface="Calibri" panose="020F0502020204030204"/>
                <a:cs typeface="Calibri" panose="020F0502020204030204"/>
              </a:rPr>
              <a:t>and</a:t>
            </a:r>
            <a:r>
              <a:rPr sz="1750" spc="-5" dirty="0">
                <a:latin typeface="Calibri" panose="020F0502020204030204"/>
                <a:cs typeface="Calibri" panose="020F0502020204030204"/>
              </a:rPr>
              <a:t> functional calls.</a:t>
            </a:r>
            <a:endParaRPr sz="1750">
              <a:latin typeface="Calibri" panose="020F0502020204030204"/>
              <a:cs typeface="Calibri" panose="020F0502020204030204"/>
            </a:endParaRPr>
          </a:p>
        </p:txBody>
      </p:sp>
      <p:sp>
        <p:nvSpPr>
          <p:cNvPr id="6" name="Slide Number Placeholder 5"/>
          <p:cNvSpPr>
            <a:spLocks noGrp="1"/>
          </p:cNvSpPr>
          <p:nvPr>
            <p:ph type="sldNum" sz="quarter" idx="7"/>
          </p:nvPr>
        </p:nvSpPr>
        <p:spPr/>
        <p:txBody>
          <a:bodyPr/>
          <a:lstStyle/>
          <a:p>
            <a:fld id="{B6F15528-21DE-4FAA-801E-634DDDAF4B2B}" type="slidenum">
              <a:rPr/>
              <a:t>4</a:t>
            </a:fld>
            <a:endParaRPr/>
          </a:p>
        </p:txBody>
      </p:sp>
      <p:sp>
        <p:nvSpPr>
          <p:cNvPr id="7" name="Footer Placeholder 6"/>
          <p:cNvSpPr>
            <a:spLocks noGrp="1"/>
          </p:cNvSpPr>
          <p:nvPr>
            <p:ph type="ftr" sz="quarter" idx="5"/>
          </p:nvPr>
        </p:nvSpPr>
        <p:spPr/>
        <p:txBody>
          <a:bodyPr/>
          <a:lstStyle/>
          <a:p>
            <a:r>
              <a:t>UNIT IV : Pythonic Programming Paradigm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426173"/>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Logical</a:t>
            </a:r>
            <a:r>
              <a:rPr spc="-55" dirty="0"/>
              <a:t> </a:t>
            </a:r>
            <a:r>
              <a:rPr spc="-5" dirty="0"/>
              <a:t>Programming</a:t>
            </a:r>
            <a:r>
              <a:rPr spc="-50" dirty="0"/>
              <a:t> </a:t>
            </a:r>
            <a:r>
              <a:rPr spc="-5" dirty="0"/>
              <a:t>Paradigm</a:t>
            </a:r>
          </a:p>
        </p:txBody>
      </p:sp>
      <p:sp>
        <p:nvSpPr>
          <p:cNvPr id="4" name="object 4"/>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31953" y="490866"/>
            <a:ext cx="12105640" cy="6118860"/>
          </a:xfrm>
          <a:custGeom>
            <a:avLst/>
            <a:gdLst/>
            <a:ahLst/>
            <a:cxnLst/>
            <a:rect l="l" t="t" r="r" b="b"/>
            <a:pathLst>
              <a:path w="12105640" h="6118859">
                <a:moveTo>
                  <a:pt x="0" y="0"/>
                </a:moveTo>
                <a:lnTo>
                  <a:pt x="12105504" y="0"/>
                </a:lnTo>
                <a:lnTo>
                  <a:pt x="12105504" y="6118857"/>
                </a:lnTo>
                <a:lnTo>
                  <a:pt x="0" y="6118857"/>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540075" y="271775"/>
            <a:ext cx="3137535" cy="1473200"/>
          </a:xfrm>
          <a:prstGeom prst="rect">
            <a:avLst/>
          </a:prstGeom>
        </p:spPr>
        <p:txBody>
          <a:bodyPr vert="horz" wrap="square" lIns="0" tIns="12700" rIns="0" bIns="0" rtlCol="0">
            <a:spAutoFit/>
          </a:bodyPr>
          <a:lstStyle/>
          <a:p>
            <a:pPr marL="12700" marR="5080">
              <a:lnSpc>
                <a:spcPct val="148000"/>
              </a:lnSpc>
              <a:spcBef>
                <a:spcPts val="100"/>
              </a:spcBef>
            </a:pPr>
            <a:r>
              <a:rPr sz="1600" spc="-5" dirty="0">
                <a:latin typeface="Calibri" panose="020F0502020204030204"/>
                <a:cs typeface="Calibri" panose="020F0502020204030204"/>
              </a:rPr>
              <a:t>pyDatalog.create_terms('factorial, N') </a:t>
            </a:r>
            <a:r>
              <a:rPr sz="1600" spc="-350" dirty="0">
                <a:latin typeface="Calibri" panose="020F0502020204030204"/>
                <a:cs typeface="Calibri" panose="020F0502020204030204"/>
              </a:rPr>
              <a:t> </a:t>
            </a:r>
            <a:r>
              <a:rPr sz="1600" spc="-5" dirty="0">
                <a:latin typeface="Calibri" panose="020F0502020204030204"/>
                <a:cs typeface="Calibri" panose="020F0502020204030204"/>
              </a:rPr>
              <a:t>factorial[N] </a:t>
            </a:r>
            <a:r>
              <a:rPr sz="1600" dirty="0">
                <a:latin typeface="Calibri" panose="020F0502020204030204"/>
                <a:cs typeface="Calibri" panose="020F0502020204030204"/>
              </a:rPr>
              <a:t>= </a:t>
            </a:r>
            <a:r>
              <a:rPr sz="1600" spc="-5" dirty="0">
                <a:latin typeface="Calibri" panose="020F0502020204030204"/>
                <a:cs typeface="Calibri" panose="020F0502020204030204"/>
              </a:rPr>
              <a:t>N*factorial[N-1] </a:t>
            </a:r>
            <a:r>
              <a:rPr sz="1600" dirty="0">
                <a:latin typeface="Calibri" panose="020F0502020204030204"/>
                <a:cs typeface="Calibri" panose="020F0502020204030204"/>
              </a:rPr>
              <a:t> </a:t>
            </a:r>
            <a:r>
              <a:rPr sz="1600" spc="-5" dirty="0">
                <a:latin typeface="Calibri" panose="020F0502020204030204"/>
                <a:cs typeface="Calibri" panose="020F0502020204030204"/>
              </a:rPr>
              <a:t>factorial[1]</a:t>
            </a:r>
            <a:r>
              <a:rPr sz="1600" spc="-10" dirty="0">
                <a:latin typeface="Calibri" panose="020F0502020204030204"/>
                <a:cs typeface="Calibri" panose="020F0502020204030204"/>
              </a:rPr>
              <a:t> </a:t>
            </a:r>
            <a:r>
              <a:rPr sz="1600" dirty="0">
                <a:latin typeface="Calibri" panose="020F0502020204030204"/>
                <a:cs typeface="Calibri" panose="020F0502020204030204"/>
              </a:rPr>
              <a:t>=</a:t>
            </a:r>
            <a:r>
              <a:rPr sz="1600" spc="-5" dirty="0">
                <a:latin typeface="Calibri" panose="020F0502020204030204"/>
                <a:cs typeface="Calibri" panose="020F0502020204030204"/>
              </a:rPr>
              <a:t> </a:t>
            </a:r>
            <a:r>
              <a:rPr sz="1600" dirty="0">
                <a:latin typeface="Calibri" panose="020F0502020204030204"/>
                <a:cs typeface="Calibri" panose="020F0502020204030204"/>
              </a:rPr>
              <a:t>1</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print(factorial[3]==N)</a:t>
            </a:r>
            <a:endParaRPr sz="160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40</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740" y="34162"/>
            <a:ext cx="12113260" cy="391160"/>
          </a:xfrm>
          <a:prstGeom prst="rect">
            <a:avLst/>
          </a:prstGeom>
        </p:spPr>
        <p:txBody>
          <a:bodyPr vert="horz" wrap="square" lIns="0" tIns="12700" rIns="0" bIns="0" rtlCol="0">
            <a:spAutoFit/>
          </a:bodyPr>
          <a:lstStyle/>
          <a:p>
            <a:pPr marL="12700">
              <a:lnSpc>
                <a:spcPct val="100000"/>
              </a:lnSpc>
              <a:spcBef>
                <a:spcPts val="100"/>
              </a:spcBef>
              <a:tabLst>
                <a:tab pos="12099925" algn="l"/>
              </a:tabLst>
            </a:pPr>
            <a:r>
              <a:rPr u="heavy" spc="-5" dirty="0">
                <a:uFill>
                  <a:solidFill>
                    <a:srgbClr val="1F97C8"/>
                  </a:solidFill>
                </a:uFill>
              </a:rPr>
              <a:t>Logical</a:t>
            </a:r>
            <a:r>
              <a:rPr u="heavy" spc="-40" dirty="0">
                <a:uFill>
                  <a:solidFill>
                    <a:srgbClr val="1F97C8"/>
                  </a:solidFill>
                </a:uFill>
              </a:rPr>
              <a:t> </a:t>
            </a:r>
            <a:r>
              <a:rPr u="heavy" spc="-5" dirty="0">
                <a:uFill>
                  <a:solidFill>
                    <a:srgbClr val="1F97C8"/>
                  </a:solidFill>
                </a:uFill>
              </a:rPr>
              <a:t>Programming</a:t>
            </a:r>
            <a:r>
              <a:rPr u="heavy" spc="-35" dirty="0">
                <a:uFill>
                  <a:solidFill>
                    <a:srgbClr val="1F97C8"/>
                  </a:solidFill>
                </a:uFill>
              </a:rPr>
              <a:t> </a:t>
            </a:r>
            <a:r>
              <a:rPr u="heavy" spc="-5" dirty="0">
                <a:uFill>
                  <a:solidFill>
                    <a:srgbClr val="1F97C8"/>
                  </a:solidFill>
                </a:uFill>
              </a:rPr>
              <a:t>Paradigm	</a:t>
            </a:r>
          </a:p>
        </p:txBody>
      </p:sp>
      <p:sp>
        <p:nvSpPr>
          <p:cNvPr id="3" name="object 3"/>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grpSp>
        <p:nvGrpSpPr>
          <p:cNvPr id="4" name="object 4"/>
          <p:cNvGrpSpPr/>
          <p:nvPr/>
        </p:nvGrpSpPr>
        <p:grpSpPr>
          <a:xfrm>
            <a:off x="25603" y="484516"/>
            <a:ext cx="12118340" cy="6131560"/>
            <a:chOff x="25603" y="484516"/>
            <a:chExt cx="12118340" cy="6131560"/>
          </a:xfrm>
        </p:grpSpPr>
        <p:sp>
          <p:nvSpPr>
            <p:cNvPr id="5" name="object 5"/>
            <p:cNvSpPr/>
            <p:nvPr/>
          </p:nvSpPr>
          <p:spPr>
            <a:xfrm>
              <a:off x="31953" y="490866"/>
              <a:ext cx="12105640" cy="6118860"/>
            </a:xfrm>
            <a:custGeom>
              <a:avLst/>
              <a:gdLst/>
              <a:ahLst/>
              <a:cxnLst/>
              <a:rect l="l" t="t" r="r" b="b"/>
              <a:pathLst>
                <a:path w="12105640" h="6118859">
                  <a:moveTo>
                    <a:pt x="0" y="0"/>
                  </a:moveTo>
                  <a:lnTo>
                    <a:pt x="12105504" y="0"/>
                  </a:lnTo>
                  <a:lnTo>
                    <a:pt x="12105504" y="6118857"/>
                  </a:lnTo>
                  <a:lnTo>
                    <a:pt x="0" y="6118857"/>
                  </a:lnTo>
                  <a:lnTo>
                    <a:pt x="0" y="0"/>
                  </a:lnTo>
                  <a:close/>
                </a:path>
              </a:pathLst>
            </a:custGeom>
            <a:ln w="12699">
              <a:solidFill>
                <a:srgbClr val="00B0F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529333" y="1274102"/>
              <a:ext cx="7589869" cy="4312858"/>
            </a:xfrm>
            <a:prstGeom prst="rect">
              <a:avLst/>
            </a:prstGeom>
          </p:spPr>
        </p:pic>
      </p:grpSp>
      <p:sp>
        <p:nvSpPr>
          <p:cNvPr id="7" name="Slide Number Placeholder 6"/>
          <p:cNvSpPr>
            <a:spLocks noGrp="1"/>
          </p:cNvSpPr>
          <p:nvPr>
            <p:ph type="sldNum" sz="quarter" idx="7"/>
          </p:nvPr>
        </p:nvSpPr>
        <p:spPr/>
        <p:txBody>
          <a:bodyPr/>
          <a:lstStyle/>
          <a:p>
            <a:fld id="{B6F15528-21DE-4FAA-801E-634DDDAF4B2B}" type="slidenum">
              <a:rPr/>
              <a:t>41</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426173"/>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Logical</a:t>
            </a:r>
            <a:r>
              <a:rPr spc="-55" dirty="0"/>
              <a:t> </a:t>
            </a:r>
            <a:r>
              <a:rPr spc="-5" dirty="0"/>
              <a:t>Programming</a:t>
            </a:r>
            <a:r>
              <a:rPr spc="-50" dirty="0"/>
              <a:t> </a:t>
            </a:r>
            <a:r>
              <a:rPr spc="-5" dirty="0"/>
              <a:t>Paradigm</a:t>
            </a:r>
          </a:p>
        </p:txBody>
      </p:sp>
      <p:sp>
        <p:nvSpPr>
          <p:cNvPr id="4" name="object 4"/>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31953" y="490866"/>
            <a:ext cx="12105640" cy="6118860"/>
          </a:xfrm>
          <a:custGeom>
            <a:avLst/>
            <a:gdLst/>
            <a:ahLst/>
            <a:cxnLst/>
            <a:rect l="l" t="t" r="r" b="b"/>
            <a:pathLst>
              <a:path w="12105640" h="6118859">
                <a:moveTo>
                  <a:pt x="0" y="0"/>
                </a:moveTo>
                <a:lnTo>
                  <a:pt x="12105504" y="0"/>
                </a:lnTo>
                <a:lnTo>
                  <a:pt x="12105504" y="6118857"/>
                </a:lnTo>
                <a:lnTo>
                  <a:pt x="0" y="6118857"/>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540075" y="271775"/>
            <a:ext cx="9624695" cy="5454650"/>
          </a:xfrm>
          <a:prstGeom prst="rect">
            <a:avLst/>
          </a:prstGeom>
        </p:spPr>
        <p:txBody>
          <a:bodyPr vert="horz" wrap="square" lIns="0" tIns="130810" rIns="0" bIns="0" rtlCol="0">
            <a:spAutoFit/>
          </a:bodyPr>
          <a:lstStyle/>
          <a:p>
            <a:pPr marL="12700">
              <a:lnSpc>
                <a:spcPct val="100000"/>
              </a:lnSpc>
              <a:spcBef>
                <a:spcPts val="1030"/>
              </a:spcBef>
            </a:pPr>
            <a:r>
              <a:rPr sz="1600" spc="-5" dirty="0">
                <a:latin typeface="Calibri" panose="020F0502020204030204"/>
                <a:cs typeface="Calibri" panose="020F0502020204030204"/>
              </a:rPr>
              <a:t>from</a:t>
            </a:r>
            <a:r>
              <a:rPr sz="1600" spc="-25" dirty="0">
                <a:latin typeface="Calibri" panose="020F0502020204030204"/>
                <a:cs typeface="Calibri" panose="020F0502020204030204"/>
              </a:rPr>
              <a:t> </a:t>
            </a:r>
            <a:r>
              <a:rPr sz="1600" spc="-5" dirty="0">
                <a:latin typeface="Calibri" panose="020F0502020204030204"/>
                <a:cs typeface="Calibri" panose="020F0502020204030204"/>
              </a:rPr>
              <a:t>pyDatalog</a:t>
            </a:r>
            <a:r>
              <a:rPr sz="1600" spc="-25" dirty="0">
                <a:latin typeface="Calibri" panose="020F0502020204030204"/>
                <a:cs typeface="Calibri" panose="020F0502020204030204"/>
              </a:rPr>
              <a:t> </a:t>
            </a:r>
            <a:r>
              <a:rPr sz="1600" spc="-5" dirty="0">
                <a:latin typeface="Calibri" panose="020F0502020204030204"/>
                <a:cs typeface="Calibri" panose="020F0502020204030204"/>
              </a:rPr>
              <a:t>import</a:t>
            </a:r>
            <a:r>
              <a:rPr sz="1600" spc="-25" dirty="0">
                <a:latin typeface="Calibri" panose="020F0502020204030204"/>
                <a:cs typeface="Calibri" panose="020F0502020204030204"/>
              </a:rPr>
              <a:t> </a:t>
            </a:r>
            <a:r>
              <a:rPr sz="1600" spc="-5" dirty="0">
                <a:latin typeface="Calibri" panose="020F0502020204030204"/>
                <a:cs typeface="Calibri" panose="020F0502020204030204"/>
              </a:rPr>
              <a:t>pyDatalog</a:t>
            </a:r>
            <a:endParaRPr sz="1600">
              <a:latin typeface="Calibri" panose="020F0502020204030204"/>
              <a:cs typeface="Calibri" panose="020F0502020204030204"/>
            </a:endParaRPr>
          </a:p>
          <a:p>
            <a:pPr marL="12700" marR="5080">
              <a:lnSpc>
                <a:spcPct val="148000"/>
              </a:lnSpc>
            </a:pPr>
            <a:r>
              <a:rPr sz="1600" spc="-5" dirty="0">
                <a:latin typeface="Calibri" panose="020F0502020204030204"/>
                <a:cs typeface="Calibri" panose="020F0502020204030204"/>
              </a:rPr>
              <a:t>pyDatalog.create_terms('X,Y,Z, works_in, department_size, manager, indirect_manager, count_of_indirect_reports') </a:t>
            </a:r>
            <a:r>
              <a:rPr sz="1600" spc="-350" dirty="0">
                <a:latin typeface="Calibri" panose="020F0502020204030204"/>
                <a:cs typeface="Calibri" panose="020F0502020204030204"/>
              </a:rPr>
              <a:t> </a:t>
            </a:r>
            <a:r>
              <a:rPr sz="1600" dirty="0">
                <a:latin typeface="Calibri" panose="020F0502020204030204"/>
                <a:cs typeface="Calibri" panose="020F0502020204030204"/>
              </a:rPr>
              <a:t>#</a:t>
            </a:r>
            <a:r>
              <a:rPr sz="1600" spc="-10" dirty="0">
                <a:latin typeface="Calibri" panose="020F0502020204030204"/>
                <a:cs typeface="Calibri" panose="020F0502020204030204"/>
              </a:rPr>
              <a:t> </a:t>
            </a:r>
            <a:r>
              <a:rPr sz="1600" spc="-5" dirty="0">
                <a:latin typeface="Calibri" panose="020F0502020204030204"/>
                <a:cs typeface="Calibri" panose="020F0502020204030204"/>
              </a:rPr>
              <a:t>Mary works in Production</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+works_in('Mary',</a:t>
            </a:r>
            <a:r>
              <a:rPr sz="1600" spc="-45" dirty="0">
                <a:latin typeface="Calibri" panose="020F0502020204030204"/>
                <a:cs typeface="Calibri" panose="020F0502020204030204"/>
              </a:rPr>
              <a:t> </a:t>
            </a:r>
            <a:r>
              <a:rPr sz="1600" spc="-5" dirty="0">
                <a:latin typeface="Calibri" panose="020F0502020204030204"/>
                <a:cs typeface="Calibri" panose="020F0502020204030204"/>
              </a:rPr>
              <a:t>'Production')</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+works_in('Sam',</a:t>
            </a:r>
            <a:r>
              <a:rPr sz="1600" spc="300" dirty="0">
                <a:latin typeface="Calibri" panose="020F0502020204030204"/>
                <a:cs typeface="Calibri" panose="020F0502020204030204"/>
              </a:rPr>
              <a:t> </a:t>
            </a:r>
            <a:r>
              <a:rPr sz="1600" spc="-5" dirty="0">
                <a:latin typeface="Calibri" panose="020F0502020204030204"/>
                <a:cs typeface="Calibri" panose="020F0502020204030204"/>
              </a:rPr>
              <a:t>'Marketing')</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+works_in('John',</a:t>
            </a:r>
            <a:r>
              <a:rPr sz="1600" spc="-45" dirty="0">
                <a:latin typeface="Calibri" panose="020F0502020204030204"/>
                <a:cs typeface="Calibri" panose="020F0502020204030204"/>
              </a:rPr>
              <a:t> </a:t>
            </a:r>
            <a:r>
              <a:rPr sz="1600" spc="-5" dirty="0">
                <a:latin typeface="Calibri" panose="020F0502020204030204"/>
                <a:cs typeface="Calibri" panose="020F0502020204030204"/>
              </a:rPr>
              <a:t>'Production')</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+works_in('John',</a:t>
            </a:r>
            <a:r>
              <a:rPr sz="1600" spc="-45" dirty="0">
                <a:latin typeface="Calibri" panose="020F0502020204030204"/>
                <a:cs typeface="Calibri" panose="020F0502020204030204"/>
              </a:rPr>
              <a:t> </a:t>
            </a:r>
            <a:r>
              <a:rPr sz="1600" spc="-5" dirty="0">
                <a:latin typeface="Calibri" panose="020F0502020204030204"/>
                <a:cs typeface="Calibri" panose="020F0502020204030204"/>
              </a:rPr>
              <a:t>'Marketing')</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+(manager['Mary']</a:t>
            </a:r>
            <a:r>
              <a:rPr sz="1600" spc="-50" dirty="0">
                <a:latin typeface="Calibri" panose="020F0502020204030204"/>
                <a:cs typeface="Calibri" panose="020F0502020204030204"/>
              </a:rPr>
              <a:t> </a:t>
            </a:r>
            <a:r>
              <a:rPr sz="1600" spc="-5" dirty="0">
                <a:latin typeface="Calibri" panose="020F0502020204030204"/>
                <a:cs typeface="Calibri" panose="020F0502020204030204"/>
              </a:rPr>
              <a:t>==</a:t>
            </a:r>
            <a:r>
              <a:rPr sz="1600" spc="-50" dirty="0">
                <a:latin typeface="Calibri" panose="020F0502020204030204"/>
                <a:cs typeface="Calibri" panose="020F0502020204030204"/>
              </a:rPr>
              <a:t> </a:t>
            </a:r>
            <a:r>
              <a:rPr sz="1600" spc="-5" dirty="0">
                <a:latin typeface="Calibri" panose="020F0502020204030204"/>
                <a:cs typeface="Calibri" panose="020F0502020204030204"/>
              </a:rPr>
              <a:t>'John')</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+(manager['Sam']</a:t>
            </a:r>
            <a:r>
              <a:rPr sz="1600" spc="295" dirty="0">
                <a:latin typeface="Calibri" panose="020F0502020204030204"/>
                <a:cs typeface="Calibri" panose="020F0502020204030204"/>
              </a:rPr>
              <a:t> </a:t>
            </a:r>
            <a:r>
              <a:rPr sz="1600" spc="-5" dirty="0">
                <a:latin typeface="Calibri" panose="020F0502020204030204"/>
                <a:cs typeface="Calibri" panose="020F0502020204030204"/>
              </a:rPr>
              <a:t>==</a:t>
            </a:r>
            <a:r>
              <a:rPr sz="1600" spc="-35" dirty="0">
                <a:latin typeface="Calibri" panose="020F0502020204030204"/>
                <a:cs typeface="Calibri" panose="020F0502020204030204"/>
              </a:rPr>
              <a:t> </a:t>
            </a:r>
            <a:r>
              <a:rPr sz="1600" spc="-5" dirty="0">
                <a:latin typeface="Calibri" panose="020F0502020204030204"/>
                <a:cs typeface="Calibri" panose="020F0502020204030204"/>
              </a:rPr>
              <a:t>'Mary')</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+(manager['Tom']</a:t>
            </a:r>
            <a:r>
              <a:rPr sz="1600" spc="295" dirty="0">
                <a:latin typeface="Calibri" panose="020F0502020204030204"/>
                <a:cs typeface="Calibri" panose="020F0502020204030204"/>
              </a:rPr>
              <a:t> </a:t>
            </a:r>
            <a:r>
              <a:rPr sz="1600" spc="-5" dirty="0">
                <a:latin typeface="Calibri" panose="020F0502020204030204"/>
                <a:cs typeface="Calibri" panose="020F0502020204030204"/>
              </a:rPr>
              <a:t>==</a:t>
            </a:r>
            <a:r>
              <a:rPr sz="1600" spc="-35" dirty="0">
                <a:latin typeface="Calibri" panose="020F0502020204030204"/>
                <a:cs typeface="Calibri" panose="020F0502020204030204"/>
              </a:rPr>
              <a:t> </a:t>
            </a:r>
            <a:r>
              <a:rPr sz="1600" spc="-5" dirty="0">
                <a:latin typeface="Calibri" panose="020F0502020204030204"/>
                <a:cs typeface="Calibri" panose="020F0502020204030204"/>
              </a:rPr>
              <a:t>'Mary')</a:t>
            </a:r>
            <a:endParaRPr sz="1600">
              <a:latin typeface="Calibri" panose="020F0502020204030204"/>
              <a:cs typeface="Calibri" panose="020F0502020204030204"/>
            </a:endParaRPr>
          </a:p>
          <a:p>
            <a:pPr>
              <a:lnSpc>
                <a:spcPct val="100000"/>
              </a:lnSpc>
              <a:spcBef>
                <a:spcPts val="40"/>
              </a:spcBef>
            </a:pPr>
            <a:endParaRPr sz="2300">
              <a:latin typeface="Calibri" panose="020F0502020204030204"/>
              <a:cs typeface="Calibri" panose="020F0502020204030204"/>
            </a:endParaRPr>
          </a:p>
          <a:p>
            <a:pPr marL="12700" marR="5993130">
              <a:lnSpc>
                <a:spcPct val="148000"/>
              </a:lnSpc>
            </a:pPr>
            <a:r>
              <a:rPr sz="1600" spc="-5" dirty="0">
                <a:latin typeface="Calibri" panose="020F0502020204030204"/>
                <a:cs typeface="Calibri" panose="020F0502020204030204"/>
              </a:rPr>
              <a:t>indirect_manager(X,Y) &lt;= (manager[X] == Y) </a:t>
            </a:r>
            <a:r>
              <a:rPr sz="1600" spc="-350" dirty="0">
                <a:latin typeface="Calibri" panose="020F0502020204030204"/>
                <a:cs typeface="Calibri" panose="020F0502020204030204"/>
              </a:rPr>
              <a:t> </a:t>
            </a:r>
            <a:r>
              <a:rPr sz="1600" spc="-5" dirty="0">
                <a:latin typeface="Calibri" panose="020F0502020204030204"/>
                <a:cs typeface="Calibri" panose="020F0502020204030204"/>
              </a:rPr>
              <a:t>print(works_in(X,</a:t>
            </a:r>
            <a:r>
              <a:rPr sz="1600" spc="345" dirty="0">
                <a:latin typeface="Calibri" panose="020F0502020204030204"/>
                <a:cs typeface="Calibri" panose="020F0502020204030204"/>
              </a:rPr>
              <a:t> </a:t>
            </a:r>
            <a:r>
              <a:rPr sz="1600" spc="-5" dirty="0">
                <a:latin typeface="Calibri" panose="020F0502020204030204"/>
                <a:cs typeface="Calibri" panose="020F0502020204030204"/>
              </a:rPr>
              <a:t>'Marketing'))</a:t>
            </a:r>
            <a:endParaRPr sz="1600">
              <a:latin typeface="Calibri" panose="020F0502020204030204"/>
              <a:cs typeface="Calibri" panose="020F0502020204030204"/>
            </a:endParaRPr>
          </a:p>
          <a:p>
            <a:pPr marL="12700" marR="3935730">
              <a:lnSpc>
                <a:spcPct val="148000"/>
              </a:lnSpc>
              <a:spcBef>
                <a:spcPts val="5"/>
              </a:spcBef>
            </a:pPr>
            <a:r>
              <a:rPr sz="1600" spc="-5" dirty="0">
                <a:latin typeface="Calibri" panose="020F0502020204030204"/>
                <a:cs typeface="Calibri" panose="020F0502020204030204"/>
              </a:rPr>
              <a:t>indirect_manager(X,Y) &lt;= (manager[X] == Z) </a:t>
            </a:r>
            <a:r>
              <a:rPr sz="1600" dirty="0">
                <a:latin typeface="Calibri" panose="020F0502020204030204"/>
                <a:cs typeface="Calibri" panose="020F0502020204030204"/>
              </a:rPr>
              <a:t>&amp; </a:t>
            </a:r>
            <a:r>
              <a:rPr sz="1600" spc="-5" dirty="0">
                <a:latin typeface="Calibri" panose="020F0502020204030204"/>
                <a:cs typeface="Calibri" panose="020F0502020204030204"/>
              </a:rPr>
              <a:t>indirect_manager(Z,Y) </a:t>
            </a:r>
            <a:r>
              <a:rPr sz="1600" spc="-350" dirty="0">
                <a:latin typeface="Calibri" panose="020F0502020204030204"/>
                <a:cs typeface="Calibri" panose="020F0502020204030204"/>
              </a:rPr>
              <a:t> </a:t>
            </a:r>
            <a:r>
              <a:rPr sz="1600" spc="-5" dirty="0">
                <a:latin typeface="Calibri" panose="020F0502020204030204"/>
                <a:cs typeface="Calibri" panose="020F0502020204030204"/>
              </a:rPr>
              <a:t>print(indirect_manager('Sam',X))</a:t>
            </a:r>
            <a:endParaRPr sz="1600">
              <a:latin typeface="Calibri" panose="020F0502020204030204"/>
              <a:cs typeface="Calibri" panose="020F0502020204030204"/>
            </a:endParaRPr>
          </a:p>
        </p:txBody>
      </p:sp>
      <p:sp>
        <p:nvSpPr>
          <p:cNvPr id="7" name="Slide Number Placeholder 6"/>
          <p:cNvSpPr>
            <a:spLocks noGrp="1"/>
          </p:cNvSpPr>
          <p:nvPr>
            <p:ph type="sldNum" sz="quarter" idx="7"/>
          </p:nvPr>
        </p:nvSpPr>
        <p:spPr/>
        <p:txBody>
          <a:bodyPr/>
          <a:lstStyle/>
          <a:p>
            <a:fld id="{B6F15528-21DE-4FAA-801E-634DDDAF4B2B}" type="slidenum">
              <a:rPr/>
              <a:t>42</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426173"/>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Logical</a:t>
            </a:r>
            <a:r>
              <a:rPr spc="-55" dirty="0"/>
              <a:t> </a:t>
            </a:r>
            <a:r>
              <a:rPr spc="-5" dirty="0"/>
              <a:t>Programming</a:t>
            </a:r>
            <a:r>
              <a:rPr spc="-50" dirty="0"/>
              <a:t> </a:t>
            </a:r>
            <a:r>
              <a:rPr spc="-5" dirty="0"/>
              <a:t>Paradigm</a:t>
            </a:r>
          </a:p>
        </p:txBody>
      </p:sp>
      <p:sp>
        <p:nvSpPr>
          <p:cNvPr id="4" name="object 4"/>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31953" y="490866"/>
            <a:ext cx="12105640" cy="6118860"/>
          </a:xfrm>
          <a:custGeom>
            <a:avLst/>
            <a:gdLst/>
            <a:ahLst/>
            <a:cxnLst/>
            <a:rect l="l" t="t" r="r" b="b"/>
            <a:pathLst>
              <a:path w="12105640" h="6118859">
                <a:moveTo>
                  <a:pt x="0" y="0"/>
                </a:moveTo>
                <a:lnTo>
                  <a:pt x="12105504" y="0"/>
                </a:lnTo>
                <a:lnTo>
                  <a:pt x="12105504" y="6118857"/>
                </a:lnTo>
                <a:lnTo>
                  <a:pt x="0" y="6118857"/>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540075" y="271775"/>
            <a:ext cx="2969895" cy="1835150"/>
          </a:xfrm>
          <a:prstGeom prst="rect">
            <a:avLst/>
          </a:prstGeom>
        </p:spPr>
        <p:txBody>
          <a:bodyPr vert="horz" wrap="square" lIns="0" tIns="12700" rIns="0" bIns="0" rtlCol="0">
            <a:spAutoFit/>
          </a:bodyPr>
          <a:lstStyle/>
          <a:p>
            <a:pPr marL="12700" marR="1278890">
              <a:lnSpc>
                <a:spcPct val="148000"/>
              </a:lnSpc>
              <a:spcBef>
                <a:spcPts val="100"/>
              </a:spcBef>
            </a:pPr>
            <a:r>
              <a:rPr sz="1600" spc="-5" dirty="0">
                <a:latin typeface="Calibri" panose="020F0502020204030204"/>
                <a:cs typeface="Calibri" panose="020F0502020204030204"/>
              </a:rPr>
              <a:t>Lucy is </a:t>
            </a:r>
            <a:r>
              <a:rPr sz="1600" dirty="0">
                <a:latin typeface="Calibri" panose="020F0502020204030204"/>
                <a:cs typeface="Calibri" panose="020F0502020204030204"/>
              </a:rPr>
              <a:t>a </a:t>
            </a:r>
            <a:r>
              <a:rPr sz="1600" spc="-5" dirty="0">
                <a:latin typeface="Calibri" panose="020F0502020204030204"/>
                <a:cs typeface="Calibri" panose="020F0502020204030204"/>
              </a:rPr>
              <a:t>Professor </a:t>
            </a:r>
            <a:r>
              <a:rPr sz="1600" dirty="0">
                <a:latin typeface="Calibri" panose="020F0502020204030204"/>
                <a:cs typeface="Calibri" panose="020F0502020204030204"/>
              </a:rPr>
              <a:t> </a:t>
            </a:r>
            <a:r>
              <a:rPr sz="1600" spc="-5" dirty="0">
                <a:latin typeface="Calibri" panose="020F0502020204030204"/>
                <a:cs typeface="Calibri" panose="020F0502020204030204"/>
              </a:rPr>
              <a:t>Danny</a:t>
            </a:r>
            <a:r>
              <a:rPr sz="1600" spc="-35" dirty="0">
                <a:latin typeface="Calibri" panose="020F0502020204030204"/>
                <a:cs typeface="Calibri" panose="020F0502020204030204"/>
              </a:rPr>
              <a:t> </a:t>
            </a:r>
            <a:r>
              <a:rPr sz="1600" spc="-5" dirty="0">
                <a:latin typeface="Calibri" panose="020F0502020204030204"/>
                <a:cs typeface="Calibri" panose="020F0502020204030204"/>
              </a:rPr>
              <a:t>is</a:t>
            </a:r>
            <a:r>
              <a:rPr sz="1600" spc="-35" dirty="0">
                <a:latin typeface="Calibri" panose="020F0502020204030204"/>
                <a:cs typeface="Calibri" panose="020F0502020204030204"/>
              </a:rPr>
              <a:t> </a:t>
            </a:r>
            <a:r>
              <a:rPr sz="1600" dirty="0">
                <a:latin typeface="Calibri" panose="020F0502020204030204"/>
                <a:cs typeface="Calibri" panose="020F0502020204030204"/>
              </a:rPr>
              <a:t>a</a:t>
            </a:r>
            <a:r>
              <a:rPr sz="1600" spc="-30" dirty="0">
                <a:latin typeface="Calibri" panose="020F0502020204030204"/>
                <a:cs typeface="Calibri" panose="020F0502020204030204"/>
              </a:rPr>
              <a:t> </a:t>
            </a:r>
            <a:r>
              <a:rPr sz="1600" spc="-5" dirty="0">
                <a:latin typeface="Calibri" panose="020F0502020204030204"/>
                <a:cs typeface="Calibri" panose="020F0502020204030204"/>
              </a:rPr>
              <a:t>Professor </a:t>
            </a:r>
            <a:r>
              <a:rPr sz="1600" spc="-350" dirty="0">
                <a:latin typeface="Calibri" panose="020F0502020204030204"/>
                <a:cs typeface="Calibri" panose="020F0502020204030204"/>
              </a:rPr>
              <a:t> </a:t>
            </a:r>
            <a:r>
              <a:rPr sz="1600" spc="-5" dirty="0">
                <a:latin typeface="Calibri" panose="020F0502020204030204"/>
                <a:cs typeface="Calibri" panose="020F0502020204030204"/>
              </a:rPr>
              <a:t>James</a:t>
            </a:r>
            <a:r>
              <a:rPr sz="1600" spc="-25" dirty="0">
                <a:latin typeface="Calibri" panose="020F0502020204030204"/>
                <a:cs typeface="Calibri" panose="020F0502020204030204"/>
              </a:rPr>
              <a:t> </a:t>
            </a:r>
            <a:r>
              <a:rPr sz="1600" spc="-5" dirty="0">
                <a:latin typeface="Calibri" panose="020F0502020204030204"/>
                <a:cs typeface="Calibri" panose="020F0502020204030204"/>
              </a:rPr>
              <a:t>is</a:t>
            </a:r>
            <a:r>
              <a:rPr sz="1600" spc="-20" dirty="0">
                <a:latin typeface="Calibri" panose="020F0502020204030204"/>
                <a:cs typeface="Calibri" panose="020F0502020204030204"/>
              </a:rPr>
              <a:t> </a:t>
            </a:r>
            <a:r>
              <a:rPr sz="1600" dirty="0">
                <a:latin typeface="Calibri" panose="020F0502020204030204"/>
                <a:cs typeface="Calibri" panose="020F0502020204030204"/>
              </a:rPr>
              <a:t>a</a:t>
            </a:r>
            <a:r>
              <a:rPr sz="1600" spc="-20" dirty="0">
                <a:latin typeface="Calibri" panose="020F0502020204030204"/>
                <a:cs typeface="Calibri" panose="020F0502020204030204"/>
              </a:rPr>
              <a:t> </a:t>
            </a:r>
            <a:r>
              <a:rPr sz="1600" spc="-5" dirty="0">
                <a:latin typeface="Calibri" panose="020F0502020204030204"/>
                <a:cs typeface="Calibri" panose="020F0502020204030204"/>
              </a:rPr>
              <a:t>Lecturer</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All</a:t>
            </a:r>
            <a:r>
              <a:rPr sz="1600" spc="-25" dirty="0">
                <a:latin typeface="Calibri" panose="020F0502020204030204"/>
                <a:cs typeface="Calibri" panose="020F0502020204030204"/>
              </a:rPr>
              <a:t> </a:t>
            </a:r>
            <a:r>
              <a:rPr sz="1600" spc="-5" dirty="0">
                <a:latin typeface="Calibri" panose="020F0502020204030204"/>
                <a:cs typeface="Calibri" panose="020F0502020204030204"/>
              </a:rPr>
              <a:t>professors</a:t>
            </a:r>
            <a:r>
              <a:rPr sz="1600" spc="-25" dirty="0">
                <a:latin typeface="Calibri" panose="020F0502020204030204"/>
                <a:cs typeface="Calibri" panose="020F0502020204030204"/>
              </a:rPr>
              <a:t> </a:t>
            </a:r>
            <a:r>
              <a:rPr sz="1600" dirty="0">
                <a:latin typeface="Calibri" panose="020F0502020204030204"/>
                <a:cs typeface="Calibri" panose="020F0502020204030204"/>
              </a:rPr>
              <a:t>are</a:t>
            </a:r>
            <a:r>
              <a:rPr sz="1600" spc="-30" dirty="0">
                <a:latin typeface="Calibri" panose="020F0502020204030204"/>
                <a:cs typeface="Calibri" panose="020F0502020204030204"/>
              </a:rPr>
              <a:t> </a:t>
            </a:r>
            <a:r>
              <a:rPr sz="1600" spc="-5" dirty="0">
                <a:latin typeface="Calibri" panose="020F0502020204030204"/>
                <a:cs typeface="Calibri" panose="020F0502020204030204"/>
              </a:rPr>
              <a:t>Dean</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Write</a:t>
            </a:r>
            <a:r>
              <a:rPr sz="1600" spc="-20" dirty="0">
                <a:latin typeface="Calibri" panose="020F0502020204030204"/>
                <a:cs typeface="Calibri" panose="020F0502020204030204"/>
              </a:rPr>
              <a:t> </a:t>
            </a:r>
            <a:r>
              <a:rPr sz="1600" dirty="0">
                <a:latin typeface="Calibri" panose="020F0502020204030204"/>
                <a:cs typeface="Calibri" panose="020F0502020204030204"/>
              </a:rPr>
              <a:t>a</a:t>
            </a:r>
            <a:r>
              <a:rPr sz="1600" spc="-15" dirty="0">
                <a:latin typeface="Calibri" panose="020F0502020204030204"/>
                <a:cs typeface="Calibri" panose="020F0502020204030204"/>
              </a:rPr>
              <a:t> </a:t>
            </a:r>
            <a:r>
              <a:rPr sz="1600" spc="-5" dirty="0">
                <a:latin typeface="Calibri" panose="020F0502020204030204"/>
                <a:cs typeface="Calibri" panose="020F0502020204030204"/>
              </a:rPr>
              <a:t>Query</a:t>
            </a:r>
            <a:r>
              <a:rPr sz="1600" spc="-20" dirty="0">
                <a:latin typeface="Calibri" panose="020F0502020204030204"/>
                <a:cs typeface="Calibri" panose="020F0502020204030204"/>
              </a:rPr>
              <a:t> </a:t>
            </a:r>
            <a:r>
              <a:rPr sz="1600" spc="-5" dirty="0">
                <a:latin typeface="Calibri" panose="020F0502020204030204"/>
                <a:cs typeface="Calibri" panose="020F0502020204030204"/>
              </a:rPr>
              <a:t>to</a:t>
            </a:r>
            <a:r>
              <a:rPr sz="1600" spc="-15" dirty="0">
                <a:latin typeface="Calibri" panose="020F0502020204030204"/>
                <a:cs typeface="Calibri" panose="020F0502020204030204"/>
              </a:rPr>
              <a:t> </a:t>
            </a:r>
            <a:r>
              <a:rPr sz="1600" spc="-5" dirty="0">
                <a:latin typeface="Calibri" panose="020F0502020204030204"/>
                <a:cs typeface="Calibri" panose="020F0502020204030204"/>
              </a:rPr>
              <a:t>reterive</a:t>
            </a:r>
            <a:r>
              <a:rPr sz="1600" spc="-20" dirty="0">
                <a:latin typeface="Calibri" panose="020F0502020204030204"/>
                <a:cs typeface="Calibri" panose="020F0502020204030204"/>
              </a:rPr>
              <a:t> </a:t>
            </a:r>
            <a:r>
              <a:rPr sz="1600" dirty="0">
                <a:latin typeface="Calibri" panose="020F0502020204030204"/>
                <a:cs typeface="Calibri" panose="020F0502020204030204"/>
              </a:rPr>
              <a:t>all</a:t>
            </a:r>
            <a:r>
              <a:rPr sz="1600" spc="-15" dirty="0">
                <a:latin typeface="Calibri" panose="020F0502020204030204"/>
                <a:cs typeface="Calibri" panose="020F0502020204030204"/>
              </a:rPr>
              <a:t> </a:t>
            </a:r>
            <a:r>
              <a:rPr sz="1600" spc="-5" dirty="0">
                <a:latin typeface="Calibri" panose="020F0502020204030204"/>
                <a:cs typeface="Calibri" panose="020F0502020204030204"/>
              </a:rPr>
              <a:t>deans?</a:t>
            </a:r>
            <a:endParaRPr sz="1600">
              <a:latin typeface="Calibri" panose="020F0502020204030204"/>
              <a:cs typeface="Calibri" panose="020F0502020204030204"/>
            </a:endParaRPr>
          </a:p>
        </p:txBody>
      </p:sp>
      <p:sp>
        <p:nvSpPr>
          <p:cNvPr id="7" name="object 7"/>
          <p:cNvSpPr txBox="1"/>
          <p:nvPr/>
        </p:nvSpPr>
        <p:spPr>
          <a:xfrm>
            <a:off x="540075" y="2805426"/>
            <a:ext cx="4672330" cy="2921000"/>
          </a:xfrm>
          <a:prstGeom prst="rect">
            <a:avLst/>
          </a:prstGeom>
        </p:spPr>
        <p:txBody>
          <a:bodyPr vert="horz" wrap="square" lIns="0" tIns="130810" rIns="0" bIns="0" rtlCol="0">
            <a:spAutoFit/>
          </a:bodyPr>
          <a:lstStyle/>
          <a:p>
            <a:pPr marL="12700">
              <a:lnSpc>
                <a:spcPct val="100000"/>
              </a:lnSpc>
              <a:spcBef>
                <a:spcPts val="1030"/>
              </a:spcBef>
            </a:pPr>
            <a:r>
              <a:rPr sz="1600" spc="-5" dirty="0">
                <a:latin typeface="Calibri" panose="020F0502020204030204"/>
                <a:cs typeface="Calibri" panose="020F0502020204030204"/>
              </a:rPr>
              <a:t>Soln</a:t>
            </a:r>
            <a:endParaRPr sz="1600">
              <a:latin typeface="Calibri" panose="020F0502020204030204"/>
              <a:cs typeface="Calibri" panose="020F0502020204030204"/>
            </a:endParaRPr>
          </a:p>
          <a:p>
            <a:pPr marL="12700" marR="5080">
              <a:lnSpc>
                <a:spcPct val="148000"/>
              </a:lnSpc>
            </a:pPr>
            <a:r>
              <a:rPr sz="1600" spc="-5" dirty="0">
                <a:latin typeface="Calibri" panose="020F0502020204030204"/>
                <a:cs typeface="Calibri" panose="020F0502020204030204"/>
              </a:rPr>
              <a:t>from pyDatalog import pyDatalog </a:t>
            </a:r>
            <a:r>
              <a:rPr sz="1600" dirty="0">
                <a:latin typeface="Calibri" panose="020F0502020204030204"/>
                <a:cs typeface="Calibri" panose="020F0502020204030204"/>
              </a:rPr>
              <a:t> </a:t>
            </a:r>
            <a:r>
              <a:rPr sz="1600" spc="-5" dirty="0">
                <a:latin typeface="Calibri" panose="020F0502020204030204"/>
                <a:cs typeface="Calibri" panose="020F0502020204030204"/>
              </a:rPr>
              <a:t>pyDatalog.create_terms('X,Y,Z,professor,lecturer,</a:t>
            </a:r>
            <a:r>
              <a:rPr sz="1600" spc="-65" dirty="0">
                <a:latin typeface="Calibri" panose="020F0502020204030204"/>
                <a:cs typeface="Calibri" panose="020F0502020204030204"/>
              </a:rPr>
              <a:t> </a:t>
            </a:r>
            <a:r>
              <a:rPr sz="1600" spc="-5" dirty="0">
                <a:latin typeface="Calibri" panose="020F0502020204030204"/>
                <a:cs typeface="Calibri" panose="020F0502020204030204"/>
              </a:rPr>
              <a:t>dean')</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+professor('lucy')</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+professor('danny')</a:t>
            </a:r>
            <a:endParaRPr sz="1600">
              <a:latin typeface="Calibri" panose="020F0502020204030204"/>
              <a:cs typeface="Calibri" panose="020F0502020204030204"/>
            </a:endParaRPr>
          </a:p>
          <a:p>
            <a:pPr marL="12700" marR="2796540">
              <a:lnSpc>
                <a:spcPct val="148000"/>
              </a:lnSpc>
            </a:pPr>
            <a:r>
              <a:rPr sz="1600" spc="-5" dirty="0">
                <a:latin typeface="Calibri" panose="020F0502020204030204"/>
                <a:cs typeface="Calibri" panose="020F0502020204030204"/>
              </a:rPr>
              <a:t>+lecturer('james') </a:t>
            </a:r>
            <a:r>
              <a:rPr sz="1600" dirty="0">
                <a:latin typeface="Calibri" panose="020F0502020204030204"/>
                <a:cs typeface="Calibri" panose="020F0502020204030204"/>
              </a:rPr>
              <a:t> </a:t>
            </a:r>
            <a:r>
              <a:rPr sz="1600" spc="-5" dirty="0">
                <a:latin typeface="Calibri" panose="020F0502020204030204"/>
                <a:cs typeface="Calibri" panose="020F0502020204030204"/>
              </a:rPr>
              <a:t>dean(X)&lt;=professor(X)  print(dean(X))</a:t>
            </a:r>
            <a:endParaRPr sz="1600">
              <a:latin typeface="Calibri" panose="020F0502020204030204"/>
              <a:cs typeface="Calibri" panose="020F0502020204030204"/>
            </a:endParaRPr>
          </a:p>
        </p:txBody>
      </p:sp>
      <p:sp>
        <p:nvSpPr>
          <p:cNvPr id="8" name="Slide Number Placeholder 7"/>
          <p:cNvSpPr>
            <a:spLocks noGrp="1"/>
          </p:cNvSpPr>
          <p:nvPr>
            <p:ph type="sldNum" sz="quarter" idx="7"/>
          </p:nvPr>
        </p:nvSpPr>
        <p:spPr/>
        <p:txBody>
          <a:bodyPr/>
          <a:lstStyle/>
          <a:p>
            <a:fld id="{B6F15528-21DE-4FAA-801E-634DDDAF4B2B}" type="slidenum">
              <a:rPr/>
              <a:t>43</a:t>
            </a:fld>
            <a:endParaRPr/>
          </a:p>
        </p:txBody>
      </p:sp>
      <p:sp>
        <p:nvSpPr>
          <p:cNvPr id="9" name="Footer Placeholder 8"/>
          <p:cNvSpPr>
            <a:spLocks noGrp="1"/>
          </p:cNvSpPr>
          <p:nvPr>
            <p:ph type="ftr" sz="quarter" idx="5"/>
          </p:nvPr>
        </p:nvSpPr>
        <p:spPr/>
        <p:txBody>
          <a:bodyPr/>
          <a:lstStyle/>
          <a:p>
            <a:r>
              <a:t>UNIT IV : Pythonic Programming Paradigm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426173"/>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Logical</a:t>
            </a:r>
            <a:r>
              <a:rPr spc="-55" dirty="0"/>
              <a:t> </a:t>
            </a:r>
            <a:r>
              <a:rPr spc="-5" dirty="0"/>
              <a:t>Programming</a:t>
            </a:r>
            <a:r>
              <a:rPr spc="-50" dirty="0"/>
              <a:t> </a:t>
            </a:r>
            <a:r>
              <a:rPr spc="-5" dirty="0"/>
              <a:t>Paradigm</a:t>
            </a:r>
          </a:p>
        </p:txBody>
      </p:sp>
      <p:sp>
        <p:nvSpPr>
          <p:cNvPr id="4" name="object 4"/>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31953" y="490866"/>
            <a:ext cx="12105640" cy="6118860"/>
          </a:xfrm>
          <a:custGeom>
            <a:avLst/>
            <a:gdLst/>
            <a:ahLst/>
            <a:cxnLst/>
            <a:rect l="l" t="t" r="r" b="b"/>
            <a:pathLst>
              <a:path w="12105640" h="6118859">
                <a:moveTo>
                  <a:pt x="0" y="0"/>
                </a:moveTo>
                <a:lnTo>
                  <a:pt x="12105504" y="0"/>
                </a:lnTo>
                <a:lnTo>
                  <a:pt x="12105504" y="6118857"/>
                </a:lnTo>
                <a:lnTo>
                  <a:pt x="0" y="6118857"/>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540075" y="271775"/>
            <a:ext cx="1443355" cy="1111250"/>
          </a:xfrm>
          <a:prstGeom prst="rect">
            <a:avLst/>
          </a:prstGeom>
        </p:spPr>
        <p:txBody>
          <a:bodyPr vert="horz" wrap="square" lIns="0" tIns="12700" rIns="0" bIns="0" rtlCol="0">
            <a:spAutoFit/>
          </a:bodyPr>
          <a:lstStyle/>
          <a:p>
            <a:pPr marL="12700" marR="5080">
              <a:lnSpc>
                <a:spcPct val="148000"/>
              </a:lnSpc>
              <a:spcBef>
                <a:spcPts val="100"/>
              </a:spcBef>
            </a:pPr>
            <a:r>
              <a:rPr sz="1600" spc="-5" dirty="0">
                <a:latin typeface="Calibri" panose="020F0502020204030204"/>
                <a:cs typeface="Calibri" panose="020F0502020204030204"/>
              </a:rPr>
              <a:t>likes(john,</a:t>
            </a:r>
            <a:r>
              <a:rPr sz="1600" spc="-85" dirty="0">
                <a:latin typeface="Calibri" panose="020F0502020204030204"/>
                <a:cs typeface="Calibri" panose="020F0502020204030204"/>
              </a:rPr>
              <a:t> </a:t>
            </a:r>
            <a:r>
              <a:rPr sz="1600" spc="-5" dirty="0">
                <a:latin typeface="Calibri" panose="020F0502020204030204"/>
                <a:cs typeface="Calibri" panose="020F0502020204030204"/>
              </a:rPr>
              <a:t>susie). </a:t>
            </a:r>
            <a:r>
              <a:rPr sz="1600" spc="-345" dirty="0">
                <a:latin typeface="Calibri" panose="020F0502020204030204"/>
                <a:cs typeface="Calibri" panose="020F0502020204030204"/>
              </a:rPr>
              <a:t> </a:t>
            </a:r>
            <a:r>
              <a:rPr sz="1600" spc="-5" dirty="0">
                <a:latin typeface="Calibri" panose="020F0502020204030204"/>
                <a:cs typeface="Calibri" panose="020F0502020204030204"/>
              </a:rPr>
              <a:t>likes(X, susie). </a:t>
            </a:r>
            <a:r>
              <a:rPr sz="1600" dirty="0">
                <a:latin typeface="Calibri" panose="020F0502020204030204"/>
                <a:cs typeface="Calibri" panose="020F0502020204030204"/>
              </a:rPr>
              <a:t> </a:t>
            </a:r>
            <a:r>
              <a:rPr sz="1600" spc="-5" dirty="0">
                <a:latin typeface="Calibri" panose="020F0502020204030204"/>
                <a:cs typeface="Calibri" panose="020F0502020204030204"/>
              </a:rPr>
              <a:t>likes(john,</a:t>
            </a:r>
            <a:r>
              <a:rPr sz="1600" spc="-20" dirty="0">
                <a:latin typeface="Calibri" panose="020F0502020204030204"/>
                <a:cs typeface="Calibri" panose="020F0502020204030204"/>
              </a:rPr>
              <a:t> </a:t>
            </a:r>
            <a:r>
              <a:rPr sz="1600" spc="-5" dirty="0">
                <a:latin typeface="Calibri" panose="020F0502020204030204"/>
                <a:cs typeface="Calibri" panose="020F0502020204030204"/>
              </a:rPr>
              <a:t>Y).</a:t>
            </a:r>
            <a:endParaRPr sz="1600">
              <a:latin typeface="Calibri" panose="020F0502020204030204"/>
              <a:cs typeface="Calibri" panose="020F0502020204030204"/>
            </a:endParaRPr>
          </a:p>
        </p:txBody>
      </p:sp>
      <p:sp>
        <p:nvSpPr>
          <p:cNvPr id="7" name="object 7"/>
          <p:cNvSpPr txBox="1"/>
          <p:nvPr/>
        </p:nvSpPr>
        <p:spPr>
          <a:xfrm>
            <a:off x="2699416" y="271775"/>
            <a:ext cx="2185035" cy="1111250"/>
          </a:xfrm>
          <a:prstGeom prst="rect">
            <a:avLst/>
          </a:prstGeom>
        </p:spPr>
        <p:txBody>
          <a:bodyPr vert="horz" wrap="square" lIns="0" tIns="130810" rIns="0" bIns="0" rtlCol="0">
            <a:spAutoFit/>
          </a:bodyPr>
          <a:lstStyle/>
          <a:p>
            <a:pPr marL="142875">
              <a:lnSpc>
                <a:spcPct val="100000"/>
              </a:lnSpc>
              <a:spcBef>
                <a:spcPts val="1030"/>
              </a:spcBef>
            </a:pPr>
            <a:r>
              <a:rPr sz="1600" spc="-5" dirty="0">
                <a:latin typeface="Calibri" panose="020F0502020204030204"/>
                <a:cs typeface="Calibri" panose="020F0502020204030204"/>
              </a:rPr>
              <a:t>/*</a:t>
            </a:r>
            <a:r>
              <a:rPr sz="1600" spc="-20" dirty="0">
                <a:latin typeface="Calibri" panose="020F0502020204030204"/>
                <a:cs typeface="Calibri" panose="020F0502020204030204"/>
              </a:rPr>
              <a:t> </a:t>
            </a:r>
            <a:r>
              <a:rPr sz="1600" spc="-5" dirty="0">
                <a:latin typeface="Calibri" panose="020F0502020204030204"/>
                <a:cs typeface="Calibri" panose="020F0502020204030204"/>
              </a:rPr>
              <a:t>John</a:t>
            </a:r>
            <a:r>
              <a:rPr sz="1600" spc="-20" dirty="0">
                <a:latin typeface="Calibri" panose="020F0502020204030204"/>
                <a:cs typeface="Calibri" panose="020F0502020204030204"/>
              </a:rPr>
              <a:t> </a:t>
            </a:r>
            <a:r>
              <a:rPr sz="1600" spc="-5" dirty="0">
                <a:latin typeface="Calibri" panose="020F0502020204030204"/>
                <a:cs typeface="Calibri" panose="020F0502020204030204"/>
              </a:rPr>
              <a:t>likes</a:t>
            </a:r>
            <a:r>
              <a:rPr sz="1600" spc="-20" dirty="0">
                <a:latin typeface="Calibri" panose="020F0502020204030204"/>
                <a:cs typeface="Calibri" panose="020F0502020204030204"/>
              </a:rPr>
              <a:t> </a:t>
            </a:r>
            <a:r>
              <a:rPr sz="1600" spc="-5" dirty="0">
                <a:latin typeface="Calibri" panose="020F0502020204030204"/>
                <a:cs typeface="Calibri" panose="020F0502020204030204"/>
              </a:rPr>
              <a:t>Susie</a:t>
            </a:r>
            <a:r>
              <a:rPr sz="1600" spc="-20" dirty="0">
                <a:latin typeface="Calibri" panose="020F0502020204030204"/>
                <a:cs typeface="Calibri" panose="020F0502020204030204"/>
              </a:rPr>
              <a:t> </a:t>
            </a:r>
            <a:r>
              <a:rPr sz="1600" spc="-5" dirty="0">
                <a:latin typeface="Calibri" panose="020F0502020204030204"/>
                <a:cs typeface="Calibri" panose="020F0502020204030204"/>
              </a:rPr>
              <a:t>*/</a:t>
            </a:r>
            <a:endParaRPr sz="1600">
              <a:latin typeface="Calibri" panose="020F0502020204030204"/>
              <a:cs typeface="Calibri" panose="020F0502020204030204"/>
            </a:endParaRPr>
          </a:p>
          <a:p>
            <a:pPr marL="17780">
              <a:lnSpc>
                <a:spcPct val="100000"/>
              </a:lnSpc>
              <a:spcBef>
                <a:spcPts val="930"/>
              </a:spcBef>
            </a:pPr>
            <a:r>
              <a:rPr sz="1600" spc="-5" dirty="0">
                <a:latin typeface="Calibri" panose="020F0502020204030204"/>
                <a:cs typeface="Calibri" panose="020F0502020204030204"/>
              </a:rPr>
              <a:t>/*</a:t>
            </a:r>
            <a:r>
              <a:rPr sz="1600" spc="-20" dirty="0">
                <a:latin typeface="Calibri" panose="020F0502020204030204"/>
                <a:cs typeface="Calibri" panose="020F0502020204030204"/>
              </a:rPr>
              <a:t> </a:t>
            </a:r>
            <a:r>
              <a:rPr sz="1600" spc="-5" dirty="0">
                <a:latin typeface="Calibri" panose="020F0502020204030204"/>
                <a:cs typeface="Calibri" panose="020F0502020204030204"/>
              </a:rPr>
              <a:t>Everyone</a:t>
            </a:r>
            <a:r>
              <a:rPr sz="1600" spc="-20" dirty="0">
                <a:latin typeface="Calibri" panose="020F0502020204030204"/>
                <a:cs typeface="Calibri" panose="020F0502020204030204"/>
              </a:rPr>
              <a:t> </a:t>
            </a:r>
            <a:r>
              <a:rPr sz="1600" spc="-5" dirty="0">
                <a:latin typeface="Calibri" panose="020F0502020204030204"/>
                <a:cs typeface="Calibri" panose="020F0502020204030204"/>
              </a:rPr>
              <a:t>likes</a:t>
            </a:r>
            <a:r>
              <a:rPr sz="1600" spc="-20" dirty="0">
                <a:latin typeface="Calibri" panose="020F0502020204030204"/>
                <a:cs typeface="Calibri" panose="020F0502020204030204"/>
              </a:rPr>
              <a:t> </a:t>
            </a:r>
            <a:r>
              <a:rPr sz="1600" spc="-5" dirty="0">
                <a:latin typeface="Calibri" panose="020F0502020204030204"/>
                <a:cs typeface="Calibri" panose="020F0502020204030204"/>
              </a:rPr>
              <a:t>Susie</a:t>
            </a:r>
            <a:r>
              <a:rPr sz="1600" spc="-20" dirty="0">
                <a:latin typeface="Calibri" panose="020F0502020204030204"/>
                <a:cs typeface="Calibri" panose="020F0502020204030204"/>
              </a:rPr>
              <a:t> </a:t>
            </a:r>
            <a:r>
              <a:rPr sz="1600" spc="-5" dirty="0">
                <a:latin typeface="Calibri" panose="020F0502020204030204"/>
                <a:cs typeface="Calibri" panose="020F0502020204030204"/>
              </a:rPr>
              <a:t>*/</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a:t>
            </a:r>
            <a:r>
              <a:rPr sz="1600" spc="-25" dirty="0">
                <a:latin typeface="Calibri" panose="020F0502020204030204"/>
                <a:cs typeface="Calibri" panose="020F0502020204030204"/>
              </a:rPr>
              <a:t> </a:t>
            </a:r>
            <a:r>
              <a:rPr sz="1600" spc="-5" dirty="0">
                <a:latin typeface="Calibri" panose="020F0502020204030204"/>
                <a:cs typeface="Calibri" panose="020F0502020204030204"/>
              </a:rPr>
              <a:t>John</a:t>
            </a:r>
            <a:r>
              <a:rPr sz="1600" spc="-25" dirty="0">
                <a:latin typeface="Calibri" panose="020F0502020204030204"/>
                <a:cs typeface="Calibri" panose="020F0502020204030204"/>
              </a:rPr>
              <a:t> </a:t>
            </a:r>
            <a:r>
              <a:rPr sz="1600" spc="-5" dirty="0">
                <a:latin typeface="Calibri" panose="020F0502020204030204"/>
                <a:cs typeface="Calibri" panose="020F0502020204030204"/>
              </a:rPr>
              <a:t>likes</a:t>
            </a:r>
            <a:r>
              <a:rPr sz="1600" spc="-20" dirty="0">
                <a:latin typeface="Calibri" panose="020F0502020204030204"/>
                <a:cs typeface="Calibri" panose="020F0502020204030204"/>
              </a:rPr>
              <a:t> </a:t>
            </a:r>
            <a:r>
              <a:rPr sz="1600" spc="-5" dirty="0">
                <a:latin typeface="Calibri" panose="020F0502020204030204"/>
                <a:cs typeface="Calibri" panose="020F0502020204030204"/>
              </a:rPr>
              <a:t>everybody</a:t>
            </a:r>
            <a:r>
              <a:rPr sz="1600" spc="-25" dirty="0">
                <a:latin typeface="Calibri" panose="020F0502020204030204"/>
                <a:cs typeface="Calibri" panose="020F0502020204030204"/>
              </a:rPr>
              <a:t> </a:t>
            </a:r>
            <a:r>
              <a:rPr sz="1600" spc="-5" dirty="0">
                <a:latin typeface="Calibri" panose="020F0502020204030204"/>
                <a:cs typeface="Calibri" panose="020F0502020204030204"/>
              </a:rPr>
              <a:t>*/</a:t>
            </a:r>
            <a:endParaRPr sz="1600">
              <a:latin typeface="Calibri" panose="020F0502020204030204"/>
              <a:cs typeface="Calibri" panose="020F0502020204030204"/>
            </a:endParaRPr>
          </a:p>
        </p:txBody>
      </p:sp>
      <p:sp>
        <p:nvSpPr>
          <p:cNvPr id="8" name="object 8"/>
          <p:cNvSpPr txBox="1"/>
          <p:nvPr/>
        </p:nvSpPr>
        <p:spPr>
          <a:xfrm>
            <a:off x="540075" y="1357625"/>
            <a:ext cx="6870065" cy="1473200"/>
          </a:xfrm>
          <a:prstGeom prst="rect">
            <a:avLst/>
          </a:prstGeom>
        </p:spPr>
        <p:txBody>
          <a:bodyPr vert="horz" wrap="square" lIns="0" tIns="12700" rIns="0" bIns="0" rtlCol="0">
            <a:spAutoFit/>
          </a:bodyPr>
          <a:lstStyle/>
          <a:p>
            <a:pPr marL="12700" marR="5080">
              <a:lnSpc>
                <a:spcPct val="148000"/>
              </a:lnSpc>
              <a:spcBef>
                <a:spcPts val="100"/>
              </a:spcBef>
              <a:tabLst>
                <a:tab pos="2474595" algn="l"/>
                <a:tab pos="2585720" algn="l"/>
              </a:tabLst>
            </a:pPr>
            <a:r>
              <a:rPr sz="1600" spc="-5" dirty="0">
                <a:latin typeface="Calibri" panose="020F0502020204030204"/>
                <a:cs typeface="Calibri" panose="020F0502020204030204"/>
              </a:rPr>
              <a:t>likes(john, Y),</a:t>
            </a:r>
            <a:r>
              <a:rPr sz="1600" dirty="0">
                <a:latin typeface="Calibri" panose="020F0502020204030204"/>
                <a:cs typeface="Calibri" panose="020F0502020204030204"/>
              </a:rPr>
              <a:t> </a:t>
            </a:r>
            <a:r>
              <a:rPr sz="1600" spc="-5" dirty="0">
                <a:latin typeface="Calibri" panose="020F0502020204030204"/>
                <a:cs typeface="Calibri" panose="020F0502020204030204"/>
              </a:rPr>
              <a:t>likes(Y,</a:t>
            </a:r>
            <a:r>
              <a:rPr sz="1600" dirty="0">
                <a:latin typeface="Calibri" panose="020F0502020204030204"/>
                <a:cs typeface="Calibri" panose="020F0502020204030204"/>
              </a:rPr>
              <a:t> </a:t>
            </a:r>
            <a:r>
              <a:rPr sz="1600" spc="-5" dirty="0">
                <a:latin typeface="Calibri" panose="020F0502020204030204"/>
                <a:cs typeface="Calibri" panose="020F0502020204030204"/>
              </a:rPr>
              <a:t>john).		/* John likes everybody </a:t>
            </a:r>
            <a:r>
              <a:rPr sz="1600" dirty="0">
                <a:latin typeface="Calibri" panose="020F0502020204030204"/>
                <a:cs typeface="Calibri" panose="020F0502020204030204"/>
              </a:rPr>
              <a:t>and </a:t>
            </a:r>
            <a:r>
              <a:rPr sz="1600" spc="-5" dirty="0">
                <a:latin typeface="Calibri" panose="020F0502020204030204"/>
                <a:cs typeface="Calibri" panose="020F0502020204030204"/>
              </a:rPr>
              <a:t>everybody likes John */ </a:t>
            </a:r>
            <a:r>
              <a:rPr sz="1600" spc="-350" dirty="0">
                <a:latin typeface="Calibri" panose="020F0502020204030204"/>
                <a:cs typeface="Calibri" panose="020F0502020204030204"/>
              </a:rPr>
              <a:t> </a:t>
            </a:r>
            <a:r>
              <a:rPr sz="1600" spc="-5" dirty="0">
                <a:latin typeface="Calibri" panose="020F0502020204030204"/>
                <a:cs typeface="Calibri" panose="020F0502020204030204"/>
              </a:rPr>
              <a:t>likes(john, susie); likes(john,mary). /* John likes Susie or John likes Mary */ </a:t>
            </a:r>
            <a:r>
              <a:rPr sz="1600" dirty="0">
                <a:latin typeface="Calibri" panose="020F0502020204030204"/>
                <a:cs typeface="Calibri" panose="020F0502020204030204"/>
              </a:rPr>
              <a:t> </a:t>
            </a:r>
            <a:r>
              <a:rPr sz="1600" spc="-5" dirty="0">
                <a:latin typeface="Calibri" panose="020F0502020204030204"/>
                <a:cs typeface="Calibri" panose="020F0502020204030204"/>
              </a:rPr>
              <a:t>not(likes(john,pizza)).	/*</a:t>
            </a:r>
            <a:r>
              <a:rPr sz="1600" spc="-10" dirty="0">
                <a:latin typeface="Calibri" panose="020F0502020204030204"/>
                <a:cs typeface="Calibri" panose="020F0502020204030204"/>
              </a:rPr>
              <a:t> </a:t>
            </a:r>
            <a:r>
              <a:rPr sz="1600" spc="-5" dirty="0">
                <a:latin typeface="Calibri" panose="020F0502020204030204"/>
                <a:cs typeface="Calibri" panose="020F0502020204030204"/>
              </a:rPr>
              <a:t>John does not</a:t>
            </a:r>
            <a:r>
              <a:rPr sz="1600" spc="-10" dirty="0">
                <a:latin typeface="Calibri" panose="020F0502020204030204"/>
                <a:cs typeface="Calibri" panose="020F0502020204030204"/>
              </a:rPr>
              <a:t> </a:t>
            </a:r>
            <a:r>
              <a:rPr sz="1600" spc="-5" dirty="0">
                <a:latin typeface="Calibri" panose="020F0502020204030204"/>
                <a:cs typeface="Calibri" panose="020F0502020204030204"/>
              </a:rPr>
              <a:t>like pizza */</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likes(john,susie)</a:t>
            </a:r>
            <a:r>
              <a:rPr sz="1600" spc="-15" dirty="0">
                <a:latin typeface="Calibri" panose="020F0502020204030204"/>
                <a:cs typeface="Calibri" panose="020F0502020204030204"/>
              </a:rPr>
              <a:t> </a:t>
            </a:r>
            <a:r>
              <a:rPr sz="1600" spc="-5" dirty="0">
                <a:latin typeface="Calibri" panose="020F0502020204030204"/>
                <a:cs typeface="Calibri" panose="020F0502020204030204"/>
              </a:rPr>
              <a:t>:-</a:t>
            </a:r>
            <a:r>
              <a:rPr sz="1600" spc="-10" dirty="0">
                <a:latin typeface="Calibri" panose="020F0502020204030204"/>
                <a:cs typeface="Calibri" panose="020F0502020204030204"/>
              </a:rPr>
              <a:t> </a:t>
            </a:r>
            <a:r>
              <a:rPr sz="1600" spc="-5" dirty="0">
                <a:latin typeface="Calibri" panose="020F0502020204030204"/>
                <a:cs typeface="Calibri" panose="020F0502020204030204"/>
              </a:rPr>
              <a:t>likes(john,mary)./*</a:t>
            </a:r>
            <a:r>
              <a:rPr sz="1600" spc="-10" dirty="0">
                <a:latin typeface="Calibri" panose="020F0502020204030204"/>
                <a:cs typeface="Calibri" panose="020F0502020204030204"/>
              </a:rPr>
              <a:t> </a:t>
            </a:r>
            <a:r>
              <a:rPr sz="1600" spc="-5" dirty="0">
                <a:latin typeface="Calibri" panose="020F0502020204030204"/>
                <a:cs typeface="Calibri" panose="020F0502020204030204"/>
              </a:rPr>
              <a:t>John</a:t>
            </a:r>
            <a:r>
              <a:rPr sz="1600" spc="-10" dirty="0">
                <a:latin typeface="Calibri" panose="020F0502020204030204"/>
                <a:cs typeface="Calibri" panose="020F0502020204030204"/>
              </a:rPr>
              <a:t> </a:t>
            </a:r>
            <a:r>
              <a:rPr sz="1600" spc="-5" dirty="0">
                <a:latin typeface="Calibri" panose="020F0502020204030204"/>
                <a:cs typeface="Calibri" panose="020F0502020204030204"/>
              </a:rPr>
              <a:t>likes</a:t>
            </a:r>
            <a:r>
              <a:rPr sz="1600" spc="-10" dirty="0">
                <a:latin typeface="Calibri" panose="020F0502020204030204"/>
                <a:cs typeface="Calibri" panose="020F0502020204030204"/>
              </a:rPr>
              <a:t> </a:t>
            </a:r>
            <a:r>
              <a:rPr sz="1600" spc="-5" dirty="0">
                <a:latin typeface="Calibri" panose="020F0502020204030204"/>
                <a:cs typeface="Calibri" panose="020F0502020204030204"/>
              </a:rPr>
              <a:t>Susie</a:t>
            </a:r>
            <a:r>
              <a:rPr sz="1600" spc="-10" dirty="0">
                <a:latin typeface="Calibri" panose="020F0502020204030204"/>
                <a:cs typeface="Calibri" panose="020F0502020204030204"/>
              </a:rPr>
              <a:t> </a:t>
            </a:r>
            <a:r>
              <a:rPr sz="1600" spc="-5" dirty="0">
                <a:latin typeface="Calibri" panose="020F0502020204030204"/>
                <a:cs typeface="Calibri" panose="020F0502020204030204"/>
              </a:rPr>
              <a:t>if</a:t>
            </a:r>
            <a:r>
              <a:rPr sz="1600" spc="-10" dirty="0">
                <a:latin typeface="Calibri" panose="020F0502020204030204"/>
                <a:cs typeface="Calibri" panose="020F0502020204030204"/>
              </a:rPr>
              <a:t> </a:t>
            </a:r>
            <a:r>
              <a:rPr sz="1600" spc="-5" dirty="0">
                <a:latin typeface="Calibri" panose="020F0502020204030204"/>
                <a:cs typeface="Calibri" panose="020F0502020204030204"/>
              </a:rPr>
              <a:t>John</a:t>
            </a:r>
            <a:r>
              <a:rPr sz="1600" spc="-10" dirty="0">
                <a:latin typeface="Calibri" panose="020F0502020204030204"/>
                <a:cs typeface="Calibri" panose="020F0502020204030204"/>
              </a:rPr>
              <a:t> </a:t>
            </a:r>
            <a:r>
              <a:rPr sz="1600" spc="-5" dirty="0">
                <a:latin typeface="Calibri" panose="020F0502020204030204"/>
                <a:cs typeface="Calibri" panose="020F0502020204030204"/>
              </a:rPr>
              <a:t>likes</a:t>
            </a:r>
            <a:r>
              <a:rPr sz="1600" spc="-10" dirty="0">
                <a:latin typeface="Calibri" panose="020F0502020204030204"/>
                <a:cs typeface="Calibri" panose="020F0502020204030204"/>
              </a:rPr>
              <a:t> </a:t>
            </a:r>
            <a:r>
              <a:rPr sz="1600" spc="-5" dirty="0">
                <a:latin typeface="Calibri" panose="020F0502020204030204"/>
                <a:cs typeface="Calibri" panose="020F0502020204030204"/>
              </a:rPr>
              <a:t>Mary.</a:t>
            </a:r>
            <a:endParaRPr sz="1600">
              <a:latin typeface="Calibri" panose="020F0502020204030204"/>
              <a:cs typeface="Calibri" panose="020F0502020204030204"/>
            </a:endParaRPr>
          </a:p>
        </p:txBody>
      </p:sp>
      <p:sp>
        <p:nvSpPr>
          <p:cNvPr id="9" name="object 9"/>
          <p:cNvSpPr txBox="1"/>
          <p:nvPr/>
        </p:nvSpPr>
        <p:spPr>
          <a:xfrm>
            <a:off x="540075" y="3167376"/>
            <a:ext cx="2771775" cy="1111250"/>
          </a:xfrm>
          <a:prstGeom prst="rect">
            <a:avLst/>
          </a:prstGeom>
        </p:spPr>
        <p:txBody>
          <a:bodyPr vert="horz" wrap="square" lIns="0" tIns="130810" rIns="0" bIns="0" rtlCol="0">
            <a:spAutoFit/>
          </a:bodyPr>
          <a:lstStyle/>
          <a:p>
            <a:pPr marL="12700">
              <a:lnSpc>
                <a:spcPct val="100000"/>
              </a:lnSpc>
              <a:spcBef>
                <a:spcPts val="1030"/>
              </a:spcBef>
            </a:pPr>
            <a:r>
              <a:rPr sz="1600" spc="-5" dirty="0">
                <a:latin typeface="Calibri" panose="020F0502020204030204"/>
                <a:cs typeface="Calibri" panose="020F0502020204030204"/>
              </a:rPr>
              <a:t>rules</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friends(X,Y)</a:t>
            </a:r>
            <a:r>
              <a:rPr sz="1600" spc="-40" dirty="0">
                <a:latin typeface="Calibri" panose="020F0502020204030204"/>
                <a:cs typeface="Calibri" panose="020F0502020204030204"/>
              </a:rPr>
              <a:t> </a:t>
            </a:r>
            <a:r>
              <a:rPr sz="1600" spc="-5" dirty="0">
                <a:latin typeface="Calibri" panose="020F0502020204030204"/>
                <a:cs typeface="Calibri" panose="020F0502020204030204"/>
              </a:rPr>
              <a:t>:-</a:t>
            </a:r>
            <a:r>
              <a:rPr sz="1600" spc="-40" dirty="0">
                <a:latin typeface="Calibri" panose="020F0502020204030204"/>
                <a:cs typeface="Calibri" panose="020F0502020204030204"/>
              </a:rPr>
              <a:t> </a:t>
            </a:r>
            <a:r>
              <a:rPr sz="1600" spc="-5" dirty="0">
                <a:latin typeface="Calibri" panose="020F0502020204030204"/>
                <a:cs typeface="Calibri" panose="020F0502020204030204"/>
              </a:rPr>
              <a:t>likes(X,Y),likes(Y,X).</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hates(X,Y)</a:t>
            </a:r>
            <a:r>
              <a:rPr sz="1600" spc="-35" dirty="0">
                <a:latin typeface="Calibri" panose="020F0502020204030204"/>
                <a:cs typeface="Calibri" panose="020F0502020204030204"/>
              </a:rPr>
              <a:t> </a:t>
            </a:r>
            <a:r>
              <a:rPr sz="1600" spc="-5" dirty="0">
                <a:latin typeface="Calibri" panose="020F0502020204030204"/>
                <a:cs typeface="Calibri" panose="020F0502020204030204"/>
              </a:rPr>
              <a:t>:-</a:t>
            </a:r>
            <a:r>
              <a:rPr sz="1600" spc="-30" dirty="0">
                <a:latin typeface="Calibri" panose="020F0502020204030204"/>
                <a:cs typeface="Calibri" panose="020F0502020204030204"/>
              </a:rPr>
              <a:t> </a:t>
            </a:r>
            <a:r>
              <a:rPr sz="1600" spc="-5" dirty="0">
                <a:latin typeface="Calibri" panose="020F0502020204030204"/>
                <a:cs typeface="Calibri" panose="020F0502020204030204"/>
              </a:rPr>
              <a:t>not(likes(X,Y)).</a:t>
            </a:r>
            <a:endParaRPr sz="1600">
              <a:latin typeface="Calibri" panose="020F0502020204030204"/>
              <a:cs typeface="Calibri" panose="020F0502020204030204"/>
            </a:endParaRPr>
          </a:p>
        </p:txBody>
      </p:sp>
      <p:sp>
        <p:nvSpPr>
          <p:cNvPr id="10" name="object 10"/>
          <p:cNvSpPr txBox="1"/>
          <p:nvPr/>
        </p:nvSpPr>
        <p:spPr>
          <a:xfrm>
            <a:off x="3694669" y="3529326"/>
            <a:ext cx="3994150" cy="749300"/>
          </a:xfrm>
          <a:prstGeom prst="rect">
            <a:avLst/>
          </a:prstGeom>
        </p:spPr>
        <p:txBody>
          <a:bodyPr vert="horz" wrap="square" lIns="0" tIns="130810" rIns="0" bIns="0" rtlCol="0">
            <a:spAutoFit/>
          </a:bodyPr>
          <a:lstStyle/>
          <a:p>
            <a:pPr marL="154940">
              <a:lnSpc>
                <a:spcPct val="100000"/>
              </a:lnSpc>
              <a:spcBef>
                <a:spcPts val="1030"/>
              </a:spcBef>
            </a:pPr>
            <a:r>
              <a:rPr sz="1600" spc="-5" dirty="0">
                <a:latin typeface="Calibri" panose="020F0502020204030204"/>
                <a:cs typeface="Calibri" panose="020F0502020204030204"/>
              </a:rPr>
              <a:t>/*</a:t>
            </a:r>
            <a:r>
              <a:rPr sz="1600" spc="-15" dirty="0">
                <a:latin typeface="Calibri" panose="020F0502020204030204"/>
                <a:cs typeface="Calibri" panose="020F0502020204030204"/>
              </a:rPr>
              <a:t> </a:t>
            </a:r>
            <a:r>
              <a:rPr sz="1600" dirty="0">
                <a:latin typeface="Calibri" panose="020F0502020204030204"/>
                <a:cs typeface="Calibri" panose="020F0502020204030204"/>
              </a:rPr>
              <a:t>X</a:t>
            </a:r>
            <a:r>
              <a:rPr sz="1600" spc="-10" dirty="0">
                <a:latin typeface="Calibri" panose="020F0502020204030204"/>
                <a:cs typeface="Calibri" panose="020F0502020204030204"/>
              </a:rPr>
              <a:t> </a:t>
            </a:r>
            <a:r>
              <a:rPr sz="1600" dirty="0">
                <a:latin typeface="Calibri" panose="020F0502020204030204"/>
                <a:cs typeface="Calibri" panose="020F0502020204030204"/>
              </a:rPr>
              <a:t>and</a:t>
            </a:r>
            <a:r>
              <a:rPr sz="1600" spc="-10" dirty="0">
                <a:latin typeface="Calibri" panose="020F0502020204030204"/>
                <a:cs typeface="Calibri" panose="020F0502020204030204"/>
              </a:rPr>
              <a:t> </a:t>
            </a:r>
            <a:r>
              <a:rPr sz="1600" dirty="0">
                <a:latin typeface="Calibri" panose="020F0502020204030204"/>
                <a:cs typeface="Calibri" panose="020F0502020204030204"/>
              </a:rPr>
              <a:t>Y</a:t>
            </a:r>
            <a:r>
              <a:rPr sz="1600" spc="-10" dirty="0">
                <a:latin typeface="Calibri" panose="020F0502020204030204"/>
                <a:cs typeface="Calibri" panose="020F0502020204030204"/>
              </a:rPr>
              <a:t> </a:t>
            </a:r>
            <a:r>
              <a:rPr sz="1600" dirty="0">
                <a:latin typeface="Calibri" panose="020F0502020204030204"/>
                <a:cs typeface="Calibri" panose="020F0502020204030204"/>
              </a:rPr>
              <a:t>are</a:t>
            </a:r>
            <a:r>
              <a:rPr sz="1600" spc="-10" dirty="0">
                <a:latin typeface="Calibri" panose="020F0502020204030204"/>
                <a:cs typeface="Calibri" panose="020F0502020204030204"/>
              </a:rPr>
              <a:t> </a:t>
            </a:r>
            <a:r>
              <a:rPr sz="1600" spc="-5" dirty="0">
                <a:latin typeface="Calibri" panose="020F0502020204030204"/>
                <a:cs typeface="Calibri" panose="020F0502020204030204"/>
              </a:rPr>
              <a:t>friends</a:t>
            </a:r>
            <a:r>
              <a:rPr sz="1600" spc="-10" dirty="0">
                <a:latin typeface="Calibri" panose="020F0502020204030204"/>
                <a:cs typeface="Calibri" panose="020F0502020204030204"/>
              </a:rPr>
              <a:t> </a:t>
            </a:r>
            <a:r>
              <a:rPr sz="1600" spc="-5" dirty="0">
                <a:latin typeface="Calibri" panose="020F0502020204030204"/>
                <a:cs typeface="Calibri" panose="020F0502020204030204"/>
              </a:rPr>
              <a:t>if</a:t>
            </a:r>
            <a:r>
              <a:rPr sz="1600" spc="-10" dirty="0">
                <a:latin typeface="Calibri" panose="020F0502020204030204"/>
                <a:cs typeface="Calibri" panose="020F0502020204030204"/>
              </a:rPr>
              <a:t> </a:t>
            </a:r>
            <a:r>
              <a:rPr sz="1600" spc="-5" dirty="0">
                <a:latin typeface="Calibri" panose="020F0502020204030204"/>
                <a:cs typeface="Calibri" panose="020F0502020204030204"/>
              </a:rPr>
              <a:t>they</a:t>
            </a:r>
            <a:r>
              <a:rPr sz="1600" spc="-10" dirty="0">
                <a:latin typeface="Calibri" panose="020F0502020204030204"/>
                <a:cs typeface="Calibri" panose="020F0502020204030204"/>
              </a:rPr>
              <a:t> </a:t>
            </a:r>
            <a:r>
              <a:rPr sz="1600" spc="-5" dirty="0">
                <a:latin typeface="Calibri" panose="020F0502020204030204"/>
                <a:cs typeface="Calibri" panose="020F0502020204030204"/>
              </a:rPr>
              <a:t>like</a:t>
            </a:r>
            <a:r>
              <a:rPr sz="1600" spc="-15" dirty="0">
                <a:latin typeface="Calibri" panose="020F0502020204030204"/>
                <a:cs typeface="Calibri" panose="020F0502020204030204"/>
              </a:rPr>
              <a:t> </a:t>
            </a:r>
            <a:r>
              <a:rPr sz="1600" spc="-5" dirty="0">
                <a:latin typeface="Calibri" panose="020F0502020204030204"/>
                <a:cs typeface="Calibri" panose="020F0502020204030204"/>
              </a:rPr>
              <a:t>each</a:t>
            </a:r>
            <a:r>
              <a:rPr sz="1600" spc="-10" dirty="0">
                <a:latin typeface="Calibri" panose="020F0502020204030204"/>
                <a:cs typeface="Calibri" panose="020F0502020204030204"/>
              </a:rPr>
              <a:t> </a:t>
            </a:r>
            <a:r>
              <a:rPr sz="1600" spc="-5" dirty="0">
                <a:latin typeface="Calibri" panose="020F0502020204030204"/>
                <a:cs typeface="Calibri" panose="020F0502020204030204"/>
              </a:rPr>
              <a:t>other</a:t>
            </a:r>
            <a:r>
              <a:rPr sz="1600" spc="-10" dirty="0">
                <a:latin typeface="Calibri" panose="020F0502020204030204"/>
                <a:cs typeface="Calibri" panose="020F0502020204030204"/>
              </a:rPr>
              <a:t> </a:t>
            </a:r>
            <a:r>
              <a:rPr sz="1600" spc="-5" dirty="0">
                <a:latin typeface="Calibri" panose="020F0502020204030204"/>
                <a:cs typeface="Calibri" panose="020F0502020204030204"/>
              </a:rPr>
              <a:t>*/</a:t>
            </a:r>
            <a:endParaRPr sz="1600">
              <a:latin typeface="Calibri" panose="020F0502020204030204"/>
              <a:cs typeface="Calibri" panose="020F0502020204030204"/>
            </a:endParaRPr>
          </a:p>
          <a:p>
            <a:pPr marL="12700">
              <a:lnSpc>
                <a:spcPct val="100000"/>
              </a:lnSpc>
              <a:spcBef>
                <a:spcPts val="930"/>
              </a:spcBef>
            </a:pPr>
            <a:r>
              <a:rPr sz="1600" spc="-5" dirty="0">
                <a:latin typeface="Calibri" panose="020F0502020204030204"/>
                <a:cs typeface="Calibri" panose="020F0502020204030204"/>
              </a:rPr>
              <a:t>/*</a:t>
            </a:r>
            <a:r>
              <a:rPr sz="1600" spc="-15" dirty="0">
                <a:latin typeface="Calibri" panose="020F0502020204030204"/>
                <a:cs typeface="Calibri" panose="020F0502020204030204"/>
              </a:rPr>
              <a:t> </a:t>
            </a:r>
            <a:r>
              <a:rPr sz="1600" dirty="0">
                <a:latin typeface="Calibri" panose="020F0502020204030204"/>
                <a:cs typeface="Calibri" panose="020F0502020204030204"/>
              </a:rPr>
              <a:t>X</a:t>
            </a:r>
            <a:r>
              <a:rPr sz="1600" spc="-10" dirty="0">
                <a:latin typeface="Calibri" panose="020F0502020204030204"/>
                <a:cs typeface="Calibri" panose="020F0502020204030204"/>
              </a:rPr>
              <a:t> </a:t>
            </a:r>
            <a:r>
              <a:rPr sz="1600" spc="-5" dirty="0">
                <a:latin typeface="Calibri" panose="020F0502020204030204"/>
                <a:cs typeface="Calibri" panose="020F0502020204030204"/>
              </a:rPr>
              <a:t>hates</a:t>
            </a:r>
            <a:r>
              <a:rPr sz="1600" spc="-10" dirty="0">
                <a:latin typeface="Calibri" panose="020F0502020204030204"/>
                <a:cs typeface="Calibri" panose="020F0502020204030204"/>
              </a:rPr>
              <a:t> </a:t>
            </a:r>
            <a:r>
              <a:rPr sz="1600" dirty="0">
                <a:latin typeface="Calibri" panose="020F0502020204030204"/>
                <a:cs typeface="Calibri" panose="020F0502020204030204"/>
              </a:rPr>
              <a:t>Y</a:t>
            </a:r>
            <a:r>
              <a:rPr sz="1600" spc="-10" dirty="0">
                <a:latin typeface="Calibri" panose="020F0502020204030204"/>
                <a:cs typeface="Calibri" panose="020F0502020204030204"/>
              </a:rPr>
              <a:t> </a:t>
            </a:r>
            <a:r>
              <a:rPr sz="1600" spc="-5" dirty="0">
                <a:latin typeface="Calibri" panose="020F0502020204030204"/>
                <a:cs typeface="Calibri" panose="020F0502020204030204"/>
              </a:rPr>
              <a:t>if</a:t>
            </a:r>
            <a:r>
              <a:rPr sz="1600" spc="-10" dirty="0">
                <a:latin typeface="Calibri" panose="020F0502020204030204"/>
                <a:cs typeface="Calibri" panose="020F0502020204030204"/>
              </a:rPr>
              <a:t> </a:t>
            </a:r>
            <a:r>
              <a:rPr sz="1600" dirty="0">
                <a:latin typeface="Calibri" panose="020F0502020204030204"/>
                <a:cs typeface="Calibri" panose="020F0502020204030204"/>
              </a:rPr>
              <a:t>X</a:t>
            </a:r>
            <a:r>
              <a:rPr sz="1600" spc="-10" dirty="0">
                <a:latin typeface="Calibri" panose="020F0502020204030204"/>
                <a:cs typeface="Calibri" panose="020F0502020204030204"/>
              </a:rPr>
              <a:t> </a:t>
            </a:r>
            <a:r>
              <a:rPr sz="1600" spc="-5" dirty="0">
                <a:latin typeface="Calibri" panose="020F0502020204030204"/>
                <a:cs typeface="Calibri" panose="020F0502020204030204"/>
              </a:rPr>
              <a:t>does</a:t>
            </a:r>
            <a:r>
              <a:rPr sz="1600" spc="-10" dirty="0">
                <a:latin typeface="Calibri" panose="020F0502020204030204"/>
                <a:cs typeface="Calibri" panose="020F0502020204030204"/>
              </a:rPr>
              <a:t> </a:t>
            </a:r>
            <a:r>
              <a:rPr sz="1600" spc="-5" dirty="0">
                <a:latin typeface="Calibri" panose="020F0502020204030204"/>
                <a:cs typeface="Calibri" panose="020F0502020204030204"/>
              </a:rPr>
              <a:t>not</a:t>
            </a:r>
            <a:r>
              <a:rPr sz="1600" spc="-15" dirty="0">
                <a:latin typeface="Calibri" panose="020F0502020204030204"/>
                <a:cs typeface="Calibri" panose="020F0502020204030204"/>
              </a:rPr>
              <a:t> </a:t>
            </a:r>
            <a:r>
              <a:rPr sz="1600" spc="-5" dirty="0">
                <a:latin typeface="Calibri" panose="020F0502020204030204"/>
                <a:cs typeface="Calibri" panose="020F0502020204030204"/>
              </a:rPr>
              <a:t>like</a:t>
            </a:r>
            <a:r>
              <a:rPr sz="1600" spc="-10" dirty="0">
                <a:latin typeface="Calibri" panose="020F0502020204030204"/>
                <a:cs typeface="Calibri" panose="020F0502020204030204"/>
              </a:rPr>
              <a:t> </a:t>
            </a:r>
            <a:r>
              <a:rPr sz="1600" spc="-5" dirty="0">
                <a:latin typeface="Calibri" panose="020F0502020204030204"/>
                <a:cs typeface="Calibri" panose="020F0502020204030204"/>
              </a:rPr>
              <a:t>Y.</a:t>
            </a:r>
            <a:r>
              <a:rPr sz="1600" spc="-10" dirty="0">
                <a:latin typeface="Calibri" panose="020F0502020204030204"/>
                <a:cs typeface="Calibri" panose="020F0502020204030204"/>
              </a:rPr>
              <a:t> </a:t>
            </a:r>
            <a:r>
              <a:rPr sz="1600" spc="-5" dirty="0">
                <a:latin typeface="Calibri" panose="020F0502020204030204"/>
                <a:cs typeface="Calibri" panose="020F0502020204030204"/>
              </a:rPr>
              <a:t>*/</a:t>
            </a:r>
            <a:endParaRPr sz="1600">
              <a:latin typeface="Calibri" panose="020F0502020204030204"/>
              <a:cs typeface="Calibri" panose="020F0502020204030204"/>
            </a:endParaRPr>
          </a:p>
        </p:txBody>
      </p:sp>
      <p:sp>
        <p:nvSpPr>
          <p:cNvPr id="11" name="object 11"/>
          <p:cNvSpPr txBox="1"/>
          <p:nvPr/>
        </p:nvSpPr>
        <p:spPr>
          <a:xfrm>
            <a:off x="540075" y="4371335"/>
            <a:ext cx="822452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panose="020F0502020204030204"/>
                <a:cs typeface="Calibri" panose="020F0502020204030204"/>
              </a:rPr>
              <a:t>enemies(X,Y)</a:t>
            </a:r>
            <a:r>
              <a:rPr sz="1600" spc="-10" dirty="0">
                <a:latin typeface="Calibri" panose="020F0502020204030204"/>
                <a:cs typeface="Calibri" panose="020F0502020204030204"/>
              </a:rPr>
              <a:t> </a:t>
            </a:r>
            <a:r>
              <a:rPr sz="1600" spc="-5" dirty="0">
                <a:latin typeface="Calibri" panose="020F0502020204030204"/>
                <a:cs typeface="Calibri" panose="020F0502020204030204"/>
              </a:rPr>
              <a:t>:-</a:t>
            </a:r>
            <a:r>
              <a:rPr sz="1600" spc="-10" dirty="0">
                <a:latin typeface="Calibri" panose="020F0502020204030204"/>
                <a:cs typeface="Calibri" panose="020F0502020204030204"/>
              </a:rPr>
              <a:t> </a:t>
            </a:r>
            <a:r>
              <a:rPr sz="1600" spc="-5" dirty="0">
                <a:latin typeface="Calibri" panose="020F0502020204030204"/>
                <a:cs typeface="Calibri" panose="020F0502020204030204"/>
              </a:rPr>
              <a:t>not(likes(X,Y)),not(likes(Y,X)).</a:t>
            </a:r>
            <a:r>
              <a:rPr sz="1600" spc="355" dirty="0">
                <a:latin typeface="Calibri" panose="020F0502020204030204"/>
                <a:cs typeface="Calibri" panose="020F0502020204030204"/>
              </a:rPr>
              <a:t> </a:t>
            </a:r>
            <a:r>
              <a:rPr sz="1600" spc="-5" dirty="0">
                <a:latin typeface="Calibri" panose="020F0502020204030204"/>
                <a:cs typeface="Calibri" panose="020F0502020204030204"/>
              </a:rPr>
              <a:t>/*</a:t>
            </a:r>
            <a:r>
              <a:rPr sz="1600" spc="-10" dirty="0">
                <a:latin typeface="Calibri" panose="020F0502020204030204"/>
                <a:cs typeface="Calibri" panose="020F0502020204030204"/>
              </a:rPr>
              <a:t> </a:t>
            </a:r>
            <a:r>
              <a:rPr sz="1600" dirty="0">
                <a:latin typeface="Calibri" panose="020F0502020204030204"/>
                <a:cs typeface="Calibri" panose="020F0502020204030204"/>
              </a:rPr>
              <a:t>X</a:t>
            </a:r>
            <a:r>
              <a:rPr sz="1600" spc="-5" dirty="0">
                <a:latin typeface="Calibri" panose="020F0502020204030204"/>
                <a:cs typeface="Calibri" panose="020F0502020204030204"/>
              </a:rPr>
              <a:t> </a:t>
            </a:r>
            <a:r>
              <a:rPr sz="1600" dirty="0">
                <a:latin typeface="Calibri" panose="020F0502020204030204"/>
                <a:cs typeface="Calibri" panose="020F0502020204030204"/>
              </a:rPr>
              <a:t>and</a:t>
            </a:r>
            <a:r>
              <a:rPr sz="1600" spc="-10" dirty="0">
                <a:latin typeface="Calibri" panose="020F0502020204030204"/>
                <a:cs typeface="Calibri" panose="020F0502020204030204"/>
              </a:rPr>
              <a:t> </a:t>
            </a:r>
            <a:r>
              <a:rPr sz="1600" dirty="0">
                <a:latin typeface="Calibri" panose="020F0502020204030204"/>
                <a:cs typeface="Calibri" panose="020F0502020204030204"/>
              </a:rPr>
              <a:t>Y</a:t>
            </a:r>
            <a:r>
              <a:rPr sz="1600" spc="-5" dirty="0">
                <a:latin typeface="Calibri" panose="020F0502020204030204"/>
                <a:cs typeface="Calibri" panose="020F0502020204030204"/>
              </a:rPr>
              <a:t> </a:t>
            </a:r>
            <a:r>
              <a:rPr sz="1600" dirty="0">
                <a:latin typeface="Calibri" panose="020F0502020204030204"/>
                <a:cs typeface="Calibri" panose="020F0502020204030204"/>
              </a:rPr>
              <a:t>are</a:t>
            </a:r>
            <a:r>
              <a:rPr sz="1600" spc="-10" dirty="0">
                <a:latin typeface="Calibri" panose="020F0502020204030204"/>
                <a:cs typeface="Calibri" panose="020F0502020204030204"/>
              </a:rPr>
              <a:t> </a:t>
            </a:r>
            <a:r>
              <a:rPr sz="1600" spc="-5" dirty="0">
                <a:latin typeface="Calibri" panose="020F0502020204030204"/>
                <a:cs typeface="Calibri" panose="020F0502020204030204"/>
              </a:rPr>
              <a:t>enemies if</a:t>
            </a:r>
            <a:r>
              <a:rPr sz="1600" spc="-10" dirty="0">
                <a:latin typeface="Calibri" panose="020F0502020204030204"/>
                <a:cs typeface="Calibri" panose="020F0502020204030204"/>
              </a:rPr>
              <a:t> </a:t>
            </a:r>
            <a:r>
              <a:rPr sz="1600" spc="-5" dirty="0">
                <a:latin typeface="Calibri" panose="020F0502020204030204"/>
                <a:cs typeface="Calibri" panose="020F0502020204030204"/>
              </a:rPr>
              <a:t>they don't</a:t>
            </a:r>
            <a:r>
              <a:rPr sz="1600" spc="-10" dirty="0">
                <a:latin typeface="Calibri" panose="020F0502020204030204"/>
                <a:cs typeface="Calibri" panose="020F0502020204030204"/>
              </a:rPr>
              <a:t> </a:t>
            </a:r>
            <a:r>
              <a:rPr sz="1600" spc="-5" dirty="0">
                <a:latin typeface="Calibri" panose="020F0502020204030204"/>
                <a:cs typeface="Calibri" panose="020F0502020204030204"/>
              </a:rPr>
              <a:t>like</a:t>
            </a:r>
            <a:r>
              <a:rPr sz="1600" spc="-10" dirty="0">
                <a:latin typeface="Calibri" panose="020F0502020204030204"/>
                <a:cs typeface="Calibri" panose="020F0502020204030204"/>
              </a:rPr>
              <a:t> </a:t>
            </a:r>
            <a:r>
              <a:rPr sz="1600" spc="-5" dirty="0">
                <a:latin typeface="Calibri" panose="020F0502020204030204"/>
                <a:cs typeface="Calibri" panose="020F0502020204030204"/>
              </a:rPr>
              <a:t>each other</a:t>
            </a:r>
            <a:r>
              <a:rPr sz="1600" spc="-10" dirty="0">
                <a:latin typeface="Calibri" panose="020F0502020204030204"/>
                <a:cs typeface="Calibri" panose="020F0502020204030204"/>
              </a:rPr>
              <a:t> </a:t>
            </a:r>
            <a:r>
              <a:rPr sz="1600" spc="-5" dirty="0">
                <a:latin typeface="Calibri" panose="020F0502020204030204"/>
                <a:cs typeface="Calibri" panose="020F0502020204030204"/>
              </a:rPr>
              <a:t>*/</a:t>
            </a:r>
            <a:endParaRPr sz="1600">
              <a:latin typeface="Calibri" panose="020F0502020204030204"/>
              <a:cs typeface="Calibri" panose="020F0502020204030204"/>
            </a:endParaRPr>
          </a:p>
        </p:txBody>
      </p:sp>
      <p:sp>
        <p:nvSpPr>
          <p:cNvPr id="12" name="Slide Number Placeholder 11"/>
          <p:cNvSpPr>
            <a:spLocks noGrp="1"/>
          </p:cNvSpPr>
          <p:nvPr>
            <p:ph type="sldNum" sz="quarter" idx="7"/>
          </p:nvPr>
        </p:nvSpPr>
        <p:spPr/>
        <p:txBody>
          <a:bodyPr/>
          <a:lstStyle/>
          <a:p>
            <a:fld id="{B6F15528-21DE-4FAA-801E-634DDDAF4B2B}" type="slidenum">
              <a:rPr/>
              <a:t>44</a:t>
            </a:fld>
            <a:endParaRPr/>
          </a:p>
        </p:txBody>
      </p:sp>
      <p:sp>
        <p:nvSpPr>
          <p:cNvPr id="13" name="Footer Placeholder 12"/>
          <p:cNvSpPr>
            <a:spLocks noGrp="1"/>
          </p:cNvSpPr>
          <p:nvPr>
            <p:ph type="ftr" sz="quarter" idx="5"/>
          </p:nvPr>
        </p:nvSpPr>
        <p:spPr/>
        <p:txBody>
          <a:bodyPr/>
          <a:lstStyle/>
          <a:p>
            <a:r>
              <a:t>UNIT IV : Pythonic Programming Paradigm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05200" y="2361939"/>
            <a:ext cx="4857750" cy="1168400"/>
          </a:xfrm>
          <a:prstGeom prst="rect">
            <a:avLst/>
          </a:prstGeom>
          <a:noFill/>
        </p:spPr>
        <p:txBody>
          <a:bodyPr wrap="square" rtlCol="0">
            <a:spAutoFit/>
          </a:bodyPr>
          <a:lstStyle/>
          <a:p>
            <a:pPr algn="ctr"/>
            <a:r>
              <a:rPr lang="en-US" sz="3500" b="1" dirty="0">
                <a:solidFill>
                  <a:schemeClr val="tx1"/>
                </a:solidFill>
                <a:latin typeface="Candara" panose="020E0502030303020204" pitchFamily="34" charset="0"/>
              </a:rPr>
              <a:t>Parallel  Programming Paradigm</a:t>
            </a:r>
          </a:p>
        </p:txBody>
      </p:sp>
      <p:sp>
        <p:nvSpPr>
          <p:cNvPr id="5" name="Slide Number Placeholder 4"/>
          <p:cNvSpPr>
            <a:spLocks noGrp="1"/>
          </p:cNvSpPr>
          <p:nvPr>
            <p:ph type="sldNum" sz="quarter" idx="7"/>
          </p:nvPr>
        </p:nvSpPr>
        <p:spPr/>
        <p:txBody>
          <a:bodyPr/>
          <a:lstStyle/>
          <a:p>
            <a:fld id="{B6F15528-21DE-4FAA-801E-634DDDAF4B2B}" type="slidenum">
              <a:rPr/>
              <a:t>45</a:t>
            </a:fld>
            <a:endParaRPr/>
          </a:p>
        </p:txBody>
      </p:sp>
      <p:sp>
        <p:nvSpPr>
          <p:cNvPr id="6" name="Footer Placeholder 5"/>
          <p:cNvSpPr>
            <a:spLocks noGrp="1"/>
          </p:cNvSpPr>
          <p:nvPr>
            <p:ph type="ftr" sz="quarter" idx="5"/>
          </p:nvPr>
        </p:nvSpPr>
        <p:spPr/>
        <p:txBody>
          <a:bodyPr/>
          <a:lstStyle/>
          <a:p>
            <a:r>
              <a:t>UNIT IV : Pythonic Programming Paradigm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Introduction</a:t>
            </a:r>
            <a:endParaRPr sz="2565" dirty="0">
              <a:latin typeface="Arial" panose="020B0604020202020204"/>
              <a:cs typeface="Arial" panose="020B0604020202020204"/>
            </a:endParaRPr>
          </a:p>
        </p:txBody>
      </p:sp>
      <p:sp>
        <p:nvSpPr>
          <p:cNvPr id="27" name="object 20"/>
          <p:cNvSpPr/>
          <p:nvPr/>
        </p:nvSpPr>
        <p:spPr>
          <a:xfrm flipV="1">
            <a:off x="0" y="6638365"/>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3" y="685411"/>
            <a:ext cx="12105504" cy="5885723"/>
            <a:chOff x="152400" y="1228244"/>
            <a:chExt cx="9296400" cy="869562"/>
          </a:xfrm>
        </p:grpSpPr>
        <p:sp>
          <p:nvSpPr>
            <p:cNvPr id="29" name="Rectangle 28"/>
            <p:cNvSpPr/>
            <p:nvPr/>
          </p:nvSpPr>
          <p:spPr>
            <a:xfrm>
              <a:off x="152400" y="1228244"/>
              <a:ext cx="9296400" cy="869562"/>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261541" y="1262536"/>
              <a:ext cx="9071457" cy="358086"/>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system is said to be parallel if it can support two or more actions executing simultaneously i.e.,  multiple actions are simultaneously executed in parallel systems.</a:t>
              </a:r>
            </a:p>
            <a:p>
              <a:pPr marL="285750" indent="-285750" algn="just" fontAlgn="base">
                <a:lnSpc>
                  <a:spcPct val="150000"/>
                </a:lnSpc>
                <a:buFont typeface="Arial" panose="020B0604020202020204" pitchFamily="34" charset="0"/>
                <a:buChar char="•"/>
              </a:pPr>
              <a:r>
                <a:rPr lang="en-IN" sz="1750" dirty="0"/>
                <a:t>The evolution of parallel processing, even if slow, gave rise to a considerable variety of programming paradigms.</a:t>
              </a:r>
            </a:p>
            <a:p>
              <a:pPr marL="285750" lvl="1" indent="-285750" algn="just" fontAlgn="base">
                <a:lnSpc>
                  <a:spcPct val="150000"/>
                </a:lnSpc>
                <a:buFont typeface="Arial" panose="020B0604020202020204" pitchFamily="34" charset="0"/>
                <a:buChar char="•"/>
              </a:pPr>
              <a:r>
                <a:rPr lang="en-IN" sz="1750" dirty="0"/>
                <a:t>Parallelism Types:</a:t>
              </a:r>
            </a:p>
            <a:p>
              <a:pPr marL="742950" lvl="2" indent="-285750" algn="just" fontAlgn="base">
                <a:lnSpc>
                  <a:spcPct val="150000"/>
                </a:lnSpc>
                <a:buFont typeface="Arial" panose="020B0604020202020204" pitchFamily="34" charset="0"/>
                <a:buChar char="•"/>
              </a:pPr>
              <a:r>
                <a:rPr lang="en-IN" sz="1750" dirty="0"/>
                <a:t>Explicit Parallelism</a:t>
              </a:r>
            </a:p>
            <a:p>
              <a:pPr marL="742950" lvl="2" indent="-285750" algn="just" fontAlgn="base">
                <a:lnSpc>
                  <a:spcPct val="150000"/>
                </a:lnSpc>
                <a:buFont typeface="Arial" panose="020B0604020202020204" pitchFamily="34" charset="0"/>
                <a:buChar char="•"/>
              </a:pPr>
              <a:r>
                <a:rPr lang="en-IN" sz="1750" dirty="0"/>
                <a:t>Implicit Parallelism</a:t>
              </a:r>
              <a:endParaRPr lang="en-US" sz="1750" dirty="0"/>
            </a:p>
          </p:txBody>
        </p:sp>
      </p:grpSp>
      <p:pic>
        <p:nvPicPr>
          <p:cNvPr id="4" name="Picture 3"/>
          <p:cNvPicPr>
            <a:picLocks noChangeAspect="1"/>
          </p:cNvPicPr>
          <p:nvPr/>
        </p:nvPicPr>
        <p:blipFill>
          <a:blip r:embed="rId3"/>
          <a:stretch>
            <a:fillRect/>
          </a:stretch>
        </p:blipFill>
        <p:spPr>
          <a:xfrm>
            <a:off x="786657" y="4775106"/>
            <a:ext cx="3905250" cy="1514475"/>
          </a:xfrm>
          <a:prstGeom prst="rect">
            <a:avLst/>
          </a:prstGeom>
        </p:spPr>
      </p:pic>
      <p:pic>
        <p:nvPicPr>
          <p:cNvPr id="6" name="Picture 5"/>
          <p:cNvPicPr>
            <a:picLocks noChangeAspect="1"/>
          </p:cNvPicPr>
          <p:nvPr/>
        </p:nvPicPr>
        <p:blipFill>
          <a:blip r:embed="rId4"/>
          <a:stretch>
            <a:fillRect/>
          </a:stretch>
        </p:blipFill>
        <p:spPr>
          <a:xfrm>
            <a:off x="7156355" y="3084418"/>
            <a:ext cx="4333875" cy="3381375"/>
          </a:xfrm>
          <a:prstGeom prst="rect">
            <a:avLst/>
          </a:prstGeom>
        </p:spPr>
      </p:pic>
      <p:sp>
        <p:nvSpPr>
          <p:cNvPr id="7" name="TextBox 6"/>
          <p:cNvSpPr txBox="1"/>
          <p:nvPr/>
        </p:nvSpPr>
        <p:spPr>
          <a:xfrm>
            <a:off x="1210235" y="4061012"/>
            <a:ext cx="3361765" cy="369332"/>
          </a:xfrm>
          <a:prstGeom prst="rect">
            <a:avLst/>
          </a:prstGeom>
          <a:noFill/>
        </p:spPr>
        <p:txBody>
          <a:bodyPr wrap="square" rtlCol="0">
            <a:spAutoFit/>
          </a:bodyPr>
          <a:lstStyle/>
          <a:p>
            <a:r>
              <a:rPr lang="en-IN" b="1" dirty="0"/>
              <a:t>Shared memory Architecture</a:t>
            </a:r>
          </a:p>
        </p:txBody>
      </p:sp>
      <p:sp>
        <p:nvSpPr>
          <p:cNvPr id="12" name="TextBox 11"/>
          <p:cNvSpPr txBox="1"/>
          <p:nvPr/>
        </p:nvSpPr>
        <p:spPr>
          <a:xfrm>
            <a:off x="7749988" y="2489033"/>
            <a:ext cx="3361765" cy="369332"/>
          </a:xfrm>
          <a:prstGeom prst="rect">
            <a:avLst/>
          </a:prstGeom>
          <a:noFill/>
        </p:spPr>
        <p:txBody>
          <a:bodyPr wrap="square" rtlCol="0">
            <a:spAutoFit/>
          </a:bodyPr>
          <a:lstStyle/>
          <a:p>
            <a:r>
              <a:rPr lang="en-IN" b="1" dirty="0"/>
              <a:t>Message Passing Architecture</a:t>
            </a:r>
          </a:p>
        </p:txBody>
      </p:sp>
      <p:sp>
        <p:nvSpPr>
          <p:cNvPr id="5" name="Slide Number Placeholder 4"/>
          <p:cNvSpPr>
            <a:spLocks noGrp="1"/>
          </p:cNvSpPr>
          <p:nvPr>
            <p:ph type="sldNum" sz="quarter" idx="7"/>
          </p:nvPr>
        </p:nvSpPr>
        <p:spPr/>
        <p:txBody>
          <a:bodyPr/>
          <a:lstStyle/>
          <a:p>
            <a:fld id="{B6F15528-21DE-4FAA-801E-634DDDAF4B2B}" type="slidenum">
              <a:rPr/>
              <a:t>46</a:t>
            </a:fld>
            <a:endParaRPr/>
          </a:p>
        </p:txBody>
      </p:sp>
      <p:sp>
        <p:nvSpPr>
          <p:cNvPr id="8" name="Footer Placeholder 7"/>
          <p:cNvSpPr>
            <a:spLocks noGrp="1"/>
          </p:cNvSpPr>
          <p:nvPr>
            <p:ph type="ftr" sz="quarter" idx="5"/>
          </p:nvPr>
        </p:nvSpPr>
        <p:spPr/>
        <p:txBody>
          <a:bodyPr/>
          <a:lstStyle/>
          <a:p>
            <a:r>
              <a:t>UNIT IV : Pythonic Programming Paradigm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panose="020B0604020202020204"/>
                <a:cs typeface="Arial" panose="020B0604020202020204"/>
              </a:rPr>
              <a:t>Explicit parallelism</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2785955"/>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Explicit Parallelism  is characterized by the presence of explicit constructs in the programming language, aimed at describing (to a certain degree of detail) the way in which the parallel computation will take place. </a:t>
            </a:r>
          </a:p>
          <a:p>
            <a:pPr marL="285750" indent="-285750" algn="just" fontAlgn="base">
              <a:lnSpc>
                <a:spcPct val="150000"/>
              </a:lnSpc>
              <a:buFont typeface="Arial" panose="020B0604020202020204" pitchFamily="34" charset="0"/>
              <a:buChar char="•"/>
            </a:pPr>
            <a:r>
              <a:rPr lang="en-IN" sz="1750" dirty="0"/>
              <a:t>A wide range of solutions exists within this framework. One extreme is represented by the ``ancient'' use of basic, low level mechanisms to deal with parallelism--like fork/join primitives, semaphores, </a:t>
            </a:r>
            <a:r>
              <a:rPr lang="en-IN" sz="1750" dirty="0" err="1"/>
              <a:t>etc</a:t>
            </a:r>
            <a:r>
              <a:rPr lang="en-IN" sz="1750" dirty="0"/>
              <a:t>--eventually added to existing programming languages. Although this allows the highest degree of flexibility (any form of parallel control can be implemented in terms of the basic low level primitives gif), it leaves the additional layer of complexity completely on the shoulders of the programmer, making his task extremely complicate.</a:t>
            </a:r>
          </a:p>
        </p:txBody>
      </p:sp>
      <p:sp>
        <p:nvSpPr>
          <p:cNvPr id="2" name="Slide Number Placeholder 1"/>
          <p:cNvSpPr>
            <a:spLocks noGrp="1"/>
          </p:cNvSpPr>
          <p:nvPr>
            <p:ph type="sldNum" sz="quarter" idx="7"/>
          </p:nvPr>
        </p:nvSpPr>
        <p:spPr/>
        <p:txBody>
          <a:bodyPr/>
          <a:lstStyle/>
          <a:p>
            <a:fld id="{B6F15528-21DE-4FAA-801E-634DDDAF4B2B}" type="slidenum">
              <a:rPr/>
              <a:t>47</a:t>
            </a:fld>
            <a:endParaRPr/>
          </a:p>
        </p:txBody>
      </p:sp>
      <p:sp>
        <p:nvSpPr>
          <p:cNvPr id="4" name="Footer Placeholder 3"/>
          <p:cNvSpPr>
            <a:spLocks noGrp="1"/>
          </p:cNvSpPr>
          <p:nvPr>
            <p:ph type="ftr" sz="quarter" idx="5"/>
          </p:nvPr>
        </p:nvSpPr>
        <p:spPr/>
        <p:txBody>
          <a:bodyPr/>
          <a:lstStyle/>
          <a:p>
            <a:r>
              <a:t>UNIT IV : Pythonic Programming Paradigm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4" y="59054"/>
            <a:ext cx="8274059" cy="369332"/>
          </a:xfrm>
          <a:prstGeom prst="rect">
            <a:avLst/>
          </a:prstGeom>
        </p:spPr>
        <p:txBody>
          <a:bodyPr vert="horz" wrap="square" lIns="0" tIns="0" rIns="0" bIns="0" rtlCol="0">
            <a:spAutoFit/>
          </a:bodyPr>
          <a:lstStyle/>
          <a:p>
            <a:pPr marL="15875"/>
            <a:r>
              <a:rPr lang="en-US" sz="2400" b="1" spc="13" dirty="0">
                <a:solidFill>
                  <a:srgbClr val="010103"/>
                </a:solidFill>
                <a:latin typeface="Arial" panose="020B0604020202020204"/>
                <a:cs typeface="Arial" panose="020B0604020202020204"/>
              </a:rPr>
              <a:t>Implicit Parallelism</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8" name="object 12"/>
          <p:cNvSpPr txBox="1"/>
          <p:nvPr/>
        </p:nvSpPr>
        <p:spPr>
          <a:xfrm>
            <a:off x="189705" y="625866"/>
            <a:ext cx="11812590" cy="5251438"/>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Allows programmers to write their programs without any concern about the exploitation of parallelism. Exploitation of parallelism is instead automatically performed by the compiler and/or the runtime system. In this way the parallelism is transparent to the programmer maintaining the complexity of software development at the same level of standard sequential programming.</a:t>
            </a:r>
          </a:p>
          <a:p>
            <a:pPr marL="285750" indent="-285750" algn="just" fontAlgn="base">
              <a:lnSpc>
                <a:spcPct val="150000"/>
              </a:lnSpc>
              <a:buFont typeface="Arial" panose="020B0604020202020204" pitchFamily="34" charset="0"/>
              <a:buChar char="•"/>
            </a:pPr>
            <a:r>
              <a:rPr lang="en-IN" sz="1750" dirty="0"/>
              <a:t>Extracting parallelism implicitly is not an easy task. For imperative programming languages, the complexity of the problem is almost prohibitively and allows positive results only for restricted sets of applications (e.g., applications which perform intensive operations on arrays.</a:t>
            </a:r>
          </a:p>
          <a:p>
            <a:pPr marL="285750" indent="-285750" algn="just" fontAlgn="base">
              <a:lnSpc>
                <a:spcPct val="150000"/>
              </a:lnSpc>
              <a:buFont typeface="Arial" panose="020B0604020202020204" pitchFamily="34" charset="0"/>
              <a:buChar char="•"/>
            </a:pPr>
            <a:r>
              <a:rPr lang="en-IN" sz="1750" dirty="0"/>
              <a:t>Declarative Programming languages, and in particular Functional and Logic languages, are characterized by a very high level of abstraction, allowing the programmer to focus on what the problem is and leaving implicit many details of how the problem should be solved. </a:t>
            </a:r>
          </a:p>
          <a:p>
            <a:pPr marL="285750" indent="-285750" algn="just" fontAlgn="base">
              <a:lnSpc>
                <a:spcPct val="150000"/>
              </a:lnSpc>
              <a:buFont typeface="Arial" panose="020B0604020202020204" pitchFamily="34" charset="0"/>
              <a:buChar char="•"/>
            </a:pPr>
            <a:r>
              <a:rPr lang="en-IN" sz="1750" dirty="0"/>
              <a:t>Declarative languages have opened new doors to automatic exploitation of parallelism. Their focusing on a high level description of the problem and their mathematical nature turned into positive properties for implicit exploitation of parallelism.</a:t>
            </a:r>
          </a:p>
        </p:txBody>
      </p:sp>
      <p:sp>
        <p:nvSpPr>
          <p:cNvPr id="2" name="Slide Number Placeholder 1"/>
          <p:cNvSpPr>
            <a:spLocks noGrp="1"/>
          </p:cNvSpPr>
          <p:nvPr>
            <p:ph type="sldNum" sz="quarter" idx="7"/>
          </p:nvPr>
        </p:nvSpPr>
        <p:spPr/>
        <p:txBody>
          <a:bodyPr/>
          <a:lstStyle/>
          <a:p>
            <a:fld id="{B6F15528-21DE-4FAA-801E-634DDDAF4B2B}" type="slidenum">
              <a:rPr/>
              <a:t>48</a:t>
            </a:fld>
            <a:endParaRPr/>
          </a:p>
        </p:txBody>
      </p:sp>
      <p:sp>
        <p:nvSpPr>
          <p:cNvPr id="4" name="Footer Placeholder 3"/>
          <p:cNvSpPr>
            <a:spLocks noGrp="1"/>
          </p:cNvSpPr>
          <p:nvPr>
            <p:ph type="ftr" sz="quarter" idx="5"/>
          </p:nvPr>
        </p:nvSpPr>
        <p:spPr/>
        <p:txBody>
          <a:bodyPr/>
          <a:lstStyle/>
          <a:p>
            <a:r>
              <a:t>UNIT IV : Pythonic Programming Paradigm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panose="020B0604020202020204"/>
                <a:cs typeface="Arial" panose="020B0604020202020204"/>
              </a:rPr>
              <a:t>Methods for parallelism</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697495" cy="3635611"/>
          </a:xfrm>
          <a:prstGeom prst="rect">
            <a:avLst/>
          </a:prstGeom>
        </p:spPr>
        <p:txBody>
          <a:bodyPr vert="horz" wrap="square" lIns="0" tIns="0" rIns="0" bIns="0" numCol="1" rtlCol="0">
            <a:spAutoFit/>
          </a:bodyPr>
          <a:lstStyle/>
          <a:p>
            <a:pPr algn="just" fontAlgn="base">
              <a:lnSpc>
                <a:spcPct val="150000"/>
              </a:lnSpc>
            </a:pPr>
            <a:r>
              <a:rPr lang="en-IN" sz="1750" dirty="0"/>
              <a:t>There are many methods of programming parallel computers. Two of the most common are message passing and data parallel. </a:t>
            </a:r>
          </a:p>
          <a:p>
            <a:pPr marL="342900" indent="-342900" algn="just" fontAlgn="base">
              <a:lnSpc>
                <a:spcPct val="150000"/>
              </a:lnSpc>
              <a:buFont typeface="+mj-lt"/>
              <a:buAutoNum type="arabicPeriod"/>
            </a:pPr>
            <a:r>
              <a:rPr lang="en-IN" sz="1750" dirty="0"/>
              <a:t>Message Passing - the user makes calls to libraries to explicitly share information between processors. </a:t>
            </a:r>
          </a:p>
          <a:p>
            <a:pPr marL="342900" indent="-342900" algn="just" fontAlgn="base">
              <a:lnSpc>
                <a:spcPct val="150000"/>
              </a:lnSpc>
              <a:buFont typeface="+mj-lt"/>
              <a:buAutoNum type="arabicPeriod"/>
            </a:pPr>
            <a:r>
              <a:rPr lang="en-IN" sz="1750" dirty="0"/>
              <a:t>Data Parallel - data partitioning determines parallelism </a:t>
            </a:r>
          </a:p>
          <a:p>
            <a:pPr marL="342900" indent="-342900" algn="just" fontAlgn="base">
              <a:lnSpc>
                <a:spcPct val="150000"/>
              </a:lnSpc>
              <a:buFont typeface="+mj-lt"/>
              <a:buAutoNum type="arabicPeriod"/>
            </a:pPr>
            <a:r>
              <a:rPr lang="en-IN" sz="1750" dirty="0"/>
              <a:t>Shared Memory - multiple processes sharing common memory space </a:t>
            </a:r>
          </a:p>
          <a:p>
            <a:pPr marL="342900" indent="-342900" algn="just" fontAlgn="base">
              <a:lnSpc>
                <a:spcPct val="150000"/>
              </a:lnSpc>
              <a:buFont typeface="+mj-lt"/>
              <a:buAutoNum type="arabicPeriod"/>
            </a:pPr>
            <a:r>
              <a:rPr lang="en-IN" sz="1750" dirty="0"/>
              <a:t>Remote Memory Operation - set of processes in which a process can access the memory of another process without its participation </a:t>
            </a:r>
          </a:p>
          <a:p>
            <a:pPr marL="342900" indent="-342900" algn="just" fontAlgn="base">
              <a:lnSpc>
                <a:spcPct val="150000"/>
              </a:lnSpc>
              <a:buFont typeface="+mj-lt"/>
              <a:buAutoNum type="arabicPeriod"/>
            </a:pPr>
            <a:r>
              <a:rPr lang="en-IN" sz="1750" dirty="0"/>
              <a:t>Threads - a single process having multiple (concurrent) execution paths </a:t>
            </a:r>
          </a:p>
          <a:p>
            <a:pPr marL="342900" indent="-342900" algn="just" fontAlgn="base">
              <a:lnSpc>
                <a:spcPct val="150000"/>
              </a:lnSpc>
              <a:buFont typeface="+mj-lt"/>
              <a:buAutoNum type="arabicPeriod"/>
            </a:pPr>
            <a:r>
              <a:rPr lang="en-IN" sz="1750" dirty="0"/>
              <a:t>Combined Models - composed of two or more of the above. </a:t>
            </a:r>
          </a:p>
          <a:p>
            <a:pPr algn="just" fontAlgn="base">
              <a:lnSpc>
                <a:spcPct val="150000"/>
              </a:lnSpc>
            </a:pPr>
            <a:endParaRPr lang="en-IN" sz="1750" b="1" dirty="0"/>
          </a:p>
        </p:txBody>
      </p:sp>
      <p:sp>
        <p:nvSpPr>
          <p:cNvPr id="2" name="Slide Number Placeholder 1"/>
          <p:cNvSpPr>
            <a:spLocks noGrp="1"/>
          </p:cNvSpPr>
          <p:nvPr>
            <p:ph type="sldNum" sz="quarter" idx="7"/>
          </p:nvPr>
        </p:nvSpPr>
        <p:spPr/>
        <p:txBody>
          <a:bodyPr/>
          <a:lstStyle/>
          <a:p>
            <a:fld id="{B6F15528-21DE-4FAA-801E-634DDDAF4B2B}" type="slidenum">
              <a:rPr/>
              <a:t>49</a:t>
            </a:fld>
            <a:endParaRPr/>
          </a:p>
        </p:txBody>
      </p:sp>
      <p:sp>
        <p:nvSpPr>
          <p:cNvPr id="4" name="Footer Placeholder 3"/>
          <p:cNvSpPr>
            <a:spLocks noGrp="1"/>
          </p:cNvSpPr>
          <p:nvPr>
            <p:ph type="ftr" sz="quarter" idx="5"/>
          </p:nvPr>
        </p:nvSpPr>
        <p:spPr/>
        <p:txBody>
          <a:bodyPr/>
          <a:lstStyle/>
          <a:p>
            <a:r>
              <a:t>UNIT IV : Pythonic Programming Paradigm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92847" y="18871"/>
            <a:ext cx="2409825" cy="416559"/>
          </a:xfrm>
          <a:prstGeom prst="rect">
            <a:avLst/>
          </a:prstGeom>
        </p:spPr>
        <p:txBody>
          <a:bodyPr vert="horz" wrap="square" lIns="0" tIns="13970" rIns="0" bIns="0" rtlCol="0">
            <a:spAutoFit/>
          </a:bodyPr>
          <a:lstStyle/>
          <a:p>
            <a:pPr marL="12700">
              <a:lnSpc>
                <a:spcPct val="100000"/>
              </a:lnSpc>
              <a:spcBef>
                <a:spcPts val="110"/>
              </a:spcBef>
            </a:pPr>
            <a:r>
              <a:rPr sz="2550" dirty="0"/>
              <a:t>Concepts</a:t>
            </a:r>
            <a:r>
              <a:rPr sz="2550" spc="-30" dirty="0"/>
              <a:t> </a:t>
            </a:r>
            <a:r>
              <a:rPr sz="2550" dirty="0"/>
              <a:t>of</a:t>
            </a:r>
            <a:r>
              <a:rPr sz="2550" spc="-35" dirty="0"/>
              <a:t> </a:t>
            </a:r>
            <a:r>
              <a:rPr sz="2550" dirty="0"/>
              <a:t>FP</a:t>
            </a:r>
            <a:endParaRPr sz="2550"/>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3"/>
            <a:ext cx="12105640" cy="5979795"/>
          </a:xfrm>
          <a:custGeom>
            <a:avLst/>
            <a:gdLst/>
            <a:ahLst/>
            <a:cxnLst/>
            <a:rect l="l" t="t" r="r" b="b"/>
            <a:pathLst>
              <a:path w="12105640" h="5979795">
                <a:moveTo>
                  <a:pt x="0" y="0"/>
                </a:moveTo>
                <a:lnTo>
                  <a:pt x="12105503" y="0"/>
                </a:lnTo>
                <a:lnTo>
                  <a:pt x="12105503" y="5979174"/>
                </a:lnTo>
                <a:lnTo>
                  <a:pt x="0" y="5979174"/>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194706" y="527287"/>
            <a:ext cx="4806315" cy="2025650"/>
          </a:xfrm>
          <a:prstGeom prst="rect">
            <a:avLst/>
          </a:prstGeom>
        </p:spPr>
        <p:txBody>
          <a:bodyPr vert="horz" wrap="square" lIns="0" tIns="146050" rIns="0" bIns="0" rtlCol="0">
            <a:spAutoFit/>
          </a:bodyPr>
          <a:lstStyle/>
          <a:p>
            <a:pPr marL="336550" indent="-323850">
              <a:lnSpc>
                <a:spcPct val="100000"/>
              </a:lnSpc>
              <a:spcBef>
                <a:spcPts val="1150"/>
              </a:spcBef>
              <a:buFont typeface="Arial MT"/>
              <a:buChar char="•"/>
              <a:tabLst>
                <a:tab pos="335915" algn="l"/>
                <a:tab pos="336550" algn="l"/>
              </a:tabLst>
            </a:pPr>
            <a:r>
              <a:rPr sz="1750" spc="-5" dirty="0">
                <a:latin typeface="Calibri" panose="020F0502020204030204"/>
                <a:cs typeface="Calibri" panose="020F0502020204030204"/>
              </a:rPr>
              <a:t>Pure</a:t>
            </a:r>
            <a:r>
              <a:rPr sz="1750" spc="-45" dirty="0">
                <a:latin typeface="Calibri" panose="020F0502020204030204"/>
                <a:cs typeface="Calibri" panose="020F0502020204030204"/>
              </a:rPr>
              <a:t> </a:t>
            </a:r>
            <a:r>
              <a:rPr sz="1750" spc="-5" dirty="0">
                <a:latin typeface="Calibri" panose="020F0502020204030204"/>
                <a:cs typeface="Calibri" panose="020F0502020204030204"/>
              </a:rPr>
              <a:t>functions</a:t>
            </a:r>
            <a:endParaRPr sz="1750">
              <a:latin typeface="Calibri" panose="020F0502020204030204"/>
              <a:cs typeface="Calibri" panose="020F0502020204030204"/>
            </a:endParaRPr>
          </a:p>
          <a:p>
            <a:pPr marL="336550" indent="-323850">
              <a:lnSpc>
                <a:spcPct val="100000"/>
              </a:lnSpc>
              <a:spcBef>
                <a:spcPts val="1050"/>
              </a:spcBef>
              <a:buFont typeface="Arial MT"/>
              <a:buChar char="•"/>
              <a:tabLst>
                <a:tab pos="335915" algn="l"/>
                <a:tab pos="336550" algn="l"/>
              </a:tabLst>
            </a:pPr>
            <a:r>
              <a:rPr sz="1750" spc="-5" dirty="0">
                <a:latin typeface="Calibri" panose="020F0502020204030204"/>
                <a:cs typeface="Calibri" panose="020F0502020204030204"/>
              </a:rPr>
              <a:t>Recursion</a:t>
            </a:r>
            <a:endParaRPr sz="1750">
              <a:latin typeface="Calibri" panose="020F0502020204030204"/>
              <a:cs typeface="Calibri" panose="020F0502020204030204"/>
            </a:endParaRPr>
          </a:p>
          <a:p>
            <a:pPr marL="336550" indent="-323850">
              <a:lnSpc>
                <a:spcPct val="100000"/>
              </a:lnSpc>
              <a:spcBef>
                <a:spcPts val="1050"/>
              </a:spcBef>
              <a:buFont typeface="Arial MT"/>
              <a:buChar char="•"/>
              <a:tabLst>
                <a:tab pos="335915" algn="l"/>
                <a:tab pos="336550" algn="l"/>
              </a:tabLst>
            </a:pPr>
            <a:r>
              <a:rPr sz="1750" spc="-5" dirty="0">
                <a:latin typeface="Calibri" panose="020F0502020204030204"/>
                <a:cs typeface="Calibri" panose="020F0502020204030204"/>
              </a:rPr>
              <a:t>Referential</a:t>
            </a:r>
            <a:r>
              <a:rPr sz="1750" spc="-45" dirty="0">
                <a:latin typeface="Calibri" panose="020F0502020204030204"/>
                <a:cs typeface="Calibri" panose="020F0502020204030204"/>
              </a:rPr>
              <a:t> </a:t>
            </a:r>
            <a:r>
              <a:rPr sz="1750" spc="-5" dirty="0">
                <a:latin typeface="Calibri" panose="020F0502020204030204"/>
                <a:cs typeface="Calibri" panose="020F0502020204030204"/>
              </a:rPr>
              <a:t>transparency</a:t>
            </a:r>
            <a:endParaRPr sz="1750">
              <a:latin typeface="Calibri" panose="020F0502020204030204"/>
              <a:cs typeface="Calibri" panose="020F0502020204030204"/>
            </a:endParaRPr>
          </a:p>
          <a:p>
            <a:pPr marL="336550" indent="-323850">
              <a:lnSpc>
                <a:spcPct val="100000"/>
              </a:lnSpc>
              <a:spcBef>
                <a:spcPts val="1050"/>
              </a:spcBef>
              <a:buFont typeface="Arial MT"/>
              <a:buChar char="•"/>
              <a:tabLst>
                <a:tab pos="335915" algn="l"/>
                <a:tab pos="336550" algn="l"/>
              </a:tabLst>
            </a:pPr>
            <a:r>
              <a:rPr sz="1750" spc="-5" dirty="0">
                <a:latin typeface="Calibri" panose="020F0502020204030204"/>
                <a:cs typeface="Calibri" panose="020F0502020204030204"/>
              </a:rPr>
              <a:t>Functions</a:t>
            </a:r>
            <a:r>
              <a:rPr sz="1750" spc="-20" dirty="0">
                <a:latin typeface="Calibri" panose="020F0502020204030204"/>
                <a:cs typeface="Calibri" panose="020F0502020204030204"/>
              </a:rPr>
              <a:t> </a:t>
            </a:r>
            <a:r>
              <a:rPr sz="1750" dirty="0">
                <a:latin typeface="Calibri" panose="020F0502020204030204"/>
                <a:cs typeface="Calibri" panose="020F0502020204030204"/>
              </a:rPr>
              <a:t>are</a:t>
            </a:r>
            <a:r>
              <a:rPr sz="1750" spc="-15" dirty="0">
                <a:latin typeface="Calibri" panose="020F0502020204030204"/>
                <a:cs typeface="Calibri" panose="020F0502020204030204"/>
              </a:rPr>
              <a:t> </a:t>
            </a:r>
            <a:r>
              <a:rPr sz="1750" spc="-5" dirty="0">
                <a:latin typeface="Calibri" panose="020F0502020204030204"/>
                <a:cs typeface="Calibri" panose="020F0502020204030204"/>
              </a:rPr>
              <a:t>First-Class</a:t>
            </a:r>
            <a:r>
              <a:rPr sz="1750" spc="-20" dirty="0">
                <a:latin typeface="Calibri" panose="020F0502020204030204"/>
                <a:cs typeface="Calibri" panose="020F0502020204030204"/>
              </a:rPr>
              <a:t> </a:t>
            </a:r>
            <a:r>
              <a:rPr sz="1750" dirty="0">
                <a:latin typeface="Calibri" panose="020F0502020204030204"/>
                <a:cs typeface="Calibri" panose="020F0502020204030204"/>
              </a:rPr>
              <a:t>and</a:t>
            </a:r>
            <a:r>
              <a:rPr sz="1750" spc="-15" dirty="0">
                <a:latin typeface="Calibri" panose="020F0502020204030204"/>
                <a:cs typeface="Calibri" panose="020F0502020204030204"/>
              </a:rPr>
              <a:t> </a:t>
            </a:r>
            <a:r>
              <a:rPr sz="1750" spc="-5" dirty="0">
                <a:latin typeface="Calibri" panose="020F0502020204030204"/>
                <a:cs typeface="Calibri" panose="020F0502020204030204"/>
              </a:rPr>
              <a:t>can</a:t>
            </a:r>
            <a:r>
              <a:rPr sz="1750" spc="-20" dirty="0">
                <a:latin typeface="Calibri" panose="020F0502020204030204"/>
                <a:cs typeface="Calibri" panose="020F0502020204030204"/>
              </a:rPr>
              <a:t> </a:t>
            </a:r>
            <a:r>
              <a:rPr sz="1750" spc="-5" dirty="0">
                <a:latin typeface="Calibri" panose="020F0502020204030204"/>
                <a:cs typeface="Calibri" panose="020F0502020204030204"/>
              </a:rPr>
              <a:t>be</a:t>
            </a:r>
            <a:r>
              <a:rPr sz="1750" spc="-15" dirty="0">
                <a:latin typeface="Calibri" panose="020F0502020204030204"/>
                <a:cs typeface="Calibri" panose="020F0502020204030204"/>
              </a:rPr>
              <a:t> </a:t>
            </a:r>
            <a:r>
              <a:rPr sz="1750" spc="-5" dirty="0">
                <a:latin typeface="Calibri" panose="020F0502020204030204"/>
                <a:cs typeface="Calibri" panose="020F0502020204030204"/>
              </a:rPr>
              <a:t>Higher-Order</a:t>
            </a:r>
            <a:endParaRPr sz="1750">
              <a:latin typeface="Calibri" panose="020F0502020204030204"/>
              <a:cs typeface="Calibri" panose="020F0502020204030204"/>
            </a:endParaRPr>
          </a:p>
          <a:p>
            <a:pPr marL="336550" indent="-323850">
              <a:lnSpc>
                <a:spcPct val="100000"/>
              </a:lnSpc>
              <a:spcBef>
                <a:spcPts val="1050"/>
              </a:spcBef>
              <a:buFont typeface="Arial MT"/>
              <a:buChar char="•"/>
              <a:tabLst>
                <a:tab pos="335915" algn="l"/>
                <a:tab pos="336550" algn="l"/>
              </a:tabLst>
            </a:pPr>
            <a:r>
              <a:rPr sz="1750" spc="-5" dirty="0">
                <a:latin typeface="Calibri" panose="020F0502020204030204"/>
                <a:cs typeface="Calibri" panose="020F0502020204030204"/>
              </a:rPr>
              <a:t>Immutability</a:t>
            </a:r>
            <a:endParaRPr sz="1750">
              <a:latin typeface="Calibri" panose="020F0502020204030204"/>
              <a:cs typeface="Calibri" panose="020F0502020204030204"/>
            </a:endParaRPr>
          </a:p>
        </p:txBody>
      </p:sp>
      <p:pic>
        <p:nvPicPr>
          <p:cNvPr id="7" name="object 7"/>
          <p:cNvPicPr/>
          <p:nvPr/>
        </p:nvPicPr>
        <p:blipFill>
          <a:blip r:embed="rId3" cstate="print"/>
          <a:stretch>
            <a:fillRect/>
          </a:stretch>
        </p:blipFill>
        <p:spPr>
          <a:xfrm>
            <a:off x="6479252" y="1438835"/>
            <a:ext cx="4750413" cy="4803326"/>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a:t>5</a:t>
            </a:fld>
            <a:endParaRPr/>
          </a:p>
        </p:txBody>
      </p:sp>
      <p:sp>
        <p:nvSpPr>
          <p:cNvPr id="9" name="Footer Placeholder 8"/>
          <p:cNvSpPr>
            <a:spLocks noGrp="1"/>
          </p:cNvSpPr>
          <p:nvPr>
            <p:ph type="ftr" sz="quarter" idx="5"/>
          </p:nvPr>
        </p:nvSpPr>
        <p:spPr/>
        <p:txBody>
          <a:bodyPr/>
          <a:lstStyle/>
          <a:p>
            <a:r>
              <a:t>UNIT IV : Pythonic Programming Paradigm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panose="020B0604020202020204"/>
                <a:cs typeface="Arial" panose="020B0604020202020204"/>
              </a:rPr>
              <a:t>Methods for parallelism</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76565" y="545184"/>
            <a:ext cx="12060892" cy="6059351"/>
          </a:xfrm>
          <a:prstGeom prst="rect">
            <a:avLst/>
          </a:prstGeom>
        </p:spPr>
        <p:txBody>
          <a:bodyPr vert="horz" wrap="square" lIns="0" tIns="0" rIns="0" bIns="0" numCol="1" rtlCol="0">
            <a:spAutoFit/>
          </a:bodyPr>
          <a:lstStyle/>
          <a:p>
            <a:pPr algn="just" fontAlgn="base">
              <a:lnSpc>
                <a:spcPct val="150000"/>
              </a:lnSpc>
            </a:pPr>
            <a:r>
              <a:rPr lang="en-IN" sz="1750" b="1" dirty="0"/>
              <a:t>Message Passing: </a:t>
            </a:r>
          </a:p>
          <a:p>
            <a:pPr marL="742950" lvl="1" indent="-285750" algn="just" fontAlgn="base">
              <a:lnSpc>
                <a:spcPct val="150000"/>
              </a:lnSpc>
              <a:buFont typeface="Arial" panose="020B0604020202020204" pitchFamily="34" charset="0"/>
              <a:buChar char="•"/>
            </a:pPr>
            <a:r>
              <a:rPr lang="en-IN" sz="1750" dirty="0"/>
              <a:t>Each Processor has direct access only to its local memory</a:t>
            </a:r>
          </a:p>
          <a:p>
            <a:pPr marL="742950" lvl="1" indent="-285750" algn="just" fontAlgn="base">
              <a:lnSpc>
                <a:spcPct val="150000"/>
              </a:lnSpc>
              <a:buFont typeface="Arial" panose="020B0604020202020204" pitchFamily="34" charset="0"/>
              <a:buChar char="•"/>
            </a:pPr>
            <a:r>
              <a:rPr lang="en-IN" sz="1750" dirty="0"/>
              <a:t>Processors are connected via high-speed interconnect</a:t>
            </a:r>
          </a:p>
          <a:p>
            <a:pPr marL="742950" lvl="1" indent="-285750" algn="just" fontAlgn="base">
              <a:lnSpc>
                <a:spcPct val="150000"/>
              </a:lnSpc>
              <a:buFont typeface="Arial" panose="020B0604020202020204" pitchFamily="34" charset="0"/>
              <a:buChar char="•"/>
            </a:pPr>
            <a:r>
              <a:rPr lang="en-IN" sz="1750" dirty="0"/>
              <a:t>Data exchange is done via explicit processor-to-processor communication </a:t>
            </a:r>
            <a:r>
              <a:rPr lang="en-IN" sz="1750" dirty="0" err="1"/>
              <a:t>i.e</a:t>
            </a:r>
            <a:r>
              <a:rPr lang="en-IN" sz="1750" dirty="0"/>
              <a:t> processes communicate by sending and receiving messages  : send/receive messages</a:t>
            </a:r>
          </a:p>
          <a:p>
            <a:pPr marL="800100" lvl="1" indent="-342900" algn="just" fontAlgn="base">
              <a:lnSpc>
                <a:spcPct val="150000"/>
              </a:lnSpc>
              <a:buFont typeface="Arial" panose="020B0604020202020204" pitchFamily="34" charset="0"/>
              <a:buChar char="•"/>
            </a:pPr>
            <a:r>
              <a:rPr lang="en-IN" sz="1750" dirty="0"/>
              <a:t>Data transfer requires cooperative operations to be performed by each process (a send operation must have matching receive)</a:t>
            </a:r>
          </a:p>
          <a:p>
            <a:pPr algn="just" fontAlgn="base">
              <a:lnSpc>
                <a:spcPct val="150000"/>
              </a:lnSpc>
            </a:pPr>
            <a:r>
              <a:rPr lang="en-IN" sz="1750" b="1" dirty="0"/>
              <a:t>Data Parallel: </a:t>
            </a:r>
          </a:p>
          <a:p>
            <a:pPr marL="800100" lvl="1" indent="-342900" algn="just" fontAlgn="base">
              <a:lnSpc>
                <a:spcPct val="150000"/>
              </a:lnSpc>
              <a:buFont typeface="Arial" panose="020B0604020202020204" pitchFamily="34" charset="0"/>
              <a:buChar char="•"/>
            </a:pPr>
            <a:r>
              <a:rPr lang="en-IN" sz="1750" dirty="0"/>
              <a:t>Each process works on a different part of the same data structure </a:t>
            </a:r>
          </a:p>
          <a:p>
            <a:pPr marL="800100" lvl="1" indent="-342900" algn="just" fontAlgn="base">
              <a:lnSpc>
                <a:spcPct val="150000"/>
              </a:lnSpc>
              <a:buFont typeface="Arial" panose="020B0604020202020204" pitchFamily="34" charset="0"/>
              <a:buChar char="•"/>
            </a:pPr>
            <a:r>
              <a:rPr lang="en-IN" sz="1750" dirty="0"/>
              <a:t>Processors have direct access to global memory and I/O  through bus or fast switching network</a:t>
            </a:r>
          </a:p>
          <a:p>
            <a:pPr marL="800100" lvl="1" indent="-342900" algn="just" fontAlgn="base">
              <a:lnSpc>
                <a:spcPct val="150000"/>
              </a:lnSpc>
              <a:buFont typeface="Arial" panose="020B0604020202020204" pitchFamily="34" charset="0"/>
              <a:buChar char="•"/>
            </a:pPr>
            <a:r>
              <a:rPr lang="en-IN" sz="1750" dirty="0"/>
              <a:t>Each processor also has its own memory (cache)</a:t>
            </a:r>
          </a:p>
          <a:p>
            <a:pPr marL="800100" lvl="1" indent="-342900" algn="just" fontAlgn="base">
              <a:lnSpc>
                <a:spcPct val="150000"/>
              </a:lnSpc>
              <a:buFont typeface="Arial" panose="020B0604020202020204" pitchFamily="34" charset="0"/>
              <a:buChar char="•"/>
            </a:pPr>
            <a:r>
              <a:rPr lang="en-IN" sz="1750" dirty="0"/>
              <a:t>Data structures are shared in global address space</a:t>
            </a:r>
          </a:p>
          <a:p>
            <a:pPr marL="800100" lvl="1" indent="-342900" algn="just" fontAlgn="base">
              <a:lnSpc>
                <a:spcPct val="150000"/>
              </a:lnSpc>
              <a:buFont typeface="Arial" panose="020B0604020202020204" pitchFamily="34" charset="0"/>
              <a:buChar char="•"/>
            </a:pPr>
            <a:r>
              <a:rPr lang="en-IN" sz="1750" dirty="0"/>
              <a:t>Concurrent access to shared memory must be coordinate</a:t>
            </a:r>
          </a:p>
          <a:p>
            <a:pPr marL="800100" lvl="1" indent="-342900" algn="just" fontAlgn="base">
              <a:lnSpc>
                <a:spcPct val="150000"/>
              </a:lnSpc>
              <a:buFont typeface="Arial" panose="020B0604020202020204" pitchFamily="34" charset="0"/>
              <a:buChar char="•"/>
            </a:pPr>
            <a:r>
              <a:rPr lang="en-IN" sz="1750" dirty="0"/>
              <a:t>All message passing is done invisibly to the programmer </a:t>
            </a:r>
          </a:p>
          <a:p>
            <a:pPr algn="just" fontAlgn="base">
              <a:lnSpc>
                <a:spcPct val="150000"/>
              </a:lnSpc>
            </a:pPr>
            <a:endParaRPr lang="en-IN" sz="1750" b="1" dirty="0"/>
          </a:p>
        </p:txBody>
      </p:sp>
      <p:sp>
        <p:nvSpPr>
          <p:cNvPr id="2" name="Slide Number Placeholder 1"/>
          <p:cNvSpPr>
            <a:spLocks noGrp="1"/>
          </p:cNvSpPr>
          <p:nvPr>
            <p:ph type="sldNum" sz="quarter" idx="7"/>
          </p:nvPr>
        </p:nvSpPr>
        <p:spPr/>
        <p:txBody>
          <a:bodyPr/>
          <a:lstStyle/>
          <a:p>
            <a:fld id="{B6F15528-21DE-4FAA-801E-634DDDAF4B2B}" type="slidenum">
              <a:rPr/>
              <a:t>50</a:t>
            </a:fld>
            <a:endParaRPr/>
          </a:p>
        </p:txBody>
      </p:sp>
      <p:sp>
        <p:nvSpPr>
          <p:cNvPr id="4" name="Footer Placeholder 3"/>
          <p:cNvSpPr>
            <a:spLocks noGrp="1"/>
          </p:cNvSpPr>
          <p:nvPr>
            <p:ph type="ftr" sz="quarter" idx="5"/>
          </p:nvPr>
        </p:nvSpPr>
        <p:spPr/>
        <p:txBody>
          <a:bodyPr/>
          <a:lstStyle/>
          <a:p>
            <a:r>
              <a:t>UNIT IV : Pythonic Programming Paradigm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panose="020B0604020202020204"/>
                <a:cs typeface="Arial" panose="020B0604020202020204"/>
              </a:rPr>
              <a:t>Steps in Parallelism</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751283" cy="2423740"/>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Independently from the specific paradigm considered, in order to execute a program which exploits parallelism, the programming language must supply the means to:</a:t>
            </a:r>
          </a:p>
          <a:p>
            <a:pPr marL="742950" lvl="1" indent="-285750" algn="just" fontAlgn="base">
              <a:lnSpc>
                <a:spcPct val="150000"/>
              </a:lnSpc>
              <a:buFont typeface="Arial" panose="020B0604020202020204" pitchFamily="34" charset="0"/>
              <a:buChar char="•"/>
            </a:pPr>
            <a:r>
              <a:rPr lang="en-IN" sz="1750" dirty="0"/>
              <a:t>Identify parallelism, by recognizing the components of the program execution that will be (potentially) performed by different processors;</a:t>
            </a:r>
          </a:p>
          <a:p>
            <a:pPr marL="742950" lvl="1" indent="-285750" algn="just" fontAlgn="base">
              <a:lnSpc>
                <a:spcPct val="150000"/>
              </a:lnSpc>
              <a:buFont typeface="Arial" panose="020B0604020202020204" pitchFamily="34" charset="0"/>
              <a:buChar char="•"/>
            </a:pPr>
            <a:r>
              <a:rPr lang="en-IN" sz="1750" dirty="0"/>
              <a:t>Start and stop parallel executions;</a:t>
            </a:r>
          </a:p>
          <a:p>
            <a:pPr marL="742950" lvl="1" indent="-285750" algn="just" fontAlgn="base">
              <a:lnSpc>
                <a:spcPct val="150000"/>
              </a:lnSpc>
              <a:buFont typeface="Arial" panose="020B0604020202020204" pitchFamily="34" charset="0"/>
              <a:buChar char="•"/>
            </a:pPr>
            <a:r>
              <a:rPr lang="en-IN" sz="1750" dirty="0"/>
              <a:t>Coordinate the parallel executions (e.g., specify and implement interactions between concurrent components).</a:t>
            </a:r>
          </a:p>
        </p:txBody>
      </p:sp>
      <p:sp>
        <p:nvSpPr>
          <p:cNvPr id="2" name="Slide Number Placeholder 1"/>
          <p:cNvSpPr>
            <a:spLocks noGrp="1"/>
          </p:cNvSpPr>
          <p:nvPr>
            <p:ph type="sldNum" sz="quarter" idx="7"/>
          </p:nvPr>
        </p:nvSpPr>
        <p:spPr/>
        <p:txBody>
          <a:bodyPr/>
          <a:lstStyle/>
          <a:p>
            <a:fld id="{B6F15528-21DE-4FAA-801E-634DDDAF4B2B}" type="slidenum">
              <a:rPr/>
              <a:t>51</a:t>
            </a:fld>
            <a:endParaRPr/>
          </a:p>
        </p:txBody>
      </p:sp>
      <p:sp>
        <p:nvSpPr>
          <p:cNvPr id="4" name="Footer Placeholder 3"/>
          <p:cNvSpPr>
            <a:spLocks noGrp="1"/>
          </p:cNvSpPr>
          <p:nvPr>
            <p:ph type="ftr" sz="quarter" idx="5"/>
          </p:nvPr>
        </p:nvSpPr>
        <p:spPr/>
        <p:txBody>
          <a:bodyPr/>
          <a:lstStyle/>
          <a:p>
            <a:r>
              <a:t>UNIT IV : Pythonic Programming Paradigm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panose="020B0604020202020204"/>
                <a:cs typeface="Arial" panose="020B0604020202020204"/>
              </a:rPr>
              <a:t>Ways for Parallelism</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95576" y="504843"/>
            <a:ext cx="11991159" cy="3635611"/>
          </a:xfrm>
          <a:prstGeom prst="rect">
            <a:avLst/>
          </a:prstGeom>
        </p:spPr>
        <p:txBody>
          <a:bodyPr vert="horz" wrap="square" lIns="0" tIns="0" rIns="0" bIns="0" numCol="1" rtlCol="0">
            <a:spAutoFit/>
          </a:bodyPr>
          <a:lstStyle/>
          <a:p>
            <a:pPr algn="just" fontAlgn="base">
              <a:lnSpc>
                <a:spcPct val="150000"/>
              </a:lnSpc>
            </a:pPr>
            <a:r>
              <a:rPr lang="en-IN" sz="1750" b="1" dirty="0"/>
              <a:t>Functional Decomposition (Functional Parallelism) </a:t>
            </a:r>
          </a:p>
          <a:p>
            <a:pPr marL="742950" lvl="1" indent="-285750" algn="just" fontAlgn="base">
              <a:lnSpc>
                <a:spcPct val="150000"/>
              </a:lnSpc>
              <a:buFont typeface="Arial" panose="020B0604020202020204" pitchFamily="34" charset="0"/>
              <a:buChar char="•"/>
            </a:pPr>
            <a:r>
              <a:rPr lang="en-IN" sz="1750" dirty="0"/>
              <a:t>Decomposing the problem into different tasks which can be distributed to multiple processors for simultaneous execution </a:t>
            </a:r>
          </a:p>
          <a:p>
            <a:pPr marL="742950" lvl="1" indent="-285750" algn="just" fontAlgn="base">
              <a:lnSpc>
                <a:spcPct val="150000"/>
              </a:lnSpc>
              <a:buFont typeface="Arial" panose="020B0604020202020204" pitchFamily="34" charset="0"/>
              <a:buChar char="•"/>
            </a:pPr>
            <a:r>
              <a:rPr lang="en-IN" sz="1750" dirty="0"/>
              <a:t>Good to use when there is not static structure or fixed determination of number of calculations to be performed</a:t>
            </a:r>
          </a:p>
          <a:p>
            <a:pPr algn="just" fontAlgn="base">
              <a:lnSpc>
                <a:spcPct val="150000"/>
              </a:lnSpc>
            </a:pPr>
            <a:r>
              <a:rPr lang="en-IN" sz="1750" b="1" dirty="0"/>
              <a:t>Domain Decomposition (Data Parallelism) </a:t>
            </a:r>
          </a:p>
          <a:p>
            <a:pPr marL="742950" lvl="1" indent="-285750" algn="just" fontAlgn="base">
              <a:lnSpc>
                <a:spcPct val="150000"/>
              </a:lnSpc>
              <a:buFont typeface="Arial" panose="020B0604020202020204" pitchFamily="34" charset="0"/>
              <a:buChar char="•"/>
            </a:pPr>
            <a:r>
              <a:rPr lang="en-IN" sz="1750" dirty="0"/>
              <a:t>Partitioning the problem's data domain and distributing portions to multiple processors for simultaneous execution </a:t>
            </a:r>
          </a:p>
          <a:p>
            <a:pPr marL="742950" lvl="1" indent="-285750" algn="just" fontAlgn="base">
              <a:lnSpc>
                <a:spcPct val="150000"/>
              </a:lnSpc>
              <a:buFont typeface="Arial" panose="020B0604020202020204" pitchFamily="34" charset="0"/>
              <a:buChar char="•"/>
            </a:pPr>
            <a:r>
              <a:rPr lang="en-IN" sz="1750" dirty="0"/>
              <a:t>Good to use for problems where: </a:t>
            </a:r>
          </a:p>
          <a:p>
            <a:pPr marL="742950" lvl="1" indent="-285750" algn="just" fontAlgn="base">
              <a:lnSpc>
                <a:spcPct val="150000"/>
              </a:lnSpc>
              <a:buFont typeface="Arial" panose="020B0604020202020204" pitchFamily="34" charset="0"/>
              <a:buChar char="•"/>
            </a:pPr>
            <a:r>
              <a:rPr lang="en-IN" sz="1750" dirty="0"/>
              <a:t>data is static (factoring and solving large matrix or finite difference calculations) </a:t>
            </a:r>
          </a:p>
          <a:p>
            <a:pPr marL="742950" lvl="1" indent="-285750" algn="just" fontAlgn="base">
              <a:lnSpc>
                <a:spcPct val="150000"/>
              </a:lnSpc>
              <a:buFont typeface="Arial" panose="020B0604020202020204" pitchFamily="34" charset="0"/>
              <a:buChar char="•"/>
            </a:pPr>
            <a:r>
              <a:rPr lang="en-IN" sz="1750" dirty="0"/>
              <a:t>dynamic data structure tied to single entity where entity can be subsetted (large multi-body problems) </a:t>
            </a:r>
          </a:p>
          <a:p>
            <a:pPr marL="742950" lvl="1" indent="-285750" algn="just" fontAlgn="base">
              <a:lnSpc>
                <a:spcPct val="150000"/>
              </a:lnSpc>
              <a:buFont typeface="Arial" panose="020B0604020202020204" pitchFamily="34" charset="0"/>
              <a:buChar char="•"/>
            </a:pPr>
            <a:r>
              <a:rPr lang="en-IN" sz="1750" dirty="0"/>
              <a:t>domain is fixed but computation within various regions of the domain is dynamic (fluid vortices models) </a:t>
            </a:r>
          </a:p>
        </p:txBody>
      </p:sp>
      <p:pic>
        <p:nvPicPr>
          <p:cNvPr id="2" name="Picture 1"/>
          <p:cNvPicPr>
            <a:picLocks noChangeAspect="1"/>
          </p:cNvPicPr>
          <p:nvPr/>
        </p:nvPicPr>
        <p:blipFill>
          <a:blip r:embed="rId3"/>
          <a:stretch>
            <a:fillRect/>
          </a:stretch>
        </p:blipFill>
        <p:spPr>
          <a:xfrm>
            <a:off x="673703" y="4111305"/>
            <a:ext cx="3893597" cy="2582727"/>
          </a:xfrm>
          <a:prstGeom prst="rect">
            <a:avLst/>
          </a:prstGeom>
        </p:spPr>
      </p:pic>
      <p:pic>
        <p:nvPicPr>
          <p:cNvPr id="4" name="Picture 3"/>
          <p:cNvPicPr>
            <a:picLocks noChangeAspect="1"/>
          </p:cNvPicPr>
          <p:nvPr/>
        </p:nvPicPr>
        <p:blipFill>
          <a:blip r:embed="rId4"/>
          <a:stretch>
            <a:fillRect/>
          </a:stretch>
        </p:blipFill>
        <p:spPr>
          <a:xfrm>
            <a:off x="7048780" y="4111305"/>
            <a:ext cx="4136641" cy="2327581"/>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a:t>52</a:t>
            </a:fld>
            <a:endParaRPr/>
          </a:p>
        </p:txBody>
      </p:sp>
      <p:sp>
        <p:nvSpPr>
          <p:cNvPr id="6" name="Footer Placeholder 5"/>
          <p:cNvSpPr>
            <a:spLocks noGrp="1"/>
          </p:cNvSpPr>
          <p:nvPr>
            <p:ph type="ftr" sz="quarter" idx="5"/>
          </p:nvPr>
        </p:nvSpPr>
        <p:spPr/>
        <p:txBody>
          <a:bodyPr/>
          <a:lstStyle/>
          <a:p>
            <a:r>
              <a:t>UNIT IV : Pythonic Programming Paradigm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5410175"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Parallel Programming Paradigm</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457385"/>
            </a:xfrm>
            <a:prstGeom prst="rect">
              <a:avLst/>
            </a:prstGeom>
          </p:spPr>
          <p:txBody>
            <a:bodyPr vert="horz" wrap="square" lIns="0" tIns="0" rIns="0" bIns="0" numCol="1" rtlCol="0">
              <a:spAutoFit/>
            </a:bodyPr>
            <a:lstStyle/>
            <a:p>
              <a:pPr marL="357505" indent="-357505" algn="just" fontAlgn="base">
                <a:lnSpc>
                  <a:spcPct val="150000"/>
                </a:lnSpc>
                <a:buFont typeface="Arial" panose="020B0604020202020204" pitchFamily="34" charset="0"/>
                <a:buChar char="•"/>
              </a:pPr>
              <a:r>
                <a:rPr lang="en-IN" sz="1750" dirty="0"/>
                <a:t>Phase parallel</a:t>
              </a:r>
            </a:p>
            <a:p>
              <a:pPr marL="357505" indent="-357505" algn="just" fontAlgn="base">
                <a:lnSpc>
                  <a:spcPct val="150000"/>
                </a:lnSpc>
                <a:buFont typeface="Arial" panose="020B0604020202020204" pitchFamily="34" charset="0"/>
                <a:buChar char="•"/>
              </a:pPr>
              <a:r>
                <a:rPr lang="en-IN" sz="1750" dirty="0"/>
                <a:t>Divide and conquer</a:t>
              </a:r>
            </a:p>
            <a:p>
              <a:pPr marL="357505" indent="-357505" algn="just" fontAlgn="base">
                <a:lnSpc>
                  <a:spcPct val="150000"/>
                </a:lnSpc>
                <a:buFont typeface="Arial" panose="020B0604020202020204" pitchFamily="34" charset="0"/>
                <a:buChar char="•"/>
              </a:pPr>
              <a:r>
                <a:rPr lang="en-IN" sz="1750" dirty="0"/>
                <a:t>Pipeline</a:t>
              </a:r>
            </a:p>
            <a:p>
              <a:pPr marL="357505" indent="-357505" algn="just" fontAlgn="base">
                <a:lnSpc>
                  <a:spcPct val="150000"/>
                </a:lnSpc>
                <a:buFont typeface="Arial" panose="020B0604020202020204" pitchFamily="34" charset="0"/>
                <a:buChar char="•"/>
              </a:pPr>
              <a:r>
                <a:rPr lang="en-IN" sz="1750" dirty="0"/>
                <a:t>Process farm</a:t>
              </a:r>
            </a:p>
            <a:p>
              <a:pPr marL="357505" indent="-357505" algn="just" fontAlgn="base">
                <a:lnSpc>
                  <a:spcPct val="150000"/>
                </a:lnSpc>
                <a:buFont typeface="Arial" panose="020B0604020202020204" pitchFamily="34" charset="0"/>
                <a:buChar char="•"/>
              </a:pPr>
              <a:r>
                <a:rPr lang="en-IN" sz="1750" dirty="0"/>
                <a:t>Work pool</a:t>
              </a:r>
            </a:p>
            <a:p>
              <a:pPr algn="just" fontAlgn="base">
                <a:lnSpc>
                  <a:spcPct val="150000"/>
                </a:lnSpc>
              </a:pPr>
              <a:r>
                <a:rPr lang="en-IN" sz="1750" b="1" dirty="0"/>
                <a:t>Note:</a:t>
              </a:r>
            </a:p>
            <a:p>
              <a:pPr marL="357505" indent="-357505" algn="just" fontAlgn="base">
                <a:lnSpc>
                  <a:spcPct val="150000"/>
                </a:lnSpc>
                <a:buFont typeface="Arial" panose="020B0604020202020204" pitchFamily="34" charset="0"/>
                <a:buChar char="•"/>
              </a:pPr>
              <a:r>
                <a:rPr lang="en-IN" sz="1750" dirty="0"/>
                <a:t>The parallel program consists of number of super steps, and each super step has two phases : computation phase and interaction phase </a:t>
              </a:r>
              <a:endParaRPr lang="en-US" sz="1750" dirty="0"/>
            </a:p>
          </p:txBody>
        </p:sp>
      </p:grpSp>
      <p:sp>
        <p:nvSpPr>
          <p:cNvPr id="4" name="Slide Number Placeholder 3"/>
          <p:cNvSpPr>
            <a:spLocks noGrp="1"/>
          </p:cNvSpPr>
          <p:nvPr>
            <p:ph type="sldNum" sz="quarter" idx="7"/>
          </p:nvPr>
        </p:nvSpPr>
        <p:spPr/>
        <p:txBody>
          <a:bodyPr/>
          <a:lstStyle/>
          <a:p>
            <a:fld id="{B6F15528-21DE-4FAA-801E-634DDDAF4B2B}" type="slidenum">
              <a:rPr/>
              <a:t>53</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10" y="50767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39281" y="103044"/>
            <a:ext cx="4695566"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Phase Parallel Model</a:t>
            </a:r>
            <a:endParaRPr sz="2565" dirty="0">
              <a:latin typeface="Arial" panose="020B0604020202020204"/>
              <a:cs typeface="Arial" panose="020B0604020202020204"/>
            </a:endParaRPr>
          </a:p>
        </p:txBody>
      </p:sp>
      <p:sp>
        <p:nvSpPr>
          <p:cNvPr id="27" name="object 20"/>
          <p:cNvSpPr/>
          <p:nvPr/>
        </p:nvSpPr>
        <p:spPr>
          <a:xfrm flipV="1">
            <a:off x="0" y="673548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30" name="object 12"/>
          <p:cNvSpPr txBox="1"/>
          <p:nvPr/>
        </p:nvSpPr>
        <p:spPr>
          <a:xfrm>
            <a:off x="174073" y="760876"/>
            <a:ext cx="11812590" cy="403957"/>
          </a:xfrm>
          <a:prstGeom prst="rect">
            <a:avLst/>
          </a:prstGeom>
        </p:spPr>
        <p:txBody>
          <a:bodyPr vert="horz" wrap="square" lIns="0" tIns="0" rIns="0" bIns="0" numCol="1" rtlCol="0">
            <a:spAutoFit/>
          </a:bodyPr>
          <a:lstStyle/>
          <a:p>
            <a:pPr fontAlgn="base">
              <a:lnSpc>
                <a:spcPct val="150000"/>
              </a:lnSpc>
            </a:pPr>
            <a:endParaRPr lang="en-US" sz="1750" dirty="0"/>
          </a:p>
        </p:txBody>
      </p:sp>
      <p:grpSp>
        <p:nvGrpSpPr>
          <p:cNvPr id="10" name="Group 27"/>
          <p:cNvGrpSpPr/>
          <p:nvPr/>
        </p:nvGrpSpPr>
        <p:grpSpPr>
          <a:xfrm>
            <a:off x="31953" y="558228"/>
            <a:ext cx="12105504" cy="6158960"/>
            <a:chOff x="152400" y="1253946"/>
            <a:chExt cx="9296400" cy="823265"/>
          </a:xfrm>
        </p:grpSpPr>
        <p:sp>
          <p:nvSpPr>
            <p:cNvPr id="11" name="Rectangle 10"/>
            <p:cNvSpPr/>
            <p:nvPr/>
          </p:nvSpPr>
          <p:spPr>
            <a:xfrm>
              <a:off x="152400" y="1253946"/>
              <a:ext cx="9296400" cy="82326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12" name="object 12"/>
            <p:cNvSpPr txBox="1"/>
            <p:nvPr/>
          </p:nvSpPr>
          <p:spPr>
            <a:xfrm>
              <a:off x="201008" y="1264318"/>
              <a:ext cx="4842337" cy="539967"/>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The phase-parallel model offers a paradigm that is widely used in parallel programming.</a:t>
              </a:r>
            </a:p>
            <a:p>
              <a:pPr marL="285750" indent="-285750" algn="just" fontAlgn="base">
                <a:lnSpc>
                  <a:spcPct val="150000"/>
                </a:lnSpc>
                <a:buFont typeface="Arial" panose="020B0604020202020204" pitchFamily="34" charset="0"/>
                <a:buChar char="•"/>
              </a:pPr>
              <a:r>
                <a:rPr lang="en-IN" sz="1750" dirty="0"/>
                <a:t>The parallel program consists of a number of </a:t>
              </a:r>
              <a:r>
                <a:rPr lang="en-IN" sz="1750" dirty="0" err="1"/>
                <a:t>supersteps</a:t>
              </a:r>
              <a:r>
                <a:rPr lang="en-IN" sz="1750" dirty="0"/>
                <a:t>, and each has two phases.</a:t>
              </a:r>
            </a:p>
            <a:p>
              <a:pPr marL="742950" lvl="1" indent="-285750" algn="just" fontAlgn="base">
                <a:lnSpc>
                  <a:spcPct val="150000"/>
                </a:lnSpc>
                <a:buFont typeface="Arial" panose="020B0604020202020204" pitchFamily="34" charset="0"/>
                <a:buChar char="•"/>
              </a:pPr>
              <a:r>
                <a:rPr lang="en-IN" sz="1750" dirty="0"/>
                <a:t>In a computation phase, multiple processes each perform an independent computation C.</a:t>
              </a:r>
            </a:p>
            <a:p>
              <a:pPr marL="742950" lvl="1" indent="-285750" algn="just" fontAlgn="base">
                <a:lnSpc>
                  <a:spcPct val="150000"/>
                </a:lnSpc>
                <a:buFont typeface="Arial" panose="020B0604020202020204" pitchFamily="34" charset="0"/>
                <a:buChar char="•"/>
              </a:pPr>
              <a:r>
                <a:rPr lang="en-IN" sz="1750" dirty="0"/>
                <a:t>In the subsequent interaction phase, the processes perform one or more synchronous interaction operations, such as a barrier or a blocking communication.</a:t>
              </a:r>
            </a:p>
            <a:p>
              <a:pPr marL="742950" lvl="1" indent="-285750" algn="just" fontAlgn="base">
                <a:lnSpc>
                  <a:spcPct val="150000"/>
                </a:lnSpc>
                <a:buFont typeface="Arial" panose="020B0604020202020204" pitchFamily="34" charset="0"/>
                <a:buChar char="•"/>
              </a:pPr>
              <a:r>
                <a:rPr lang="en-IN" sz="1750" dirty="0"/>
                <a:t>Then next superstep is executed.</a:t>
              </a:r>
            </a:p>
          </p:txBody>
        </p:sp>
      </p:grpSp>
      <p:pic>
        <p:nvPicPr>
          <p:cNvPr id="4" name="Picture 3"/>
          <p:cNvPicPr>
            <a:picLocks noChangeAspect="1"/>
          </p:cNvPicPr>
          <p:nvPr/>
        </p:nvPicPr>
        <p:blipFill>
          <a:blip r:embed="rId3"/>
          <a:stretch>
            <a:fillRect/>
          </a:stretch>
        </p:blipFill>
        <p:spPr>
          <a:xfrm>
            <a:off x="7145054" y="760876"/>
            <a:ext cx="4248150" cy="3524250"/>
          </a:xfrm>
          <a:prstGeom prst="rect">
            <a:avLst/>
          </a:prstGeom>
        </p:spPr>
      </p:pic>
      <p:sp>
        <p:nvSpPr>
          <p:cNvPr id="2" name="Slide Number Placeholder 1"/>
          <p:cNvSpPr>
            <a:spLocks noGrp="1"/>
          </p:cNvSpPr>
          <p:nvPr>
            <p:ph type="sldNum" sz="quarter" idx="7"/>
          </p:nvPr>
        </p:nvSpPr>
        <p:spPr/>
        <p:txBody>
          <a:bodyPr/>
          <a:lstStyle/>
          <a:p>
            <a:fld id="{B6F15528-21DE-4FAA-801E-634DDDAF4B2B}" type="slidenum">
              <a:rPr/>
              <a:t>54</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10" y="50767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39280" y="76150"/>
            <a:ext cx="7249025"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Divide and Conquer  &amp; Pipeline model</a:t>
            </a:r>
            <a:endParaRPr sz="2565" dirty="0">
              <a:latin typeface="Arial" panose="020B0604020202020204"/>
              <a:cs typeface="Arial" panose="020B0604020202020204"/>
            </a:endParaRPr>
          </a:p>
        </p:txBody>
      </p:sp>
      <p:sp>
        <p:nvSpPr>
          <p:cNvPr id="27" name="object 20"/>
          <p:cNvSpPr/>
          <p:nvPr/>
        </p:nvSpPr>
        <p:spPr>
          <a:xfrm flipV="1">
            <a:off x="0" y="673548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30" name="object 12"/>
          <p:cNvSpPr txBox="1"/>
          <p:nvPr/>
        </p:nvSpPr>
        <p:spPr>
          <a:xfrm>
            <a:off x="174073" y="760876"/>
            <a:ext cx="11812590" cy="403957"/>
          </a:xfrm>
          <a:prstGeom prst="rect">
            <a:avLst/>
          </a:prstGeom>
        </p:spPr>
        <p:txBody>
          <a:bodyPr vert="horz" wrap="square" lIns="0" tIns="0" rIns="0" bIns="0" numCol="1" rtlCol="0">
            <a:spAutoFit/>
          </a:bodyPr>
          <a:lstStyle/>
          <a:p>
            <a:pPr fontAlgn="base">
              <a:lnSpc>
                <a:spcPct val="150000"/>
              </a:lnSpc>
            </a:pPr>
            <a:endParaRPr lang="en-US" sz="1750" dirty="0"/>
          </a:p>
        </p:txBody>
      </p:sp>
      <p:grpSp>
        <p:nvGrpSpPr>
          <p:cNvPr id="10" name="Group 27"/>
          <p:cNvGrpSpPr/>
          <p:nvPr/>
        </p:nvGrpSpPr>
        <p:grpSpPr>
          <a:xfrm>
            <a:off x="31953" y="558228"/>
            <a:ext cx="12105504" cy="6158960"/>
            <a:chOff x="152400" y="1253946"/>
            <a:chExt cx="9296400" cy="823265"/>
          </a:xfrm>
        </p:grpSpPr>
        <p:sp>
          <p:nvSpPr>
            <p:cNvPr id="11" name="Rectangle 10"/>
            <p:cNvSpPr/>
            <p:nvPr/>
          </p:nvSpPr>
          <p:spPr>
            <a:xfrm>
              <a:off x="152400" y="1253946"/>
              <a:ext cx="9296400" cy="82326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12" name="object 12"/>
            <p:cNvSpPr txBox="1"/>
            <p:nvPr/>
          </p:nvSpPr>
          <p:spPr>
            <a:xfrm>
              <a:off x="201008" y="1264318"/>
              <a:ext cx="4842337" cy="755954"/>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parent process divides its workload into several smaller pieces and assigns them to a number of child processes.</a:t>
              </a:r>
            </a:p>
            <a:p>
              <a:pPr marL="285750" indent="-285750" algn="just" fontAlgn="base">
                <a:lnSpc>
                  <a:spcPct val="150000"/>
                </a:lnSpc>
                <a:buFont typeface="Arial" panose="020B0604020202020204" pitchFamily="34" charset="0"/>
                <a:buChar char="•"/>
              </a:pPr>
              <a:r>
                <a:rPr lang="en-IN" sz="1750" dirty="0"/>
                <a:t>The child processes then compute their workload in parallel and the results are merged by the parent.</a:t>
              </a:r>
            </a:p>
            <a:p>
              <a:pPr marL="285750" indent="-285750" algn="just" fontAlgn="base">
                <a:lnSpc>
                  <a:spcPct val="150000"/>
                </a:lnSpc>
                <a:buFont typeface="Arial" panose="020B0604020202020204" pitchFamily="34" charset="0"/>
                <a:buChar char="•"/>
              </a:pPr>
              <a:r>
                <a:rPr lang="en-IN" sz="1750" dirty="0"/>
                <a:t>The dividing and the merging procedures are done recursively.</a:t>
              </a:r>
            </a:p>
            <a:p>
              <a:pPr marL="285750" indent="-285750" algn="just" fontAlgn="base">
                <a:lnSpc>
                  <a:spcPct val="150000"/>
                </a:lnSpc>
                <a:buFont typeface="Arial" panose="020B0604020202020204" pitchFamily="34" charset="0"/>
                <a:buChar char="•"/>
              </a:pPr>
              <a:r>
                <a:rPr lang="en-IN" sz="1750" dirty="0"/>
                <a:t>This paradigm is very natural for computations such as quick sort.</a:t>
              </a:r>
            </a:p>
            <a:p>
              <a:pPr marL="285750" indent="-285750" algn="just" fontAlgn="base">
                <a:lnSpc>
                  <a:spcPct val="150000"/>
                </a:lnSpc>
                <a:buFont typeface="Arial" panose="020B0604020202020204" pitchFamily="34" charset="0"/>
                <a:buChar char="•"/>
              </a:pPr>
              <a:endParaRPr lang="en-IN" sz="1750" dirty="0"/>
            </a:p>
            <a:p>
              <a:pPr algn="just" fontAlgn="base">
                <a:lnSpc>
                  <a:spcPct val="150000"/>
                </a:lnSpc>
              </a:pPr>
              <a:r>
                <a:rPr lang="en-IN" sz="1750" b="1" dirty="0"/>
                <a:t>Pipeline</a:t>
              </a:r>
            </a:p>
            <a:p>
              <a:pPr marL="285750" indent="-285750" algn="just" fontAlgn="base">
                <a:lnSpc>
                  <a:spcPct val="150000"/>
                </a:lnSpc>
                <a:buFont typeface="Arial" panose="020B0604020202020204" pitchFamily="34" charset="0"/>
                <a:buChar char="•"/>
              </a:pPr>
              <a:r>
                <a:rPr lang="en-IN" sz="1750" dirty="0"/>
                <a:t>In pipeline paradigm, a number of processes form a virtual pipeline.</a:t>
              </a:r>
            </a:p>
            <a:p>
              <a:pPr marL="285750" indent="-285750" algn="just" fontAlgn="base">
                <a:lnSpc>
                  <a:spcPct val="150000"/>
                </a:lnSpc>
                <a:buFont typeface="Arial" panose="020B0604020202020204" pitchFamily="34" charset="0"/>
                <a:buChar char="•"/>
              </a:pPr>
              <a:r>
                <a:rPr lang="en-IN" sz="1750" dirty="0"/>
                <a:t>A continuous data stream is fed into the pipeline, and the processes execute at different pipeline stages simultaneously in an overlapped fashion.</a:t>
              </a:r>
            </a:p>
            <a:p>
              <a:pPr marL="285750" indent="-285750" algn="just" fontAlgn="base">
                <a:lnSpc>
                  <a:spcPct val="150000"/>
                </a:lnSpc>
                <a:buFont typeface="Arial" panose="020B0604020202020204" pitchFamily="34" charset="0"/>
                <a:buChar char="•"/>
              </a:pPr>
              <a:endParaRPr lang="en-IN" sz="1750" dirty="0"/>
            </a:p>
          </p:txBody>
        </p:sp>
      </p:grpSp>
      <p:pic>
        <p:nvPicPr>
          <p:cNvPr id="2" name="Picture 1"/>
          <p:cNvPicPr>
            <a:picLocks noChangeAspect="1"/>
          </p:cNvPicPr>
          <p:nvPr/>
        </p:nvPicPr>
        <p:blipFill>
          <a:blip r:embed="rId3"/>
          <a:stretch>
            <a:fillRect/>
          </a:stretch>
        </p:blipFill>
        <p:spPr>
          <a:xfrm>
            <a:off x="8313364" y="558228"/>
            <a:ext cx="3304894" cy="2742359"/>
          </a:xfrm>
          <a:prstGeom prst="rect">
            <a:avLst/>
          </a:prstGeom>
        </p:spPr>
      </p:pic>
      <p:pic>
        <p:nvPicPr>
          <p:cNvPr id="5" name="Picture 4"/>
          <p:cNvPicPr>
            <a:picLocks noChangeAspect="1"/>
          </p:cNvPicPr>
          <p:nvPr/>
        </p:nvPicPr>
        <p:blipFill>
          <a:blip r:embed="rId4"/>
          <a:stretch>
            <a:fillRect/>
          </a:stretch>
        </p:blipFill>
        <p:spPr>
          <a:xfrm rot="16200000">
            <a:off x="8355569" y="3023169"/>
            <a:ext cx="1752600" cy="3438525"/>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a:t>55</a:t>
            </a:fld>
            <a:endParaRPr/>
          </a:p>
        </p:txBody>
      </p:sp>
      <p:sp>
        <p:nvSpPr>
          <p:cNvPr id="6" name="Footer Placeholder 5"/>
          <p:cNvSpPr>
            <a:spLocks noGrp="1"/>
          </p:cNvSpPr>
          <p:nvPr>
            <p:ph type="ftr" sz="quarter" idx="5"/>
          </p:nvPr>
        </p:nvSpPr>
        <p:spPr/>
        <p:txBody>
          <a:bodyPr/>
          <a:lstStyle/>
          <a:p>
            <a:r>
              <a:t>UNIT IV : Pythonic Programming Paradigm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10" y="50767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39280" y="103044"/>
            <a:ext cx="5729507"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Process Farm  &amp; Work Pool Model</a:t>
            </a:r>
            <a:endParaRPr sz="2565" dirty="0">
              <a:latin typeface="Arial" panose="020B0604020202020204"/>
              <a:cs typeface="Arial" panose="020B0604020202020204"/>
            </a:endParaRPr>
          </a:p>
        </p:txBody>
      </p:sp>
      <p:sp>
        <p:nvSpPr>
          <p:cNvPr id="27" name="object 20"/>
          <p:cNvSpPr/>
          <p:nvPr/>
        </p:nvSpPr>
        <p:spPr>
          <a:xfrm flipV="1">
            <a:off x="0" y="673548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30" name="object 12"/>
          <p:cNvSpPr txBox="1"/>
          <p:nvPr/>
        </p:nvSpPr>
        <p:spPr>
          <a:xfrm>
            <a:off x="174073" y="760876"/>
            <a:ext cx="11812590" cy="403957"/>
          </a:xfrm>
          <a:prstGeom prst="rect">
            <a:avLst/>
          </a:prstGeom>
        </p:spPr>
        <p:txBody>
          <a:bodyPr vert="horz" wrap="square" lIns="0" tIns="0" rIns="0" bIns="0" numCol="1" rtlCol="0">
            <a:spAutoFit/>
          </a:bodyPr>
          <a:lstStyle/>
          <a:p>
            <a:pPr fontAlgn="base">
              <a:lnSpc>
                <a:spcPct val="150000"/>
              </a:lnSpc>
            </a:pPr>
            <a:endParaRPr lang="en-US" sz="1750" dirty="0"/>
          </a:p>
        </p:txBody>
      </p:sp>
      <p:grpSp>
        <p:nvGrpSpPr>
          <p:cNvPr id="10" name="Group 27"/>
          <p:cNvGrpSpPr/>
          <p:nvPr/>
        </p:nvGrpSpPr>
        <p:grpSpPr>
          <a:xfrm>
            <a:off x="31953" y="558227"/>
            <a:ext cx="12105504" cy="6158960"/>
            <a:chOff x="152400" y="1253946"/>
            <a:chExt cx="9296400" cy="823265"/>
          </a:xfrm>
        </p:grpSpPr>
        <p:sp>
          <p:nvSpPr>
            <p:cNvPr id="11" name="Rectangle 10"/>
            <p:cNvSpPr/>
            <p:nvPr/>
          </p:nvSpPr>
          <p:spPr>
            <a:xfrm>
              <a:off x="152400" y="1253946"/>
              <a:ext cx="9296400" cy="82326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12" name="object 12"/>
            <p:cNvSpPr txBox="1"/>
            <p:nvPr/>
          </p:nvSpPr>
          <p:spPr>
            <a:xfrm>
              <a:off x="201007" y="1264318"/>
              <a:ext cx="5987518" cy="809950"/>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This paradigm is also known as the master-slave paradigm.</a:t>
              </a:r>
            </a:p>
            <a:p>
              <a:pPr marL="285750" indent="-285750" algn="just" fontAlgn="base">
                <a:lnSpc>
                  <a:spcPct val="150000"/>
                </a:lnSpc>
                <a:buFont typeface="Arial" panose="020B0604020202020204" pitchFamily="34" charset="0"/>
                <a:buChar char="•"/>
              </a:pPr>
              <a:r>
                <a:rPr lang="en-IN" sz="1750" dirty="0"/>
                <a:t>A master process executes the essentially sequential part of the parallel program and spawns a number of slave processes to execute the parallel workload.</a:t>
              </a:r>
            </a:p>
            <a:p>
              <a:pPr marL="285750" indent="-285750" algn="just" fontAlgn="base">
                <a:lnSpc>
                  <a:spcPct val="150000"/>
                </a:lnSpc>
                <a:buFont typeface="Arial" panose="020B0604020202020204" pitchFamily="34" charset="0"/>
                <a:buChar char="•"/>
              </a:pPr>
              <a:r>
                <a:rPr lang="en-IN" sz="1750" dirty="0"/>
                <a:t>When a slave finishes its workload, it informs the master which assigns a new workload to the slave.</a:t>
              </a:r>
            </a:p>
            <a:p>
              <a:pPr marL="285750" indent="-285750" algn="just" fontAlgn="base">
                <a:lnSpc>
                  <a:spcPct val="150000"/>
                </a:lnSpc>
                <a:buFont typeface="Arial" panose="020B0604020202020204" pitchFamily="34" charset="0"/>
                <a:buChar char="•"/>
              </a:pPr>
              <a:r>
                <a:rPr lang="en-IN" sz="1750" dirty="0"/>
                <a:t>This is a very simple paradigm, where the coordination is done by the master. </a:t>
              </a:r>
            </a:p>
            <a:p>
              <a:pPr marL="285750" indent="-285750" algn="just" fontAlgn="base">
                <a:lnSpc>
                  <a:spcPct val="150000"/>
                </a:lnSpc>
                <a:buFont typeface="Arial" panose="020B0604020202020204" pitchFamily="34" charset="0"/>
                <a:buChar char="•"/>
              </a:pPr>
              <a:r>
                <a:rPr lang="en-IN" sz="1750" dirty="0"/>
                <a:t>This paradigm is often used in a shared variable model.</a:t>
              </a:r>
            </a:p>
            <a:p>
              <a:pPr marL="285750" indent="-285750" algn="just" fontAlgn="base">
                <a:lnSpc>
                  <a:spcPct val="150000"/>
                </a:lnSpc>
                <a:buFont typeface="Arial" panose="020B0604020202020204" pitchFamily="34" charset="0"/>
                <a:buChar char="•"/>
              </a:pPr>
              <a:r>
                <a:rPr lang="en-IN" sz="1750" dirty="0"/>
                <a:t>A pool of works is realized in a global data structure.</a:t>
              </a:r>
            </a:p>
            <a:p>
              <a:pPr marL="285750" indent="-285750" algn="just" fontAlgn="base">
                <a:lnSpc>
                  <a:spcPct val="150000"/>
                </a:lnSpc>
                <a:buFont typeface="Arial" panose="020B0604020202020204" pitchFamily="34" charset="0"/>
                <a:buChar char="•"/>
              </a:pPr>
              <a:r>
                <a:rPr lang="en-IN" sz="1750" dirty="0"/>
                <a:t>A number of processes are created. Initially, there may be just one piece of work in the pool.</a:t>
              </a:r>
            </a:p>
            <a:p>
              <a:pPr marL="285750" indent="-285750" algn="just" fontAlgn="base">
                <a:lnSpc>
                  <a:spcPct val="150000"/>
                </a:lnSpc>
                <a:buFont typeface="Arial" panose="020B0604020202020204" pitchFamily="34" charset="0"/>
                <a:buChar char="•"/>
              </a:pPr>
              <a:r>
                <a:rPr lang="en-IN" sz="1750" dirty="0"/>
                <a:t>Any free process fetches a piece of work from the pool and executes it, producing zero, one, or more new work pieces put into the pool. The parallel program ends when the work pool becomes empty.</a:t>
              </a:r>
            </a:p>
            <a:p>
              <a:pPr marL="285750" indent="-285750" algn="just" fontAlgn="base">
                <a:lnSpc>
                  <a:spcPct val="150000"/>
                </a:lnSpc>
                <a:buFont typeface="Arial" panose="020B0604020202020204" pitchFamily="34" charset="0"/>
                <a:buChar char="•"/>
              </a:pPr>
              <a:r>
                <a:rPr lang="en-IN" sz="1750" dirty="0"/>
                <a:t>This paradigm facilitates load balancing, as the workload is dynamically allocated to free processes.</a:t>
              </a:r>
            </a:p>
          </p:txBody>
        </p:sp>
      </p:grpSp>
      <p:pic>
        <p:nvPicPr>
          <p:cNvPr id="2" name="Picture 1"/>
          <p:cNvPicPr>
            <a:picLocks noChangeAspect="1"/>
          </p:cNvPicPr>
          <p:nvPr/>
        </p:nvPicPr>
        <p:blipFill>
          <a:blip r:embed="rId3"/>
          <a:stretch>
            <a:fillRect/>
          </a:stretch>
        </p:blipFill>
        <p:spPr>
          <a:xfrm>
            <a:off x="8699384" y="707088"/>
            <a:ext cx="3400425" cy="2581275"/>
          </a:xfrm>
          <a:prstGeom prst="rect">
            <a:avLst/>
          </a:prstGeom>
        </p:spPr>
      </p:pic>
      <p:pic>
        <p:nvPicPr>
          <p:cNvPr id="5" name="Picture 4"/>
          <p:cNvPicPr>
            <a:picLocks noChangeAspect="1"/>
          </p:cNvPicPr>
          <p:nvPr/>
        </p:nvPicPr>
        <p:blipFill rotWithShape="1">
          <a:blip r:embed="rId4"/>
          <a:srcRect t="2366"/>
          <a:stretch>
            <a:fillRect/>
          </a:stretch>
        </p:blipFill>
        <p:spPr>
          <a:xfrm>
            <a:off x="9052391" y="3939987"/>
            <a:ext cx="2505075" cy="2417907"/>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a:t>56</a:t>
            </a:fld>
            <a:endParaRPr/>
          </a:p>
        </p:txBody>
      </p:sp>
      <p:sp>
        <p:nvSpPr>
          <p:cNvPr id="6" name="Footer Placeholder 5"/>
          <p:cNvSpPr>
            <a:spLocks noGrp="1"/>
          </p:cNvSpPr>
          <p:nvPr>
            <p:ph type="ftr" sz="quarter" idx="5"/>
          </p:nvPr>
        </p:nvSpPr>
        <p:spPr/>
        <p:txBody>
          <a:bodyPr/>
          <a:lstStyle/>
          <a:p>
            <a:r>
              <a:t>UNIT IV : Pythonic Programming Paradigm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5410175"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Parallel Program using Python</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686078"/>
            </a:xfrm>
            <a:prstGeom prst="rect">
              <a:avLst/>
            </a:prstGeom>
          </p:spPr>
          <p:txBody>
            <a:bodyPr vert="horz" wrap="square" lIns="0" tIns="0" rIns="0" bIns="0" numCol="1" rtlCol="0">
              <a:spAutoFit/>
            </a:bodyPr>
            <a:lstStyle/>
            <a:p>
              <a:pPr marL="357505" indent="-357505" algn="just" fontAlgn="base">
                <a:lnSpc>
                  <a:spcPct val="150000"/>
                </a:lnSpc>
                <a:buFont typeface="Arial" panose="020B0604020202020204" pitchFamily="34" charset="0"/>
                <a:buChar char="•"/>
              </a:pPr>
              <a:r>
                <a:rPr lang="en-IN" sz="1750" dirty="0"/>
                <a:t>A thread is basically an independent flow of execution. A single process can consist of multiple threads. Each thread in a program performs a particular task. For Example, when you are playing a game say FIFA on your PC, the game as a whole is a single process, but it consists of several threads responsible for playing the music, taking input from the user, running the opponent synchronously, etc. </a:t>
              </a:r>
            </a:p>
            <a:p>
              <a:pPr marL="357505" indent="-357505" algn="just" fontAlgn="base">
                <a:lnSpc>
                  <a:spcPct val="150000"/>
                </a:lnSpc>
                <a:buFont typeface="Arial" panose="020B0604020202020204" pitchFamily="34" charset="0"/>
                <a:buChar char="•"/>
              </a:pPr>
              <a:r>
                <a:rPr lang="en-IN" sz="1750" dirty="0"/>
                <a:t>Threading is that it allows a user to run different parts of the program in a concurrent manner and make the design of the program simpler. </a:t>
              </a:r>
            </a:p>
            <a:p>
              <a:pPr marL="357505" indent="-357505" algn="just" fontAlgn="base">
                <a:lnSpc>
                  <a:spcPct val="150000"/>
                </a:lnSpc>
                <a:buFont typeface="Arial" panose="020B0604020202020204" pitchFamily="34" charset="0"/>
                <a:buChar char="•"/>
              </a:pPr>
              <a:r>
                <a:rPr lang="en-IN" sz="1750" dirty="0"/>
                <a:t>Multithreading in Python can be achieved by importing the threading module.</a:t>
              </a:r>
            </a:p>
            <a:p>
              <a:pPr algn="just" fontAlgn="base">
                <a:lnSpc>
                  <a:spcPct val="150000"/>
                </a:lnSpc>
              </a:pPr>
              <a:endParaRPr lang="en-IN" sz="1750" b="1" dirty="0"/>
            </a:p>
            <a:p>
              <a:pPr algn="just" fontAlgn="base">
                <a:lnSpc>
                  <a:spcPct val="150000"/>
                </a:lnSpc>
              </a:pPr>
              <a:r>
                <a:rPr lang="en-IN" sz="1750" b="1" dirty="0"/>
                <a:t>Example:</a:t>
              </a:r>
            </a:p>
            <a:p>
              <a:pPr algn="just" fontAlgn="base">
                <a:lnSpc>
                  <a:spcPct val="150000"/>
                </a:lnSpc>
              </a:pPr>
              <a:r>
                <a:rPr lang="en-IN" sz="1750" dirty="0"/>
                <a:t>	</a:t>
              </a:r>
              <a:r>
                <a:rPr lang="en-IN" sz="1750" i="1" dirty="0"/>
                <a:t>import threading</a:t>
              </a:r>
            </a:p>
            <a:p>
              <a:pPr algn="just" fontAlgn="base">
                <a:lnSpc>
                  <a:spcPct val="150000"/>
                </a:lnSpc>
              </a:pPr>
              <a:r>
                <a:rPr lang="en-IN" sz="1750" i="1" dirty="0"/>
                <a:t>	from threading import *</a:t>
              </a:r>
            </a:p>
            <a:p>
              <a:pPr algn="just" fontAlgn="base">
                <a:lnSpc>
                  <a:spcPct val="150000"/>
                </a:lnSpc>
              </a:pPr>
              <a:endParaRPr lang="en-IN" sz="1750" dirty="0"/>
            </a:p>
          </p:txBody>
        </p:sp>
      </p:grpSp>
      <p:sp>
        <p:nvSpPr>
          <p:cNvPr id="4" name="Slide Number Placeholder 3"/>
          <p:cNvSpPr>
            <a:spLocks noGrp="1"/>
          </p:cNvSpPr>
          <p:nvPr>
            <p:ph type="sldNum" sz="quarter" idx="7"/>
          </p:nvPr>
        </p:nvSpPr>
        <p:spPr/>
        <p:txBody>
          <a:bodyPr/>
          <a:lstStyle/>
          <a:p>
            <a:fld id="{B6F15528-21DE-4FAA-801E-634DDDAF4B2B}" type="slidenum">
              <a:rPr/>
              <a:t>57</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6996929"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Parallel program using Threads in Python</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96725" y="1268442"/>
              <a:ext cx="4454207" cy="784089"/>
            </a:xfrm>
            <a:prstGeom prst="rect">
              <a:avLst/>
            </a:prstGeom>
          </p:spPr>
          <p:txBody>
            <a:bodyPr vert="horz" wrap="square" lIns="0" tIns="0" rIns="0" bIns="0" numCol="1" rtlCol="0">
              <a:spAutoFit/>
            </a:bodyPr>
            <a:lstStyle/>
            <a:p>
              <a:pPr algn="just" fontAlgn="base">
                <a:lnSpc>
                  <a:spcPct val="150000"/>
                </a:lnSpc>
              </a:pPr>
              <a:r>
                <a:rPr lang="en-IN" sz="1600" dirty="0"/>
                <a:t># simplest way to use a Thread is to instantiate it with a target function and call start() to let it begin working.</a:t>
              </a:r>
            </a:p>
            <a:p>
              <a:pPr algn="just" fontAlgn="base">
                <a:lnSpc>
                  <a:spcPct val="150000"/>
                </a:lnSpc>
              </a:pPr>
              <a:r>
                <a:rPr lang="en-IN" sz="1600" dirty="0"/>
                <a:t>from threading import Thread,current_thread</a:t>
              </a:r>
            </a:p>
            <a:p>
              <a:pPr algn="just" fontAlgn="base">
                <a:lnSpc>
                  <a:spcPct val="150000"/>
                </a:lnSpc>
              </a:pPr>
              <a:r>
                <a:rPr lang="en-IN" sz="1600" dirty="0"/>
                <a:t>print(</a:t>
              </a:r>
              <a:r>
                <a:rPr lang="en-IN" sz="1600" dirty="0" err="1"/>
                <a:t>current_thread</a:t>
              </a:r>
              <a:r>
                <a:rPr lang="en-IN" sz="1600" dirty="0"/>
                <a:t>().getName())</a:t>
              </a:r>
            </a:p>
            <a:p>
              <a:pPr algn="just" fontAlgn="base">
                <a:lnSpc>
                  <a:spcPct val="150000"/>
                </a:lnSpc>
              </a:pPr>
              <a:r>
                <a:rPr lang="en-IN" sz="1600" dirty="0"/>
                <a:t>def </a:t>
              </a:r>
              <a:r>
                <a:rPr lang="en-IN" sz="1600" dirty="0" err="1"/>
                <a:t>mt</a:t>
              </a:r>
              <a:r>
                <a:rPr lang="en-IN" sz="1600" dirty="0"/>
                <a:t>():</a:t>
              </a:r>
            </a:p>
            <a:p>
              <a:pPr algn="just" fontAlgn="base">
                <a:lnSpc>
                  <a:spcPct val="150000"/>
                </a:lnSpc>
              </a:pPr>
              <a:r>
                <a:rPr lang="en-IN" sz="1600" dirty="0"/>
                <a:t>    print("Child Thread")</a:t>
              </a:r>
            </a:p>
            <a:p>
              <a:pPr algn="just" fontAlgn="base">
                <a:lnSpc>
                  <a:spcPct val="150000"/>
                </a:lnSpc>
              </a:pPr>
              <a:r>
                <a:rPr lang="en-IN" sz="1600" dirty="0"/>
                <a:t>    for </a:t>
              </a:r>
              <a:r>
                <a:rPr lang="en-IN" sz="1600" dirty="0" err="1"/>
                <a:t>i</a:t>
              </a:r>
              <a:r>
                <a:rPr lang="en-IN" sz="1600" dirty="0"/>
                <a:t> in range(11,20):</a:t>
              </a:r>
            </a:p>
            <a:p>
              <a:pPr algn="just" fontAlgn="base">
                <a:lnSpc>
                  <a:spcPct val="150000"/>
                </a:lnSpc>
              </a:pPr>
              <a:r>
                <a:rPr lang="en-IN" sz="1600" dirty="0"/>
                <a:t>            print(</a:t>
              </a:r>
              <a:r>
                <a:rPr lang="en-IN" sz="1600" dirty="0" err="1"/>
                <a:t>i</a:t>
              </a:r>
              <a:r>
                <a:rPr lang="en-IN" sz="1600" dirty="0"/>
                <a:t>*2)</a:t>
              </a:r>
            </a:p>
            <a:p>
              <a:pPr algn="just" fontAlgn="base">
                <a:lnSpc>
                  <a:spcPct val="150000"/>
                </a:lnSpc>
              </a:pPr>
              <a:r>
                <a:rPr lang="en-IN" sz="1600" dirty="0"/>
                <a:t>def </a:t>
              </a:r>
              <a:r>
                <a:rPr lang="en-IN" sz="1600" dirty="0" err="1"/>
                <a:t>disp</a:t>
              </a:r>
              <a:r>
                <a:rPr lang="en-IN" sz="1600" dirty="0"/>
                <a:t>():</a:t>
              </a:r>
            </a:p>
            <a:p>
              <a:pPr algn="just" fontAlgn="base">
                <a:lnSpc>
                  <a:spcPct val="150000"/>
                </a:lnSpc>
              </a:pPr>
              <a:r>
                <a:rPr lang="en-IN" sz="1600" dirty="0"/>
                <a:t>   for </a:t>
              </a:r>
              <a:r>
                <a:rPr lang="en-IN" sz="1600" dirty="0" err="1"/>
                <a:t>i</a:t>
              </a:r>
              <a:r>
                <a:rPr lang="en-IN" sz="1600" dirty="0"/>
                <a:t> in range(10):</a:t>
              </a:r>
            </a:p>
            <a:p>
              <a:pPr algn="just" fontAlgn="base">
                <a:lnSpc>
                  <a:spcPct val="150000"/>
                </a:lnSpc>
              </a:pPr>
              <a:r>
                <a:rPr lang="en-IN" sz="1600" dirty="0"/>
                <a:t>            print(</a:t>
              </a:r>
              <a:r>
                <a:rPr lang="en-IN" sz="1600" dirty="0" err="1"/>
                <a:t>i</a:t>
              </a:r>
              <a:r>
                <a:rPr lang="en-IN" sz="1600" dirty="0"/>
                <a:t>*2)	</a:t>
              </a:r>
            </a:p>
            <a:p>
              <a:pPr algn="just" fontAlgn="base">
                <a:lnSpc>
                  <a:spcPct val="150000"/>
                </a:lnSpc>
              </a:pPr>
              <a:r>
                <a:rPr lang="en-IN" sz="1600" dirty="0"/>
                <a:t>child=Thread(target=</a:t>
              </a:r>
              <a:r>
                <a:rPr lang="en-IN" sz="1600" dirty="0" err="1"/>
                <a:t>mt</a:t>
              </a:r>
              <a:r>
                <a:rPr lang="en-IN" sz="1600" dirty="0"/>
                <a:t>)</a:t>
              </a:r>
            </a:p>
            <a:p>
              <a:pPr algn="just" fontAlgn="base">
                <a:lnSpc>
                  <a:spcPct val="150000"/>
                </a:lnSpc>
              </a:pPr>
              <a:r>
                <a:rPr lang="en-IN" sz="1600" dirty="0" err="1"/>
                <a:t>child.start</a:t>
              </a:r>
              <a:r>
                <a:rPr lang="en-IN" sz="1600" dirty="0"/>
                <a:t>()</a:t>
              </a:r>
            </a:p>
            <a:p>
              <a:pPr algn="just" fontAlgn="base">
                <a:lnSpc>
                  <a:spcPct val="150000"/>
                </a:lnSpc>
              </a:pPr>
              <a:r>
                <a:rPr lang="en-IN" sz="1600" dirty="0" err="1"/>
                <a:t>disp</a:t>
              </a:r>
              <a:r>
                <a:rPr lang="en-IN" sz="1600" dirty="0"/>
                <a:t>()</a:t>
              </a:r>
            </a:p>
            <a:p>
              <a:pPr algn="just" fontAlgn="base">
                <a:lnSpc>
                  <a:spcPct val="150000"/>
                </a:lnSpc>
              </a:pPr>
              <a:r>
                <a:rPr lang="en-IN" sz="1600" dirty="0"/>
                <a:t>print("Executing thread name :",</a:t>
              </a:r>
              <a:r>
                <a:rPr lang="en-IN" sz="1600" dirty="0" err="1"/>
                <a:t>current_thread</a:t>
              </a:r>
              <a:r>
                <a:rPr lang="en-IN" sz="1600" dirty="0"/>
                <a:t>().getName())</a:t>
              </a:r>
            </a:p>
          </p:txBody>
        </p:sp>
      </p:grpSp>
      <p:sp>
        <p:nvSpPr>
          <p:cNvPr id="8" name="object 12"/>
          <p:cNvSpPr txBox="1"/>
          <p:nvPr/>
        </p:nvSpPr>
        <p:spPr>
          <a:xfrm>
            <a:off x="6657129" y="793153"/>
            <a:ext cx="5325773" cy="3593869"/>
          </a:xfrm>
          <a:prstGeom prst="rect">
            <a:avLst/>
          </a:prstGeom>
        </p:spPr>
        <p:txBody>
          <a:bodyPr vert="horz" wrap="square" lIns="0" tIns="0" rIns="0" bIns="0" numCol="1" rtlCol="0">
            <a:spAutoFit/>
          </a:bodyPr>
          <a:lstStyle/>
          <a:p>
            <a:pPr algn="just" fontAlgn="base">
              <a:lnSpc>
                <a:spcPct val="150000"/>
              </a:lnSpc>
            </a:pPr>
            <a:r>
              <a:rPr lang="en-IN" sz="1750" dirty="0"/>
              <a:t>from threading import Thread,current_thread</a:t>
            </a:r>
          </a:p>
          <a:p>
            <a:pPr algn="just" fontAlgn="base">
              <a:lnSpc>
                <a:spcPct val="150000"/>
              </a:lnSpc>
            </a:pPr>
            <a:r>
              <a:rPr lang="en-IN" sz="1750" dirty="0"/>
              <a:t>class </a:t>
            </a:r>
            <a:r>
              <a:rPr lang="en-IN" sz="1750" dirty="0" err="1"/>
              <a:t>mythread</a:t>
            </a:r>
            <a:r>
              <a:rPr lang="en-IN" sz="1750" dirty="0"/>
              <a:t>(Thread):</a:t>
            </a:r>
          </a:p>
          <a:p>
            <a:pPr algn="just" fontAlgn="base">
              <a:lnSpc>
                <a:spcPct val="150000"/>
              </a:lnSpc>
            </a:pPr>
            <a:r>
              <a:rPr lang="en-IN" sz="1750" dirty="0"/>
              <a:t>    def run(self):</a:t>
            </a:r>
          </a:p>
          <a:p>
            <a:pPr algn="just" fontAlgn="base">
              <a:lnSpc>
                <a:spcPct val="150000"/>
              </a:lnSpc>
            </a:pPr>
            <a:r>
              <a:rPr lang="en-IN" sz="1750" dirty="0"/>
              <a:t>        for x in range(7):</a:t>
            </a:r>
          </a:p>
          <a:p>
            <a:pPr algn="just" fontAlgn="base">
              <a:lnSpc>
                <a:spcPct val="150000"/>
              </a:lnSpc>
            </a:pPr>
            <a:r>
              <a:rPr lang="en-IN" sz="1750" dirty="0"/>
              <a:t>            print("Hi from child")</a:t>
            </a:r>
          </a:p>
          <a:p>
            <a:pPr algn="just" fontAlgn="base">
              <a:lnSpc>
                <a:spcPct val="150000"/>
              </a:lnSpc>
            </a:pPr>
            <a:r>
              <a:rPr lang="en-IN" sz="1750" dirty="0"/>
              <a:t>a = </a:t>
            </a:r>
            <a:r>
              <a:rPr lang="en-IN" sz="1750" dirty="0" err="1"/>
              <a:t>mythread</a:t>
            </a:r>
            <a:r>
              <a:rPr lang="en-IN" sz="1750" dirty="0"/>
              <a:t>()</a:t>
            </a:r>
          </a:p>
          <a:p>
            <a:pPr algn="just" fontAlgn="base">
              <a:lnSpc>
                <a:spcPct val="150000"/>
              </a:lnSpc>
            </a:pPr>
            <a:r>
              <a:rPr lang="en-IN" sz="1750" dirty="0" err="1"/>
              <a:t>a.start</a:t>
            </a:r>
            <a:r>
              <a:rPr lang="en-IN" sz="1750" dirty="0"/>
              <a:t>()</a:t>
            </a:r>
          </a:p>
          <a:p>
            <a:pPr algn="just" fontAlgn="base">
              <a:lnSpc>
                <a:spcPct val="150000"/>
              </a:lnSpc>
            </a:pPr>
            <a:r>
              <a:rPr lang="en-IN" sz="1750" dirty="0" err="1"/>
              <a:t>a.join</a:t>
            </a:r>
            <a:r>
              <a:rPr lang="en-IN" sz="1750" dirty="0"/>
              <a:t>()</a:t>
            </a:r>
          </a:p>
          <a:p>
            <a:pPr algn="just" fontAlgn="base">
              <a:lnSpc>
                <a:spcPct val="150000"/>
              </a:lnSpc>
            </a:pPr>
            <a:r>
              <a:rPr lang="en-IN" sz="1750" dirty="0"/>
              <a:t>print("Bye from",</a:t>
            </a:r>
            <a:r>
              <a:rPr lang="en-IN" sz="1750" dirty="0" err="1"/>
              <a:t>current_thread</a:t>
            </a:r>
            <a:r>
              <a:rPr lang="en-IN" sz="1750" dirty="0"/>
              <a:t>().getName())</a:t>
            </a:r>
          </a:p>
        </p:txBody>
      </p:sp>
      <p:sp>
        <p:nvSpPr>
          <p:cNvPr id="4" name="Slide Number Placeholder 3"/>
          <p:cNvSpPr>
            <a:spLocks noGrp="1"/>
          </p:cNvSpPr>
          <p:nvPr>
            <p:ph type="sldNum" sz="quarter" idx="7"/>
          </p:nvPr>
        </p:nvSpPr>
        <p:spPr/>
        <p:txBody>
          <a:bodyPr/>
          <a:lstStyle/>
          <a:p>
            <a:fld id="{B6F15528-21DE-4FAA-801E-634DDDAF4B2B}" type="slidenum">
              <a:rPr/>
              <a:t>58</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6996929"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Parallel program using Process in Python</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434237" y="1295087"/>
              <a:ext cx="4454207" cy="627271"/>
            </a:xfrm>
            <a:prstGeom prst="rect">
              <a:avLst/>
            </a:prstGeom>
          </p:spPr>
          <p:txBody>
            <a:bodyPr vert="horz" wrap="square" lIns="0" tIns="0" rIns="0" bIns="0" numCol="1" rtlCol="0">
              <a:spAutoFit/>
            </a:bodyPr>
            <a:lstStyle/>
            <a:p>
              <a:pPr algn="just" fontAlgn="base">
                <a:lnSpc>
                  <a:spcPct val="150000"/>
                </a:lnSpc>
              </a:pPr>
              <a:r>
                <a:rPr lang="en-IN" sz="1600" dirty="0"/>
                <a:t>import multiprocessing</a:t>
              </a:r>
            </a:p>
            <a:p>
              <a:pPr algn="just" fontAlgn="base">
                <a:lnSpc>
                  <a:spcPct val="150000"/>
                </a:lnSpc>
              </a:pPr>
              <a:r>
                <a:rPr lang="en-IN" sz="1600" dirty="0"/>
                <a:t>def worker(</a:t>
              </a:r>
              <a:r>
                <a:rPr lang="en-IN" sz="1600" dirty="0" err="1"/>
                <a:t>num</a:t>
              </a:r>
              <a:r>
                <a:rPr lang="en-IN" sz="1600" dirty="0"/>
                <a:t>):</a:t>
              </a:r>
            </a:p>
            <a:p>
              <a:pPr algn="just" fontAlgn="base">
                <a:lnSpc>
                  <a:spcPct val="150000"/>
                </a:lnSpc>
              </a:pPr>
              <a:r>
                <a:rPr lang="en-IN" sz="1600" dirty="0"/>
                <a:t>    print('Worker:', </a:t>
              </a:r>
              <a:r>
                <a:rPr lang="en-IN" sz="1600" dirty="0" err="1"/>
                <a:t>num</a:t>
              </a:r>
              <a:r>
                <a:rPr lang="en-IN" sz="1600" dirty="0"/>
                <a:t>)</a:t>
              </a:r>
            </a:p>
            <a:p>
              <a:pPr algn="just" fontAlgn="base">
                <a:lnSpc>
                  <a:spcPct val="150000"/>
                </a:lnSpc>
              </a:pPr>
              <a:r>
                <a:rPr lang="en-IN" sz="1600" dirty="0"/>
                <a:t>    for </a:t>
              </a:r>
              <a:r>
                <a:rPr lang="en-IN" sz="1600" dirty="0" err="1"/>
                <a:t>i</a:t>
              </a:r>
              <a:r>
                <a:rPr lang="en-IN" sz="1600" dirty="0"/>
                <a:t> in range(</a:t>
              </a:r>
              <a:r>
                <a:rPr lang="en-IN" sz="1600" dirty="0" err="1"/>
                <a:t>num</a:t>
              </a:r>
              <a:r>
                <a:rPr lang="en-IN" sz="1600" dirty="0"/>
                <a:t>):</a:t>
              </a:r>
            </a:p>
            <a:p>
              <a:pPr algn="just" fontAlgn="base">
                <a:lnSpc>
                  <a:spcPct val="150000"/>
                </a:lnSpc>
              </a:pPr>
              <a:r>
                <a:rPr lang="en-IN" sz="1600" dirty="0"/>
                <a:t>        print(</a:t>
              </a:r>
              <a:r>
                <a:rPr lang="en-IN" sz="1600" dirty="0" err="1"/>
                <a:t>i</a:t>
              </a:r>
              <a:r>
                <a:rPr lang="en-IN" sz="1600" dirty="0"/>
                <a:t>)</a:t>
              </a:r>
            </a:p>
            <a:p>
              <a:pPr algn="just" fontAlgn="base">
                <a:lnSpc>
                  <a:spcPct val="150000"/>
                </a:lnSpc>
              </a:pPr>
              <a:r>
                <a:rPr lang="en-IN" sz="1600" dirty="0"/>
                <a:t>    return</a:t>
              </a:r>
            </a:p>
            <a:p>
              <a:pPr algn="just" fontAlgn="base">
                <a:lnSpc>
                  <a:spcPct val="150000"/>
                </a:lnSpc>
              </a:pPr>
              <a:endParaRPr lang="en-IN" sz="1600" dirty="0"/>
            </a:p>
            <a:p>
              <a:pPr algn="just" fontAlgn="base">
                <a:lnSpc>
                  <a:spcPct val="150000"/>
                </a:lnSpc>
              </a:pPr>
              <a:r>
                <a:rPr lang="en-IN" sz="1600" dirty="0"/>
                <a:t>jobs = []</a:t>
              </a:r>
            </a:p>
            <a:p>
              <a:pPr algn="just" fontAlgn="base">
                <a:lnSpc>
                  <a:spcPct val="150000"/>
                </a:lnSpc>
              </a:pPr>
              <a:r>
                <a:rPr lang="en-IN" sz="1600" dirty="0"/>
                <a:t>for </a:t>
              </a:r>
              <a:r>
                <a:rPr lang="en-IN" sz="1600" dirty="0" err="1"/>
                <a:t>i</a:t>
              </a:r>
              <a:r>
                <a:rPr lang="en-IN" sz="1600" dirty="0"/>
                <a:t> in range(1,5):</a:t>
              </a:r>
            </a:p>
            <a:p>
              <a:pPr algn="just" fontAlgn="base">
                <a:lnSpc>
                  <a:spcPct val="150000"/>
                </a:lnSpc>
              </a:pPr>
              <a:r>
                <a:rPr lang="en-IN" sz="1600" dirty="0"/>
                <a:t>    p = </a:t>
              </a:r>
              <a:r>
                <a:rPr lang="en-IN" sz="1600" dirty="0" err="1"/>
                <a:t>multiprocessing.Process</a:t>
              </a:r>
              <a:r>
                <a:rPr lang="en-IN" sz="1600" dirty="0"/>
                <a:t>(target=worker, </a:t>
              </a:r>
              <a:r>
                <a:rPr lang="en-IN" sz="1600" dirty="0" err="1"/>
                <a:t>args</a:t>
              </a:r>
              <a:r>
                <a:rPr lang="en-IN" sz="1600" dirty="0"/>
                <a:t>=(i+10,))</a:t>
              </a:r>
            </a:p>
            <a:p>
              <a:pPr algn="just" fontAlgn="base">
                <a:lnSpc>
                  <a:spcPct val="150000"/>
                </a:lnSpc>
              </a:pPr>
              <a:r>
                <a:rPr lang="en-IN" sz="1600" dirty="0"/>
                <a:t>    </a:t>
              </a:r>
              <a:r>
                <a:rPr lang="en-IN" sz="1600" dirty="0" err="1"/>
                <a:t>jobs.append</a:t>
              </a:r>
              <a:r>
                <a:rPr lang="en-IN" sz="1600" dirty="0"/>
                <a:t>(p)</a:t>
              </a:r>
            </a:p>
            <a:p>
              <a:pPr algn="just" fontAlgn="base">
                <a:lnSpc>
                  <a:spcPct val="150000"/>
                </a:lnSpc>
              </a:pPr>
              <a:r>
                <a:rPr lang="en-IN" sz="1600" dirty="0"/>
                <a:t>    </a:t>
              </a:r>
              <a:r>
                <a:rPr lang="en-IN" sz="1600" dirty="0" err="1"/>
                <a:t>p.start</a:t>
              </a:r>
              <a:r>
                <a:rPr lang="en-IN" sz="1600" dirty="0"/>
                <a:t>()</a:t>
              </a:r>
            </a:p>
          </p:txBody>
        </p:sp>
      </p:grpSp>
      <p:sp>
        <p:nvSpPr>
          <p:cNvPr id="4" name="Slide Number Placeholder 3"/>
          <p:cNvSpPr>
            <a:spLocks noGrp="1"/>
          </p:cNvSpPr>
          <p:nvPr>
            <p:ph type="sldNum" sz="quarter" idx="7"/>
          </p:nvPr>
        </p:nvSpPr>
        <p:spPr/>
        <p:txBody>
          <a:bodyPr/>
          <a:lstStyle/>
          <a:p>
            <a:fld id="{B6F15528-21DE-4FAA-801E-634DDDAF4B2B}" type="slidenum">
              <a:rPr/>
              <a:t>59</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739" y="34162"/>
            <a:ext cx="12113260" cy="391160"/>
          </a:xfrm>
          <a:prstGeom prst="rect">
            <a:avLst/>
          </a:prstGeom>
        </p:spPr>
        <p:txBody>
          <a:bodyPr vert="horz" wrap="square" lIns="0" tIns="12700" rIns="0" bIns="0" rtlCol="0">
            <a:spAutoFit/>
          </a:bodyPr>
          <a:lstStyle/>
          <a:p>
            <a:pPr marL="12700">
              <a:lnSpc>
                <a:spcPct val="100000"/>
              </a:lnSpc>
              <a:spcBef>
                <a:spcPts val="100"/>
              </a:spcBef>
              <a:tabLst>
                <a:tab pos="12099925" algn="l"/>
              </a:tabLst>
            </a:pPr>
            <a:r>
              <a:rPr u="heavy" spc="-5" dirty="0">
                <a:uFill>
                  <a:solidFill>
                    <a:srgbClr val="1F97C8"/>
                  </a:solidFill>
                </a:uFill>
              </a:rPr>
              <a:t>Functional</a:t>
            </a:r>
            <a:r>
              <a:rPr u="heavy" spc="-25" dirty="0">
                <a:uFill>
                  <a:solidFill>
                    <a:srgbClr val="1F97C8"/>
                  </a:solidFill>
                </a:uFill>
              </a:rPr>
              <a:t> </a:t>
            </a:r>
            <a:r>
              <a:rPr u="heavy" spc="-5" dirty="0">
                <a:uFill>
                  <a:solidFill>
                    <a:srgbClr val="1F97C8"/>
                  </a:solidFill>
                </a:uFill>
              </a:rPr>
              <a:t>Programming</a:t>
            </a:r>
            <a:r>
              <a:rPr u="heavy" spc="-25" dirty="0">
                <a:uFill>
                  <a:solidFill>
                    <a:srgbClr val="1F97C8"/>
                  </a:solidFill>
                </a:uFill>
              </a:rPr>
              <a:t> </a:t>
            </a:r>
            <a:r>
              <a:rPr u="heavy" spc="-5" dirty="0">
                <a:uFill>
                  <a:solidFill>
                    <a:srgbClr val="1F97C8"/>
                  </a:solidFill>
                </a:uFill>
              </a:rPr>
              <a:t>vs</a:t>
            </a:r>
            <a:r>
              <a:rPr u="heavy" spc="-20" dirty="0">
                <a:uFill>
                  <a:solidFill>
                    <a:srgbClr val="1F97C8"/>
                  </a:solidFill>
                </a:uFill>
              </a:rPr>
              <a:t> </a:t>
            </a:r>
            <a:r>
              <a:rPr u="heavy" spc="-5" dirty="0">
                <a:uFill>
                  <a:solidFill>
                    <a:srgbClr val="1F97C8"/>
                  </a:solidFill>
                </a:uFill>
              </a:rPr>
              <a:t>Procedure</a:t>
            </a:r>
            <a:r>
              <a:rPr u="heavy" spc="-25" dirty="0">
                <a:uFill>
                  <a:solidFill>
                    <a:srgbClr val="1F97C8"/>
                  </a:solidFill>
                </a:uFill>
              </a:rPr>
              <a:t> </a:t>
            </a:r>
            <a:r>
              <a:rPr u="heavy" spc="-5" dirty="0">
                <a:uFill>
                  <a:solidFill>
                    <a:srgbClr val="1F97C8"/>
                  </a:solidFill>
                </a:uFill>
              </a:rPr>
              <a:t>Programming	</a:t>
            </a:r>
          </a:p>
        </p:txBody>
      </p:sp>
      <p:sp>
        <p:nvSpPr>
          <p:cNvPr id="3" name="object 3"/>
          <p:cNvSpPr/>
          <p:nvPr/>
        </p:nvSpPr>
        <p:spPr>
          <a:xfrm>
            <a:off x="0" y="6694114"/>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grpSp>
        <p:nvGrpSpPr>
          <p:cNvPr id="4" name="object 4"/>
          <p:cNvGrpSpPr/>
          <p:nvPr/>
        </p:nvGrpSpPr>
        <p:grpSpPr>
          <a:xfrm>
            <a:off x="25603" y="484516"/>
            <a:ext cx="12118340" cy="6131560"/>
            <a:chOff x="25603" y="484516"/>
            <a:chExt cx="12118340" cy="6131560"/>
          </a:xfrm>
        </p:grpSpPr>
        <p:sp>
          <p:nvSpPr>
            <p:cNvPr id="5" name="object 5"/>
            <p:cNvSpPr/>
            <p:nvPr/>
          </p:nvSpPr>
          <p:spPr>
            <a:xfrm>
              <a:off x="31953" y="490866"/>
              <a:ext cx="12105640" cy="6118860"/>
            </a:xfrm>
            <a:custGeom>
              <a:avLst/>
              <a:gdLst/>
              <a:ahLst/>
              <a:cxnLst/>
              <a:rect l="l" t="t" r="r" b="b"/>
              <a:pathLst>
                <a:path w="12105640" h="6118859">
                  <a:moveTo>
                    <a:pt x="0" y="0"/>
                  </a:moveTo>
                  <a:lnTo>
                    <a:pt x="12105503" y="0"/>
                  </a:lnTo>
                  <a:lnTo>
                    <a:pt x="12105503" y="6118857"/>
                  </a:lnTo>
                  <a:lnTo>
                    <a:pt x="0" y="6118857"/>
                  </a:lnTo>
                  <a:lnTo>
                    <a:pt x="0" y="0"/>
                  </a:lnTo>
                  <a:close/>
                </a:path>
              </a:pathLst>
            </a:custGeom>
            <a:ln w="12699">
              <a:solidFill>
                <a:srgbClr val="00B0F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76564" y="605118"/>
              <a:ext cx="5440635" cy="3203184"/>
            </a:xfrm>
            <a:prstGeom prst="rect">
              <a:avLst/>
            </a:prstGeom>
          </p:spPr>
        </p:pic>
        <p:pic>
          <p:nvPicPr>
            <p:cNvPr id="7" name="object 7"/>
            <p:cNvPicPr/>
            <p:nvPr/>
          </p:nvPicPr>
          <p:blipFill>
            <a:blip r:embed="rId4" cstate="print"/>
            <a:stretch>
              <a:fillRect/>
            </a:stretch>
          </p:blipFill>
          <p:spPr>
            <a:xfrm>
              <a:off x="5517198" y="3138397"/>
              <a:ext cx="6620257" cy="3412836"/>
            </a:xfrm>
            <a:prstGeom prst="rect">
              <a:avLst/>
            </a:prstGeom>
          </p:spPr>
        </p:pic>
      </p:grpSp>
      <p:sp>
        <p:nvSpPr>
          <p:cNvPr id="8" name="Slide Number Placeholder 7"/>
          <p:cNvSpPr>
            <a:spLocks noGrp="1"/>
          </p:cNvSpPr>
          <p:nvPr>
            <p:ph type="sldNum" sz="quarter" idx="7"/>
          </p:nvPr>
        </p:nvSpPr>
        <p:spPr/>
        <p:txBody>
          <a:bodyPr/>
          <a:lstStyle/>
          <a:p>
            <a:fld id="{B6F15528-21DE-4FAA-801E-634DDDAF4B2B}" type="slidenum">
              <a:rPr/>
              <a:t>6</a:t>
            </a:fld>
            <a:endParaRPr/>
          </a:p>
        </p:txBody>
      </p:sp>
      <p:sp>
        <p:nvSpPr>
          <p:cNvPr id="9" name="Footer Placeholder 8"/>
          <p:cNvSpPr>
            <a:spLocks noGrp="1"/>
          </p:cNvSpPr>
          <p:nvPr>
            <p:ph type="ftr" sz="quarter" idx="5"/>
          </p:nvPr>
        </p:nvSpPr>
        <p:spPr/>
        <p:txBody>
          <a:bodyPr/>
          <a:lstStyle/>
          <a:p>
            <a:r>
              <a:t>UNIT IV : Pythonic Programming Paradigm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58404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Concurrent Programming Paradigm</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571732"/>
            </a:xfrm>
            <a:prstGeom prst="rect">
              <a:avLst/>
            </a:prstGeom>
          </p:spPr>
          <p:txBody>
            <a:bodyPr vert="horz" wrap="square" lIns="0" tIns="0" rIns="0" bIns="0" numCol="1" rtlCol="0">
              <a:spAutoFit/>
            </a:bodyPr>
            <a:lstStyle/>
            <a:p>
              <a:pPr marL="357505" indent="-357505" algn="just" fontAlgn="base">
                <a:lnSpc>
                  <a:spcPct val="150000"/>
                </a:lnSpc>
                <a:buFont typeface="Arial" panose="020B0604020202020204" pitchFamily="34" charset="0"/>
                <a:buChar char="•"/>
              </a:pPr>
              <a:r>
                <a:rPr lang="en-IN" sz="1750" dirty="0"/>
                <a:t>Computing systems model the world, and the world contains actors that execute independently of, but communicate with, each other. In modelling the world, many (possibly) parallel executions have to be composed and coordinated, and that's where the study of concurrency comes in.</a:t>
              </a:r>
            </a:p>
            <a:p>
              <a:pPr marL="357505" indent="-357505" algn="just" fontAlgn="base">
                <a:lnSpc>
                  <a:spcPct val="150000"/>
                </a:lnSpc>
                <a:buFont typeface="Arial" panose="020B0604020202020204" pitchFamily="34" charset="0"/>
                <a:buChar char="•"/>
              </a:pPr>
              <a:r>
                <a:rPr lang="en-IN" sz="1750" dirty="0"/>
                <a:t>There are two common models for concurrent programming: shared memory and message passing.</a:t>
              </a:r>
            </a:p>
            <a:p>
              <a:pPr marL="814705" lvl="1" indent="-357505" algn="just" fontAlgn="base">
                <a:lnSpc>
                  <a:spcPct val="150000"/>
                </a:lnSpc>
                <a:buFont typeface="Arial" panose="020B0604020202020204" pitchFamily="34" charset="0"/>
                <a:buChar char="•"/>
              </a:pPr>
              <a:r>
                <a:rPr lang="en-IN" sz="1750" b="1" dirty="0"/>
                <a:t>Shared memory. </a:t>
              </a:r>
              <a:r>
                <a:rPr lang="en-IN" sz="1750" dirty="0"/>
                <a:t>In the shared memory model of concurrency, concurrent modules interact by reading and writing shared objects in memory. </a:t>
              </a:r>
            </a:p>
            <a:p>
              <a:pPr marL="814705" lvl="1" indent="-357505" algn="just" fontAlgn="base">
                <a:lnSpc>
                  <a:spcPct val="150000"/>
                </a:lnSpc>
                <a:buFont typeface="Arial" panose="020B0604020202020204" pitchFamily="34" charset="0"/>
                <a:buChar char="•"/>
              </a:pPr>
              <a:r>
                <a:rPr lang="en-IN" sz="1750" b="1" dirty="0"/>
                <a:t>Message passing. </a:t>
              </a:r>
              <a:r>
                <a:rPr lang="en-IN" sz="1750" dirty="0"/>
                <a:t>In the message-passing model, concurrent modules interact by sending messages to each other through a communication channel. Modules send off messages, and incoming messages to each module are queued up for handling</a:t>
              </a:r>
            </a:p>
            <a:p>
              <a:pPr algn="just" fontAlgn="base">
                <a:lnSpc>
                  <a:spcPct val="150000"/>
                </a:lnSpc>
              </a:pPr>
              <a:endParaRPr lang="en-IN" sz="1750" dirty="0"/>
            </a:p>
          </p:txBody>
        </p:sp>
      </p:grpSp>
      <p:sp>
        <p:nvSpPr>
          <p:cNvPr id="4" name="Slide Number Placeholder 3"/>
          <p:cNvSpPr>
            <a:spLocks noGrp="1"/>
          </p:cNvSpPr>
          <p:nvPr>
            <p:ph type="sldNum" sz="quarter" idx="7"/>
          </p:nvPr>
        </p:nvSpPr>
        <p:spPr/>
        <p:txBody>
          <a:bodyPr/>
          <a:lstStyle/>
          <a:p>
            <a:fld id="{B6F15528-21DE-4FAA-801E-634DDDAF4B2B}" type="slidenum">
              <a:rPr/>
              <a:t>60</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Issues Concurrent Programming Paradigm</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6100834"/>
            <a:chOff x="127862" y="1268442"/>
            <a:chExt cx="9296400" cy="863469"/>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4313"/>
              <a:ext cx="9071457" cy="857598"/>
            </a:xfrm>
            <a:prstGeom prst="rect">
              <a:avLst/>
            </a:prstGeom>
          </p:spPr>
          <p:txBody>
            <a:bodyPr vert="horz" wrap="square" lIns="0" tIns="0" rIns="0" bIns="0" numCol="1" rtlCol="0">
              <a:spAutoFit/>
            </a:bodyPr>
            <a:lstStyle/>
            <a:p>
              <a:pPr algn="just" fontAlgn="base">
                <a:lnSpc>
                  <a:spcPct val="150000"/>
                </a:lnSpc>
              </a:pPr>
              <a:r>
                <a:rPr lang="en-IN" sz="1750" dirty="0"/>
                <a:t>Concurrent programming is programming with multiple tasks. The major issues of concurrent programming are:</a:t>
              </a:r>
            </a:p>
            <a:p>
              <a:pPr marL="814705" lvl="1" indent="-357505" algn="just" fontAlgn="base">
                <a:lnSpc>
                  <a:spcPct val="150000"/>
                </a:lnSpc>
                <a:buFont typeface="Arial" panose="020B0604020202020204" pitchFamily="34" charset="0"/>
                <a:buChar char="•"/>
              </a:pPr>
              <a:r>
                <a:rPr lang="en-IN" sz="1750" dirty="0"/>
                <a:t>Sharing computational resources between the tasks;</a:t>
              </a:r>
            </a:p>
            <a:p>
              <a:pPr marL="814705" lvl="1" indent="-357505" algn="just" fontAlgn="base">
                <a:lnSpc>
                  <a:spcPct val="150000"/>
                </a:lnSpc>
                <a:buFont typeface="Arial" panose="020B0604020202020204" pitchFamily="34" charset="0"/>
                <a:buChar char="•"/>
              </a:pPr>
              <a:r>
                <a:rPr lang="en-IN" sz="1750" dirty="0"/>
                <a:t>Interaction of the tasks.</a:t>
              </a:r>
            </a:p>
            <a:p>
              <a:pPr algn="just" fontAlgn="base">
                <a:lnSpc>
                  <a:spcPct val="150000"/>
                </a:lnSpc>
              </a:pPr>
              <a:endParaRPr lang="en-IN" sz="1750" dirty="0"/>
            </a:p>
            <a:p>
              <a:pPr algn="just" fontAlgn="base">
                <a:lnSpc>
                  <a:spcPct val="150000"/>
                </a:lnSpc>
              </a:pPr>
              <a:r>
                <a:rPr lang="en-IN" sz="1750" dirty="0"/>
                <a:t>Objects shared by multiple tasks have to be safe for concurrent access. Such objects are called protected. Tasks accessing such an object interact with each other indirectly through the object.</a:t>
              </a:r>
            </a:p>
            <a:p>
              <a:pPr algn="just" fontAlgn="base">
                <a:lnSpc>
                  <a:spcPct val="150000"/>
                </a:lnSpc>
              </a:pPr>
              <a:r>
                <a:rPr lang="en-IN" sz="1750" dirty="0"/>
                <a:t>An access to the protected object can be:</a:t>
              </a:r>
            </a:p>
            <a:p>
              <a:pPr marL="814705" lvl="1" indent="-357505" algn="just" fontAlgn="base">
                <a:lnSpc>
                  <a:spcPct val="150000"/>
                </a:lnSpc>
                <a:buFont typeface="Arial" panose="020B0604020202020204" pitchFamily="34" charset="0"/>
                <a:buChar char="•"/>
              </a:pPr>
              <a:r>
                <a:rPr lang="en-IN" sz="1750" dirty="0"/>
                <a:t>Lock-free, when the task accessing the object is not blocked for a considerable time;</a:t>
              </a:r>
            </a:p>
            <a:p>
              <a:pPr marL="814705" lvl="1" indent="-357505" algn="just" fontAlgn="base">
                <a:lnSpc>
                  <a:spcPct val="150000"/>
                </a:lnSpc>
                <a:buFont typeface="Arial" panose="020B0604020202020204" pitchFamily="34" charset="0"/>
                <a:buChar char="•"/>
              </a:pPr>
              <a:r>
                <a:rPr lang="en-IN" sz="1750" dirty="0"/>
                <a:t>Blocking, otherwise.</a:t>
              </a:r>
            </a:p>
            <a:p>
              <a:pPr algn="just" fontAlgn="base">
                <a:lnSpc>
                  <a:spcPct val="150000"/>
                </a:lnSpc>
              </a:pPr>
              <a:endParaRPr lang="en-IN" sz="1750" dirty="0"/>
            </a:p>
            <a:p>
              <a:pPr algn="just" fontAlgn="base">
                <a:lnSpc>
                  <a:spcPct val="150000"/>
                </a:lnSpc>
              </a:pPr>
              <a:r>
                <a:rPr lang="en-IN" sz="1750" dirty="0"/>
                <a:t>Blocking objects can be used for task synchronization. To the examples of such objects belong:</a:t>
              </a:r>
            </a:p>
            <a:p>
              <a:pPr marL="814705" lvl="1" indent="-357505" algn="just" fontAlgn="base">
                <a:lnSpc>
                  <a:spcPct val="150000"/>
                </a:lnSpc>
                <a:buFont typeface="Arial" panose="020B0604020202020204" pitchFamily="34" charset="0"/>
                <a:buChar char="•"/>
              </a:pPr>
              <a:r>
                <a:rPr lang="en-IN" sz="1750" dirty="0"/>
                <a:t>Events;</a:t>
              </a:r>
            </a:p>
            <a:p>
              <a:pPr marL="814705" lvl="1" indent="-357505" algn="just" fontAlgn="base">
                <a:lnSpc>
                  <a:spcPct val="150000"/>
                </a:lnSpc>
                <a:buFont typeface="Arial" panose="020B0604020202020204" pitchFamily="34" charset="0"/>
                <a:buChar char="•"/>
              </a:pPr>
              <a:r>
                <a:rPr lang="en-IN" sz="1750" dirty="0"/>
                <a:t>Mutexes and semaphores;</a:t>
              </a:r>
            </a:p>
            <a:p>
              <a:pPr marL="814705" lvl="1" indent="-357505" algn="just" fontAlgn="base">
                <a:lnSpc>
                  <a:spcPct val="150000"/>
                </a:lnSpc>
                <a:buFont typeface="Arial" panose="020B0604020202020204" pitchFamily="34" charset="0"/>
                <a:buChar char="•"/>
              </a:pPr>
              <a:r>
                <a:rPr lang="en-IN" sz="1750" dirty="0"/>
                <a:t>Waitable timers;</a:t>
              </a:r>
            </a:p>
            <a:p>
              <a:pPr marL="814705" lvl="1" indent="-357505" algn="just" fontAlgn="base">
                <a:lnSpc>
                  <a:spcPct val="150000"/>
                </a:lnSpc>
                <a:buFont typeface="Arial" panose="020B0604020202020204" pitchFamily="34" charset="0"/>
                <a:buChar char="•"/>
              </a:pPr>
              <a:r>
                <a:rPr lang="en-IN" sz="1750" dirty="0"/>
                <a:t>Queues</a:t>
              </a:r>
            </a:p>
          </p:txBody>
        </p:sp>
      </p:grpSp>
      <p:sp>
        <p:nvSpPr>
          <p:cNvPr id="4" name="Slide Number Placeholder 3"/>
          <p:cNvSpPr>
            <a:spLocks noGrp="1"/>
          </p:cNvSpPr>
          <p:nvPr>
            <p:ph type="sldNum" sz="quarter" idx="7"/>
          </p:nvPr>
        </p:nvSpPr>
        <p:spPr/>
        <p:txBody>
          <a:bodyPr/>
          <a:lstStyle/>
          <a:p>
            <a:fld id="{B6F15528-21DE-4FAA-801E-634DDDAF4B2B}" type="slidenum">
              <a:rPr/>
              <a:t>61</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Issues Concurrent Programming Paradigm</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4313"/>
              <a:ext cx="9071457" cy="51265"/>
            </a:xfrm>
            <a:prstGeom prst="rect">
              <a:avLst/>
            </a:prstGeom>
          </p:spPr>
          <p:txBody>
            <a:bodyPr vert="horz" wrap="square" lIns="0" tIns="0" rIns="0" bIns="0" numCol="1" rtlCol="0">
              <a:spAutoFit/>
            </a:bodyPr>
            <a:lstStyle/>
            <a:p>
              <a:pPr algn="just" fontAlgn="base">
                <a:lnSpc>
                  <a:spcPct val="150000"/>
                </a:lnSpc>
              </a:pPr>
              <a:endParaRPr lang="en-IN" sz="1750" dirty="0"/>
            </a:p>
          </p:txBody>
        </p:sp>
      </p:grpSp>
      <p:pic>
        <p:nvPicPr>
          <p:cNvPr id="4" name="Picture 3"/>
          <p:cNvPicPr>
            <a:picLocks noChangeAspect="1"/>
          </p:cNvPicPr>
          <p:nvPr/>
        </p:nvPicPr>
        <p:blipFill>
          <a:blip r:embed="rId3"/>
          <a:stretch>
            <a:fillRect/>
          </a:stretch>
        </p:blipFill>
        <p:spPr>
          <a:xfrm>
            <a:off x="5938890" y="2925523"/>
            <a:ext cx="5980537" cy="2854347"/>
          </a:xfrm>
          <a:prstGeom prst="rect">
            <a:avLst/>
          </a:prstGeom>
        </p:spPr>
      </p:pic>
      <p:pic>
        <p:nvPicPr>
          <p:cNvPr id="5" name="Picture 4"/>
          <p:cNvPicPr>
            <a:picLocks noChangeAspect="1"/>
          </p:cNvPicPr>
          <p:nvPr/>
        </p:nvPicPr>
        <p:blipFill rotWithShape="1">
          <a:blip r:embed="rId4"/>
          <a:srcRect l="15534" r="16025"/>
          <a:stretch>
            <a:fillRect/>
          </a:stretch>
        </p:blipFill>
        <p:spPr>
          <a:xfrm>
            <a:off x="106837" y="628441"/>
            <a:ext cx="5466522" cy="3724256"/>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a:t>62</a:t>
            </a:fld>
            <a:endParaRPr/>
          </a:p>
        </p:txBody>
      </p:sp>
      <p:sp>
        <p:nvSpPr>
          <p:cNvPr id="7" name="Footer Placeholder 6"/>
          <p:cNvSpPr>
            <a:spLocks noGrp="1"/>
          </p:cNvSpPr>
          <p:nvPr>
            <p:ph type="ftr" sz="quarter" idx="5"/>
          </p:nvPr>
        </p:nvSpPr>
        <p:spPr/>
        <p:txBody>
          <a:bodyPr/>
          <a:lstStyle/>
          <a:p>
            <a:r>
              <a:t>UNIT IV : Pythonic Programming Paradigm</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Race Condition</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571732"/>
            </a:xfrm>
            <a:prstGeom prst="rect">
              <a:avLst/>
            </a:prstGeom>
          </p:spPr>
          <p:txBody>
            <a:bodyPr vert="horz" wrap="square" lIns="0" tIns="0" rIns="0" bIns="0" numCol="1" rtlCol="0">
              <a:spAutoFit/>
            </a:bodyPr>
            <a:lstStyle/>
            <a:p>
              <a:pPr algn="just" fontAlgn="base"/>
              <a:r>
                <a:rPr lang="en-IN" sz="1750" dirty="0"/>
                <a:t>import threading</a:t>
              </a:r>
            </a:p>
            <a:p>
              <a:pPr algn="just" fontAlgn="base"/>
              <a:r>
                <a:rPr lang="en-IN" sz="1750" dirty="0"/>
                <a:t>x = 0     # A shared value</a:t>
              </a:r>
            </a:p>
            <a:p>
              <a:pPr algn="just" fontAlgn="base"/>
              <a:r>
                <a:rPr lang="en-IN" sz="1750" dirty="0"/>
                <a:t>COUNT = 100</a:t>
              </a:r>
            </a:p>
            <a:p>
              <a:pPr algn="just" fontAlgn="base"/>
              <a:endParaRPr lang="en-IN" sz="1750" dirty="0"/>
            </a:p>
            <a:p>
              <a:pPr algn="just" fontAlgn="base"/>
              <a:r>
                <a:rPr lang="en-IN" sz="1750" dirty="0"/>
                <a:t>def </a:t>
              </a:r>
              <a:r>
                <a:rPr lang="en-IN" sz="1750" dirty="0" err="1"/>
                <a:t>incr</a:t>
              </a:r>
              <a:r>
                <a:rPr lang="en-IN" sz="1750" dirty="0"/>
                <a:t>():</a:t>
              </a:r>
            </a:p>
            <a:p>
              <a:pPr algn="just" fontAlgn="base"/>
              <a:r>
                <a:rPr lang="en-IN" sz="1750" dirty="0"/>
                <a:t>    global x</a:t>
              </a:r>
            </a:p>
            <a:p>
              <a:pPr algn="just" fontAlgn="base"/>
              <a:r>
                <a:rPr lang="en-IN" sz="1750" dirty="0"/>
                <a:t>    for </a:t>
              </a:r>
              <a:r>
                <a:rPr lang="en-IN" sz="1750" dirty="0" err="1"/>
                <a:t>i</a:t>
              </a:r>
              <a:r>
                <a:rPr lang="en-IN" sz="1750" dirty="0"/>
                <a:t> in range(COUNT):</a:t>
              </a:r>
            </a:p>
            <a:p>
              <a:pPr algn="just" fontAlgn="base"/>
              <a:r>
                <a:rPr lang="en-IN" sz="1750" dirty="0"/>
                <a:t>        x += 1</a:t>
              </a:r>
            </a:p>
            <a:p>
              <a:pPr algn="just" fontAlgn="base"/>
              <a:r>
                <a:rPr lang="en-IN" sz="1750" dirty="0"/>
                <a:t>        print(x)</a:t>
              </a:r>
            </a:p>
            <a:p>
              <a:pPr algn="just" fontAlgn="base"/>
              <a:endParaRPr lang="en-IN" sz="1750" dirty="0"/>
            </a:p>
            <a:p>
              <a:pPr algn="just" fontAlgn="base"/>
              <a:r>
                <a:rPr lang="en-IN" sz="1750" dirty="0"/>
                <a:t>def </a:t>
              </a:r>
              <a:r>
                <a:rPr lang="en-IN" sz="1750" dirty="0" err="1"/>
                <a:t>decr</a:t>
              </a:r>
              <a:r>
                <a:rPr lang="en-IN" sz="1750" dirty="0"/>
                <a:t>():</a:t>
              </a:r>
            </a:p>
            <a:p>
              <a:pPr algn="just" fontAlgn="base"/>
              <a:r>
                <a:rPr lang="en-IN" sz="1750" dirty="0"/>
                <a:t>    global x</a:t>
              </a:r>
            </a:p>
            <a:p>
              <a:pPr algn="just" fontAlgn="base"/>
              <a:r>
                <a:rPr lang="en-IN" sz="1750" dirty="0"/>
                <a:t>    for </a:t>
              </a:r>
              <a:r>
                <a:rPr lang="en-IN" sz="1750" dirty="0" err="1"/>
                <a:t>i</a:t>
              </a:r>
              <a:r>
                <a:rPr lang="en-IN" sz="1750" dirty="0"/>
                <a:t> in range(COUNT):</a:t>
              </a:r>
            </a:p>
            <a:p>
              <a:pPr algn="just" fontAlgn="base"/>
              <a:r>
                <a:rPr lang="en-IN" sz="1750" dirty="0"/>
                <a:t>        x -= 1</a:t>
              </a:r>
            </a:p>
            <a:p>
              <a:pPr algn="just" fontAlgn="base"/>
              <a:r>
                <a:rPr lang="en-IN" sz="1750" dirty="0"/>
                <a:t>        print(x)</a:t>
              </a:r>
            </a:p>
          </p:txBody>
        </p:sp>
      </p:grpSp>
      <p:sp>
        <p:nvSpPr>
          <p:cNvPr id="8" name="object 12"/>
          <p:cNvSpPr txBox="1"/>
          <p:nvPr/>
        </p:nvSpPr>
        <p:spPr>
          <a:xfrm>
            <a:off x="5991003" y="628441"/>
            <a:ext cx="6031664" cy="2154436"/>
          </a:xfrm>
          <a:prstGeom prst="rect">
            <a:avLst/>
          </a:prstGeom>
        </p:spPr>
        <p:txBody>
          <a:bodyPr vert="horz" wrap="square" lIns="0" tIns="0" rIns="0" bIns="0" numCol="1" rtlCol="0">
            <a:spAutoFit/>
          </a:bodyPr>
          <a:lstStyle/>
          <a:p>
            <a:pPr algn="just" fontAlgn="base"/>
            <a:endParaRPr lang="en-IN" sz="1750" dirty="0"/>
          </a:p>
          <a:p>
            <a:pPr algn="just" fontAlgn="base"/>
            <a:r>
              <a:rPr lang="en-IN" sz="1750" dirty="0"/>
              <a:t>t1 = </a:t>
            </a:r>
            <a:r>
              <a:rPr lang="en-IN" sz="1750" dirty="0" err="1"/>
              <a:t>threading.Thread</a:t>
            </a:r>
            <a:r>
              <a:rPr lang="en-IN" sz="1750" dirty="0"/>
              <a:t>(target=</a:t>
            </a:r>
            <a:r>
              <a:rPr lang="en-IN" sz="1750" dirty="0" err="1"/>
              <a:t>incr</a:t>
            </a:r>
            <a:r>
              <a:rPr lang="en-IN" sz="1750" dirty="0"/>
              <a:t>)</a:t>
            </a:r>
          </a:p>
          <a:p>
            <a:pPr algn="just" fontAlgn="base"/>
            <a:r>
              <a:rPr lang="en-IN" sz="1750" dirty="0"/>
              <a:t>t2 = </a:t>
            </a:r>
            <a:r>
              <a:rPr lang="en-IN" sz="1750" dirty="0" err="1"/>
              <a:t>threading.Thread</a:t>
            </a:r>
            <a:r>
              <a:rPr lang="en-IN" sz="1750" dirty="0"/>
              <a:t>(target=</a:t>
            </a:r>
            <a:r>
              <a:rPr lang="en-IN" sz="1750" dirty="0" err="1"/>
              <a:t>decr</a:t>
            </a:r>
            <a:r>
              <a:rPr lang="en-IN" sz="1750" dirty="0"/>
              <a:t>)</a:t>
            </a:r>
          </a:p>
          <a:p>
            <a:pPr algn="just" fontAlgn="base"/>
            <a:r>
              <a:rPr lang="en-IN" sz="1750" dirty="0"/>
              <a:t>t1.start()</a:t>
            </a:r>
          </a:p>
          <a:p>
            <a:pPr algn="just" fontAlgn="base"/>
            <a:r>
              <a:rPr lang="en-IN" sz="1750" dirty="0"/>
              <a:t>t2.start()</a:t>
            </a:r>
          </a:p>
          <a:p>
            <a:pPr algn="just" fontAlgn="base"/>
            <a:r>
              <a:rPr lang="en-IN" sz="1750" dirty="0"/>
              <a:t>t1.join()</a:t>
            </a:r>
          </a:p>
          <a:p>
            <a:pPr algn="just" fontAlgn="base"/>
            <a:r>
              <a:rPr lang="en-IN" sz="1750" dirty="0"/>
              <a:t>t2.join()</a:t>
            </a:r>
          </a:p>
          <a:p>
            <a:pPr algn="just" fontAlgn="base"/>
            <a:r>
              <a:rPr lang="en-IN" sz="1750" dirty="0"/>
              <a:t>print(x)</a:t>
            </a:r>
          </a:p>
        </p:txBody>
      </p:sp>
      <p:sp>
        <p:nvSpPr>
          <p:cNvPr id="4" name="Slide Number Placeholder 3"/>
          <p:cNvSpPr>
            <a:spLocks noGrp="1"/>
          </p:cNvSpPr>
          <p:nvPr>
            <p:ph type="sldNum" sz="quarter" idx="7"/>
          </p:nvPr>
        </p:nvSpPr>
        <p:spPr/>
        <p:txBody>
          <a:bodyPr/>
          <a:lstStyle/>
          <a:p>
            <a:fld id="{B6F15528-21DE-4FAA-801E-634DDDAF4B2B}" type="slidenum">
              <a:rPr/>
              <a:t>63</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Synchronization in Python</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800425"/>
            </a:xfrm>
            <a:prstGeom prst="rect">
              <a:avLst/>
            </a:prstGeom>
          </p:spPr>
          <p:txBody>
            <a:bodyPr vert="horz" wrap="square" lIns="0" tIns="0" rIns="0" bIns="0" numCol="1" rtlCol="0">
              <a:spAutoFit/>
            </a:bodyPr>
            <a:lstStyle/>
            <a:p>
              <a:pPr algn="just" fontAlgn="base">
                <a:lnSpc>
                  <a:spcPct val="150000"/>
                </a:lnSpc>
              </a:pPr>
              <a:r>
                <a:rPr lang="en-IN" sz="1750" b="1" dirty="0"/>
                <a:t>Locks:</a:t>
              </a:r>
            </a:p>
            <a:p>
              <a:pPr algn="just" fontAlgn="base">
                <a:lnSpc>
                  <a:spcPct val="150000"/>
                </a:lnSpc>
              </a:pPr>
              <a:r>
                <a:rPr lang="en-IN" sz="1750" dirty="0"/>
                <a:t>	Locks are perhaps the simplest synchronization primitives in Python. A Lock has only two states — locked and unlocked (surprise). It is created in the unlocked state and has two principal methods — acquire() and release(). The acquire() method locks the Lock and blocks execution until the release() method in some other co-routine sets it to unlocked.</a:t>
              </a:r>
            </a:p>
            <a:p>
              <a:pPr algn="just" fontAlgn="base">
                <a:lnSpc>
                  <a:spcPct val="150000"/>
                </a:lnSpc>
              </a:pPr>
              <a:endParaRPr lang="en-IN" sz="1750" dirty="0"/>
            </a:p>
            <a:p>
              <a:pPr algn="just" fontAlgn="base">
                <a:lnSpc>
                  <a:spcPct val="150000"/>
                </a:lnSpc>
              </a:pPr>
              <a:r>
                <a:rPr lang="en-IN" sz="1750" b="1" dirty="0"/>
                <a:t>R-Locks:</a:t>
              </a:r>
            </a:p>
            <a:p>
              <a:pPr algn="just" fontAlgn="base">
                <a:lnSpc>
                  <a:spcPct val="150000"/>
                </a:lnSpc>
              </a:pPr>
              <a:r>
                <a:rPr lang="en-IN" sz="1750" dirty="0"/>
                <a:t>	R-Lock class is a version of simple locking that only blocks if the lock is held by another thread. While simple locks will block if the same thread attempts to acquire the same lock twice, a re-entrant lock only blocks if another thread currently holds the lock. </a:t>
              </a:r>
            </a:p>
            <a:p>
              <a:pPr algn="just" fontAlgn="base">
                <a:lnSpc>
                  <a:spcPct val="150000"/>
                </a:lnSpc>
              </a:pPr>
              <a:endParaRPr lang="en-IN" sz="1750" dirty="0"/>
            </a:p>
            <a:p>
              <a:pPr algn="just" fontAlgn="base">
                <a:lnSpc>
                  <a:spcPct val="150000"/>
                </a:lnSpc>
              </a:pPr>
              <a:r>
                <a:rPr lang="en-IN" sz="1750" b="1" dirty="0"/>
                <a:t>Semaphore:</a:t>
              </a:r>
            </a:p>
            <a:p>
              <a:pPr algn="just" fontAlgn="base">
                <a:lnSpc>
                  <a:spcPct val="150000"/>
                </a:lnSpc>
              </a:pPr>
              <a:r>
                <a:rPr lang="en-IN" sz="1750" dirty="0"/>
                <a:t>	A semaphore has an internal counter rather than a lock flag, and it only blocks if more than a given number of threads have attempted to hold the semaphore. Depending on how the semaphore is initialized, this allows multiple threads to access the same code section simultaneously.</a:t>
              </a:r>
            </a:p>
          </p:txBody>
        </p:sp>
      </p:grpSp>
      <p:sp>
        <p:nvSpPr>
          <p:cNvPr id="4" name="Slide Number Placeholder 3"/>
          <p:cNvSpPr>
            <a:spLocks noGrp="1"/>
          </p:cNvSpPr>
          <p:nvPr>
            <p:ph type="sldNum" sz="quarter" idx="7"/>
          </p:nvPr>
        </p:nvSpPr>
        <p:spPr/>
        <p:txBody>
          <a:bodyPr/>
          <a:lstStyle/>
          <a:p>
            <a:fld id="{B6F15528-21DE-4FAA-801E-634DDDAF4B2B}" type="slidenum">
              <a:rPr/>
              <a:t>64</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LOCK in python</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457386"/>
            </a:xfrm>
            <a:prstGeom prst="rect">
              <a:avLst/>
            </a:prstGeom>
          </p:spPr>
          <p:txBody>
            <a:bodyPr vert="horz" wrap="square" lIns="0" tIns="0" rIns="0" bIns="0" numCol="1" rtlCol="0">
              <a:spAutoFit/>
            </a:bodyPr>
            <a:lstStyle/>
            <a:p>
              <a:pPr algn="just" fontAlgn="base">
                <a:lnSpc>
                  <a:spcPct val="150000"/>
                </a:lnSpc>
              </a:pPr>
              <a:r>
                <a:rPr lang="en-IN" sz="1750" b="1" dirty="0"/>
                <a:t>Synchronization using LOCK</a:t>
              </a:r>
            </a:p>
            <a:p>
              <a:pPr algn="just" fontAlgn="base">
                <a:lnSpc>
                  <a:spcPct val="150000"/>
                </a:lnSpc>
              </a:pPr>
              <a:r>
                <a:rPr lang="en-IN" sz="1750" dirty="0"/>
                <a:t> Locks have 2 states: locked and unlocked. 2 methods are used to manipulate them: acquire() and release(). Those are the rules:</a:t>
              </a:r>
            </a:p>
            <a:p>
              <a:pPr marL="342900" indent="-342900" algn="just" fontAlgn="base">
                <a:lnSpc>
                  <a:spcPct val="150000"/>
                </a:lnSpc>
                <a:buFont typeface="+mj-lt"/>
                <a:buAutoNum type="arabicPeriod"/>
              </a:pPr>
              <a:r>
                <a:rPr lang="en-IN" sz="1750" dirty="0"/>
                <a:t>if the state is unlocked: a call to acquire() changes the state to locked.</a:t>
              </a:r>
            </a:p>
            <a:p>
              <a:pPr marL="342900" indent="-342900" algn="just" fontAlgn="base">
                <a:lnSpc>
                  <a:spcPct val="150000"/>
                </a:lnSpc>
                <a:buFont typeface="+mj-lt"/>
                <a:buAutoNum type="arabicPeriod"/>
              </a:pPr>
              <a:r>
                <a:rPr lang="en-IN" sz="1750" dirty="0"/>
                <a:t>if the state is locked: a call to acquire() blocks until another thread calls release().</a:t>
              </a:r>
            </a:p>
            <a:p>
              <a:pPr marL="342900" indent="-342900" algn="just" fontAlgn="base">
                <a:lnSpc>
                  <a:spcPct val="150000"/>
                </a:lnSpc>
                <a:buFont typeface="+mj-lt"/>
                <a:buAutoNum type="arabicPeriod"/>
              </a:pPr>
              <a:r>
                <a:rPr lang="en-IN" sz="1750" dirty="0"/>
                <a:t>if the state is unlocked: a call to release() raises a RuntimeError exception.</a:t>
              </a:r>
            </a:p>
            <a:p>
              <a:pPr marL="342900" indent="-342900" algn="just" fontAlgn="base">
                <a:lnSpc>
                  <a:spcPct val="150000"/>
                </a:lnSpc>
                <a:buFont typeface="+mj-lt"/>
                <a:buAutoNum type="arabicPeriod"/>
              </a:pPr>
              <a:r>
                <a:rPr lang="en-IN" sz="1750" dirty="0"/>
                <a:t>if the state is locked: a call to release() changes the state to unlocked().</a:t>
              </a:r>
            </a:p>
            <a:p>
              <a:pPr algn="just" fontAlgn="base">
                <a:lnSpc>
                  <a:spcPct val="150000"/>
                </a:lnSpc>
              </a:pPr>
              <a:endParaRPr lang="en-IN" sz="1750" dirty="0"/>
            </a:p>
            <a:p>
              <a:pPr algn="just" fontAlgn="base">
                <a:lnSpc>
                  <a:spcPct val="150000"/>
                </a:lnSpc>
              </a:pPr>
              <a:endParaRPr lang="en-IN" sz="1750" dirty="0"/>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826" y="3186954"/>
            <a:ext cx="7626106" cy="3273470"/>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a:t>65</a:t>
            </a:fld>
            <a:endParaRPr/>
          </a:p>
        </p:txBody>
      </p:sp>
      <p:sp>
        <p:nvSpPr>
          <p:cNvPr id="6" name="Footer Placeholder 5"/>
          <p:cNvSpPr>
            <a:spLocks noGrp="1"/>
          </p:cNvSpPr>
          <p:nvPr>
            <p:ph type="ftr" sz="quarter" idx="5"/>
          </p:nvPr>
        </p:nvSpPr>
        <p:spPr/>
        <p:txBody>
          <a:bodyPr/>
          <a:lstStyle/>
          <a:p>
            <a:r>
              <a:t>UNIT IV : Pythonic Programming Paradigm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Synchronization in Python using Lock</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6100834"/>
            <a:chOff x="127862" y="1268442"/>
            <a:chExt cx="9296400" cy="863469"/>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857598"/>
            </a:xfrm>
            <a:prstGeom prst="rect">
              <a:avLst/>
            </a:prstGeom>
          </p:spPr>
          <p:txBody>
            <a:bodyPr vert="horz" wrap="square" lIns="0" tIns="0" rIns="0" bIns="0" numCol="1" rtlCol="0">
              <a:spAutoFit/>
            </a:bodyPr>
            <a:lstStyle/>
            <a:p>
              <a:pPr algn="just" fontAlgn="base">
                <a:lnSpc>
                  <a:spcPct val="150000"/>
                </a:lnSpc>
              </a:pPr>
              <a:r>
                <a:rPr lang="en-IN" sz="1750" dirty="0"/>
                <a:t>import threading</a:t>
              </a:r>
            </a:p>
            <a:p>
              <a:pPr algn="just" fontAlgn="base">
                <a:lnSpc>
                  <a:spcPct val="150000"/>
                </a:lnSpc>
              </a:pPr>
              <a:r>
                <a:rPr lang="en-IN" sz="1750" dirty="0"/>
                <a:t>x = 0     # A shared value</a:t>
              </a:r>
            </a:p>
            <a:p>
              <a:pPr algn="just" fontAlgn="base">
                <a:lnSpc>
                  <a:spcPct val="150000"/>
                </a:lnSpc>
              </a:pPr>
              <a:r>
                <a:rPr lang="en-IN" sz="1750" dirty="0"/>
                <a:t>COUNT = 100</a:t>
              </a:r>
            </a:p>
            <a:p>
              <a:pPr algn="just" fontAlgn="base">
                <a:lnSpc>
                  <a:spcPct val="150000"/>
                </a:lnSpc>
              </a:pPr>
              <a:r>
                <a:rPr lang="en-IN" sz="1750" dirty="0"/>
                <a:t>lock = </a:t>
              </a:r>
              <a:r>
                <a:rPr lang="en-IN" sz="1750" dirty="0" err="1"/>
                <a:t>threading.Lock</a:t>
              </a:r>
              <a:r>
                <a:rPr lang="en-IN" sz="1750" dirty="0"/>
                <a:t>()</a:t>
              </a:r>
            </a:p>
            <a:p>
              <a:pPr algn="just" fontAlgn="base">
                <a:lnSpc>
                  <a:spcPct val="150000"/>
                </a:lnSpc>
              </a:pPr>
              <a:endParaRPr lang="en-IN" sz="1750" dirty="0"/>
            </a:p>
            <a:p>
              <a:pPr algn="just" fontAlgn="base">
                <a:lnSpc>
                  <a:spcPct val="150000"/>
                </a:lnSpc>
              </a:pPr>
              <a:r>
                <a:rPr lang="en-IN" sz="1750" dirty="0"/>
                <a:t>def </a:t>
              </a:r>
              <a:r>
                <a:rPr lang="en-IN" sz="1750" dirty="0" err="1"/>
                <a:t>incr</a:t>
              </a:r>
              <a:r>
                <a:rPr lang="en-IN" sz="1750" dirty="0"/>
                <a:t>():</a:t>
              </a:r>
            </a:p>
            <a:p>
              <a:pPr algn="just" fontAlgn="base">
                <a:lnSpc>
                  <a:spcPct val="150000"/>
                </a:lnSpc>
              </a:pPr>
              <a:r>
                <a:rPr lang="en-IN" sz="1750" dirty="0"/>
                <a:t>    global x</a:t>
              </a:r>
            </a:p>
            <a:p>
              <a:pPr algn="just" fontAlgn="base">
                <a:lnSpc>
                  <a:spcPct val="150000"/>
                </a:lnSpc>
              </a:pPr>
              <a:r>
                <a:rPr lang="en-IN" sz="1750" dirty="0"/>
                <a:t>    </a:t>
              </a:r>
              <a:r>
                <a:rPr lang="en-IN" sz="1750" dirty="0" err="1"/>
                <a:t>lock.acquire</a:t>
              </a:r>
              <a:r>
                <a:rPr lang="en-IN" sz="1750" dirty="0"/>
                <a:t>()</a:t>
              </a:r>
            </a:p>
            <a:p>
              <a:pPr algn="just" fontAlgn="base">
                <a:lnSpc>
                  <a:spcPct val="150000"/>
                </a:lnSpc>
              </a:pPr>
              <a:r>
                <a:rPr lang="en-IN" sz="1750" dirty="0"/>
                <a:t>    print("thread locked for increment cur x=",x)</a:t>
              </a:r>
            </a:p>
            <a:p>
              <a:pPr algn="just" fontAlgn="base">
                <a:lnSpc>
                  <a:spcPct val="150000"/>
                </a:lnSpc>
              </a:pPr>
              <a:r>
                <a:rPr lang="en-IN" sz="1750" dirty="0"/>
                <a:t>    for </a:t>
              </a:r>
              <a:r>
                <a:rPr lang="en-IN" sz="1750" dirty="0" err="1"/>
                <a:t>i</a:t>
              </a:r>
              <a:r>
                <a:rPr lang="en-IN" sz="1750" dirty="0"/>
                <a:t> in range(COUNT):</a:t>
              </a:r>
            </a:p>
            <a:p>
              <a:pPr algn="just" fontAlgn="base">
                <a:lnSpc>
                  <a:spcPct val="150000"/>
                </a:lnSpc>
              </a:pPr>
              <a:r>
                <a:rPr lang="en-IN" sz="1750" dirty="0"/>
                <a:t>        x += 1</a:t>
              </a:r>
            </a:p>
            <a:p>
              <a:pPr algn="just" fontAlgn="base">
                <a:lnSpc>
                  <a:spcPct val="150000"/>
                </a:lnSpc>
              </a:pPr>
              <a:r>
                <a:rPr lang="en-IN" sz="1750" dirty="0"/>
                <a:t>        print(x)</a:t>
              </a:r>
            </a:p>
            <a:p>
              <a:pPr algn="just" fontAlgn="base">
                <a:lnSpc>
                  <a:spcPct val="150000"/>
                </a:lnSpc>
              </a:pPr>
              <a:r>
                <a:rPr lang="en-IN" sz="1750" dirty="0"/>
                <a:t>    </a:t>
              </a:r>
              <a:r>
                <a:rPr lang="en-IN" sz="1750" dirty="0" err="1"/>
                <a:t>lock.release</a:t>
              </a:r>
              <a:r>
                <a:rPr lang="en-IN" sz="1750" dirty="0"/>
                <a:t>()</a:t>
              </a:r>
            </a:p>
            <a:p>
              <a:pPr algn="just" fontAlgn="base">
                <a:lnSpc>
                  <a:spcPct val="150000"/>
                </a:lnSpc>
              </a:pPr>
              <a:r>
                <a:rPr lang="en-IN" sz="1750" dirty="0"/>
                <a:t>    print("thread release from increment cur x=",x)</a:t>
              </a:r>
            </a:p>
            <a:p>
              <a:pPr algn="just" fontAlgn="base">
                <a:lnSpc>
                  <a:spcPct val="150000"/>
                </a:lnSpc>
              </a:pPr>
              <a:endParaRPr lang="en-IN" sz="1750" dirty="0"/>
            </a:p>
          </p:txBody>
        </p:sp>
      </p:grpSp>
      <p:sp>
        <p:nvSpPr>
          <p:cNvPr id="8" name="object 12"/>
          <p:cNvSpPr txBox="1"/>
          <p:nvPr/>
        </p:nvSpPr>
        <p:spPr>
          <a:xfrm>
            <a:off x="5991003" y="628441"/>
            <a:ext cx="6031664" cy="6059351"/>
          </a:xfrm>
          <a:prstGeom prst="rect">
            <a:avLst/>
          </a:prstGeom>
        </p:spPr>
        <p:txBody>
          <a:bodyPr vert="horz" wrap="square" lIns="0" tIns="0" rIns="0" bIns="0" numCol="1" rtlCol="0">
            <a:spAutoFit/>
          </a:bodyPr>
          <a:lstStyle/>
          <a:p>
            <a:pPr algn="just" fontAlgn="base">
              <a:lnSpc>
                <a:spcPct val="150000"/>
              </a:lnSpc>
            </a:pPr>
            <a:r>
              <a:rPr lang="en-IN" sz="1750" dirty="0"/>
              <a:t>def </a:t>
            </a:r>
            <a:r>
              <a:rPr lang="en-IN" sz="1750" dirty="0" err="1"/>
              <a:t>decr</a:t>
            </a:r>
            <a:r>
              <a:rPr lang="en-IN" sz="1750" dirty="0"/>
              <a:t>():</a:t>
            </a:r>
          </a:p>
          <a:p>
            <a:pPr algn="just" fontAlgn="base">
              <a:lnSpc>
                <a:spcPct val="150000"/>
              </a:lnSpc>
            </a:pPr>
            <a:r>
              <a:rPr lang="en-IN" sz="1750" dirty="0"/>
              <a:t>    global x</a:t>
            </a:r>
          </a:p>
          <a:p>
            <a:pPr algn="just" fontAlgn="base">
              <a:lnSpc>
                <a:spcPct val="150000"/>
              </a:lnSpc>
            </a:pPr>
            <a:r>
              <a:rPr lang="en-IN" sz="1750" dirty="0"/>
              <a:t>    </a:t>
            </a:r>
            <a:r>
              <a:rPr lang="en-IN" sz="1750" dirty="0" err="1"/>
              <a:t>lock.acquire</a:t>
            </a:r>
            <a:r>
              <a:rPr lang="en-IN" sz="1750" dirty="0"/>
              <a:t>()</a:t>
            </a:r>
          </a:p>
          <a:p>
            <a:pPr algn="just" fontAlgn="base">
              <a:lnSpc>
                <a:spcPct val="150000"/>
              </a:lnSpc>
            </a:pPr>
            <a:r>
              <a:rPr lang="en-IN" sz="1750" dirty="0"/>
              <a:t>    print("thread locked for decrement cur x=",x)</a:t>
            </a:r>
          </a:p>
          <a:p>
            <a:pPr algn="just" fontAlgn="base">
              <a:lnSpc>
                <a:spcPct val="150000"/>
              </a:lnSpc>
            </a:pPr>
            <a:r>
              <a:rPr lang="en-IN" sz="1750" dirty="0"/>
              <a:t>    for </a:t>
            </a:r>
            <a:r>
              <a:rPr lang="en-IN" sz="1750" dirty="0" err="1"/>
              <a:t>i</a:t>
            </a:r>
            <a:r>
              <a:rPr lang="en-IN" sz="1750" dirty="0"/>
              <a:t> in range(COUNT):</a:t>
            </a:r>
          </a:p>
          <a:p>
            <a:pPr algn="just" fontAlgn="base">
              <a:lnSpc>
                <a:spcPct val="150000"/>
              </a:lnSpc>
            </a:pPr>
            <a:r>
              <a:rPr lang="en-IN" sz="1750" dirty="0"/>
              <a:t>        x -= 1</a:t>
            </a:r>
          </a:p>
          <a:p>
            <a:pPr algn="just" fontAlgn="base">
              <a:lnSpc>
                <a:spcPct val="150000"/>
              </a:lnSpc>
            </a:pPr>
            <a:r>
              <a:rPr lang="en-IN" sz="1750" dirty="0"/>
              <a:t>        print(x)</a:t>
            </a:r>
          </a:p>
          <a:p>
            <a:pPr algn="just" fontAlgn="base">
              <a:lnSpc>
                <a:spcPct val="150000"/>
              </a:lnSpc>
            </a:pPr>
            <a:r>
              <a:rPr lang="en-IN" sz="1750" dirty="0"/>
              <a:t>    </a:t>
            </a:r>
            <a:r>
              <a:rPr lang="en-IN" sz="1750" dirty="0" err="1"/>
              <a:t>lock.release</a:t>
            </a:r>
            <a:r>
              <a:rPr lang="en-IN" sz="1750" dirty="0"/>
              <a:t>()</a:t>
            </a:r>
          </a:p>
          <a:p>
            <a:pPr algn="just" fontAlgn="base">
              <a:lnSpc>
                <a:spcPct val="150000"/>
              </a:lnSpc>
            </a:pPr>
            <a:r>
              <a:rPr lang="en-IN" sz="1750" dirty="0"/>
              <a:t>    print("thread release from decrement cur x=",x)</a:t>
            </a:r>
          </a:p>
          <a:p>
            <a:pPr algn="just" fontAlgn="base">
              <a:lnSpc>
                <a:spcPct val="150000"/>
              </a:lnSpc>
            </a:pPr>
            <a:r>
              <a:rPr lang="en-IN" sz="1750" dirty="0"/>
              <a:t>t1 = </a:t>
            </a:r>
            <a:r>
              <a:rPr lang="en-IN" sz="1750" dirty="0" err="1"/>
              <a:t>threading.Thread</a:t>
            </a:r>
            <a:r>
              <a:rPr lang="en-IN" sz="1750" dirty="0"/>
              <a:t>(target=</a:t>
            </a:r>
            <a:r>
              <a:rPr lang="en-IN" sz="1750" dirty="0" err="1"/>
              <a:t>incr</a:t>
            </a:r>
            <a:r>
              <a:rPr lang="en-IN" sz="1750" dirty="0"/>
              <a:t>)</a:t>
            </a:r>
          </a:p>
          <a:p>
            <a:pPr algn="just" fontAlgn="base">
              <a:lnSpc>
                <a:spcPct val="150000"/>
              </a:lnSpc>
            </a:pPr>
            <a:r>
              <a:rPr lang="en-IN" sz="1750" dirty="0"/>
              <a:t>t2 = </a:t>
            </a:r>
            <a:r>
              <a:rPr lang="en-IN" sz="1750" dirty="0" err="1"/>
              <a:t>threading.Thread</a:t>
            </a:r>
            <a:r>
              <a:rPr lang="en-IN" sz="1750" dirty="0"/>
              <a:t>(target=</a:t>
            </a:r>
            <a:r>
              <a:rPr lang="en-IN" sz="1750" dirty="0" err="1"/>
              <a:t>decr</a:t>
            </a:r>
            <a:r>
              <a:rPr lang="en-IN" sz="1750" dirty="0"/>
              <a:t>)</a:t>
            </a:r>
          </a:p>
          <a:p>
            <a:pPr algn="just" fontAlgn="base">
              <a:lnSpc>
                <a:spcPct val="150000"/>
              </a:lnSpc>
            </a:pPr>
            <a:r>
              <a:rPr lang="en-IN" sz="1750" dirty="0"/>
              <a:t>t1.start()</a:t>
            </a:r>
          </a:p>
          <a:p>
            <a:pPr algn="just" fontAlgn="base">
              <a:lnSpc>
                <a:spcPct val="150000"/>
              </a:lnSpc>
            </a:pPr>
            <a:r>
              <a:rPr lang="en-IN" sz="1750" dirty="0"/>
              <a:t>t2.start()</a:t>
            </a:r>
          </a:p>
          <a:p>
            <a:pPr algn="just" fontAlgn="base">
              <a:lnSpc>
                <a:spcPct val="150000"/>
              </a:lnSpc>
            </a:pPr>
            <a:r>
              <a:rPr lang="en-IN" sz="1750" dirty="0"/>
              <a:t>t1.join()</a:t>
            </a:r>
          </a:p>
          <a:p>
            <a:pPr algn="just" fontAlgn="base">
              <a:lnSpc>
                <a:spcPct val="150000"/>
              </a:lnSpc>
            </a:pPr>
            <a:r>
              <a:rPr lang="en-IN" sz="1750" dirty="0"/>
              <a:t>t2.join()</a:t>
            </a:r>
          </a:p>
        </p:txBody>
      </p:sp>
      <p:sp>
        <p:nvSpPr>
          <p:cNvPr id="4" name="Slide Number Placeholder 3"/>
          <p:cNvSpPr>
            <a:spLocks noGrp="1"/>
          </p:cNvSpPr>
          <p:nvPr>
            <p:ph type="sldNum" sz="quarter" idx="7"/>
          </p:nvPr>
        </p:nvSpPr>
        <p:spPr/>
        <p:txBody>
          <a:bodyPr/>
          <a:lstStyle/>
          <a:p>
            <a:fld id="{B6F15528-21DE-4FAA-801E-634DDDAF4B2B}" type="slidenum">
              <a:rPr/>
              <a:t>66</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Synchronization in Python using </a:t>
            </a:r>
            <a:r>
              <a:rPr lang="en-US" sz="2565" b="1" spc="13" dirty="0" err="1">
                <a:solidFill>
                  <a:srgbClr val="010103"/>
                </a:solidFill>
                <a:latin typeface="Arial" panose="020B0604020202020204"/>
                <a:cs typeface="Arial" panose="020B0604020202020204"/>
              </a:rPr>
              <a:t>RLock</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800425"/>
            </a:xfrm>
            <a:prstGeom prst="rect">
              <a:avLst/>
            </a:prstGeom>
          </p:spPr>
          <p:txBody>
            <a:bodyPr vert="horz" wrap="square" lIns="0" tIns="0" rIns="0" bIns="0" numCol="1" rtlCol="0">
              <a:spAutoFit/>
            </a:bodyPr>
            <a:lstStyle/>
            <a:p>
              <a:pPr algn="just" fontAlgn="base"/>
              <a:r>
                <a:rPr lang="en-IN" sz="1750" dirty="0"/>
                <a:t>import threading</a:t>
              </a:r>
            </a:p>
            <a:p>
              <a:pPr algn="just" fontAlgn="base"/>
              <a:endParaRPr lang="en-IN" sz="1750" dirty="0"/>
            </a:p>
            <a:p>
              <a:pPr algn="just" fontAlgn="base"/>
              <a:r>
                <a:rPr lang="en-IN" sz="1750" dirty="0"/>
                <a:t>class Foo(object):</a:t>
              </a:r>
            </a:p>
            <a:p>
              <a:pPr algn="just" fontAlgn="base"/>
              <a:r>
                <a:rPr lang="en-IN" sz="1750" dirty="0"/>
                <a:t>    lock = </a:t>
              </a:r>
              <a:r>
                <a:rPr lang="en-IN" sz="1750" dirty="0" err="1"/>
                <a:t>threading.RLock</a:t>
              </a:r>
              <a:r>
                <a:rPr lang="en-IN" sz="1750" dirty="0"/>
                <a:t>()</a:t>
              </a:r>
            </a:p>
            <a:p>
              <a:pPr algn="just" fontAlgn="base"/>
              <a:r>
                <a:rPr lang="en-IN" sz="1750" dirty="0"/>
                <a:t>    def __</a:t>
              </a:r>
              <a:r>
                <a:rPr lang="en-IN" sz="1750" dirty="0" err="1"/>
                <a:t>init</a:t>
              </a:r>
              <a:r>
                <a:rPr lang="en-IN" sz="1750" dirty="0"/>
                <a:t>__(self):</a:t>
              </a:r>
            </a:p>
            <a:p>
              <a:pPr algn="just" fontAlgn="base"/>
              <a:r>
                <a:rPr lang="en-IN" sz="1750" dirty="0"/>
                <a:t>        </a:t>
              </a:r>
              <a:r>
                <a:rPr lang="en-IN" sz="1750" dirty="0" err="1"/>
                <a:t>self.x</a:t>
              </a:r>
              <a:r>
                <a:rPr lang="en-IN" sz="1750" dirty="0"/>
                <a:t> = 0</a:t>
              </a:r>
            </a:p>
            <a:p>
              <a:pPr algn="just" fontAlgn="base"/>
              <a:r>
                <a:rPr lang="en-IN" sz="1750" dirty="0"/>
                <a:t>    def add(</a:t>
              </a:r>
              <a:r>
                <a:rPr lang="en-IN" sz="1750" dirty="0" err="1"/>
                <a:t>self,n</a:t>
              </a:r>
              <a:r>
                <a:rPr lang="en-IN" sz="1750" dirty="0"/>
                <a:t>):</a:t>
              </a:r>
            </a:p>
            <a:p>
              <a:pPr algn="just" fontAlgn="base"/>
              <a:r>
                <a:rPr lang="en-IN" sz="1750" dirty="0"/>
                <a:t>        with </a:t>
              </a:r>
              <a:r>
                <a:rPr lang="en-IN" sz="1750" dirty="0" err="1"/>
                <a:t>Foo.lock</a:t>
              </a:r>
              <a:r>
                <a:rPr lang="en-IN" sz="1750" dirty="0"/>
                <a:t>:</a:t>
              </a:r>
            </a:p>
            <a:p>
              <a:pPr algn="just" fontAlgn="base"/>
              <a:r>
                <a:rPr lang="en-IN" sz="1750" dirty="0"/>
                <a:t>            </a:t>
              </a:r>
              <a:r>
                <a:rPr lang="en-IN" sz="1750" dirty="0" err="1"/>
                <a:t>self.x</a:t>
              </a:r>
              <a:r>
                <a:rPr lang="en-IN" sz="1750" dirty="0"/>
                <a:t> += n</a:t>
              </a:r>
            </a:p>
            <a:p>
              <a:pPr algn="just" fontAlgn="base"/>
              <a:r>
                <a:rPr lang="en-IN" sz="1750" dirty="0"/>
                <a:t>    def </a:t>
              </a:r>
              <a:r>
                <a:rPr lang="en-IN" sz="1750" dirty="0" err="1"/>
                <a:t>incr</a:t>
              </a:r>
              <a:r>
                <a:rPr lang="en-IN" sz="1750" dirty="0"/>
                <a:t>(self):</a:t>
              </a:r>
            </a:p>
            <a:p>
              <a:pPr algn="just" fontAlgn="base"/>
              <a:r>
                <a:rPr lang="en-IN" sz="1750" dirty="0"/>
                <a:t>        with </a:t>
              </a:r>
              <a:r>
                <a:rPr lang="en-IN" sz="1750" dirty="0" err="1"/>
                <a:t>Foo.lock</a:t>
              </a:r>
              <a:r>
                <a:rPr lang="en-IN" sz="1750" dirty="0"/>
                <a:t>:</a:t>
              </a:r>
            </a:p>
            <a:p>
              <a:pPr algn="just" fontAlgn="base"/>
              <a:r>
                <a:rPr lang="en-IN" sz="1750" dirty="0"/>
                <a:t>            </a:t>
              </a:r>
              <a:r>
                <a:rPr lang="en-IN" sz="1750" dirty="0" err="1"/>
                <a:t>self.add</a:t>
              </a:r>
              <a:r>
                <a:rPr lang="en-IN" sz="1750" dirty="0"/>
                <a:t>(1)</a:t>
              </a:r>
            </a:p>
            <a:p>
              <a:pPr algn="just" fontAlgn="base"/>
              <a:r>
                <a:rPr lang="en-IN" sz="1750" dirty="0"/>
                <a:t>    def </a:t>
              </a:r>
              <a:r>
                <a:rPr lang="en-IN" sz="1750" dirty="0" err="1"/>
                <a:t>decr</a:t>
              </a:r>
              <a:r>
                <a:rPr lang="en-IN" sz="1750" dirty="0"/>
                <a:t>(self):</a:t>
              </a:r>
            </a:p>
            <a:p>
              <a:pPr algn="just" fontAlgn="base"/>
              <a:r>
                <a:rPr lang="en-IN" sz="1750" dirty="0"/>
                <a:t>        with </a:t>
              </a:r>
              <a:r>
                <a:rPr lang="en-IN" sz="1750" dirty="0" err="1"/>
                <a:t>Foo.lock</a:t>
              </a:r>
              <a:r>
                <a:rPr lang="en-IN" sz="1750" dirty="0"/>
                <a:t>:</a:t>
              </a:r>
            </a:p>
            <a:p>
              <a:pPr algn="just" fontAlgn="base"/>
              <a:r>
                <a:rPr lang="en-IN" sz="1750" dirty="0"/>
                <a:t>            </a:t>
              </a:r>
              <a:r>
                <a:rPr lang="en-IN" sz="1750" dirty="0" err="1"/>
                <a:t>self.add</a:t>
              </a:r>
              <a:r>
                <a:rPr lang="en-IN" sz="1750" dirty="0"/>
                <a:t>(-1)</a:t>
              </a:r>
            </a:p>
            <a:p>
              <a:pPr algn="just" fontAlgn="base"/>
              <a:endParaRPr lang="en-IN" sz="1750" dirty="0"/>
            </a:p>
            <a:p>
              <a:pPr algn="just" fontAlgn="base"/>
              <a:endParaRPr lang="en-IN" sz="1750" dirty="0"/>
            </a:p>
            <a:p>
              <a:pPr algn="just" fontAlgn="base"/>
              <a:r>
                <a:rPr lang="en-IN" sz="1750" dirty="0"/>
                <a:t>def adder(</a:t>
              </a:r>
              <a:r>
                <a:rPr lang="en-IN" sz="1750" dirty="0" err="1"/>
                <a:t>f,count</a:t>
              </a:r>
              <a:r>
                <a:rPr lang="en-IN" sz="1750" dirty="0"/>
                <a:t>):</a:t>
              </a:r>
            </a:p>
            <a:p>
              <a:pPr algn="just" fontAlgn="base"/>
              <a:r>
                <a:rPr lang="en-IN" sz="1750" dirty="0"/>
                <a:t>    while count &gt; 0:</a:t>
              </a:r>
            </a:p>
            <a:p>
              <a:pPr algn="just" fontAlgn="base"/>
              <a:r>
                <a:rPr lang="en-IN" sz="1750" dirty="0"/>
                <a:t>        </a:t>
              </a:r>
              <a:r>
                <a:rPr lang="en-IN" sz="1750" dirty="0" err="1"/>
                <a:t>f.incr</a:t>
              </a:r>
              <a:r>
                <a:rPr lang="en-IN" sz="1750" dirty="0"/>
                <a:t>()</a:t>
              </a:r>
            </a:p>
            <a:p>
              <a:pPr algn="just" fontAlgn="base"/>
              <a:r>
                <a:rPr lang="en-IN" sz="1750" dirty="0"/>
                <a:t>        count -= 1</a:t>
              </a:r>
            </a:p>
          </p:txBody>
        </p:sp>
      </p:grpSp>
      <p:sp>
        <p:nvSpPr>
          <p:cNvPr id="8" name="object 12"/>
          <p:cNvSpPr txBox="1"/>
          <p:nvPr/>
        </p:nvSpPr>
        <p:spPr>
          <a:xfrm>
            <a:off x="5991003" y="628441"/>
            <a:ext cx="6031664" cy="4308872"/>
          </a:xfrm>
          <a:prstGeom prst="rect">
            <a:avLst/>
          </a:prstGeom>
        </p:spPr>
        <p:txBody>
          <a:bodyPr vert="horz" wrap="square" lIns="0" tIns="0" rIns="0" bIns="0" numCol="1" rtlCol="0">
            <a:spAutoFit/>
          </a:bodyPr>
          <a:lstStyle/>
          <a:p>
            <a:pPr algn="just" fontAlgn="base"/>
            <a:endParaRPr lang="en-IN" sz="1750" dirty="0"/>
          </a:p>
          <a:p>
            <a:pPr algn="just" fontAlgn="base"/>
            <a:r>
              <a:rPr lang="en-IN" sz="1750" dirty="0"/>
              <a:t>def </a:t>
            </a:r>
            <a:r>
              <a:rPr lang="en-IN" sz="1750" dirty="0" err="1"/>
              <a:t>subber</a:t>
            </a:r>
            <a:r>
              <a:rPr lang="en-IN" sz="1750" dirty="0"/>
              <a:t>(</a:t>
            </a:r>
            <a:r>
              <a:rPr lang="en-IN" sz="1750" dirty="0" err="1"/>
              <a:t>f,count</a:t>
            </a:r>
            <a:r>
              <a:rPr lang="en-IN" sz="1750" dirty="0"/>
              <a:t>):</a:t>
            </a:r>
          </a:p>
          <a:p>
            <a:pPr algn="just" fontAlgn="base"/>
            <a:r>
              <a:rPr lang="en-IN" sz="1750" dirty="0"/>
              <a:t>    while count &gt; 0:</a:t>
            </a:r>
          </a:p>
          <a:p>
            <a:pPr algn="just" fontAlgn="base"/>
            <a:r>
              <a:rPr lang="en-IN" sz="1750" dirty="0"/>
              <a:t>        </a:t>
            </a:r>
            <a:r>
              <a:rPr lang="en-IN" sz="1750" dirty="0" err="1"/>
              <a:t>f.decr</a:t>
            </a:r>
            <a:r>
              <a:rPr lang="en-IN" sz="1750" dirty="0"/>
              <a:t>()</a:t>
            </a:r>
          </a:p>
          <a:p>
            <a:pPr algn="just" fontAlgn="base"/>
            <a:r>
              <a:rPr lang="en-IN" sz="1750" dirty="0"/>
              <a:t>        count -= 1</a:t>
            </a:r>
          </a:p>
          <a:p>
            <a:pPr algn="just" fontAlgn="base"/>
            <a:endParaRPr lang="en-IN" sz="1750" dirty="0"/>
          </a:p>
          <a:p>
            <a:pPr algn="just" fontAlgn="base"/>
            <a:r>
              <a:rPr lang="en-IN" sz="1750" dirty="0"/>
              <a:t># Create some threads and make sure it works</a:t>
            </a:r>
          </a:p>
          <a:p>
            <a:pPr algn="just" fontAlgn="base"/>
            <a:r>
              <a:rPr lang="en-IN" sz="1750" dirty="0"/>
              <a:t>COUNT = 10</a:t>
            </a:r>
          </a:p>
          <a:p>
            <a:pPr algn="just" fontAlgn="base"/>
            <a:r>
              <a:rPr lang="en-IN" sz="1750" dirty="0"/>
              <a:t>f = Foo()</a:t>
            </a:r>
          </a:p>
          <a:p>
            <a:pPr algn="just" fontAlgn="base"/>
            <a:r>
              <a:rPr lang="en-IN" sz="1750" dirty="0"/>
              <a:t>t1 = </a:t>
            </a:r>
            <a:r>
              <a:rPr lang="en-IN" sz="1750" dirty="0" err="1"/>
              <a:t>threading.Thread</a:t>
            </a:r>
            <a:r>
              <a:rPr lang="en-IN" sz="1750" dirty="0"/>
              <a:t>(target=</a:t>
            </a:r>
            <a:r>
              <a:rPr lang="en-IN" sz="1750" dirty="0" err="1"/>
              <a:t>adder,args</a:t>
            </a:r>
            <a:r>
              <a:rPr lang="en-IN" sz="1750" dirty="0"/>
              <a:t>=(</a:t>
            </a:r>
            <a:r>
              <a:rPr lang="en-IN" sz="1750" dirty="0" err="1"/>
              <a:t>f,COUNT</a:t>
            </a:r>
            <a:r>
              <a:rPr lang="en-IN" sz="1750" dirty="0"/>
              <a:t>))</a:t>
            </a:r>
          </a:p>
          <a:p>
            <a:pPr algn="just" fontAlgn="base"/>
            <a:r>
              <a:rPr lang="en-IN" sz="1750" dirty="0"/>
              <a:t>t2 = </a:t>
            </a:r>
            <a:r>
              <a:rPr lang="en-IN" sz="1750" dirty="0" err="1"/>
              <a:t>threading.Thread</a:t>
            </a:r>
            <a:r>
              <a:rPr lang="en-IN" sz="1750" dirty="0"/>
              <a:t>(target=</a:t>
            </a:r>
            <a:r>
              <a:rPr lang="en-IN" sz="1750" dirty="0" err="1"/>
              <a:t>subber,args</a:t>
            </a:r>
            <a:r>
              <a:rPr lang="en-IN" sz="1750" dirty="0"/>
              <a:t>=(</a:t>
            </a:r>
            <a:r>
              <a:rPr lang="en-IN" sz="1750" dirty="0" err="1"/>
              <a:t>f,COUNT</a:t>
            </a:r>
            <a:r>
              <a:rPr lang="en-IN" sz="1750" dirty="0"/>
              <a:t>))</a:t>
            </a:r>
          </a:p>
          <a:p>
            <a:pPr algn="just" fontAlgn="base"/>
            <a:r>
              <a:rPr lang="en-IN" sz="1750" dirty="0"/>
              <a:t>t1.start()</a:t>
            </a:r>
          </a:p>
          <a:p>
            <a:pPr algn="just" fontAlgn="base"/>
            <a:r>
              <a:rPr lang="en-IN" sz="1750" dirty="0"/>
              <a:t>t2.start()</a:t>
            </a:r>
          </a:p>
          <a:p>
            <a:pPr algn="just" fontAlgn="base"/>
            <a:r>
              <a:rPr lang="en-IN" sz="1750" dirty="0"/>
              <a:t>t1.join()</a:t>
            </a:r>
          </a:p>
          <a:p>
            <a:pPr algn="just" fontAlgn="base"/>
            <a:r>
              <a:rPr lang="en-IN" sz="1750" dirty="0"/>
              <a:t>t2.join()</a:t>
            </a:r>
          </a:p>
          <a:p>
            <a:pPr algn="just" fontAlgn="base"/>
            <a:r>
              <a:rPr lang="en-IN" sz="1750" dirty="0"/>
              <a:t>print(</a:t>
            </a:r>
            <a:r>
              <a:rPr lang="en-IN" sz="1750" dirty="0" err="1"/>
              <a:t>f.x</a:t>
            </a:r>
            <a:r>
              <a:rPr lang="en-IN" sz="1750" dirty="0"/>
              <a:t>)</a:t>
            </a:r>
          </a:p>
        </p:txBody>
      </p:sp>
      <p:sp>
        <p:nvSpPr>
          <p:cNvPr id="4" name="Slide Number Placeholder 3"/>
          <p:cNvSpPr>
            <a:spLocks noGrp="1"/>
          </p:cNvSpPr>
          <p:nvPr>
            <p:ph type="sldNum" sz="quarter" idx="7"/>
          </p:nvPr>
        </p:nvSpPr>
        <p:spPr/>
        <p:txBody>
          <a:bodyPr/>
          <a:lstStyle/>
          <a:p>
            <a:fld id="{B6F15528-21DE-4FAA-801E-634DDDAF4B2B}" type="slidenum">
              <a:rPr/>
              <a:t>67</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Synchronization in Python using Semaphore</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794517"/>
            </a:xfrm>
            <a:prstGeom prst="rect">
              <a:avLst/>
            </a:prstGeom>
          </p:spPr>
          <p:txBody>
            <a:bodyPr vert="horz" wrap="square" lIns="0" tIns="0" rIns="0" bIns="0" numCol="1" rtlCol="0">
              <a:spAutoFit/>
            </a:bodyPr>
            <a:lstStyle/>
            <a:p>
              <a:pPr algn="just" fontAlgn="base">
                <a:lnSpc>
                  <a:spcPct val="150000"/>
                </a:lnSpc>
              </a:pPr>
              <a:r>
                <a:rPr lang="en-IN" sz="1750" dirty="0"/>
                <a:t>import threading</a:t>
              </a:r>
            </a:p>
            <a:p>
              <a:pPr algn="just" fontAlgn="base">
                <a:lnSpc>
                  <a:spcPct val="150000"/>
                </a:lnSpc>
              </a:pPr>
              <a:r>
                <a:rPr lang="en-IN" sz="1750" dirty="0"/>
                <a:t>import time</a:t>
              </a:r>
            </a:p>
            <a:p>
              <a:pPr algn="just" fontAlgn="base">
                <a:lnSpc>
                  <a:spcPct val="150000"/>
                </a:lnSpc>
              </a:pPr>
              <a:endParaRPr lang="en-IN" sz="1750" dirty="0"/>
            </a:p>
            <a:p>
              <a:pPr algn="just" fontAlgn="base">
                <a:lnSpc>
                  <a:spcPct val="150000"/>
                </a:lnSpc>
              </a:pPr>
              <a:r>
                <a:rPr lang="en-IN" sz="1750" dirty="0"/>
                <a:t>done = </a:t>
              </a:r>
              <a:r>
                <a:rPr lang="en-IN" sz="1750" dirty="0" err="1"/>
                <a:t>threading.Semaphore</a:t>
              </a:r>
              <a:r>
                <a:rPr lang="en-IN" sz="1750" dirty="0"/>
                <a:t>(0)</a:t>
              </a:r>
            </a:p>
            <a:p>
              <a:pPr algn="just" fontAlgn="base">
                <a:lnSpc>
                  <a:spcPct val="150000"/>
                </a:lnSpc>
              </a:pPr>
              <a:r>
                <a:rPr lang="en-IN" sz="1750" dirty="0"/>
                <a:t>item = None</a:t>
              </a:r>
            </a:p>
            <a:p>
              <a:pPr algn="just" fontAlgn="base">
                <a:lnSpc>
                  <a:spcPct val="150000"/>
                </a:lnSpc>
              </a:pPr>
              <a:endParaRPr lang="en-IN" sz="1750" dirty="0"/>
            </a:p>
            <a:p>
              <a:pPr algn="just" fontAlgn="base">
                <a:lnSpc>
                  <a:spcPct val="150000"/>
                </a:lnSpc>
              </a:pPr>
              <a:r>
                <a:rPr lang="en-IN" sz="1750" dirty="0"/>
                <a:t>def producer():</a:t>
              </a:r>
            </a:p>
            <a:p>
              <a:pPr algn="just" fontAlgn="base">
                <a:lnSpc>
                  <a:spcPct val="150000"/>
                </a:lnSpc>
              </a:pPr>
              <a:r>
                <a:rPr lang="en-IN" sz="1750" dirty="0"/>
                <a:t>    global item</a:t>
              </a:r>
            </a:p>
            <a:p>
              <a:pPr algn="just" fontAlgn="base">
                <a:lnSpc>
                  <a:spcPct val="150000"/>
                </a:lnSpc>
              </a:pPr>
              <a:r>
                <a:rPr lang="en-IN" sz="1750" dirty="0"/>
                <a:t>    print "I'm the producer and I produce data."</a:t>
              </a:r>
            </a:p>
            <a:p>
              <a:pPr algn="just" fontAlgn="base">
                <a:lnSpc>
                  <a:spcPct val="150000"/>
                </a:lnSpc>
              </a:pPr>
              <a:r>
                <a:rPr lang="en-IN" sz="1750" dirty="0"/>
                <a:t>    print "Producer is going to sleep."</a:t>
              </a:r>
            </a:p>
            <a:p>
              <a:pPr algn="just" fontAlgn="base">
                <a:lnSpc>
                  <a:spcPct val="150000"/>
                </a:lnSpc>
              </a:pPr>
              <a:r>
                <a:rPr lang="en-IN" sz="1750" dirty="0"/>
                <a:t>    </a:t>
              </a:r>
              <a:r>
                <a:rPr lang="en-IN" sz="1750" dirty="0" err="1"/>
                <a:t>time.sleep</a:t>
              </a:r>
              <a:r>
                <a:rPr lang="en-IN" sz="1750" dirty="0"/>
                <a:t>(10)</a:t>
              </a:r>
            </a:p>
            <a:p>
              <a:pPr algn="just" fontAlgn="base">
                <a:lnSpc>
                  <a:spcPct val="150000"/>
                </a:lnSpc>
              </a:pPr>
              <a:r>
                <a:rPr lang="en-IN" sz="1750" dirty="0"/>
                <a:t>    item = "Hello"</a:t>
              </a:r>
            </a:p>
            <a:p>
              <a:pPr algn="just" fontAlgn="base">
                <a:lnSpc>
                  <a:spcPct val="150000"/>
                </a:lnSpc>
              </a:pPr>
              <a:r>
                <a:rPr lang="en-IN" sz="1750" dirty="0"/>
                <a:t>    print "Producer is alive. </a:t>
              </a:r>
              <a:r>
                <a:rPr lang="en-IN" sz="1750" dirty="0" err="1"/>
                <a:t>Signaling</a:t>
              </a:r>
              <a:r>
                <a:rPr lang="en-IN" sz="1750" dirty="0"/>
                <a:t> the consumer."</a:t>
              </a:r>
            </a:p>
            <a:p>
              <a:pPr algn="just" fontAlgn="base">
                <a:lnSpc>
                  <a:spcPct val="150000"/>
                </a:lnSpc>
              </a:pPr>
              <a:r>
                <a:rPr lang="en-IN" sz="1750" dirty="0"/>
                <a:t>    </a:t>
              </a:r>
              <a:r>
                <a:rPr lang="en-IN" sz="1750" dirty="0" err="1"/>
                <a:t>done.release</a:t>
              </a:r>
              <a:r>
                <a:rPr lang="en-IN" sz="1750" dirty="0"/>
                <a:t>()</a:t>
              </a:r>
            </a:p>
          </p:txBody>
        </p:sp>
      </p:grpSp>
      <p:sp>
        <p:nvSpPr>
          <p:cNvPr id="8" name="object 12"/>
          <p:cNvSpPr txBox="1"/>
          <p:nvPr/>
        </p:nvSpPr>
        <p:spPr>
          <a:xfrm>
            <a:off x="5991003" y="628441"/>
            <a:ext cx="6031664" cy="4401782"/>
          </a:xfrm>
          <a:prstGeom prst="rect">
            <a:avLst/>
          </a:prstGeom>
        </p:spPr>
        <p:txBody>
          <a:bodyPr vert="horz" wrap="square" lIns="0" tIns="0" rIns="0" bIns="0" numCol="1" rtlCol="0">
            <a:spAutoFit/>
          </a:bodyPr>
          <a:lstStyle/>
          <a:p>
            <a:pPr algn="just" fontAlgn="base">
              <a:lnSpc>
                <a:spcPct val="150000"/>
              </a:lnSpc>
            </a:pPr>
            <a:endParaRPr lang="en-IN" sz="1750" dirty="0"/>
          </a:p>
          <a:p>
            <a:pPr algn="just" fontAlgn="base">
              <a:lnSpc>
                <a:spcPct val="150000"/>
              </a:lnSpc>
            </a:pPr>
            <a:r>
              <a:rPr lang="en-IN" sz="1750" dirty="0"/>
              <a:t>def consumer():</a:t>
            </a:r>
          </a:p>
          <a:p>
            <a:pPr algn="just" fontAlgn="base">
              <a:lnSpc>
                <a:spcPct val="150000"/>
              </a:lnSpc>
            </a:pPr>
            <a:r>
              <a:rPr lang="en-IN" sz="1750" dirty="0"/>
              <a:t>    print "I'm a consumer and I wait for data."</a:t>
            </a:r>
          </a:p>
          <a:p>
            <a:pPr algn="just" fontAlgn="base">
              <a:lnSpc>
                <a:spcPct val="150000"/>
              </a:lnSpc>
            </a:pPr>
            <a:r>
              <a:rPr lang="en-IN" sz="1750" dirty="0"/>
              <a:t>    print "Consumer is waiting."</a:t>
            </a:r>
          </a:p>
          <a:p>
            <a:pPr algn="just" fontAlgn="base">
              <a:lnSpc>
                <a:spcPct val="150000"/>
              </a:lnSpc>
            </a:pPr>
            <a:r>
              <a:rPr lang="en-IN" sz="1750" dirty="0"/>
              <a:t>    </a:t>
            </a:r>
            <a:r>
              <a:rPr lang="en-IN" sz="1750" dirty="0" err="1"/>
              <a:t>done.acquire</a:t>
            </a:r>
            <a:r>
              <a:rPr lang="en-IN" sz="1750" dirty="0"/>
              <a:t>()</a:t>
            </a:r>
          </a:p>
          <a:p>
            <a:pPr algn="just" fontAlgn="base">
              <a:lnSpc>
                <a:spcPct val="150000"/>
              </a:lnSpc>
            </a:pPr>
            <a:r>
              <a:rPr lang="en-IN" sz="1750" dirty="0"/>
              <a:t>    print "Consumer got", item</a:t>
            </a:r>
          </a:p>
          <a:p>
            <a:pPr algn="just" fontAlgn="base">
              <a:lnSpc>
                <a:spcPct val="150000"/>
              </a:lnSpc>
            </a:pPr>
            <a:endParaRPr lang="en-IN" sz="1750" dirty="0"/>
          </a:p>
          <a:p>
            <a:pPr algn="just" fontAlgn="base">
              <a:lnSpc>
                <a:spcPct val="150000"/>
              </a:lnSpc>
            </a:pPr>
            <a:r>
              <a:rPr lang="en-IN" sz="1750" dirty="0"/>
              <a:t>t1 = </a:t>
            </a:r>
            <a:r>
              <a:rPr lang="en-IN" sz="1750" dirty="0" err="1"/>
              <a:t>threading.Thread</a:t>
            </a:r>
            <a:r>
              <a:rPr lang="en-IN" sz="1750" dirty="0"/>
              <a:t>(target=producer)</a:t>
            </a:r>
          </a:p>
          <a:p>
            <a:pPr algn="just" fontAlgn="base">
              <a:lnSpc>
                <a:spcPct val="150000"/>
              </a:lnSpc>
            </a:pPr>
            <a:r>
              <a:rPr lang="en-IN" sz="1750" dirty="0"/>
              <a:t>t2 = </a:t>
            </a:r>
            <a:r>
              <a:rPr lang="en-IN" sz="1750" dirty="0" err="1"/>
              <a:t>threading.Thread</a:t>
            </a:r>
            <a:r>
              <a:rPr lang="en-IN" sz="1750" dirty="0"/>
              <a:t>(target=consumer)</a:t>
            </a:r>
          </a:p>
          <a:p>
            <a:pPr algn="just" fontAlgn="base">
              <a:lnSpc>
                <a:spcPct val="150000"/>
              </a:lnSpc>
            </a:pPr>
            <a:r>
              <a:rPr lang="en-IN" sz="1750" dirty="0"/>
              <a:t>t1.start()</a:t>
            </a:r>
          </a:p>
          <a:p>
            <a:pPr algn="just" fontAlgn="base">
              <a:lnSpc>
                <a:spcPct val="150000"/>
              </a:lnSpc>
            </a:pPr>
            <a:r>
              <a:rPr lang="en-IN" sz="1750" dirty="0"/>
              <a:t>t2.start()</a:t>
            </a:r>
          </a:p>
        </p:txBody>
      </p:sp>
      <p:sp>
        <p:nvSpPr>
          <p:cNvPr id="4" name="Slide Number Placeholder 3"/>
          <p:cNvSpPr>
            <a:spLocks noGrp="1"/>
          </p:cNvSpPr>
          <p:nvPr>
            <p:ph type="sldNum" sz="quarter" idx="7"/>
          </p:nvPr>
        </p:nvSpPr>
        <p:spPr/>
        <p:txBody>
          <a:bodyPr/>
          <a:lstStyle/>
          <a:p>
            <a:fld id="{B6F15528-21DE-4FAA-801E-634DDDAF4B2B}" type="slidenum">
              <a:rPr/>
              <a:t>68</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Synchronization in Python using event</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6504789"/>
            <a:chOff x="127862" y="1268442"/>
            <a:chExt cx="9296400" cy="920642"/>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914771"/>
            </a:xfrm>
            <a:prstGeom prst="rect">
              <a:avLst/>
            </a:prstGeom>
          </p:spPr>
          <p:txBody>
            <a:bodyPr vert="horz" wrap="square" lIns="0" tIns="0" rIns="0" bIns="0" numCol="1" rtlCol="0">
              <a:spAutoFit/>
            </a:bodyPr>
            <a:lstStyle/>
            <a:p>
              <a:pPr algn="just" fontAlgn="base">
                <a:lnSpc>
                  <a:spcPct val="150000"/>
                </a:lnSpc>
              </a:pPr>
              <a:r>
                <a:rPr lang="en-IN" sz="1750" dirty="0"/>
                <a:t>import threading</a:t>
              </a:r>
            </a:p>
            <a:p>
              <a:pPr algn="just" fontAlgn="base">
                <a:lnSpc>
                  <a:spcPct val="150000"/>
                </a:lnSpc>
              </a:pPr>
              <a:r>
                <a:rPr lang="en-IN" sz="1750" dirty="0"/>
                <a:t>import time</a:t>
              </a:r>
            </a:p>
            <a:p>
              <a:pPr algn="just" fontAlgn="base">
                <a:lnSpc>
                  <a:spcPct val="150000"/>
                </a:lnSpc>
              </a:pPr>
              <a:r>
                <a:rPr lang="en-IN" sz="1750" dirty="0"/>
                <a:t>item = None</a:t>
              </a:r>
            </a:p>
            <a:p>
              <a:pPr algn="just" fontAlgn="base">
                <a:lnSpc>
                  <a:spcPct val="150000"/>
                </a:lnSpc>
              </a:pPr>
              <a:r>
                <a:rPr lang="en-IN" sz="1750" dirty="0"/>
                <a:t># A semaphore to indicate that an item is available</a:t>
              </a:r>
            </a:p>
            <a:p>
              <a:pPr algn="just" fontAlgn="base">
                <a:lnSpc>
                  <a:spcPct val="150000"/>
                </a:lnSpc>
              </a:pPr>
              <a:r>
                <a:rPr lang="en-IN" sz="1750" dirty="0"/>
                <a:t>available = </a:t>
              </a:r>
              <a:r>
                <a:rPr lang="en-IN" sz="1750" dirty="0" err="1"/>
                <a:t>threading.Semaphore</a:t>
              </a:r>
              <a:r>
                <a:rPr lang="en-IN" sz="1750" dirty="0"/>
                <a:t>(0)</a:t>
              </a:r>
            </a:p>
            <a:p>
              <a:pPr algn="just" fontAlgn="base">
                <a:lnSpc>
                  <a:spcPct val="150000"/>
                </a:lnSpc>
              </a:pPr>
              <a:r>
                <a:rPr lang="en-IN" sz="1750" dirty="0"/>
                <a:t># An event to indicate that processing is complete</a:t>
              </a:r>
            </a:p>
            <a:p>
              <a:pPr algn="just" fontAlgn="base">
                <a:lnSpc>
                  <a:spcPct val="150000"/>
                </a:lnSpc>
              </a:pPr>
              <a:r>
                <a:rPr lang="en-IN" sz="1750" dirty="0"/>
                <a:t>completed = </a:t>
              </a:r>
              <a:r>
                <a:rPr lang="en-IN" sz="1750" dirty="0" err="1"/>
                <a:t>threading.Event</a:t>
              </a:r>
              <a:r>
                <a:rPr lang="en-IN" sz="1750" dirty="0"/>
                <a:t>()</a:t>
              </a:r>
            </a:p>
            <a:p>
              <a:pPr algn="just" fontAlgn="base">
                <a:lnSpc>
                  <a:spcPct val="150000"/>
                </a:lnSpc>
              </a:pPr>
              <a:r>
                <a:rPr lang="en-IN" sz="1750" dirty="0"/>
                <a:t># A worker thread</a:t>
              </a:r>
            </a:p>
            <a:p>
              <a:pPr algn="just" fontAlgn="base">
                <a:lnSpc>
                  <a:spcPct val="150000"/>
                </a:lnSpc>
              </a:pPr>
              <a:r>
                <a:rPr lang="en-IN" sz="1750" dirty="0"/>
                <a:t>def worker():</a:t>
              </a:r>
            </a:p>
            <a:p>
              <a:pPr algn="just" fontAlgn="base">
                <a:lnSpc>
                  <a:spcPct val="150000"/>
                </a:lnSpc>
              </a:pPr>
              <a:r>
                <a:rPr lang="en-IN" sz="1750" dirty="0"/>
                <a:t>    while True:</a:t>
              </a:r>
            </a:p>
            <a:p>
              <a:pPr algn="just" fontAlgn="base">
                <a:lnSpc>
                  <a:spcPct val="150000"/>
                </a:lnSpc>
              </a:pPr>
              <a:r>
                <a:rPr lang="en-IN" sz="1750" dirty="0"/>
                <a:t>        </a:t>
              </a:r>
              <a:r>
                <a:rPr lang="en-IN" sz="1750" dirty="0" err="1"/>
                <a:t>available.acquire</a:t>
              </a:r>
              <a:r>
                <a:rPr lang="en-IN" sz="1750" dirty="0"/>
                <a:t>()</a:t>
              </a:r>
            </a:p>
            <a:p>
              <a:pPr algn="just" fontAlgn="base">
                <a:lnSpc>
                  <a:spcPct val="150000"/>
                </a:lnSpc>
              </a:pPr>
              <a:r>
                <a:rPr lang="en-IN" sz="1750" dirty="0"/>
                <a:t>        print "worker: processing", item</a:t>
              </a:r>
            </a:p>
            <a:p>
              <a:pPr algn="just" fontAlgn="base">
                <a:lnSpc>
                  <a:spcPct val="150000"/>
                </a:lnSpc>
              </a:pPr>
              <a:r>
                <a:rPr lang="en-IN" sz="1750" dirty="0"/>
                <a:t>        </a:t>
              </a:r>
              <a:r>
                <a:rPr lang="en-IN" sz="1750" dirty="0" err="1"/>
                <a:t>time.sleep</a:t>
              </a:r>
              <a:r>
                <a:rPr lang="en-IN" sz="1750" dirty="0"/>
                <a:t>(5)</a:t>
              </a:r>
            </a:p>
            <a:p>
              <a:pPr algn="just" fontAlgn="base">
                <a:lnSpc>
                  <a:spcPct val="150000"/>
                </a:lnSpc>
              </a:pPr>
              <a:r>
                <a:rPr lang="en-IN" sz="1750" dirty="0"/>
                <a:t>        print "worker: done"</a:t>
              </a:r>
            </a:p>
            <a:p>
              <a:pPr algn="just" fontAlgn="base">
                <a:lnSpc>
                  <a:spcPct val="150000"/>
                </a:lnSpc>
              </a:pPr>
              <a:r>
                <a:rPr lang="en-IN" sz="1750" dirty="0"/>
                <a:t>        </a:t>
              </a:r>
              <a:r>
                <a:rPr lang="en-IN" sz="1750" dirty="0" err="1"/>
                <a:t>completed.set</a:t>
              </a:r>
              <a:r>
                <a:rPr lang="en-IN" sz="1750" dirty="0"/>
                <a:t>()</a:t>
              </a:r>
            </a:p>
            <a:p>
              <a:pPr algn="just" fontAlgn="base">
                <a:lnSpc>
                  <a:spcPct val="150000"/>
                </a:lnSpc>
              </a:pPr>
              <a:r>
                <a:rPr lang="en-IN" sz="1750" dirty="0"/>
                <a:t>        </a:t>
              </a:r>
            </a:p>
          </p:txBody>
        </p:sp>
      </p:grpSp>
      <p:sp>
        <p:nvSpPr>
          <p:cNvPr id="8" name="object 12"/>
          <p:cNvSpPr txBox="1"/>
          <p:nvPr/>
        </p:nvSpPr>
        <p:spPr>
          <a:xfrm>
            <a:off x="5991003" y="628441"/>
            <a:ext cx="6031664" cy="6059351"/>
          </a:xfrm>
          <a:prstGeom prst="rect">
            <a:avLst/>
          </a:prstGeom>
        </p:spPr>
        <p:txBody>
          <a:bodyPr vert="horz" wrap="square" lIns="0" tIns="0" rIns="0" bIns="0" numCol="1" rtlCol="0">
            <a:spAutoFit/>
          </a:bodyPr>
          <a:lstStyle/>
          <a:p>
            <a:pPr algn="just" fontAlgn="base">
              <a:lnSpc>
                <a:spcPct val="150000"/>
              </a:lnSpc>
            </a:pPr>
            <a:r>
              <a:rPr lang="en-IN" sz="1750" dirty="0"/>
              <a:t># A producer thread</a:t>
            </a:r>
          </a:p>
          <a:p>
            <a:pPr algn="just" fontAlgn="base">
              <a:lnSpc>
                <a:spcPct val="150000"/>
              </a:lnSpc>
            </a:pPr>
            <a:r>
              <a:rPr lang="en-IN" sz="1750" dirty="0"/>
              <a:t>def producer():</a:t>
            </a:r>
          </a:p>
          <a:p>
            <a:pPr algn="just" fontAlgn="base">
              <a:lnSpc>
                <a:spcPct val="150000"/>
              </a:lnSpc>
            </a:pPr>
            <a:r>
              <a:rPr lang="en-IN" sz="1750" dirty="0"/>
              <a:t>    global item</a:t>
            </a:r>
          </a:p>
          <a:p>
            <a:pPr algn="just" fontAlgn="base">
              <a:lnSpc>
                <a:spcPct val="150000"/>
              </a:lnSpc>
            </a:pPr>
            <a:r>
              <a:rPr lang="en-IN" sz="1750" dirty="0"/>
              <a:t>    for x in range(5):</a:t>
            </a:r>
          </a:p>
          <a:p>
            <a:pPr algn="just" fontAlgn="base">
              <a:lnSpc>
                <a:spcPct val="150000"/>
              </a:lnSpc>
            </a:pPr>
            <a:r>
              <a:rPr lang="en-IN" sz="1750" dirty="0"/>
              <a:t>        </a:t>
            </a:r>
            <a:r>
              <a:rPr lang="en-IN" sz="1750" dirty="0" err="1"/>
              <a:t>completed.clear</a:t>
            </a:r>
            <a:r>
              <a:rPr lang="en-IN" sz="1750" dirty="0"/>
              <a:t>()       # Clear the event</a:t>
            </a:r>
          </a:p>
          <a:p>
            <a:pPr algn="just" fontAlgn="base">
              <a:lnSpc>
                <a:spcPct val="150000"/>
              </a:lnSpc>
            </a:pPr>
            <a:r>
              <a:rPr lang="en-IN" sz="1750" dirty="0"/>
              <a:t>        item = x                # Set the item</a:t>
            </a:r>
          </a:p>
          <a:p>
            <a:pPr algn="just" fontAlgn="base">
              <a:lnSpc>
                <a:spcPct val="150000"/>
              </a:lnSpc>
            </a:pPr>
            <a:r>
              <a:rPr lang="en-IN" sz="1750" dirty="0"/>
              <a:t>        print "producer: produced an item"</a:t>
            </a:r>
          </a:p>
          <a:p>
            <a:pPr algn="just" fontAlgn="base">
              <a:lnSpc>
                <a:spcPct val="150000"/>
              </a:lnSpc>
            </a:pPr>
            <a:r>
              <a:rPr lang="en-IN" sz="1750" dirty="0"/>
              <a:t>        </a:t>
            </a:r>
            <a:r>
              <a:rPr lang="en-IN" sz="1750" dirty="0" err="1"/>
              <a:t>available.release</a:t>
            </a:r>
            <a:r>
              <a:rPr lang="en-IN" sz="1750" dirty="0"/>
              <a:t>()     # Signal on the semaphore</a:t>
            </a:r>
          </a:p>
          <a:p>
            <a:pPr algn="just" fontAlgn="base">
              <a:lnSpc>
                <a:spcPct val="150000"/>
              </a:lnSpc>
            </a:pPr>
            <a:r>
              <a:rPr lang="en-IN" sz="1750" dirty="0"/>
              <a:t>        </a:t>
            </a:r>
            <a:r>
              <a:rPr lang="en-IN" sz="1750" dirty="0" err="1"/>
              <a:t>completed.wait</a:t>
            </a:r>
            <a:r>
              <a:rPr lang="en-IN" sz="1750" dirty="0"/>
              <a:t>()</a:t>
            </a:r>
          </a:p>
          <a:p>
            <a:pPr algn="just" fontAlgn="base">
              <a:lnSpc>
                <a:spcPct val="150000"/>
              </a:lnSpc>
            </a:pPr>
            <a:r>
              <a:rPr lang="en-IN" sz="1750" dirty="0"/>
              <a:t>        print "producer: item was processed"</a:t>
            </a:r>
          </a:p>
          <a:p>
            <a:pPr algn="just" fontAlgn="base">
              <a:lnSpc>
                <a:spcPct val="150000"/>
              </a:lnSpc>
            </a:pPr>
            <a:r>
              <a:rPr lang="en-IN" sz="1750" dirty="0"/>
              <a:t>t1 = </a:t>
            </a:r>
            <a:r>
              <a:rPr lang="en-IN" sz="1750" dirty="0" err="1"/>
              <a:t>threading.Thread</a:t>
            </a:r>
            <a:r>
              <a:rPr lang="en-IN" sz="1750" dirty="0"/>
              <a:t>(target=producer)</a:t>
            </a:r>
          </a:p>
          <a:p>
            <a:pPr algn="just" fontAlgn="base">
              <a:lnSpc>
                <a:spcPct val="150000"/>
              </a:lnSpc>
            </a:pPr>
            <a:r>
              <a:rPr lang="en-IN" sz="1750" dirty="0"/>
              <a:t>t1.start()</a:t>
            </a:r>
          </a:p>
          <a:p>
            <a:pPr algn="just" fontAlgn="base">
              <a:lnSpc>
                <a:spcPct val="150000"/>
              </a:lnSpc>
            </a:pPr>
            <a:r>
              <a:rPr lang="en-IN" sz="1750" dirty="0"/>
              <a:t>t2 = </a:t>
            </a:r>
            <a:r>
              <a:rPr lang="en-IN" sz="1750" dirty="0" err="1"/>
              <a:t>threading.Thread</a:t>
            </a:r>
            <a:r>
              <a:rPr lang="en-IN" sz="1750" dirty="0"/>
              <a:t>(target=worker)</a:t>
            </a:r>
          </a:p>
          <a:p>
            <a:pPr algn="just" fontAlgn="base">
              <a:lnSpc>
                <a:spcPct val="150000"/>
              </a:lnSpc>
            </a:pPr>
            <a:r>
              <a:rPr lang="en-IN" sz="1750" dirty="0"/>
              <a:t>t2.setDaemon(True)</a:t>
            </a:r>
          </a:p>
          <a:p>
            <a:pPr algn="just" fontAlgn="base">
              <a:lnSpc>
                <a:spcPct val="150000"/>
              </a:lnSpc>
            </a:pPr>
            <a:r>
              <a:rPr lang="en-IN" sz="1750" dirty="0"/>
              <a:t>t2.start()</a:t>
            </a:r>
          </a:p>
        </p:txBody>
      </p:sp>
      <p:sp>
        <p:nvSpPr>
          <p:cNvPr id="3" name="Slide Number Placeholder 2"/>
          <p:cNvSpPr>
            <a:spLocks noGrp="1"/>
          </p:cNvSpPr>
          <p:nvPr>
            <p:ph type="sldNum" sz="quarter" idx="7"/>
          </p:nvPr>
        </p:nvSpPr>
        <p:spPr/>
        <p:txBody>
          <a:bodyPr/>
          <a:lstStyle/>
          <a:p>
            <a:fld id="{B6F15528-21DE-4FAA-801E-634DDDAF4B2B}" type="slidenum">
              <a:rPr/>
              <a:t>69</a:t>
            </a:fld>
            <a:endParaRPr/>
          </a:p>
        </p:txBody>
      </p:sp>
      <p:sp>
        <p:nvSpPr>
          <p:cNvPr id="4" name="Footer Placeholder 3"/>
          <p:cNvSpPr>
            <a:spLocks noGrp="1"/>
          </p:cNvSpPr>
          <p:nvPr>
            <p:ph type="ftr" sz="quarter" idx="5"/>
          </p:nvPr>
        </p:nvSpPr>
        <p:spPr/>
        <p:txBody>
          <a:bodyPr/>
          <a:lstStyle/>
          <a:p>
            <a:r>
              <a:t>UNIT IV : Pythonic Programming Paradigm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51877"/>
            <a:ext cx="12190095" cy="6240780"/>
            <a:chOff x="0" y="551877"/>
            <a:chExt cx="12190095" cy="6240780"/>
          </a:xfrm>
        </p:grpSpPr>
        <p:sp>
          <p:nvSpPr>
            <p:cNvPr id="3" name="object 3"/>
            <p:cNvSpPr/>
            <p:nvPr/>
          </p:nvSpPr>
          <p:spPr>
            <a:xfrm>
              <a:off x="0" y="673556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4" name="object 4"/>
            <p:cNvSpPr/>
            <p:nvPr/>
          </p:nvSpPr>
          <p:spPr>
            <a:xfrm>
              <a:off x="31953" y="558227"/>
              <a:ext cx="12105640" cy="6159500"/>
            </a:xfrm>
            <a:custGeom>
              <a:avLst/>
              <a:gdLst/>
              <a:ahLst/>
              <a:cxnLst/>
              <a:rect l="l" t="t" r="r" b="b"/>
              <a:pathLst>
                <a:path w="12105640" h="6159500">
                  <a:moveTo>
                    <a:pt x="0" y="0"/>
                  </a:moveTo>
                  <a:lnTo>
                    <a:pt x="12105503" y="0"/>
                  </a:lnTo>
                  <a:lnTo>
                    <a:pt x="12105503" y="6158960"/>
                  </a:lnTo>
                  <a:lnTo>
                    <a:pt x="0" y="6158960"/>
                  </a:lnTo>
                  <a:lnTo>
                    <a:pt x="0" y="0"/>
                  </a:lnTo>
                  <a:close/>
                </a:path>
              </a:pathLst>
            </a:custGeom>
            <a:ln w="12699">
              <a:solidFill>
                <a:srgbClr val="00B0F0"/>
              </a:solidFill>
            </a:ln>
          </p:spPr>
          <p:txBody>
            <a:bodyPr wrap="square" lIns="0" tIns="0" rIns="0" bIns="0" rtlCol="0"/>
            <a:lstStyle/>
            <a:p>
              <a:endParaRPr/>
            </a:p>
          </p:txBody>
        </p:sp>
      </p:grpSp>
      <p:sp>
        <p:nvSpPr>
          <p:cNvPr id="5" name="object 5"/>
          <p:cNvSpPr txBox="1">
            <a:spLocks noGrp="1"/>
          </p:cNvSpPr>
          <p:nvPr>
            <p:ph type="title"/>
          </p:nvPr>
        </p:nvSpPr>
        <p:spPr>
          <a:xfrm>
            <a:off x="42456" y="77324"/>
            <a:ext cx="12150090" cy="416559"/>
          </a:xfrm>
          <a:prstGeom prst="rect">
            <a:avLst/>
          </a:prstGeom>
        </p:spPr>
        <p:txBody>
          <a:bodyPr vert="horz" wrap="square" lIns="0" tIns="13970" rIns="0" bIns="0" rtlCol="0">
            <a:spAutoFit/>
          </a:bodyPr>
          <a:lstStyle/>
          <a:p>
            <a:pPr marL="12700">
              <a:lnSpc>
                <a:spcPct val="100000"/>
              </a:lnSpc>
              <a:spcBef>
                <a:spcPts val="110"/>
              </a:spcBef>
              <a:tabLst>
                <a:tab pos="12136755" algn="l"/>
              </a:tabLst>
            </a:pPr>
            <a:r>
              <a:rPr sz="2550" u="heavy" dirty="0">
                <a:uFill>
                  <a:solidFill>
                    <a:srgbClr val="1F97C8"/>
                  </a:solidFill>
                </a:uFill>
              </a:rPr>
              <a:t>1.</a:t>
            </a:r>
            <a:r>
              <a:rPr sz="2550" u="heavy" spc="-20" dirty="0">
                <a:uFill>
                  <a:solidFill>
                    <a:srgbClr val="1F97C8"/>
                  </a:solidFill>
                </a:uFill>
              </a:rPr>
              <a:t> </a:t>
            </a:r>
            <a:r>
              <a:rPr sz="2550" u="heavy" spc="-5" dirty="0">
                <a:uFill>
                  <a:solidFill>
                    <a:srgbClr val="1F97C8"/>
                  </a:solidFill>
                </a:uFill>
              </a:rPr>
              <a:t>Pure</a:t>
            </a:r>
            <a:r>
              <a:rPr sz="2550" u="heavy" spc="-25" dirty="0">
                <a:uFill>
                  <a:solidFill>
                    <a:srgbClr val="1F97C8"/>
                  </a:solidFill>
                </a:uFill>
              </a:rPr>
              <a:t> </a:t>
            </a:r>
            <a:r>
              <a:rPr sz="2550" u="heavy" spc="5" dirty="0">
                <a:uFill>
                  <a:solidFill>
                    <a:srgbClr val="1F97C8"/>
                  </a:solidFill>
                </a:uFill>
              </a:rPr>
              <a:t>functions	</a:t>
            </a:r>
            <a:endParaRPr sz="2550"/>
          </a:p>
        </p:txBody>
      </p:sp>
      <p:sp>
        <p:nvSpPr>
          <p:cNvPr id="6" name="object 6"/>
          <p:cNvSpPr txBox="1"/>
          <p:nvPr/>
        </p:nvSpPr>
        <p:spPr>
          <a:xfrm>
            <a:off x="115882" y="480882"/>
            <a:ext cx="12009755" cy="3225800"/>
          </a:xfrm>
          <a:prstGeom prst="rect">
            <a:avLst/>
          </a:prstGeom>
        </p:spPr>
        <p:txBody>
          <a:bodyPr vert="horz" wrap="square" lIns="0" tIns="146050" rIns="0" bIns="0" rtlCol="0">
            <a:spAutoFit/>
          </a:bodyPr>
          <a:lstStyle/>
          <a:p>
            <a:pPr marL="264795" indent="-252730">
              <a:lnSpc>
                <a:spcPct val="100000"/>
              </a:lnSpc>
              <a:spcBef>
                <a:spcPts val="1150"/>
              </a:spcBef>
              <a:buFont typeface="Arial MT"/>
              <a:buChar char="•"/>
              <a:tabLst>
                <a:tab pos="264795" algn="l"/>
                <a:tab pos="265430" algn="l"/>
              </a:tabLst>
            </a:pPr>
            <a:r>
              <a:rPr sz="1750" spc="-5" dirty="0">
                <a:latin typeface="Calibri" panose="020F0502020204030204"/>
                <a:cs typeface="Calibri" panose="020F0502020204030204"/>
              </a:rPr>
              <a:t>Pure</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functions </a:t>
            </a:r>
            <a:r>
              <a:rPr sz="1750" dirty="0">
                <a:latin typeface="Calibri" panose="020F0502020204030204"/>
                <a:cs typeface="Calibri" panose="020F0502020204030204"/>
              </a:rPr>
              <a:t>always</a:t>
            </a:r>
            <a:r>
              <a:rPr sz="1750" spc="-5" dirty="0">
                <a:latin typeface="Calibri" panose="020F0502020204030204"/>
                <a:cs typeface="Calibri" panose="020F0502020204030204"/>
              </a:rPr>
              <a:t> return the</a:t>
            </a:r>
            <a:r>
              <a:rPr sz="1750" spc="-10" dirty="0">
                <a:latin typeface="Calibri" panose="020F0502020204030204"/>
                <a:cs typeface="Calibri" panose="020F0502020204030204"/>
              </a:rPr>
              <a:t> </a:t>
            </a:r>
            <a:r>
              <a:rPr sz="1750" spc="-5" dirty="0">
                <a:latin typeface="Calibri" panose="020F0502020204030204"/>
                <a:cs typeface="Calibri" panose="020F0502020204030204"/>
              </a:rPr>
              <a:t>same results when given the</a:t>
            </a:r>
            <a:r>
              <a:rPr sz="1750" spc="-10" dirty="0">
                <a:latin typeface="Calibri" panose="020F0502020204030204"/>
                <a:cs typeface="Calibri" panose="020F0502020204030204"/>
              </a:rPr>
              <a:t> </a:t>
            </a:r>
            <a:r>
              <a:rPr sz="1750" spc="-5" dirty="0">
                <a:latin typeface="Calibri" panose="020F0502020204030204"/>
                <a:cs typeface="Calibri" panose="020F0502020204030204"/>
              </a:rPr>
              <a:t>same inputs. Consequently, they</a:t>
            </a:r>
            <a:r>
              <a:rPr sz="1750" spc="-10" dirty="0">
                <a:latin typeface="Calibri" panose="020F0502020204030204"/>
                <a:cs typeface="Calibri" panose="020F0502020204030204"/>
              </a:rPr>
              <a:t> </a:t>
            </a:r>
            <a:r>
              <a:rPr sz="1750" spc="-5" dirty="0">
                <a:latin typeface="Calibri" panose="020F0502020204030204"/>
                <a:cs typeface="Calibri" panose="020F0502020204030204"/>
              </a:rPr>
              <a:t>have no side effects.</a:t>
            </a:r>
            <a:endParaRPr sz="1750">
              <a:latin typeface="Calibri" panose="020F0502020204030204"/>
              <a:cs typeface="Calibri" panose="020F0502020204030204"/>
            </a:endParaRPr>
          </a:p>
          <a:p>
            <a:pPr marL="264795" indent="-252730">
              <a:lnSpc>
                <a:spcPct val="100000"/>
              </a:lnSpc>
              <a:spcBef>
                <a:spcPts val="1050"/>
              </a:spcBef>
              <a:buFont typeface="Arial MT"/>
              <a:buChar char="•"/>
              <a:tabLst>
                <a:tab pos="264795" algn="l"/>
                <a:tab pos="265430" algn="l"/>
              </a:tabLst>
            </a:pPr>
            <a:r>
              <a:rPr sz="1750" spc="-5" dirty="0">
                <a:latin typeface="Calibri" panose="020F0502020204030204"/>
                <a:cs typeface="Calibri" panose="020F0502020204030204"/>
              </a:rPr>
              <a:t>Properties</a:t>
            </a:r>
            <a:r>
              <a:rPr sz="1750" spc="-20" dirty="0">
                <a:latin typeface="Calibri" panose="020F0502020204030204"/>
                <a:cs typeface="Calibri" panose="020F0502020204030204"/>
              </a:rPr>
              <a:t> </a:t>
            </a:r>
            <a:r>
              <a:rPr sz="1750" spc="-5" dirty="0">
                <a:latin typeface="Calibri" panose="020F0502020204030204"/>
                <a:cs typeface="Calibri" panose="020F0502020204030204"/>
              </a:rPr>
              <a:t>of</a:t>
            </a:r>
            <a:r>
              <a:rPr sz="1750" spc="-20" dirty="0">
                <a:latin typeface="Calibri" panose="020F0502020204030204"/>
                <a:cs typeface="Calibri" panose="020F0502020204030204"/>
              </a:rPr>
              <a:t> </a:t>
            </a:r>
            <a:r>
              <a:rPr sz="1750" spc="-5" dirty="0">
                <a:latin typeface="Calibri" panose="020F0502020204030204"/>
                <a:cs typeface="Calibri" panose="020F0502020204030204"/>
              </a:rPr>
              <a:t>Pure</a:t>
            </a:r>
            <a:r>
              <a:rPr sz="1750" spc="-20" dirty="0">
                <a:latin typeface="Calibri" panose="020F0502020204030204"/>
                <a:cs typeface="Calibri" panose="020F0502020204030204"/>
              </a:rPr>
              <a:t> </a:t>
            </a:r>
            <a:r>
              <a:rPr sz="1750" spc="-5" dirty="0">
                <a:latin typeface="Calibri" panose="020F0502020204030204"/>
                <a:cs typeface="Calibri" panose="020F0502020204030204"/>
              </a:rPr>
              <a:t>functions</a:t>
            </a:r>
            <a:r>
              <a:rPr sz="1750" spc="-20" dirty="0">
                <a:latin typeface="Calibri" panose="020F0502020204030204"/>
                <a:cs typeface="Calibri" panose="020F0502020204030204"/>
              </a:rPr>
              <a:t> </a:t>
            </a:r>
            <a:r>
              <a:rPr sz="1750" dirty="0">
                <a:latin typeface="Calibri" panose="020F0502020204030204"/>
                <a:cs typeface="Calibri" panose="020F0502020204030204"/>
              </a:rPr>
              <a:t>are:</a:t>
            </a:r>
            <a:endParaRPr sz="1750">
              <a:latin typeface="Calibri" panose="020F0502020204030204"/>
              <a:cs typeface="Calibri" panose="020F0502020204030204"/>
            </a:endParaRPr>
          </a:p>
          <a:p>
            <a:pPr marL="721995" lvl="1" indent="-252730">
              <a:lnSpc>
                <a:spcPct val="100000"/>
              </a:lnSpc>
              <a:spcBef>
                <a:spcPts val="1050"/>
              </a:spcBef>
              <a:buFont typeface="Arial MT"/>
              <a:buChar char="•"/>
              <a:tabLst>
                <a:tab pos="721995" algn="l"/>
                <a:tab pos="722630" algn="l"/>
              </a:tabLst>
            </a:pPr>
            <a:r>
              <a:rPr sz="1750" spc="-5" dirty="0">
                <a:latin typeface="Calibri" panose="020F0502020204030204"/>
                <a:cs typeface="Calibri" panose="020F0502020204030204"/>
              </a:rPr>
              <a:t>First,</a:t>
            </a:r>
            <a:r>
              <a:rPr sz="1750" spc="-10" dirty="0">
                <a:latin typeface="Calibri" panose="020F0502020204030204"/>
                <a:cs typeface="Calibri" panose="020F0502020204030204"/>
              </a:rPr>
              <a:t> </a:t>
            </a:r>
            <a:r>
              <a:rPr sz="1750" spc="-5" dirty="0">
                <a:latin typeface="Calibri" panose="020F0502020204030204"/>
                <a:cs typeface="Calibri" panose="020F0502020204030204"/>
              </a:rPr>
              <a:t>they</a:t>
            </a:r>
            <a:r>
              <a:rPr sz="1750" spc="-10" dirty="0">
                <a:latin typeface="Calibri" panose="020F0502020204030204"/>
                <a:cs typeface="Calibri" panose="020F0502020204030204"/>
              </a:rPr>
              <a:t> </a:t>
            </a:r>
            <a:r>
              <a:rPr sz="1750" dirty="0">
                <a:latin typeface="Calibri" panose="020F0502020204030204"/>
                <a:cs typeface="Calibri" panose="020F0502020204030204"/>
              </a:rPr>
              <a:t>always</a:t>
            </a:r>
            <a:r>
              <a:rPr sz="1750" spc="-10" dirty="0">
                <a:latin typeface="Calibri" panose="020F0502020204030204"/>
                <a:cs typeface="Calibri" panose="020F0502020204030204"/>
              </a:rPr>
              <a:t> </a:t>
            </a:r>
            <a:r>
              <a:rPr sz="1750" spc="-5" dirty="0">
                <a:latin typeface="Calibri" panose="020F0502020204030204"/>
                <a:cs typeface="Calibri" panose="020F0502020204030204"/>
              </a:rPr>
              <a:t>produce the</a:t>
            </a:r>
            <a:r>
              <a:rPr sz="1750" spc="-10" dirty="0">
                <a:latin typeface="Calibri" panose="020F0502020204030204"/>
                <a:cs typeface="Calibri" panose="020F0502020204030204"/>
              </a:rPr>
              <a:t> </a:t>
            </a:r>
            <a:r>
              <a:rPr sz="1750" spc="-5" dirty="0">
                <a:latin typeface="Calibri" panose="020F0502020204030204"/>
                <a:cs typeface="Calibri" panose="020F0502020204030204"/>
              </a:rPr>
              <a:t>same</a:t>
            </a:r>
            <a:r>
              <a:rPr sz="1750" spc="-10" dirty="0">
                <a:latin typeface="Calibri" panose="020F0502020204030204"/>
                <a:cs typeface="Calibri" panose="020F0502020204030204"/>
              </a:rPr>
              <a:t> </a:t>
            </a:r>
            <a:r>
              <a:rPr sz="1750" spc="-5" dirty="0">
                <a:latin typeface="Calibri" panose="020F0502020204030204"/>
                <a:cs typeface="Calibri" panose="020F0502020204030204"/>
              </a:rPr>
              <a:t>output for</a:t>
            </a:r>
            <a:r>
              <a:rPr sz="1750" spc="-10" dirty="0">
                <a:latin typeface="Calibri" panose="020F0502020204030204"/>
                <a:cs typeface="Calibri" panose="020F0502020204030204"/>
              </a:rPr>
              <a:t> </a:t>
            </a:r>
            <a:r>
              <a:rPr sz="1750" spc="-5" dirty="0">
                <a:latin typeface="Calibri" panose="020F0502020204030204"/>
                <a:cs typeface="Calibri" panose="020F0502020204030204"/>
              </a:rPr>
              <a:t>same</a:t>
            </a:r>
            <a:r>
              <a:rPr sz="1750" spc="-10" dirty="0">
                <a:latin typeface="Calibri" panose="020F0502020204030204"/>
                <a:cs typeface="Calibri" panose="020F0502020204030204"/>
              </a:rPr>
              <a:t> </a:t>
            </a:r>
            <a:r>
              <a:rPr sz="1750" dirty="0">
                <a:latin typeface="Calibri" panose="020F0502020204030204"/>
                <a:cs typeface="Calibri" panose="020F0502020204030204"/>
              </a:rPr>
              <a:t>arguments</a:t>
            </a:r>
            <a:r>
              <a:rPr sz="1750" spc="-5" dirty="0">
                <a:latin typeface="Calibri" panose="020F0502020204030204"/>
                <a:cs typeface="Calibri" panose="020F0502020204030204"/>
              </a:rPr>
              <a:t> irrespective</a:t>
            </a:r>
            <a:r>
              <a:rPr sz="1750" spc="-10" dirty="0">
                <a:latin typeface="Calibri" panose="020F0502020204030204"/>
                <a:cs typeface="Calibri" panose="020F0502020204030204"/>
              </a:rPr>
              <a:t> </a:t>
            </a:r>
            <a:r>
              <a:rPr sz="1750" spc="-5" dirty="0">
                <a:latin typeface="Calibri" panose="020F0502020204030204"/>
                <a:cs typeface="Calibri" panose="020F0502020204030204"/>
              </a:rPr>
              <a:t>of</a:t>
            </a:r>
            <a:r>
              <a:rPr sz="1750" spc="-10" dirty="0">
                <a:latin typeface="Calibri" panose="020F0502020204030204"/>
                <a:cs typeface="Calibri" panose="020F0502020204030204"/>
              </a:rPr>
              <a:t> </a:t>
            </a:r>
            <a:r>
              <a:rPr sz="1750" dirty="0">
                <a:latin typeface="Calibri" panose="020F0502020204030204"/>
                <a:cs typeface="Calibri" panose="020F0502020204030204"/>
              </a:rPr>
              <a:t>anything</a:t>
            </a:r>
            <a:r>
              <a:rPr sz="1750" spc="-5" dirty="0">
                <a:latin typeface="Calibri" panose="020F0502020204030204"/>
                <a:cs typeface="Calibri" panose="020F0502020204030204"/>
              </a:rPr>
              <a:t> else.</a:t>
            </a:r>
            <a:endParaRPr sz="1750">
              <a:latin typeface="Calibri" panose="020F0502020204030204"/>
              <a:cs typeface="Calibri" panose="020F0502020204030204"/>
            </a:endParaRPr>
          </a:p>
          <a:p>
            <a:pPr marL="721995" lvl="1" indent="-252730">
              <a:lnSpc>
                <a:spcPct val="100000"/>
              </a:lnSpc>
              <a:spcBef>
                <a:spcPts val="1050"/>
              </a:spcBef>
              <a:buFont typeface="Arial MT"/>
              <a:buChar char="•"/>
              <a:tabLst>
                <a:tab pos="721995" algn="l"/>
                <a:tab pos="722630" algn="l"/>
              </a:tabLst>
            </a:pPr>
            <a:r>
              <a:rPr sz="1750" spc="-5" dirty="0">
                <a:latin typeface="Calibri" panose="020F0502020204030204"/>
                <a:cs typeface="Calibri" panose="020F0502020204030204"/>
              </a:rPr>
              <a:t>Secondly,</a:t>
            </a:r>
            <a:r>
              <a:rPr sz="1750" spc="-10" dirty="0">
                <a:latin typeface="Calibri" panose="020F0502020204030204"/>
                <a:cs typeface="Calibri" panose="020F0502020204030204"/>
              </a:rPr>
              <a:t> </a:t>
            </a:r>
            <a:r>
              <a:rPr sz="1750" spc="-5" dirty="0">
                <a:latin typeface="Calibri" panose="020F0502020204030204"/>
                <a:cs typeface="Calibri" panose="020F0502020204030204"/>
              </a:rPr>
              <a:t>they have</a:t>
            </a:r>
            <a:r>
              <a:rPr sz="1750" spc="-10" dirty="0">
                <a:latin typeface="Calibri" panose="020F0502020204030204"/>
                <a:cs typeface="Calibri" panose="020F0502020204030204"/>
              </a:rPr>
              <a:t> </a:t>
            </a:r>
            <a:r>
              <a:rPr sz="1750" spc="-5" dirty="0">
                <a:latin typeface="Calibri" panose="020F0502020204030204"/>
                <a:cs typeface="Calibri" panose="020F0502020204030204"/>
              </a:rPr>
              <a:t>no side-effects i.e.</a:t>
            </a:r>
            <a:r>
              <a:rPr sz="1750" spc="-10" dirty="0">
                <a:latin typeface="Calibri" panose="020F0502020204030204"/>
                <a:cs typeface="Calibri" panose="020F0502020204030204"/>
              </a:rPr>
              <a:t> </a:t>
            </a:r>
            <a:r>
              <a:rPr sz="1750" spc="-5" dirty="0">
                <a:latin typeface="Calibri" panose="020F0502020204030204"/>
                <a:cs typeface="Calibri" panose="020F0502020204030204"/>
              </a:rPr>
              <a:t>they do modify</a:t>
            </a:r>
            <a:r>
              <a:rPr sz="1750" spc="-10" dirty="0">
                <a:latin typeface="Calibri" panose="020F0502020204030204"/>
                <a:cs typeface="Calibri" panose="020F0502020204030204"/>
              </a:rPr>
              <a:t> </a:t>
            </a:r>
            <a:r>
              <a:rPr sz="1750" dirty="0">
                <a:latin typeface="Calibri" panose="020F0502020204030204"/>
                <a:cs typeface="Calibri" panose="020F0502020204030204"/>
              </a:rPr>
              <a:t>any</a:t>
            </a:r>
            <a:r>
              <a:rPr sz="1750" spc="-5" dirty="0">
                <a:latin typeface="Calibri" panose="020F0502020204030204"/>
                <a:cs typeface="Calibri" panose="020F0502020204030204"/>
              </a:rPr>
              <a:t> </a:t>
            </a:r>
            <a:r>
              <a:rPr sz="1750" dirty="0">
                <a:latin typeface="Calibri" panose="020F0502020204030204"/>
                <a:cs typeface="Calibri" panose="020F0502020204030204"/>
              </a:rPr>
              <a:t>argument</a:t>
            </a:r>
            <a:r>
              <a:rPr sz="1750" spc="-5" dirty="0">
                <a:latin typeface="Calibri" panose="020F0502020204030204"/>
                <a:cs typeface="Calibri" panose="020F0502020204030204"/>
              </a:rPr>
              <a:t> or</a:t>
            </a:r>
            <a:r>
              <a:rPr sz="1750" spc="-10" dirty="0">
                <a:latin typeface="Calibri" panose="020F0502020204030204"/>
                <a:cs typeface="Calibri" panose="020F0502020204030204"/>
              </a:rPr>
              <a:t> </a:t>
            </a:r>
            <a:r>
              <a:rPr sz="1750" spc="-5" dirty="0">
                <a:latin typeface="Calibri" panose="020F0502020204030204"/>
                <a:cs typeface="Calibri" panose="020F0502020204030204"/>
              </a:rPr>
              <a:t>global variables or</a:t>
            </a:r>
            <a:r>
              <a:rPr sz="1750" spc="-10" dirty="0">
                <a:latin typeface="Calibri" panose="020F0502020204030204"/>
                <a:cs typeface="Calibri" panose="020F0502020204030204"/>
              </a:rPr>
              <a:t> </a:t>
            </a:r>
            <a:r>
              <a:rPr sz="1750" spc="-5" dirty="0">
                <a:latin typeface="Calibri" panose="020F0502020204030204"/>
                <a:cs typeface="Calibri" panose="020F0502020204030204"/>
              </a:rPr>
              <a:t>output something.</a:t>
            </a:r>
            <a:endParaRPr sz="1750">
              <a:latin typeface="Calibri" panose="020F0502020204030204"/>
              <a:cs typeface="Calibri" panose="020F0502020204030204"/>
            </a:endParaRPr>
          </a:p>
          <a:p>
            <a:pPr marL="264795" marR="5080" indent="-252730">
              <a:lnSpc>
                <a:spcPct val="150000"/>
              </a:lnSpc>
              <a:buFont typeface="Arial MT"/>
              <a:buChar char="•"/>
              <a:tabLst>
                <a:tab pos="264795" algn="l"/>
                <a:tab pos="265430" algn="l"/>
              </a:tabLst>
            </a:pPr>
            <a:r>
              <a:rPr sz="1750" dirty="0">
                <a:latin typeface="Calibri" panose="020F0502020204030204"/>
                <a:cs typeface="Calibri" panose="020F0502020204030204"/>
              </a:rPr>
              <a:t>A</a:t>
            </a:r>
            <a:r>
              <a:rPr sz="1750" spc="310" dirty="0">
                <a:latin typeface="Calibri" panose="020F0502020204030204"/>
                <a:cs typeface="Calibri" panose="020F0502020204030204"/>
              </a:rPr>
              <a:t> </a:t>
            </a:r>
            <a:r>
              <a:rPr sz="1750" spc="-5" dirty="0">
                <a:latin typeface="Calibri" panose="020F0502020204030204"/>
                <a:cs typeface="Calibri" panose="020F0502020204030204"/>
              </a:rPr>
              <a:t>simple</a:t>
            </a:r>
            <a:r>
              <a:rPr sz="1750" spc="320" dirty="0">
                <a:latin typeface="Calibri" panose="020F0502020204030204"/>
                <a:cs typeface="Calibri" panose="020F0502020204030204"/>
              </a:rPr>
              <a:t> </a:t>
            </a:r>
            <a:r>
              <a:rPr sz="1750" spc="-5" dirty="0">
                <a:latin typeface="Calibri" panose="020F0502020204030204"/>
                <a:cs typeface="Calibri" panose="020F0502020204030204"/>
              </a:rPr>
              <a:t>example</a:t>
            </a:r>
            <a:r>
              <a:rPr sz="1750" spc="315" dirty="0">
                <a:latin typeface="Calibri" panose="020F0502020204030204"/>
                <a:cs typeface="Calibri" panose="020F0502020204030204"/>
              </a:rPr>
              <a:t> </a:t>
            </a:r>
            <a:r>
              <a:rPr sz="1750" spc="-5" dirty="0">
                <a:latin typeface="Calibri" panose="020F0502020204030204"/>
                <a:cs typeface="Calibri" panose="020F0502020204030204"/>
              </a:rPr>
              <a:t>would</a:t>
            </a:r>
            <a:r>
              <a:rPr sz="1750" spc="315" dirty="0">
                <a:latin typeface="Calibri" panose="020F0502020204030204"/>
                <a:cs typeface="Calibri" panose="020F0502020204030204"/>
              </a:rPr>
              <a:t> </a:t>
            </a:r>
            <a:r>
              <a:rPr sz="1750" spc="-5" dirty="0">
                <a:latin typeface="Calibri" panose="020F0502020204030204"/>
                <a:cs typeface="Calibri" panose="020F0502020204030204"/>
              </a:rPr>
              <a:t>be</a:t>
            </a:r>
            <a:r>
              <a:rPr sz="1750" spc="315" dirty="0">
                <a:latin typeface="Calibri" panose="020F0502020204030204"/>
                <a:cs typeface="Calibri" panose="020F0502020204030204"/>
              </a:rPr>
              <a:t> </a:t>
            </a:r>
            <a:r>
              <a:rPr sz="1750" dirty="0">
                <a:latin typeface="Calibri" panose="020F0502020204030204"/>
                <a:cs typeface="Calibri" panose="020F0502020204030204"/>
              </a:rPr>
              <a:t>a</a:t>
            </a:r>
            <a:r>
              <a:rPr sz="1750" spc="32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320" dirty="0">
                <a:latin typeface="Calibri" panose="020F0502020204030204"/>
                <a:cs typeface="Calibri" panose="020F0502020204030204"/>
              </a:rPr>
              <a:t> </a:t>
            </a:r>
            <a:r>
              <a:rPr sz="1750" spc="-5" dirty="0">
                <a:latin typeface="Calibri" panose="020F0502020204030204"/>
                <a:cs typeface="Calibri" panose="020F0502020204030204"/>
              </a:rPr>
              <a:t>to</a:t>
            </a:r>
            <a:r>
              <a:rPr sz="1750" spc="315" dirty="0">
                <a:latin typeface="Calibri" panose="020F0502020204030204"/>
                <a:cs typeface="Calibri" panose="020F0502020204030204"/>
              </a:rPr>
              <a:t> </a:t>
            </a:r>
            <a:r>
              <a:rPr sz="1750" spc="-5" dirty="0">
                <a:latin typeface="Calibri" panose="020F0502020204030204"/>
                <a:cs typeface="Calibri" panose="020F0502020204030204"/>
              </a:rPr>
              <a:t>receive</a:t>
            </a:r>
            <a:r>
              <a:rPr sz="1750" spc="315" dirty="0">
                <a:latin typeface="Calibri" panose="020F0502020204030204"/>
                <a:cs typeface="Calibri" panose="020F0502020204030204"/>
              </a:rPr>
              <a:t> </a:t>
            </a:r>
            <a:r>
              <a:rPr sz="1750" dirty="0">
                <a:latin typeface="Calibri" panose="020F0502020204030204"/>
                <a:cs typeface="Calibri" panose="020F0502020204030204"/>
              </a:rPr>
              <a:t>a</a:t>
            </a:r>
            <a:r>
              <a:rPr sz="1750" spc="320" dirty="0">
                <a:latin typeface="Calibri" panose="020F0502020204030204"/>
                <a:cs typeface="Calibri" panose="020F0502020204030204"/>
              </a:rPr>
              <a:t> </a:t>
            </a:r>
            <a:r>
              <a:rPr sz="1750" spc="-5" dirty="0">
                <a:latin typeface="Calibri" panose="020F0502020204030204"/>
                <a:cs typeface="Calibri" panose="020F0502020204030204"/>
              </a:rPr>
              <a:t>collection</a:t>
            </a:r>
            <a:r>
              <a:rPr sz="1750" spc="315" dirty="0">
                <a:latin typeface="Calibri" panose="020F0502020204030204"/>
                <a:cs typeface="Calibri" panose="020F0502020204030204"/>
              </a:rPr>
              <a:t> </a:t>
            </a:r>
            <a:r>
              <a:rPr sz="1750" spc="-5" dirty="0">
                <a:latin typeface="Calibri" panose="020F0502020204030204"/>
                <a:cs typeface="Calibri" panose="020F0502020204030204"/>
              </a:rPr>
              <a:t>of</a:t>
            </a:r>
            <a:r>
              <a:rPr sz="1750" spc="320" dirty="0">
                <a:latin typeface="Calibri" panose="020F0502020204030204"/>
                <a:cs typeface="Calibri" panose="020F0502020204030204"/>
              </a:rPr>
              <a:t> </a:t>
            </a:r>
            <a:r>
              <a:rPr sz="1750" spc="-5" dirty="0">
                <a:latin typeface="Calibri" panose="020F0502020204030204"/>
                <a:cs typeface="Calibri" panose="020F0502020204030204"/>
              </a:rPr>
              <a:t>numbers</a:t>
            </a:r>
            <a:r>
              <a:rPr sz="1750" spc="315" dirty="0">
                <a:latin typeface="Calibri" panose="020F0502020204030204"/>
                <a:cs typeface="Calibri" panose="020F0502020204030204"/>
              </a:rPr>
              <a:t> </a:t>
            </a:r>
            <a:r>
              <a:rPr sz="1750" dirty="0">
                <a:latin typeface="Calibri" panose="020F0502020204030204"/>
                <a:cs typeface="Calibri" panose="020F0502020204030204"/>
              </a:rPr>
              <a:t>and</a:t>
            </a:r>
            <a:r>
              <a:rPr sz="1750" spc="320" dirty="0">
                <a:latin typeface="Calibri" panose="020F0502020204030204"/>
                <a:cs typeface="Calibri" panose="020F0502020204030204"/>
              </a:rPr>
              <a:t> </a:t>
            </a:r>
            <a:r>
              <a:rPr sz="1750" spc="-5" dirty="0">
                <a:latin typeface="Calibri" panose="020F0502020204030204"/>
                <a:cs typeface="Calibri" panose="020F0502020204030204"/>
              </a:rPr>
              <a:t>expect</a:t>
            </a:r>
            <a:r>
              <a:rPr sz="1750" spc="315" dirty="0">
                <a:latin typeface="Calibri" panose="020F0502020204030204"/>
                <a:cs typeface="Calibri" panose="020F0502020204030204"/>
              </a:rPr>
              <a:t> </a:t>
            </a:r>
            <a:r>
              <a:rPr sz="1750" spc="-5" dirty="0">
                <a:latin typeface="Calibri" panose="020F0502020204030204"/>
                <a:cs typeface="Calibri" panose="020F0502020204030204"/>
              </a:rPr>
              <a:t>it</a:t>
            </a:r>
            <a:r>
              <a:rPr sz="1750" spc="315" dirty="0">
                <a:latin typeface="Calibri" panose="020F0502020204030204"/>
                <a:cs typeface="Calibri" panose="020F0502020204030204"/>
              </a:rPr>
              <a:t> </a:t>
            </a:r>
            <a:r>
              <a:rPr sz="1750" spc="-5" dirty="0">
                <a:latin typeface="Calibri" panose="020F0502020204030204"/>
                <a:cs typeface="Calibri" panose="020F0502020204030204"/>
              </a:rPr>
              <a:t>to</a:t>
            </a:r>
            <a:r>
              <a:rPr sz="1750" spc="315" dirty="0">
                <a:latin typeface="Calibri" panose="020F0502020204030204"/>
                <a:cs typeface="Calibri" panose="020F0502020204030204"/>
              </a:rPr>
              <a:t> </a:t>
            </a:r>
            <a:r>
              <a:rPr sz="1750" spc="-5" dirty="0">
                <a:latin typeface="Calibri" panose="020F0502020204030204"/>
                <a:cs typeface="Calibri" panose="020F0502020204030204"/>
              </a:rPr>
              <a:t>increment</a:t>
            </a:r>
            <a:r>
              <a:rPr sz="1750" spc="315" dirty="0">
                <a:latin typeface="Calibri" panose="020F0502020204030204"/>
                <a:cs typeface="Calibri" panose="020F0502020204030204"/>
              </a:rPr>
              <a:t> </a:t>
            </a:r>
            <a:r>
              <a:rPr sz="1750" spc="-5" dirty="0">
                <a:latin typeface="Calibri" panose="020F0502020204030204"/>
                <a:cs typeface="Calibri" panose="020F0502020204030204"/>
              </a:rPr>
              <a:t>each</a:t>
            </a:r>
            <a:r>
              <a:rPr sz="1750" spc="315" dirty="0">
                <a:latin typeface="Calibri" panose="020F0502020204030204"/>
                <a:cs typeface="Calibri" panose="020F0502020204030204"/>
              </a:rPr>
              <a:t> </a:t>
            </a:r>
            <a:r>
              <a:rPr sz="1750" spc="-5" dirty="0">
                <a:latin typeface="Calibri" panose="020F0502020204030204"/>
                <a:cs typeface="Calibri" panose="020F0502020204030204"/>
              </a:rPr>
              <a:t>element</a:t>
            </a:r>
            <a:r>
              <a:rPr sz="1750" spc="315" dirty="0">
                <a:latin typeface="Calibri" panose="020F0502020204030204"/>
                <a:cs typeface="Calibri" panose="020F0502020204030204"/>
              </a:rPr>
              <a:t> </a:t>
            </a:r>
            <a:r>
              <a:rPr sz="1750" spc="-5" dirty="0">
                <a:latin typeface="Calibri" panose="020F0502020204030204"/>
                <a:cs typeface="Calibri" panose="020F0502020204030204"/>
              </a:rPr>
              <a:t>of</a:t>
            </a:r>
            <a:r>
              <a:rPr sz="1750" spc="320" dirty="0">
                <a:latin typeface="Calibri" panose="020F0502020204030204"/>
                <a:cs typeface="Calibri" panose="020F0502020204030204"/>
              </a:rPr>
              <a:t> </a:t>
            </a:r>
            <a:r>
              <a:rPr sz="1750" spc="-5" dirty="0">
                <a:latin typeface="Calibri" panose="020F0502020204030204"/>
                <a:cs typeface="Calibri" panose="020F0502020204030204"/>
              </a:rPr>
              <a:t>this </a:t>
            </a:r>
            <a:r>
              <a:rPr sz="1750" spc="-380" dirty="0">
                <a:latin typeface="Calibri" panose="020F0502020204030204"/>
                <a:cs typeface="Calibri" panose="020F0502020204030204"/>
              </a:rPr>
              <a:t> </a:t>
            </a:r>
            <a:r>
              <a:rPr sz="1750" spc="-5" dirty="0">
                <a:latin typeface="Calibri" panose="020F0502020204030204"/>
                <a:cs typeface="Calibri" panose="020F0502020204030204"/>
              </a:rPr>
              <a:t>collection.</a:t>
            </a:r>
            <a:endParaRPr sz="1750">
              <a:latin typeface="Calibri" panose="020F0502020204030204"/>
              <a:cs typeface="Calibri" panose="020F0502020204030204"/>
            </a:endParaRPr>
          </a:p>
          <a:p>
            <a:pPr marL="264795" marR="17780" indent="-252730">
              <a:lnSpc>
                <a:spcPct val="150000"/>
              </a:lnSpc>
              <a:buFont typeface="Arial MT"/>
              <a:buChar char="•"/>
              <a:tabLst>
                <a:tab pos="264795" algn="l"/>
                <a:tab pos="265430" algn="l"/>
              </a:tabLst>
            </a:pPr>
            <a:r>
              <a:rPr sz="1750" spc="-5" dirty="0">
                <a:latin typeface="Calibri" panose="020F0502020204030204"/>
                <a:cs typeface="Calibri" panose="020F0502020204030204"/>
              </a:rPr>
              <a:t>We</a:t>
            </a:r>
            <a:r>
              <a:rPr sz="1750" spc="40" dirty="0">
                <a:latin typeface="Calibri" panose="020F0502020204030204"/>
                <a:cs typeface="Calibri" panose="020F0502020204030204"/>
              </a:rPr>
              <a:t> </a:t>
            </a:r>
            <a:r>
              <a:rPr sz="1750" spc="-5" dirty="0">
                <a:latin typeface="Calibri" panose="020F0502020204030204"/>
                <a:cs typeface="Calibri" panose="020F0502020204030204"/>
              </a:rPr>
              <a:t>receive</a:t>
            </a:r>
            <a:r>
              <a:rPr sz="1750" spc="40" dirty="0">
                <a:latin typeface="Calibri" panose="020F0502020204030204"/>
                <a:cs typeface="Calibri" panose="020F0502020204030204"/>
              </a:rPr>
              <a:t> </a:t>
            </a:r>
            <a:r>
              <a:rPr sz="1750" spc="-5" dirty="0">
                <a:latin typeface="Calibri" panose="020F0502020204030204"/>
                <a:cs typeface="Calibri" panose="020F0502020204030204"/>
              </a:rPr>
              <a:t>the</a:t>
            </a:r>
            <a:r>
              <a:rPr sz="1750" spc="40" dirty="0">
                <a:latin typeface="Calibri" panose="020F0502020204030204"/>
                <a:cs typeface="Calibri" panose="020F0502020204030204"/>
              </a:rPr>
              <a:t> </a:t>
            </a:r>
            <a:r>
              <a:rPr sz="1750" spc="-5" dirty="0">
                <a:latin typeface="Calibri" panose="020F0502020204030204"/>
                <a:cs typeface="Calibri" panose="020F0502020204030204"/>
              </a:rPr>
              <a:t>numbers</a:t>
            </a:r>
            <a:r>
              <a:rPr sz="1750" spc="45" dirty="0">
                <a:latin typeface="Calibri" panose="020F0502020204030204"/>
                <a:cs typeface="Calibri" panose="020F0502020204030204"/>
              </a:rPr>
              <a:t> </a:t>
            </a:r>
            <a:r>
              <a:rPr sz="1750" spc="-5" dirty="0">
                <a:latin typeface="Calibri" panose="020F0502020204030204"/>
                <a:cs typeface="Calibri" panose="020F0502020204030204"/>
              </a:rPr>
              <a:t>collection,</a:t>
            </a:r>
            <a:r>
              <a:rPr sz="1750" spc="40" dirty="0">
                <a:latin typeface="Calibri" panose="020F0502020204030204"/>
                <a:cs typeface="Calibri" panose="020F0502020204030204"/>
              </a:rPr>
              <a:t> </a:t>
            </a:r>
            <a:r>
              <a:rPr sz="1750" spc="-5" dirty="0">
                <a:latin typeface="Calibri" panose="020F0502020204030204"/>
                <a:cs typeface="Calibri" panose="020F0502020204030204"/>
              </a:rPr>
              <a:t>use</a:t>
            </a:r>
            <a:r>
              <a:rPr sz="1750" spc="45" dirty="0">
                <a:latin typeface="Calibri" panose="020F0502020204030204"/>
                <a:cs typeface="Calibri" panose="020F0502020204030204"/>
              </a:rPr>
              <a:t> </a:t>
            </a:r>
            <a:r>
              <a:rPr sz="1750" spc="-5" dirty="0">
                <a:latin typeface="Calibri" panose="020F0502020204030204"/>
                <a:cs typeface="Calibri" panose="020F0502020204030204"/>
              </a:rPr>
              <a:t>map</a:t>
            </a:r>
            <a:r>
              <a:rPr sz="1750" spc="40" dirty="0">
                <a:latin typeface="Calibri" panose="020F0502020204030204"/>
                <a:cs typeface="Calibri" panose="020F0502020204030204"/>
              </a:rPr>
              <a:t> </a:t>
            </a:r>
            <a:r>
              <a:rPr sz="1750" spc="-5" dirty="0">
                <a:latin typeface="Calibri" panose="020F0502020204030204"/>
                <a:cs typeface="Calibri" panose="020F0502020204030204"/>
              </a:rPr>
              <a:t>with</a:t>
            </a:r>
            <a:r>
              <a:rPr sz="1750" spc="40" dirty="0">
                <a:latin typeface="Calibri" panose="020F0502020204030204"/>
                <a:cs typeface="Calibri" panose="020F0502020204030204"/>
              </a:rPr>
              <a:t> </a:t>
            </a:r>
            <a:r>
              <a:rPr sz="1750" spc="-5" dirty="0">
                <a:latin typeface="Calibri" panose="020F0502020204030204"/>
                <a:cs typeface="Calibri" panose="020F0502020204030204"/>
              </a:rPr>
              <a:t>the</a:t>
            </a:r>
            <a:r>
              <a:rPr sz="1750" spc="150" dirty="0">
                <a:latin typeface="Calibri" panose="020F0502020204030204"/>
                <a:cs typeface="Calibri" panose="020F0502020204030204"/>
              </a:rPr>
              <a:t> </a:t>
            </a:r>
            <a:r>
              <a:rPr sz="1750" b="1" i="1" spc="-5" dirty="0">
                <a:latin typeface="Calibri" panose="020F0502020204030204"/>
                <a:cs typeface="Calibri" panose="020F0502020204030204"/>
              </a:rPr>
              <a:t>inc</a:t>
            </a:r>
            <a:r>
              <a:rPr sz="1750" b="1" i="1" spc="5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45" dirty="0">
                <a:latin typeface="Calibri" panose="020F0502020204030204"/>
                <a:cs typeface="Calibri" panose="020F0502020204030204"/>
              </a:rPr>
              <a:t> </a:t>
            </a:r>
            <a:r>
              <a:rPr sz="1750" spc="-5" dirty="0">
                <a:latin typeface="Calibri" panose="020F0502020204030204"/>
                <a:cs typeface="Calibri" panose="020F0502020204030204"/>
              </a:rPr>
              <a:t>to</a:t>
            </a:r>
            <a:r>
              <a:rPr sz="1750" spc="40" dirty="0">
                <a:latin typeface="Calibri" panose="020F0502020204030204"/>
                <a:cs typeface="Calibri" panose="020F0502020204030204"/>
              </a:rPr>
              <a:t> </a:t>
            </a:r>
            <a:r>
              <a:rPr sz="1750" spc="-5" dirty="0">
                <a:latin typeface="Calibri" panose="020F0502020204030204"/>
                <a:cs typeface="Calibri" panose="020F0502020204030204"/>
              </a:rPr>
              <a:t>increment</a:t>
            </a:r>
            <a:r>
              <a:rPr sz="1750" spc="45" dirty="0">
                <a:latin typeface="Calibri" panose="020F0502020204030204"/>
                <a:cs typeface="Calibri" panose="020F0502020204030204"/>
              </a:rPr>
              <a:t> </a:t>
            </a:r>
            <a:r>
              <a:rPr sz="1750" spc="-5" dirty="0">
                <a:latin typeface="Calibri" panose="020F0502020204030204"/>
                <a:cs typeface="Calibri" panose="020F0502020204030204"/>
              </a:rPr>
              <a:t>each</a:t>
            </a:r>
            <a:r>
              <a:rPr sz="1750" spc="40" dirty="0">
                <a:latin typeface="Calibri" panose="020F0502020204030204"/>
                <a:cs typeface="Calibri" panose="020F0502020204030204"/>
              </a:rPr>
              <a:t> </a:t>
            </a:r>
            <a:r>
              <a:rPr sz="1750" spc="-5" dirty="0">
                <a:latin typeface="Calibri" panose="020F0502020204030204"/>
                <a:cs typeface="Calibri" panose="020F0502020204030204"/>
              </a:rPr>
              <a:t>number,</a:t>
            </a:r>
            <a:r>
              <a:rPr sz="1750" spc="45" dirty="0">
                <a:latin typeface="Calibri" panose="020F0502020204030204"/>
                <a:cs typeface="Calibri" panose="020F0502020204030204"/>
              </a:rPr>
              <a:t> </a:t>
            </a:r>
            <a:r>
              <a:rPr sz="1750" dirty="0">
                <a:latin typeface="Calibri" panose="020F0502020204030204"/>
                <a:cs typeface="Calibri" panose="020F0502020204030204"/>
              </a:rPr>
              <a:t>and</a:t>
            </a:r>
            <a:r>
              <a:rPr sz="1750" spc="40" dirty="0">
                <a:latin typeface="Calibri" panose="020F0502020204030204"/>
                <a:cs typeface="Calibri" panose="020F0502020204030204"/>
              </a:rPr>
              <a:t> </a:t>
            </a:r>
            <a:r>
              <a:rPr sz="1750" spc="-5" dirty="0">
                <a:latin typeface="Calibri" panose="020F0502020204030204"/>
                <a:cs typeface="Calibri" panose="020F0502020204030204"/>
              </a:rPr>
              <a:t>return</a:t>
            </a:r>
            <a:r>
              <a:rPr sz="1750" spc="40" dirty="0">
                <a:latin typeface="Calibri" panose="020F0502020204030204"/>
                <a:cs typeface="Calibri" panose="020F0502020204030204"/>
              </a:rPr>
              <a:t> </a:t>
            </a:r>
            <a:r>
              <a:rPr sz="1750" dirty="0">
                <a:latin typeface="Calibri" panose="020F0502020204030204"/>
                <a:cs typeface="Calibri" panose="020F0502020204030204"/>
              </a:rPr>
              <a:t>a</a:t>
            </a:r>
            <a:r>
              <a:rPr sz="1750" spc="40" dirty="0">
                <a:latin typeface="Calibri" panose="020F0502020204030204"/>
                <a:cs typeface="Calibri" panose="020F0502020204030204"/>
              </a:rPr>
              <a:t> </a:t>
            </a:r>
            <a:r>
              <a:rPr sz="1750" spc="-5" dirty="0">
                <a:latin typeface="Calibri" panose="020F0502020204030204"/>
                <a:cs typeface="Calibri" panose="020F0502020204030204"/>
              </a:rPr>
              <a:t>new</a:t>
            </a:r>
            <a:r>
              <a:rPr sz="1750" spc="45" dirty="0">
                <a:latin typeface="Calibri" panose="020F0502020204030204"/>
                <a:cs typeface="Calibri" panose="020F0502020204030204"/>
              </a:rPr>
              <a:t> </a:t>
            </a:r>
            <a:r>
              <a:rPr sz="1750" spc="-5" dirty="0">
                <a:latin typeface="Calibri" panose="020F0502020204030204"/>
                <a:cs typeface="Calibri" panose="020F0502020204030204"/>
              </a:rPr>
              <a:t>list</a:t>
            </a:r>
            <a:r>
              <a:rPr sz="1750" spc="45" dirty="0">
                <a:latin typeface="Calibri" panose="020F0502020204030204"/>
                <a:cs typeface="Calibri" panose="020F0502020204030204"/>
              </a:rPr>
              <a:t> </a:t>
            </a:r>
            <a:r>
              <a:rPr sz="1750" spc="-5" dirty="0">
                <a:latin typeface="Calibri" panose="020F0502020204030204"/>
                <a:cs typeface="Calibri" panose="020F0502020204030204"/>
              </a:rPr>
              <a:t>of </a:t>
            </a:r>
            <a:r>
              <a:rPr sz="1750" spc="-385" dirty="0">
                <a:latin typeface="Calibri" panose="020F0502020204030204"/>
                <a:cs typeface="Calibri" panose="020F0502020204030204"/>
              </a:rPr>
              <a:t> </a:t>
            </a:r>
            <a:r>
              <a:rPr sz="1750" spc="-5" dirty="0">
                <a:latin typeface="Calibri" panose="020F0502020204030204"/>
                <a:cs typeface="Calibri" panose="020F0502020204030204"/>
              </a:rPr>
              <a:t>incremented</a:t>
            </a:r>
            <a:r>
              <a:rPr sz="1750" spc="-10" dirty="0">
                <a:latin typeface="Calibri" panose="020F0502020204030204"/>
                <a:cs typeface="Calibri" panose="020F0502020204030204"/>
              </a:rPr>
              <a:t> </a:t>
            </a:r>
            <a:r>
              <a:rPr sz="1750" spc="-5" dirty="0">
                <a:latin typeface="Calibri" panose="020F0502020204030204"/>
                <a:cs typeface="Calibri" panose="020F0502020204030204"/>
              </a:rPr>
              <a:t>numbers.</a:t>
            </a:r>
            <a:endParaRPr sz="1750">
              <a:latin typeface="Calibri" panose="020F0502020204030204"/>
              <a:cs typeface="Calibri" panose="020F0502020204030204"/>
            </a:endParaRPr>
          </a:p>
        </p:txBody>
      </p:sp>
      <p:sp>
        <p:nvSpPr>
          <p:cNvPr id="7" name="object 7"/>
          <p:cNvSpPr txBox="1"/>
          <p:nvPr/>
        </p:nvSpPr>
        <p:spPr>
          <a:xfrm>
            <a:off x="3740149" y="4214682"/>
            <a:ext cx="5153025" cy="558800"/>
          </a:xfrm>
          <a:prstGeom prst="rect">
            <a:avLst/>
          </a:prstGeom>
        </p:spPr>
        <p:txBody>
          <a:bodyPr vert="horz" wrap="square" lIns="0" tIns="12700" rIns="0" bIns="0" rtlCol="0">
            <a:spAutoFit/>
          </a:bodyPr>
          <a:lstStyle/>
          <a:p>
            <a:pPr marL="12700">
              <a:lnSpc>
                <a:spcPct val="100000"/>
              </a:lnSpc>
              <a:spcBef>
                <a:spcPts val="100"/>
              </a:spcBef>
            </a:pPr>
            <a:r>
              <a:rPr sz="1750" spc="-5" dirty="0">
                <a:latin typeface="Calibri" panose="020F0502020204030204"/>
                <a:cs typeface="Calibri" panose="020F0502020204030204"/>
              </a:rPr>
              <a:t>Note</a:t>
            </a:r>
            <a:r>
              <a:rPr sz="1750" spc="-20" dirty="0">
                <a:latin typeface="Calibri" panose="020F0502020204030204"/>
                <a:cs typeface="Calibri" panose="020F0502020204030204"/>
              </a:rPr>
              <a:t> </a:t>
            </a:r>
            <a:r>
              <a:rPr sz="1750" dirty="0">
                <a:latin typeface="Calibri" panose="020F0502020204030204"/>
                <a:cs typeface="Calibri" panose="020F0502020204030204"/>
              </a:rPr>
              <a:t>:</a:t>
            </a:r>
            <a:r>
              <a:rPr sz="1750" spc="-1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20" dirty="0">
                <a:latin typeface="Calibri" panose="020F0502020204030204"/>
                <a:cs typeface="Calibri" panose="020F0502020204030204"/>
              </a:rPr>
              <a:t> </a:t>
            </a:r>
            <a:r>
              <a:rPr sz="1750" spc="-5" dirty="0">
                <a:latin typeface="Calibri" panose="020F0502020204030204"/>
                <a:cs typeface="Calibri" panose="020F0502020204030204"/>
              </a:rPr>
              <a:t>involving</a:t>
            </a:r>
            <a:r>
              <a:rPr sz="1750" spc="-15" dirty="0">
                <a:latin typeface="Calibri" panose="020F0502020204030204"/>
                <a:cs typeface="Calibri" panose="020F0502020204030204"/>
              </a:rPr>
              <a:t> </a:t>
            </a:r>
            <a:r>
              <a:rPr sz="1750" spc="-5" dirty="0">
                <a:latin typeface="Calibri" panose="020F0502020204030204"/>
                <a:cs typeface="Calibri" panose="020F0502020204030204"/>
              </a:rPr>
              <a:t>Reading</a:t>
            </a:r>
            <a:r>
              <a:rPr sz="1750" spc="-20" dirty="0">
                <a:latin typeface="Calibri" panose="020F0502020204030204"/>
                <a:cs typeface="Calibri" panose="020F0502020204030204"/>
              </a:rPr>
              <a:t> </a:t>
            </a:r>
            <a:r>
              <a:rPr sz="1750" spc="-5" dirty="0">
                <a:latin typeface="Calibri" panose="020F0502020204030204"/>
                <a:cs typeface="Calibri" panose="020F0502020204030204"/>
              </a:rPr>
              <a:t>files,</a:t>
            </a:r>
            <a:endParaRPr sz="1750">
              <a:latin typeface="Calibri" panose="020F0502020204030204"/>
              <a:cs typeface="Calibri" panose="020F0502020204030204"/>
            </a:endParaRPr>
          </a:p>
          <a:p>
            <a:pPr marL="12700">
              <a:lnSpc>
                <a:spcPct val="100000"/>
              </a:lnSpc>
            </a:pPr>
            <a:r>
              <a:rPr sz="1750" spc="-5" dirty="0">
                <a:latin typeface="Calibri" panose="020F0502020204030204"/>
                <a:cs typeface="Calibri" panose="020F0502020204030204"/>
              </a:rPr>
              <a:t>using</a:t>
            </a:r>
            <a:r>
              <a:rPr sz="1750" spc="-15" dirty="0">
                <a:latin typeface="Calibri" panose="020F0502020204030204"/>
                <a:cs typeface="Calibri" panose="020F0502020204030204"/>
              </a:rPr>
              <a:t> </a:t>
            </a:r>
            <a:r>
              <a:rPr sz="1750" spc="-5" dirty="0">
                <a:latin typeface="Calibri" panose="020F0502020204030204"/>
                <a:cs typeface="Calibri" panose="020F0502020204030204"/>
              </a:rPr>
              <a:t>global</a:t>
            </a:r>
            <a:r>
              <a:rPr sz="1750" spc="-15" dirty="0">
                <a:latin typeface="Calibri" panose="020F0502020204030204"/>
                <a:cs typeface="Calibri" panose="020F0502020204030204"/>
              </a:rPr>
              <a:t> </a:t>
            </a:r>
            <a:r>
              <a:rPr sz="1750" spc="-5" dirty="0">
                <a:latin typeface="Calibri" panose="020F0502020204030204"/>
                <a:cs typeface="Calibri" panose="020F0502020204030204"/>
              </a:rPr>
              <a:t>data,</a:t>
            </a:r>
            <a:r>
              <a:rPr sz="1750" spc="-15" dirty="0">
                <a:latin typeface="Calibri" panose="020F0502020204030204"/>
                <a:cs typeface="Calibri" panose="020F0502020204030204"/>
              </a:rPr>
              <a:t> </a:t>
            </a:r>
            <a:r>
              <a:rPr sz="1750" spc="-5" dirty="0">
                <a:latin typeface="Calibri" panose="020F0502020204030204"/>
                <a:cs typeface="Calibri" panose="020F0502020204030204"/>
              </a:rPr>
              <a:t>random</a:t>
            </a:r>
            <a:r>
              <a:rPr sz="1750" spc="-15" dirty="0">
                <a:latin typeface="Calibri" panose="020F0502020204030204"/>
                <a:cs typeface="Calibri" panose="020F0502020204030204"/>
              </a:rPr>
              <a:t> </a:t>
            </a:r>
            <a:r>
              <a:rPr sz="1750" spc="-5" dirty="0">
                <a:latin typeface="Calibri" panose="020F0502020204030204"/>
                <a:cs typeface="Calibri" panose="020F0502020204030204"/>
              </a:rPr>
              <a:t>numbers</a:t>
            </a:r>
            <a:r>
              <a:rPr sz="1750" spc="-15" dirty="0">
                <a:latin typeface="Calibri" panose="020F0502020204030204"/>
                <a:cs typeface="Calibri" panose="020F0502020204030204"/>
              </a:rPr>
              <a:t> </a:t>
            </a:r>
            <a:r>
              <a:rPr sz="1750" dirty="0">
                <a:latin typeface="Calibri" panose="020F0502020204030204"/>
                <a:cs typeface="Calibri" panose="020F0502020204030204"/>
              </a:rPr>
              <a:t>are</a:t>
            </a:r>
            <a:r>
              <a:rPr sz="1750" spc="-10" dirty="0">
                <a:latin typeface="Calibri" panose="020F0502020204030204"/>
                <a:cs typeface="Calibri" panose="020F0502020204030204"/>
              </a:rPr>
              <a:t> </a:t>
            </a:r>
            <a:r>
              <a:rPr sz="1750" spc="-5" dirty="0">
                <a:latin typeface="Calibri" panose="020F0502020204030204"/>
                <a:cs typeface="Calibri" panose="020F0502020204030204"/>
              </a:rPr>
              <a:t>impure</a:t>
            </a:r>
            <a:r>
              <a:rPr sz="1750" spc="-15" dirty="0">
                <a:latin typeface="Calibri" panose="020F0502020204030204"/>
                <a:cs typeface="Calibri" panose="020F0502020204030204"/>
              </a:rPr>
              <a:t> </a:t>
            </a:r>
            <a:r>
              <a:rPr sz="1750" spc="-5" dirty="0">
                <a:latin typeface="Calibri" panose="020F0502020204030204"/>
                <a:cs typeface="Calibri" panose="020F0502020204030204"/>
              </a:rPr>
              <a:t>functions</a:t>
            </a:r>
            <a:endParaRPr sz="1750">
              <a:latin typeface="Calibri" panose="020F0502020204030204"/>
              <a:cs typeface="Calibri" panose="020F0502020204030204"/>
            </a:endParaRPr>
          </a:p>
        </p:txBody>
      </p:sp>
      <p:sp>
        <p:nvSpPr>
          <p:cNvPr id="8" name="object 8"/>
          <p:cNvSpPr txBox="1"/>
          <p:nvPr/>
        </p:nvSpPr>
        <p:spPr>
          <a:xfrm>
            <a:off x="82548" y="3681282"/>
            <a:ext cx="2901315" cy="1892300"/>
          </a:xfrm>
          <a:prstGeom prst="rect">
            <a:avLst/>
          </a:prstGeom>
        </p:spPr>
        <p:txBody>
          <a:bodyPr vert="horz" wrap="square" lIns="0" tIns="146050" rIns="0" bIns="0" rtlCol="0">
            <a:spAutoFit/>
          </a:bodyPr>
          <a:lstStyle/>
          <a:p>
            <a:pPr marL="12700">
              <a:lnSpc>
                <a:spcPct val="100000"/>
              </a:lnSpc>
              <a:spcBef>
                <a:spcPts val="1150"/>
              </a:spcBef>
            </a:pPr>
            <a:r>
              <a:rPr sz="1750" spc="-5" dirty="0">
                <a:latin typeface="Calibri" panose="020F0502020204030204"/>
                <a:cs typeface="Calibri" panose="020F0502020204030204"/>
              </a:rPr>
              <a:t>Example:</a:t>
            </a:r>
            <a:endParaRPr sz="1750">
              <a:latin typeface="Calibri" panose="020F0502020204030204"/>
              <a:cs typeface="Calibri" panose="020F0502020204030204"/>
            </a:endParaRPr>
          </a:p>
          <a:p>
            <a:pPr marL="469900">
              <a:lnSpc>
                <a:spcPct val="100000"/>
              </a:lnSpc>
              <a:spcBef>
                <a:spcPts val="1050"/>
              </a:spcBef>
            </a:pPr>
            <a:r>
              <a:rPr sz="1750" spc="-5" dirty="0">
                <a:latin typeface="Calibri" panose="020F0502020204030204"/>
                <a:cs typeface="Calibri" panose="020F0502020204030204"/>
              </a:rPr>
              <a:t>def</a:t>
            </a:r>
            <a:r>
              <a:rPr sz="1750" spc="-45" dirty="0">
                <a:latin typeface="Calibri" panose="020F0502020204030204"/>
                <a:cs typeface="Calibri" panose="020F0502020204030204"/>
              </a:rPr>
              <a:t> </a:t>
            </a:r>
            <a:r>
              <a:rPr sz="1750" spc="-5" dirty="0">
                <a:latin typeface="Calibri" panose="020F0502020204030204"/>
                <a:cs typeface="Calibri" panose="020F0502020204030204"/>
              </a:rPr>
              <a:t>inc(x):</a:t>
            </a:r>
            <a:endParaRPr sz="1750">
              <a:latin typeface="Calibri" panose="020F0502020204030204"/>
              <a:cs typeface="Calibri" panose="020F0502020204030204"/>
            </a:endParaRPr>
          </a:p>
          <a:p>
            <a:pPr marL="469900" marR="961390" indent="457200">
              <a:lnSpc>
                <a:spcPct val="100000"/>
              </a:lnSpc>
            </a:pPr>
            <a:r>
              <a:rPr sz="1750" spc="-5" dirty="0">
                <a:latin typeface="Calibri" panose="020F0502020204030204"/>
                <a:cs typeface="Calibri" panose="020F0502020204030204"/>
              </a:rPr>
              <a:t>return x+1 </a:t>
            </a:r>
            <a:r>
              <a:rPr sz="1750" dirty="0">
                <a:latin typeface="Calibri" panose="020F0502020204030204"/>
                <a:cs typeface="Calibri" panose="020F0502020204030204"/>
              </a:rPr>
              <a:t> </a:t>
            </a:r>
            <a:r>
              <a:rPr sz="1750" spc="-5" dirty="0">
                <a:latin typeface="Calibri" panose="020F0502020204030204"/>
                <a:cs typeface="Calibri" panose="020F0502020204030204"/>
              </a:rPr>
              <a:t>list=[8,3,7,5,2,6]</a:t>
            </a:r>
            <a:endParaRPr sz="1750">
              <a:latin typeface="Calibri" panose="020F0502020204030204"/>
              <a:cs typeface="Calibri" panose="020F0502020204030204"/>
            </a:endParaRPr>
          </a:p>
          <a:p>
            <a:pPr marL="469900" marR="5080">
              <a:lnSpc>
                <a:spcPct val="100000"/>
              </a:lnSpc>
              <a:tabLst>
                <a:tab pos="1941830" algn="l"/>
              </a:tabLst>
            </a:pPr>
            <a:r>
              <a:rPr sz="1750" spc="-5" dirty="0">
                <a:latin typeface="Calibri" panose="020F0502020204030204"/>
                <a:cs typeface="Calibri" panose="020F0502020204030204"/>
              </a:rPr>
              <a:t>x=map(inc,list</a:t>
            </a:r>
            <a:r>
              <a:rPr sz="1750" dirty="0">
                <a:latin typeface="Calibri" panose="020F0502020204030204"/>
                <a:cs typeface="Calibri" panose="020F0502020204030204"/>
              </a:rPr>
              <a:t>)	</a:t>
            </a:r>
            <a:r>
              <a:rPr sz="1750" spc="-5" dirty="0">
                <a:latin typeface="Calibri" panose="020F0502020204030204"/>
                <a:cs typeface="Calibri" panose="020F0502020204030204"/>
              </a:rPr>
              <a:t>#print(list)  print(x)</a:t>
            </a:r>
            <a:endParaRPr sz="1750">
              <a:latin typeface="Calibri" panose="020F0502020204030204"/>
              <a:cs typeface="Calibri" panose="020F0502020204030204"/>
            </a:endParaRPr>
          </a:p>
        </p:txBody>
      </p:sp>
      <p:sp>
        <p:nvSpPr>
          <p:cNvPr id="9" name="object 9"/>
          <p:cNvSpPr txBox="1"/>
          <p:nvPr/>
        </p:nvSpPr>
        <p:spPr>
          <a:xfrm>
            <a:off x="82548" y="5414832"/>
            <a:ext cx="12038965" cy="1225550"/>
          </a:xfrm>
          <a:prstGeom prst="rect">
            <a:avLst/>
          </a:prstGeom>
        </p:spPr>
        <p:txBody>
          <a:bodyPr vert="horz" wrap="square" lIns="0" tIns="12700" rIns="0" bIns="0" rtlCol="0">
            <a:spAutoFit/>
          </a:bodyPr>
          <a:lstStyle/>
          <a:p>
            <a:pPr marL="12700" marR="5080">
              <a:lnSpc>
                <a:spcPct val="150000"/>
              </a:lnSpc>
              <a:spcBef>
                <a:spcPts val="100"/>
              </a:spcBef>
            </a:pPr>
            <a:r>
              <a:rPr sz="1750" b="1" spc="-5" dirty="0">
                <a:latin typeface="Calibri" panose="020F0502020204030204"/>
                <a:cs typeface="Calibri" panose="020F0502020204030204"/>
              </a:rPr>
              <a:t>Note:</a:t>
            </a:r>
            <a:r>
              <a:rPr sz="1750" b="1" spc="35" dirty="0">
                <a:latin typeface="Calibri" panose="020F0502020204030204"/>
                <a:cs typeface="Calibri" panose="020F0502020204030204"/>
              </a:rPr>
              <a:t> </a:t>
            </a:r>
            <a:r>
              <a:rPr sz="1750" spc="-5" dirty="0">
                <a:latin typeface="Calibri" panose="020F0502020204030204"/>
                <a:cs typeface="Calibri" panose="020F0502020204030204"/>
              </a:rPr>
              <a:t>if</a:t>
            </a:r>
            <a:r>
              <a:rPr sz="1750" spc="20" dirty="0">
                <a:latin typeface="Calibri" panose="020F0502020204030204"/>
                <a:cs typeface="Calibri" panose="020F0502020204030204"/>
              </a:rPr>
              <a:t> </a:t>
            </a:r>
            <a:r>
              <a:rPr sz="1750" dirty="0">
                <a:latin typeface="Calibri" panose="020F0502020204030204"/>
                <a:cs typeface="Calibri" panose="020F0502020204030204"/>
              </a:rPr>
              <a:t>a</a:t>
            </a:r>
            <a:r>
              <a:rPr sz="1750" spc="2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25" dirty="0">
                <a:latin typeface="Calibri" panose="020F0502020204030204"/>
                <a:cs typeface="Calibri" panose="020F0502020204030204"/>
              </a:rPr>
              <a:t> </a:t>
            </a:r>
            <a:r>
              <a:rPr sz="1750" spc="-5" dirty="0">
                <a:latin typeface="Calibri" panose="020F0502020204030204"/>
                <a:cs typeface="Calibri" panose="020F0502020204030204"/>
              </a:rPr>
              <a:t>relies</a:t>
            </a:r>
            <a:r>
              <a:rPr sz="1750" spc="20" dirty="0">
                <a:latin typeface="Calibri" panose="020F0502020204030204"/>
                <a:cs typeface="Calibri" panose="020F0502020204030204"/>
              </a:rPr>
              <a:t> </a:t>
            </a:r>
            <a:r>
              <a:rPr sz="1750" spc="-5" dirty="0">
                <a:latin typeface="Calibri" panose="020F0502020204030204"/>
                <a:cs typeface="Calibri" panose="020F0502020204030204"/>
              </a:rPr>
              <a:t>on</a:t>
            </a:r>
            <a:r>
              <a:rPr sz="1750" spc="25" dirty="0">
                <a:latin typeface="Calibri" panose="020F0502020204030204"/>
                <a:cs typeface="Calibri" panose="020F0502020204030204"/>
              </a:rPr>
              <a:t> </a:t>
            </a:r>
            <a:r>
              <a:rPr sz="1750" spc="-5" dirty="0">
                <a:latin typeface="Calibri" panose="020F0502020204030204"/>
                <a:cs typeface="Calibri" panose="020F0502020204030204"/>
              </a:rPr>
              <a:t>the</a:t>
            </a:r>
            <a:r>
              <a:rPr sz="1750" spc="20" dirty="0">
                <a:latin typeface="Calibri" panose="020F0502020204030204"/>
                <a:cs typeface="Calibri" panose="020F0502020204030204"/>
              </a:rPr>
              <a:t> </a:t>
            </a:r>
            <a:r>
              <a:rPr sz="1750" spc="-5" dirty="0">
                <a:latin typeface="Calibri" panose="020F0502020204030204"/>
                <a:cs typeface="Calibri" panose="020F0502020204030204"/>
              </a:rPr>
              <a:t>global</a:t>
            </a:r>
            <a:r>
              <a:rPr sz="1750" spc="20" dirty="0">
                <a:latin typeface="Calibri" panose="020F0502020204030204"/>
                <a:cs typeface="Calibri" panose="020F0502020204030204"/>
              </a:rPr>
              <a:t> </a:t>
            </a:r>
            <a:r>
              <a:rPr sz="1750" spc="-5" dirty="0">
                <a:latin typeface="Calibri" panose="020F0502020204030204"/>
                <a:cs typeface="Calibri" panose="020F0502020204030204"/>
              </a:rPr>
              <a:t>variable</a:t>
            </a:r>
            <a:r>
              <a:rPr sz="1750" spc="20" dirty="0">
                <a:latin typeface="Calibri" panose="020F0502020204030204"/>
                <a:cs typeface="Calibri" panose="020F0502020204030204"/>
              </a:rPr>
              <a:t> </a:t>
            </a:r>
            <a:r>
              <a:rPr sz="1750" spc="-5" dirty="0">
                <a:latin typeface="Calibri" panose="020F0502020204030204"/>
                <a:cs typeface="Calibri" panose="020F0502020204030204"/>
              </a:rPr>
              <a:t>or</a:t>
            </a:r>
            <a:r>
              <a:rPr sz="1750" spc="20" dirty="0">
                <a:latin typeface="Calibri" panose="020F0502020204030204"/>
                <a:cs typeface="Calibri" panose="020F0502020204030204"/>
              </a:rPr>
              <a:t> </a:t>
            </a:r>
            <a:r>
              <a:rPr sz="1750" spc="-5" dirty="0">
                <a:latin typeface="Calibri" panose="020F0502020204030204"/>
                <a:cs typeface="Calibri" panose="020F0502020204030204"/>
              </a:rPr>
              <a:t>class</a:t>
            </a:r>
            <a:r>
              <a:rPr sz="1750" spc="25" dirty="0">
                <a:latin typeface="Calibri" panose="020F0502020204030204"/>
                <a:cs typeface="Calibri" panose="020F0502020204030204"/>
              </a:rPr>
              <a:t> </a:t>
            </a:r>
            <a:r>
              <a:rPr sz="1750" spc="-5" dirty="0">
                <a:latin typeface="Calibri" panose="020F0502020204030204"/>
                <a:cs typeface="Calibri" panose="020F0502020204030204"/>
              </a:rPr>
              <a:t>member’s</a:t>
            </a:r>
            <a:r>
              <a:rPr sz="1750" spc="20" dirty="0">
                <a:latin typeface="Calibri" panose="020F0502020204030204"/>
                <a:cs typeface="Calibri" panose="020F0502020204030204"/>
              </a:rPr>
              <a:t> </a:t>
            </a:r>
            <a:r>
              <a:rPr sz="1750" spc="-5" dirty="0">
                <a:latin typeface="Calibri" panose="020F0502020204030204"/>
                <a:cs typeface="Calibri" panose="020F0502020204030204"/>
              </a:rPr>
              <a:t>data,</a:t>
            </a:r>
            <a:r>
              <a:rPr sz="1750" spc="20" dirty="0">
                <a:latin typeface="Calibri" panose="020F0502020204030204"/>
                <a:cs typeface="Calibri" panose="020F0502020204030204"/>
              </a:rPr>
              <a:t> </a:t>
            </a:r>
            <a:r>
              <a:rPr sz="1750" spc="-5" dirty="0">
                <a:latin typeface="Calibri" panose="020F0502020204030204"/>
                <a:cs typeface="Calibri" panose="020F0502020204030204"/>
              </a:rPr>
              <a:t>then</a:t>
            </a:r>
            <a:r>
              <a:rPr sz="1750" spc="20" dirty="0">
                <a:latin typeface="Calibri" panose="020F0502020204030204"/>
                <a:cs typeface="Calibri" panose="020F0502020204030204"/>
              </a:rPr>
              <a:t> </a:t>
            </a:r>
            <a:r>
              <a:rPr sz="1750" spc="-5" dirty="0">
                <a:latin typeface="Calibri" panose="020F0502020204030204"/>
                <a:cs typeface="Calibri" panose="020F0502020204030204"/>
              </a:rPr>
              <a:t>it</a:t>
            </a:r>
            <a:r>
              <a:rPr sz="1750" spc="20" dirty="0">
                <a:latin typeface="Calibri" panose="020F0502020204030204"/>
                <a:cs typeface="Calibri" panose="020F0502020204030204"/>
              </a:rPr>
              <a:t> </a:t>
            </a:r>
            <a:r>
              <a:rPr sz="1750" spc="-5" dirty="0">
                <a:latin typeface="Calibri" panose="020F0502020204030204"/>
                <a:cs typeface="Calibri" panose="020F0502020204030204"/>
              </a:rPr>
              <a:t>is</a:t>
            </a:r>
            <a:r>
              <a:rPr sz="1750" spc="20" dirty="0">
                <a:latin typeface="Calibri" panose="020F0502020204030204"/>
                <a:cs typeface="Calibri" panose="020F0502020204030204"/>
              </a:rPr>
              <a:t> </a:t>
            </a:r>
            <a:r>
              <a:rPr sz="1750" spc="-5" dirty="0">
                <a:latin typeface="Calibri" panose="020F0502020204030204"/>
                <a:cs typeface="Calibri" panose="020F0502020204030204"/>
              </a:rPr>
              <a:t>not</a:t>
            </a:r>
            <a:r>
              <a:rPr sz="1750" spc="25" dirty="0">
                <a:latin typeface="Calibri" panose="020F0502020204030204"/>
                <a:cs typeface="Calibri" panose="020F0502020204030204"/>
              </a:rPr>
              <a:t> </a:t>
            </a:r>
            <a:r>
              <a:rPr sz="1750" spc="-5" dirty="0">
                <a:latin typeface="Calibri" panose="020F0502020204030204"/>
                <a:cs typeface="Calibri" panose="020F0502020204030204"/>
              </a:rPr>
              <a:t>pure.</a:t>
            </a:r>
            <a:r>
              <a:rPr sz="1750" spc="20" dirty="0">
                <a:latin typeface="Calibri" panose="020F0502020204030204"/>
                <a:cs typeface="Calibri" panose="020F0502020204030204"/>
              </a:rPr>
              <a:t> </a:t>
            </a:r>
            <a:r>
              <a:rPr sz="1750" spc="-5" dirty="0">
                <a:latin typeface="Calibri" panose="020F0502020204030204"/>
                <a:cs typeface="Calibri" panose="020F0502020204030204"/>
              </a:rPr>
              <a:t>And</a:t>
            </a:r>
            <a:r>
              <a:rPr sz="1750" spc="20" dirty="0">
                <a:latin typeface="Calibri" panose="020F0502020204030204"/>
                <a:cs typeface="Calibri" panose="020F0502020204030204"/>
              </a:rPr>
              <a:t> </a:t>
            </a:r>
            <a:r>
              <a:rPr sz="1750" spc="-5" dirty="0">
                <a:latin typeface="Calibri" panose="020F0502020204030204"/>
                <a:cs typeface="Calibri" panose="020F0502020204030204"/>
              </a:rPr>
              <a:t>in</a:t>
            </a:r>
            <a:r>
              <a:rPr sz="1750" spc="20" dirty="0">
                <a:latin typeface="Calibri" panose="020F0502020204030204"/>
                <a:cs typeface="Calibri" panose="020F0502020204030204"/>
              </a:rPr>
              <a:t> </a:t>
            </a:r>
            <a:r>
              <a:rPr sz="1750" spc="-5" dirty="0">
                <a:latin typeface="Calibri" panose="020F0502020204030204"/>
                <a:cs typeface="Calibri" panose="020F0502020204030204"/>
              </a:rPr>
              <a:t>such</a:t>
            </a:r>
            <a:r>
              <a:rPr sz="1750" spc="25" dirty="0">
                <a:latin typeface="Calibri" panose="020F0502020204030204"/>
                <a:cs typeface="Calibri" panose="020F0502020204030204"/>
              </a:rPr>
              <a:t> </a:t>
            </a:r>
            <a:r>
              <a:rPr sz="1750" spc="-5" dirty="0">
                <a:latin typeface="Calibri" panose="020F0502020204030204"/>
                <a:cs typeface="Calibri" panose="020F0502020204030204"/>
              </a:rPr>
              <a:t>cases,</a:t>
            </a:r>
            <a:r>
              <a:rPr sz="1750" spc="25" dirty="0">
                <a:latin typeface="Calibri" panose="020F0502020204030204"/>
                <a:cs typeface="Calibri" panose="020F0502020204030204"/>
              </a:rPr>
              <a:t> </a:t>
            </a:r>
            <a:r>
              <a:rPr sz="1750" spc="-5" dirty="0">
                <a:latin typeface="Calibri" panose="020F0502020204030204"/>
                <a:cs typeface="Calibri" panose="020F0502020204030204"/>
              </a:rPr>
              <a:t>the</a:t>
            </a:r>
            <a:r>
              <a:rPr sz="1750" spc="20" dirty="0">
                <a:latin typeface="Calibri" panose="020F0502020204030204"/>
                <a:cs typeface="Calibri" panose="020F0502020204030204"/>
              </a:rPr>
              <a:t> </a:t>
            </a:r>
            <a:r>
              <a:rPr sz="1750" spc="-5" dirty="0">
                <a:latin typeface="Calibri" panose="020F0502020204030204"/>
                <a:cs typeface="Calibri" panose="020F0502020204030204"/>
              </a:rPr>
              <a:t>return</a:t>
            </a:r>
            <a:r>
              <a:rPr sz="1750" spc="20" dirty="0">
                <a:latin typeface="Calibri" panose="020F0502020204030204"/>
                <a:cs typeface="Calibri" panose="020F0502020204030204"/>
              </a:rPr>
              <a:t> </a:t>
            </a:r>
            <a:r>
              <a:rPr sz="1750" spc="-5" dirty="0">
                <a:latin typeface="Calibri" panose="020F0502020204030204"/>
                <a:cs typeface="Calibri" panose="020F0502020204030204"/>
              </a:rPr>
              <a:t>value</a:t>
            </a:r>
            <a:r>
              <a:rPr sz="1750" spc="20" dirty="0">
                <a:latin typeface="Calibri" panose="020F0502020204030204"/>
                <a:cs typeface="Calibri" panose="020F0502020204030204"/>
              </a:rPr>
              <a:t> </a:t>
            </a:r>
            <a:r>
              <a:rPr sz="1750" spc="-5" dirty="0">
                <a:latin typeface="Calibri" panose="020F0502020204030204"/>
                <a:cs typeface="Calibri" panose="020F0502020204030204"/>
              </a:rPr>
              <a:t>of</a:t>
            </a:r>
            <a:r>
              <a:rPr sz="1750" spc="20" dirty="0">
                <a:latin typeface="Calibri" panose="020F0502020204030204"/>
                <a:cs typeface="Calibri" panose="020F0502020204030204"/>
              </a:rPr>
              <a:t> </a:t>
            </a:r>
            <a:r>
              <a:rPr sz="1750" spc="-5" dirty="0">
                <a:latin typeface="Calibri" panose="020F0502020204030204"/>
                <a:cs typeface="Calibri" panose="020F0502020204030204"/>
              </a:rPr>
              <a:t>that </a:t>
            </a:r>
            <a:r>
              <a:rPr sz="1750" spc="-380"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0" dirty="0">
                <a:latin typeface="Calibri" panose="020F0502020204030204"/>
                <a:cs typeface="Calibri" panose="020F0502020204030204"/>
              </a:rPr>
              <a:t> </a:t>
            </a:r>
            <a:r>
              <a:rPr sz="1750" spc="-5" dirty="0">
                <a:latin typeface="Calibri" panose="020F0502020204030204"/>
                <a:cs typeface="Calibri" panose="020F0502020204030204"/>
              </a:rPr>
              <a:t>is not entirely dependent on the list of </a:t>
            </a:r>
            <a:r>
              <a:rPr sz="1750" dirty="0">
                <a:latin typeface="Calibri" panose="020F0502020204030204"/>
                <a:cs typeface="Calibri" panose="020F0502020204030204"/>
              </a:rPr>
              <a:t>arguments</a:t>
            </a:r>
            <a:r>
              <a:rPr sz="1750" spc="-5" dirty="0">
                <a:latin typeface="Calibri" panose="020F0502020204030204"/>
                <a:cs typeface="Calibri" panose="020F0502020204030204"/>
              </a:rPr>
              <a:t> received </a:t>
            </a:r>
            <a:r>
              <a:rPr sz="1750" dirty="0">
                <a:latin typeface="Calibri" panose="020F0502020204030204"/>
                <a:cs typeface="Calibri" panose="020F0502020204030204"/>
              </a:rPr>
              <a:t>as</a:t>
            </a:r>
            <a:r>
              <a:rPr sz="1750" spc="-10" dirty="0">
                <a:latin typeface="Calibri" panose="020F0502020204030204"/>
                <a:cs typeface="Calibri" panose="020F0502020204030204"/>
              </a:rPr>
              <a:t> </a:t>
            </a:r>
            <a:r>
              <a:rPr sz="1750" spc="-5" dirty="0">
                <a:latin typeface="Calibri" panose="020F0502020204030204"/>
                <a:cs typeface="Calibri" panose="020F0502020204030204"/>
              </a:rPr>
              <a:t>input </a:t>
            </a:r>
            <a:r>
              <a:rPr sz="1750" dirty="0">
                <a:latin typeface="Calibri" panose="020F0502020204030204"/>
                <a:cs typeface="Calibri" panose="020F0502020204030204"/>
              </a:rPr>
              <a:t>and</a:t>
            </a:r>
            <a:r>
              <a:rPr sz="1750" spc="-5" dirty="0">
                <a:latin typeface="Calibri" panose="020F0502020204030204"/>
                <a:cs typeface="Calibri" panose="020F0502020204030204"/>
              </a:rPr>
              <a:t> can </a:t>
            </a:r>
            <a:r>
              <a:rPr sz="1750" dirty="0">
                <a:latin typeface="Calibri" panose="020F0502020204030204"/>
                <a:cs typeface="Calibri" panose="020F0502020204030204"/>
              </a:rPr>
              <a:t>also</a:t>
            </a:r>
            <a:r>
              <a:rPr sz="1750" spc="-5" dirty="0">
                <a:latin typeface="Calibri" panose="020F0502020204030204"/>
                <a:cs typeface="Calibri" panose="020F0502020204030204"/>
              </a:rPr>
              <a:t> have side effects.</a:t>
            </a:r>
            <a:endParaRPr sz="1750">
              <a:latin typeface="Calibri" panose="020F0502020204030204"/>
              <a:cs typeface="Calibri" panose="020F0502020204030204"/>
            </a:endParaRPr>
          </a:p>
          <a:p>
            <a:pPr marL="12700">
              <a:lnSpc>
                <a:spcPct val="100000"/>
              </a:lnSpc>
              <a:spcBef>
                <a:spcPts val="1050"/>
              </a:spcBef>
            </a:pPr>
            <a:r>
              <a:rPr sz="1750" dirty="0">
                <a:latin typeface="Calibri" panose="020F0502020204030204"/>
                <a:cs typeface="Calibri" panose="020F0502020204030204"/>
              </a:rPr>
              <a:t>A</a:t>
            </a:r>
            <a:r>
              <a:rPr sz="1750" spc="-10" dirty="0">
                <a:latin typeface="Calibri" panose="020F0502020204030204"/>
                <a:cs typeface="Calibri" panose="020F0502020204030204"/>
              </a:rPr>
              <a:t> </a:t>
            </a:r>
            <a:r>
              <a:rPr sz="1750" spc="-5" dirty="0">
                <a:latin typeface="Calibri" panose="020F0502020204030204"/>
                <a:cs typeface="Calibri" panose="020F0502020204030204"/>
              </a:rPr>
              <a:t>side effect is </a:t>
            </a:r>
            <a:r>
              <a:rPr sz="1750" dirty="0">
                <a:latin typeface="Calibri" panose="020F0502020204030204"/>
                <a:cs typeface="Calibri" panose="020F0502020204030204"/>
              </a:rPr>
              <a:t>a</a:t>
            </a:r>
            <a:r>
              <a:rPr sz="1750" spc="-5" dirty="0">
                <a:latin typeface="Calibri" panose="020F0502020204030204"/>
                <a:cs typeface="Calibri" panose="020F0502020204030204"/>
              </a:rPr>
              <a:t> change in the state of </a:t>
            </a:r>
            <a:r>
              <a:rPr sz="1750" dirty="0">
                <a:latin typeface="Calibri" panose="020F0502020204030204"/>
                <a:cs typeface="Calibri" panose="020F0502020204030204"/>
              </a:rPr>
              <a:t>an</a:t>
            </a:r>
            <a:r>
              <a:rPr sz="1750" spc="-5" dirty="0">
                <a:latin typeface="Calibri" panose="020F0502020204030204"/>
                <a:cs typeface="Calibri" panose="020F0502020204030204"/>
              </a:rPr>
              <a:t> </a:t>
            </a:r>
            <a:r>
              <a:rPr sz="1750" dirty="0">
                <a:latin typeface="Calibri" panose="020F0502020204030204"/>
                <a:cs typeface="Calibri" panose="020F0502020204030204"/>
              </a:rPr>
              <a:t>application</a:t>
            </a:r>
            <a:r>
              <a:rPr sz="1750" spc="-5" dirty="0">
                <a:latin typeface="Calibri" panose="020F0502020204030204"/>
                <a:cs typeface="Calibri" panose="020F0502020204030204"/>
              </a:rPr>
              <a:t> that is observable outside the called function other than its return value</a:t>
            </a:r>
            <a:endParaRPr sz="1750">
              <a:latin typeface="Calibri" panose="020F0502020204030204"/>
              <a:cs typeface="Calibri" panose="020F0502020204030204"/>
            </a:endParaRPr>
          </a:p>
        </p:txBody>
      </p:sp>
      <p:pic>
        <p:nvPicPr>
          <p:cNvPr id="10" name="object 10"/>
          <p:cNvPicPr/>
          <p:nvPr/>
        </p:nvPicPr>
        <p:blipFill>
          <a:blip r:embed="rId3" cstate="print"/>
          <a:stretch>
            <a:fillRect/>
          </a:stretch>
        </p:blipFill>
        <p:spPr>
          <a:xfrm>
            <a:off x="9067800" y="3744290"/>
            <a:ext cx="2711499" cy="1593197"/>
          </a:xfrm>
          <a:prstGeom prst="rect">
            <a:avLst/>
          </a:prstGeom>
        </p:spPr>
      </p:pic>
      <p:sp>
        <p:nvSpPr>
          <p:cNvPr id="11" name="Slide Number Placeholder 10"/>
          <p:cNvSpPr>
            <a:spLocks noGrp="1"/>
          </p:cNvSpPr>
          <p:nvPr>
            <p:ph type="sldNum" sz="quarter" idx="7"/>
          </p:nvPr>
        </p:nvSpPr>
        <p:spPr/>
        <p:txBody>
          <a:bodyPr/>
          <a:lstStyle/>
          <a:p>
            <a:fld id="{B6F15528-21DE-4FAA-801E-634DDDAF4B2B}" type="slidenum">
              <a:rPr/>
              <a:t>7</a:t>
            </a:fld>
            <a:endParaRPr/>
          </a:p>
        </p:txBody>
      </p:sp>
      <p:sp>
        <p:nvSpPr>
          <p:cNvPr id="12" name="Footer Placeholder 11"/>
          <p:cNvSpPr>
            <a:spLocks noGrp="1"/>
          </p:cNvSpPr>
          <p:nvPr>
            <p:ph type="ftr" sz="quarter" idx="5"/>
          </p:nvPr>
        </p:nvSpPr>
        <p:spPr/>
        <p:txBody>
          <a:bodyPr/>
          <a:lstStyle/>
          <a:p>
            <a:r>
              <a:t>UNIT IV : Pythonic Programming Paradigm</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0" y="44591"/>
            <a:ext cx="7790305"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Producer and Consumer problem using thread</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2"/>
            <a:ext cx="12105504" cy="6100835"/>
            <a:chOff x="127862" y="1268442"/>
            <a:chExt cx="9296400" cy="863469"/>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857598"/>
            </a:xfrm>
            <a:prstGeom prst="rect">
              <a:avLst/>
            </a:prstGeom>
          </p:spPr>
          <p:txBody>
            <a:bodyPr vert="horz" wrap="square" lIns="0" tIns="0" rIns="0" bIns="0" numCol="1" rtlCol="0">
              <a:spAutoFit/>
            </a:bodyPr>
            <a:lstStyle/>
            <a:p>
              <a:pPr algn="just" fontAlgn="base">
                <a:lnSpc>
                  <a:spcPct val="150000"/>
                </a:lnSpc>
              </a:pPr>
              <a:r>
                <a:rPr lang="en-IN" sz="1750" dirty="0"/>
                <a:t>import </a:t>
              </a:r>
              <a:r>
                <a:rPr lang="en-IN" sz="1750" dirty="0" err="1"/>
                <a:t>threading,time,Queue</a:t>
              </a:r>
              <a:endParaRPr lang="en-IN" sz="1750" dirty="0"/>
            </a:p>
            <a:p>
              <a:pPr algn="just" fontAlgn="base">
                <a:lnSpc>
                  <a:spcPct val="150000"/>
                </a:lnSpc>
              </a:pPr>
              <a:r>
                <a:rPr lang="en-IN" sz="1750" dirty="0"/>
                <a:t>items = </a:t>
              </a:r>
              <a:r>
                <a:rPr lang="en-IN" sz="1750" dirty="0" err="1"/>
                <a:t>Queue.Queue</a:t>
              </a:r>
              <a:r>
                <a:rPr lang="en-IN" sz="1750" dirty="0"/>
                <a:t>()</a:t>
              </a:r>
            </a:p>
            <a:p>
              <a:pPr algn="just" fontAlgn="base">
                <a:lnSpc>
                  <a:spcPct val="150000"/>
                </a:lnSpc>
              </a:pPr>
              <a:r>
                <a:rPr lang="en-IN" sz="1750" dirty="0"/>
                <a:t># A producer thread</a:t>
              </a:r>
            </a:p>
            <a:p>
              <a:pPr algn="just" fontAlgn="base">
                <a:lnSpc>
                  <a:spcPct val="150000"/>
                </a:lnSpc>
              </a:pPr>
              <a:r>
                <a:rPr lang="en-IN" sz="1750" dirty="0"/>
                <a:t>def producer():</a:t>
              </a:r>
            </a:p>
            <a:p>
              <a:pPr algn="just" fontAlgn="base">
                <a:lnSpc>
                  <a:spcPct val="150000"/>
                </a:lnSpc>
              </a:pPr>
              <a:r>
                <a:rPr lang="en-IN" sz="1750" dirty="0"/>
                <a:t>    print "I'm the producer"</a:t>
              </a:r>
            </a:p>
            <a:p>
              <a:pPr algn="just" fontAlgn="base">
                <a:lnSpc>
                  <a:spcPct val="150000"/>
                </a:lnSpc>
              </a:pPr>
              <a:r>
                <a:rPr lang="en-IN" sz="1750" dirty="0"/>
                <a:t>    for </a:t>
              </a:r>
              <a:r>
                <a:rPr lang="en-IN" sz="1750" dirty="0" err="1"/>
                <a:t>i</a:t>
              </a:r>
              <a:r>
                <a:rPr lang="en-IN" sz="1750" dirty="0"/>
                <a:t> in range(30):</a:t>
              </a:r>
            </a:p>
            <a:p>
              <a:pPr algn="just" fontAlgn="base">
                <a:lnSpc>
                  <a:spcPct val="150000"/>
                </a:lnSpc>
              </a:pPr>
              <a:r>
                <a:rPr lang="en-IN" sz="1750" dirty="0"/>
                <a:t>        </a:t>
              </a:r>
              <a:r>
                <a:rPr lang="en-IN" sz="1750" dirty="0" err="1"/>
                <a:t>items.put</a:t>
              </a:r>
              <a:r>
                <a:rPr lang="en-IN" sz="1750" dirty="0"/>
                <a:t>(</a:t>
              </a:r>
              <a:r>
                <a:rPr lang="en-IN" sz="1750" dirty="0" err="1"/>
                <a:t>i</a:t>
              </a:r>
              <a:r>
                <a:rPr lang="en-IN" sz="1750" dirty="0"/>
                <a:t>)</a:t>
              </a:r>
            </a:p>
            <a:p>
              <a:pPr algn="just" fontAlgn="base">
                <a:lnSpc>
                  <a:spcPct val="150000"/>
                </a:lnSpc>
              </a:pPr>
              <a:r>
                <a:rPr lang="en-IN" sz="1750" dirty="0"/>
                <a:t>        </a:t>
              </a:r>
              <a:r>
                <a:rPr lang="en-IN" sz="1750" dirty="0" err="1"/>
                <a:t>time.sleep</a:t>
              </a:r>
              <a:r>
                <a:rPr lang="en-IN" sz="1750" dirty="0"/>
                <a:t>(1)</a:t>
              </a:r>
            </a:p>
            <a:p>
              <a:pPr algn="just" fontAlgn="base">
                <a:lnSpc>
                  <a:spcPct val="150000"/>
                </a:lnSpc>
              </a:pPr>
              <a:r>
                <a:rPr lang="en-IN" sz="1750" dirty="0"/>
                <a:t># A consumer thread</a:t>
              </a:r>
            </a:p>
            <a:p>
              <a:pPr algn="just" fontAlgn="base">
                <a:lnSpc>
                  <a:spcPct val="150000"/>
                </a:lnSpc>
              </a:pPr>
              <a:r>
                <a:rPr lang="en-IN" sz="1750" dirty="0"/>
                <a:t>def consumer():</a:t>
              </a:r>
            </a:p>
            <a:p>
              <a:pPr algn="just" fontAlgn="base">
                <a:lnSpc>
                  <a:spcPct val="150000"/>
                </a:lnSpc>
              </a:pPr>
              <a:r>
                <a:rPr lang="en-IN" sz="1750" dirty="0"/>
                <a:t>    print "I'm a consumer", </a:t>
              </a:r>
              <a:r>
                <a:rPr lang="en-IN" sz="1750" dirty="0" err="1"/>
                <a:t>threading.currentThread</a:t>
              </a:r>
              <a:r>
                <a:rPr lang="en-IN" sz="1750" dirty="0"/>
                <a:t>().name</a:t>
              </a:r>
            </a:p>
            <a:p>
              <a:pPr algn="just" fontAlgn="base">
                <a:lnSpc>
                  <a:spcPct val="150000"/>
                </a:lnSpc>
              </a:pPr>
              <a:r>
                <a:rPr lang="en-IN" sz="1750" dirty="0"/>
                <a:t>    while True:</a:t>
              </a:r>
            </a:p>
            <a:p>
              <a:pPr algn="just" fontAlgn="base">
                <a:lnSpc>
                  <a:spcPct val="150000"/>
                </a:lnSpc>
              </a:pPr>
              <a:r>
                <a:rPr lang="en-IN" sz="1750" dirty="0"/>
                <a:t>        x = </a:t>
              </a:r>
              <a:r>
                <a:rPr lang="en-IN" sz="1750" dirty="0" err="1"/>
                <a:t>items.get</a:t>
              </a:r>
              <a:r>
                <a:rPr lang="en-IN" sz="1750" dirty="0"/>
                <a:t>() </a:t>
              </a:r>
            </a:p>
            <a:p>
              <a:pPr algn="just" fontAlgn="base">
                <a:lnSpc>
                  <a:spcPct val="150000"/>
                </a:lnSpc>
              </a:pPr>
              <a:r>
                <a:rPr lang="en-IN" sz="1750" dirty="0"/>
                <a:t>        print </a:t>
              </a:r>
              <a:r>
                <a:rPr lang="en-IN" sz="1750" dirty="0" err="1"/>
                <a:t>threading.currentThread</a:t>
              </a:r>
              <a:r>
                <a:rPr lang="en-IN" sz="1750" dirty="0"/>
                <a:t>().</a:t>
              </a:r>
              <a:r>
                <a:rPr lang="en-IN" sz="1750" dirty="0" err="1"/>
                <a:t>name,"got</a:t>
              </a:r>
              <a:r>
                <a:rPr lang="en-IN" sz="1750" dirty="0"/>
                <a:t>", x</a:t>
              </a:r>
            </a:p>
            <a:p>
              <a:pPr algn="just" fontAlgn="base">
                <a:lnSpc>
                  <a:spcPct val="150000"/>
                </a:lnSpc>
              </a:pPr>
              <a:r>
                <a:rPr lang="en-IN" sz="1750" dirty="0"/>
                <a:t>        </a:t>
              </a:r>
              <a:r>
                <a:rPr lang="en-IN" sz="1750" dirty="0" err="1"/>
                <a:t>time.sleep</a:t>
              </a:r>
              <a:r>
                <a:rPr lang="en-IN" sz="1750" dirty="0"/>
                <a:t>(5)       </a:t>
              </a:r>
            </a:p>
          </p:txBody>
        </p:sp>
      </p:grpSp>
      <p:sp>
        <p:nvSpPr>
          <p:cNvPr id="8" name="object 12"/>
          <p:cNvSpPr txBox="1"/>
          <p:nvPr/>
        </p:nvSpPr>
        <p:spPr>
          <a:xfrm>
            <a:off x="5991003" y="628441"/>
            <a:ext cx="6031664" cy="3231654"/>
          </a:xfrm>
          <a:prstGeom prst="rect">
            <a:avLst/>
          </a:prstGeom>
        </p:spPr>
        <p:txBody>
          <a:bodyPr vert="horz" wrap="square" lIns="0" tIns="0" rIns="0" bIns="0" numCol="1" rtlCol="0">
            <a:spAutoFit/>
          </a:bodyPr>
          <a:lstStyle/>
          <a:p>
            <a:pPr algn="just" fontAlgn="base">
              <a:lnSpc>
                <a:spcPct val="150000"/>
              </a:lnSpc>
            </a:pPr>
            <a:r>
              <a:rPr lang="en-IN" sz="1750" dirty="0"/>
              <a:t># Launch a bunch of consumers</a:t>
            </a:r>
          </a:p>
          <a:p>
            <a:pPr algn="just" fontAlgn="base">
              <a:lnSpc>
                <a:spcPct val="150000"/>
              </a:lnSpc>
            </a:pPr>
            <a:r>
              <a:rPr lang="en-IN" sz="1750" dirty="0"/>
              <a:t>cons = [</a:t>
            </a:r>
            <a:r>
              <a:rPr lang="en-IN" sz="1750" dirty="0" err="1"/>
              <a:t>threading.Thread</a:t>
            </a:r>
            <a:r>
              <a:rPr lang="en-IN" sz="1750" dirty="0"/>
              <a:t>(target=consumer)</a:t>
            </a:r>
          </a:p>
          <a:p>
            <a:pPr algn="just" fontAlgn="base">
              <a:lnSpc>
                <a:spcPct val="150000"/>
              </a:lnSpc>
            </a:pPr>
            <a:r>
              <a:rPr lang="en-IN" sz="1750" dirty="0"/>
              <a:t>        for </a:t>
            </a:r>
            <a:r>
              <a:rPr lang="en-IN" sz="1750" dirty="0" err="1"/>
              <a:t>i</a:t>
            </a:r>
            <a:r>
              <a:rPr lang="en-IN" sz="1750" dirty="0"/>
              <a:t> in range(10)]</a:t>
            </a:r>
          </a:p>
          <a:p>
            <a:pPr algn="just" fontAlgn="base">
              <a:lnSpc>
                <a:spcPct val="150000"/>
              </a:lnSpc>
            </a:pPr>
            <a:r>
              <a:rPr lang="en-IN" sz="1750" dirty="0"/>
              <a:t>for c in cons:</a:t>
            </a:r>
          </a:p>
          <a:p>
            <a:pPr algn="just" fontAlgn="base">
              <a:lnSpc>
                <a:spcPct val="150000"/>
              </a:lnSpc>
            </a:pPr>
            <a:r>
              <a:rPr lang="en-IN" sz="1750" dirty="0"/>
              <a:t>    </a:t>
            </a:r>
            <a:r>
              <a:rPr lang="en-IN" sz="1750" dirty="0" err="1"/>
              <a:t>c.setDaemon</a:t>
            </a:r>
            <a:r>
              <a:rPr lang="en-IN" sz="1750" dirty="0"/>
              <a:t>(True)</a:t>
            </a:r>
          </a:p>
          <a:p>
            <a:pPr algn="just" fontAlgn="base">
              <a:lnSpc>
                <a:spcPct val="150000"/>
              </a:lnSpc>
            </a:pPr>
            <a:r>
              <a:rPr lang="en-IN" sz="1750" dirty="0"/>
              <a:t>    </a:t>
            </a:r>
            <a:r>
              <a:rPr lang="en-IN" sz="1750" dirty="0" err="1"/>
              <a:t>c.start</a:t>
            </a:r>
            <a:r>
              <a:rPr lang="en-IN" sz="1750" dirty="0"/>
              <a:t>()</a:t>
            </a:r>
          </a:p>
          <a:p>
            <a:pPr algn="just" fontAlgn="base">
              <a:lnSpc>
                <a:spcPct val="150000"/>
              </a:lnSpc>
            </a:pPr>
            <a:r>
              <a:rPr lang="en-IN" sz="1750" dirty="0"/>
              <a:t># Run the producer</a:t>
            </a:r>
          </a:p>
          <a:p>
            <a:pPr algn="just" fontAlgn="base">
              <a:lnSpc>
                <a:spcPct val="150000"/>
              </a:lnSpc>
            </a:pPr>
            <a:r>
              <a:rPr lang="en-IN" sz="1750" dirty="0"/>
              <a:t>producer()</a:t>
            </a:r>
          </a:p>
        </p:txBody>
      </p:sp>
      <p:sp>
        <p:nvSpPr>
          <p:cNvPr id="4" name="Slide Number Placeholder 3"/>
          <p:cNvSpPr>
            <a:spLocks noGrp="1"/>
          </p:cNvSpPr>
          <p:nvPr>
            <p:ph type="sldNum" sz="quarter" idx="7"/>
          </p:nvPr>
        </p:nvSpPr>
        <p:spPr/>
        <p:txBody>
          <a:bodyPr/>
          <a:lstStyle/>
          <a:p>
            <a:fld id="{B6F15528-21DE-4FAA-801E-634DDDAF4B2B}" type="slidenum">
              <a:rPr/>
              <a:t>70</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0" y="44591"/>
            <a:ext cx="7790305"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Producer and Consumer problem using thread</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2"/>
            <a:ext cx="12105504" cy="5979174"/>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800424"/>
            </a:xfrm>
            <a:prstGeom prst="rect">
              <a:avLst/>
            </a:prstGeom>
          </p:spPr>
          <p:txBody>
            <a:bodyPr vert="horz" wrap="square" lIns="0" tIns="0" rIns="0" bIns="0" numCol="1" rtlCol="0">
              <a:spAutoFit/>
            </a:bodyPr>
            <a:lstStyle/>
            <a:p>
              <a:pPr algn="just" fontAlgn="base">
                <a:lnSpc>
                  <a:spcPct val="150000"/>
                </a:lnSpc>
              </a:pPr>
              <a:r>
                <a:rPr lang="en-IN" sz="1750" dirty="0"/>
                <a:t>import threading</a:t>
              </a:r>
            </a:p>
            <a:p>
              <a:pPr algn="just" fontAlgn="base">
                <a:lnSpc>
                  <a:spcPct val="150000"/>
                </a:lnSpc>
              </a:pPr>
              <a:r>
                <a:rPr lang="en-IN" sz="1750" dirty="0"/>
                <a:t>import time</a:t>
              </a:r>
            </a:p>
            <a:p>
              <a:pPr algn="just" fontAlgn="base">
                <a:lnSpc>
                  <a:spcPct val="150000"/>
                </a:lnSpc>
              </a:pPr>
              <a:r>
                <a:rPr lang="en-IN" sz="1750" dirty="0"/>
                <a:t># A list of items that are being produced.  Note: it is actually</a:t>
              </a:r>
            </a:p>
            <a:p>
              <a:pPr algn="just" fontAlgn="base">
                <a:lnSpc>
                  <a:spcPct val="150000"/>
                </a:lnSpc>
              </a:pPr>
              <a:r>
                <a:rPr lang="en-IN" sz="1750" dirty="0"/>
                <a:t># more efficient to use a </a:t>
              </a:r>
              <a:r>
                <a:rPr lang="en-IN" sz="1750" dirty="0" err="1"/>
                <a:t>collections.deque</a:t>
              </a:r>
              <a:r>
                <a:rPr lang="en-IN" sz="1750" dirty="0"/>
                <a:t>() object for this.</a:t>
              </a:r>
            </a:p>
            <a:p>
              <a:pPr algn="just" fontAlgn="base">
                <a:lnSpc>
                  <a:spcPct val="150000"/>
                </a:lnSpc>
              </a:pPr>
              <a:r>
                <a:rPr lang="en-IN" sz="1750" dirty="0"/>
                <a:t>items = []</a:t>
              </a:r>
            </a:p>
            <a:p>
              <a:pPr algn="just" fontAlgn="base">
                <a:lnSpc>
                  <a:spcPct val="150000"/>
                </a:lnSpc>
              </a:pPr>
              <a:r>
                <a:rPr lang="en-IN" sz="1750" dirty="0"/>
                <a:t># A condition variable for items</a:t>
              </a:r>
            </a:p>
            <a:p>
              <a:pPr algn="just" fontAlgn="base">
                <a:lnSpc>
                  <a:spcPct val="150000"/>
                </a:lnSpc>
              </a:pPr>
              <a:r>
                <a:rPr lang="en-IN" sz="1750" dirty="0" err="1"/>
                <a:t>items_cv</a:t>
              </a:r>
              <a:r>
                <a:rPr lang="en-IN" sz="1750" dirty="0"/>
                <a:t> = </a:t>
              </a:r>
              <a:r>
                <a:rPr lang="en-IN" sz="1750" dirty="0" err="1"/>
                <a:t>threading.Condition</a:t>
              </a:r>
              <a:r>
                <a:rPr lang="en-IN" sz="1750" dirty="0"/>
                <a:t>()</a:t>
              </a:r>
            </a:p>
            <a:p>
              <a:pPr algn="just" fontAlgn="base">
                <a:lnSpc>
                  <a:spcPct val="150000"/>
                </a:lnSpc>
              </a:pPr>
              <a:r>
                <a:rPr lang="en-IN" sz="1750" dirty="0"/>
                <a:t>def producer():</a:t>
              </a:r>
            </a:p>
            <a:p>
              <a:pPr algn="just" fontAlgn="base">
                <a:lnSpc>
                  <a:spcPct val="150000"/>
                </a:lnSpc>
              </a:pPr>
              <a:r>
                <a:rPr lang="en-IN" sz="1750" dirty="0"/>
                <a:t>    print "I'm the producer"</a:t>
              </a:r>
            </a:p>
            <a:p>
              <a:pPr algn="just" fontAlgn="base">
                <a:lnSpc>
                  <a:spcPct val="150000"/>
                </a:lnSpc>
              </a:pPr>
              <a:r>
                <a:rPr lang="en-IN" sz="1750" dirty="0"/>
                <a:t>    for </a:t>
              </a:r>
              <a:r>
                <a:rPr lang="en-IN" sz="1750" dirty="0" err="1"/>
                <a:t>i</a:t>
              </a:r>
              <a:r>
                <a:rPr lang="en-IN" sz="1750" dirty="0"/>
                <a:t> in range(30):</a:t>
              </a:r>
            </a:p>
            <a:p>
              <a:pPr algn="just" fontAlgn="base">
                <a:lnSpc>
                  <a:spcPct val="150000"/>
                </a:lnSpc>
              </a:pPr>
              <a:r>
                <a:rPr lang="en-IN" sz="1750" dirty="0"/>
                <a:t>        with </a:t>
              </a:r>
              <a:r>
                <a:rPr lang="en-IN" sz="1750" dirty="0" err="1"/>
                <a:t>items_cv</a:t>
              </a:r>
              <a:r>
                <a:rPr lang="en-IN" sz="1750" dirty="0"/>
                <a:t>:          # Always must acquire the lock first</a:t>
              </a:r>
            </a:p>
            <a:p>
              <a:pPr algn="just" fontAlgn="base">
                <a:lnSpc>
                  <a:spcPct val="150000"/>
                </a:lnSpc>
              </a:pPr>
              <a:r>
                <a:rPr lang="en-IN" sz="1750" dirty="0"/>
                <a:t>            </a:t>
              </a:r>
              <a:r>
                <a:rPr lang="en-IN" sz="1750" dirty="0" err="1"/>
                <a:t>items.append</a:t>
              </a:r>
              <a:r>
                <a:rPr lang="en-IN" sz="1750" dirty="0"/>
                <a:t>(</a:t>
              </a:r>
              <a:r>
                <a:rPr lang="en-IN" sz="1750" dirty="0" err="1"/>
                <a:t>i</a:t>
              </a:r>
              <a:r>
                <a:rPr lang="en-IN" sz="1750" dirty="0"/>
                <a:t>)     # Add an item to the list</a:t>
              </a:r>
            </a:p>
            <a:p>
              <a:pPr algn="just" fontAlgn="base">
                <a:lnSpc>
                  <a:spcPct val="150000"/>
                </a:lnSpc>
              </a:pPr>
              <a:r>
                <a:rPr lang="en-IN" sz="1750" dirty="0"/>
                <a:t>            </a:t>
              </a:r>
              <a:r>
                <a:rPr lang="en-IN" sz="1750" dirty="0" err="1"/>
                <a:t>items_cv.notify</a:t>
              </a:r>
              <a:r>
                <a:rPr lang="en-IN" sz="1750" dirty="0"/>
                <a:t>()   # Send a notification signal</a:t>
              </a:r>
            </a:p>
            <a:p>
              <a:pPr algn="just" fontAlgn="base">
                <a:lnSpc>
                  <a:spcPct val="150000"/>
                </a:lnSpc>
              </a:pPr>
              <a:r>
                <a:rPr lang="en-IN" sz="1750" dirty="0"/>
                <a:t>        </a:t>
              </a:r>
              <a:r>
                <a:rPr lang="en-IN" sz="1750" dirty="0" err="1"/>
                <a:t>time.sleep</a:t>
              </a:r>
              <a:r>
                <a:rPr lang="en-IN" sz="1750" dirty="0"/>
                <a:t>(1)</a:t>
              </a:r>
            </a:p>
          </p:txBody>
        </p:sp>
      </p:grpSp>
      <p:sp>
        <p:nvSpPr>
          <p:cNvPr id="8" name="object 12"/>
          <p:cNvSpPr txBox="1"/>
          <p:nvPr/>
        </p:nvSpPr>
        <p:spPr>
          <a:xfrm>
            <a:off x="5991003" y="628441"/>
            <a:ext cx="6031664" cy="6059351"/>
          </a:xfrm>
          <a:prstGeom prst="rect">
            <a:avLst/>
          </a:prstGeom>
        </p:spPr>
        <p:txBody>
          <a:bodyPr vert="horz" wrap="square" lIns="0" tIns="0" rIns="0" bIns="0" numCol="1" rtlCol="0">
            <a:spAutoFit/>
          </a:bodyPr>
          <a:lstStyle/>
          <a:p>
            <a:pPr algn="just" fontAlgn="base">
              <a:lnSpc>
                <a:spcPct val="150000"/>
              </a:lnSpc>
            </a:pPr>
            <a:r>
              <a:rPr lang="en-IN" sz="1750" dirty="0"/>
              <a:t>def consumer():</a:t>
            </a:r>
          </a:p>
          <a:p>
            <a:pPr algn="just" fontAlgn="base">
              <a:lnSpc>
                <a:spcPct val="150000"/>
              </a:lnSpc>
            </a:pPr>
            <a:r>
              <a:rPr lang="en-IN" sz="1750" dirty="0"/>
              <a:t>    print "I'm a consumer", </a:t>
            </a:r>
            <a:r>
              <a:rPr lang="en-IN" sz="1750" dirty="0" err="1"/>
              <a:t>threading.currentThread</a:t>
            </a:r>
            <a:r>
              <a:rPr lang="en-IN" sz="1750" dirty="0"/>
              <a:t>().name</a:t>
            </a:r>
          </a:p>
          <a:p>
            <a:pPr algn="just" fontAlgn="base">
              <a:lnSpc>
                <a:spcPct val="150000"/>
              </a:lnSpc>
            </a:pPr>
            <a:r>
              <a:rPr lang="en-IN" sz="1750" dirty="0"/>
              <a:t>    while True:</a:t>
            </a:r>
          </a:p>
          <a:p>
            <a:pPr algn="just" fontAlgn="base">
              <a:lnSpc>
                <a:spcPct val="150000"/>
              </a:lnSpc>
            </a:pPr>
            <a:r>
              <a:rPr lang="en-IN" sz="1750" dirty="0"/>
              <a:t>        with </a:t>
            </a:r>
            <a:r>
              <a:rPr lang="en-IN" sz="1750" dirty="0" err="1"/>
              <a:t>items_cv</a:t>
            </a:r>
            <a:r>
              <a:rPr lang="en-IN" sz="1750" dirty="0"/>
              <a:t>:           # Must always acquire the lock</a:t>
            </a:r>
          </a:p>
          <a:p>
            <a:pPr algn="just" fontAlgn="base">
              <a:lnSpc>
                <a:spcPct val="150000"/>
              </a:lnSpc>
            </a:pPr>
            <a:r>
              <a:rPr lang="en-IN" sz="1750" dirty="0"/>
              <a:t>            while not items:     # Check if there are any items</a:t>
            </a:r>
          </a:p>
          <a:p>
            <a:pPr algn="just" fontAlgn="base">
              <a:lnSpc>
                <a:spcPct val="150000"/>
              </a:lnSpc>
            </a:pPr>
            <a:r>
              <a:rPr lang="en-IN" sz="1750" dirty="0"/>
              <a:t>                </a:t>
            </a:r>
            <a:r>
              <a:rPr lang="en-IN" sz="1750" dirty="0" err="1"/>
              <a:t>items_cv.wait</a:t>
            </a:r>
            <a:r>
              <a:rPr lang="en-IN" sz="1750" dirty="0"/>
              <a:t>()  # If not, we have to sleep</a:t>
            </a:r>
          </a:p>
          <a:p>
            <a:pPr algn="just" fontAlgn="base">
              <a:lnSpc>
                <a:spcPct val="150000"/>
              </a:lnSpc>
            </a:pPr>
            <a:r>
              <a:rPr lang="en-IN" sz="1750" dirty="0"/>
              <a:t>            x = </a:t>
            </a:r>
            <a:r>
              <a:rPr lang="en-IN" sz="1750" dirty="0" err="1"/>
              <a:t>items.pop</a:t>
            </a:r>
            <a:r>
              <a:rPr lang="en-IN" sz="1750" dirty="0"/>
              <a:t>(0)     # Pop an item off</a:t>
            </a:r>
          </a:p>
          <a:p>
            <a:pPr algn="just" fontAlgn="base">
              <a:lnSpc>
                <a:spcPct val="150000"/>
              </a:lnSpc>
            </a:pPr>
            <a:r>
              <a:rPr lang="en-IN" sz="1750" dirty="0"/>
              <a:t>        print </a:t>
            </a:r>
            <a:r>
              <a:rPr lang="en-IN" sz="1750" dirty="0" err="1"/>
              <a:t>threading.currentThread</a:t>
            </a:r>
            <a:r>
              <a:rPr lang="en-IN" sz="1750" dirty="0"/>
              <a:t>().</a:t>
            </a:r>
            <a:r>
              <a:rPr lang="en-IN" sz="1750" dirty="0" err="1"/>
              <a:t>name,"got</a:t>
            </a:r>
            <a:r>
              <a:rPr lang="en-IN" sz="1750" dirty="0"/>
              <a:t>", x</a:t>
            </a:r>
          </a:p>
          <a:p>
            <a:pPr algn="just" fontAlgn="base">
              <a:lnSpc>
                <a:spcPct val="150000"/>
              </a:lnSpc>
            </a:pPr>
            <a:r>
              <a:rPr lang="en-IN" sz="1750" dirty="0"/>
              <a:t>        </a:t>
            </a:r>
            <a:r>
              <a:rPr lang="en-IN" sz="1750" dirty="0" err="1"/>
              <a:t>time.sleep</a:t>
            </a:r>
            <a:r>
              <a:rPr lang="en-IN" sz="1750" dirty="0"/>
              <a:t>(5)</a:t>
            </a:r>
          </a:p>
          <a:p>
            <a:pPr algn="just" fontAlgn="base">
              <a:lnSpc>
                <a:spcPct val="150000"/>
              </a:lnSpc>
            </a:pPr>
            <a:r>
              <a:rPr lang="en-IN" sz="1750"/>
              <a:t>cons </a:t>
            </a:r>
            <a:r>
              <a:rPr lang="en-IN" sz="1750" dirty="0"/>
              <a:t>= [</a:t>
            </a:r>
            <a:r>
              <a:rPr lang="en-IN" sz="1750" dirty="0" err="1"/>
              <a:t>threading.Thread</a:t>
            </a:r>
            <a:r>
              <a:rPr lang="en-IN" sz="1750" dirty="0"/>
              <a:t>(target=consumer)</a:t>
            </a:r>
          </a:p>
          <a:p>
            <a:pPr algn="just" fontAlgn="base">
              <a:lnSpc>
                <a:spcPct val="150000"/>
              </a:lnSpc>
            </a:pPr>
            <a:r>
              <a:rPr lang="en-IN" sz="1750" dirty="0"/>
              <a:t>        for </a:t>
            </a:r>
            <a:r>
              <a:rPr lang="en-IN" sz="1750" dirty="0" err="1"/>
              <a:t>i</a:t>
            </a:r>
            <a:r>
              <a:rPr lang="en-IN" sz="1750" dirty="0"/>
              <a:t> in range(10)]</a:t>
            </a:r>
          </a:p>
          <a:p>
            <a:pPr algn="just" fontAlgn="base">
              <a:lnSpc>
                <a:spcPct val="150000"/>
              </a:lnSpc>
            </a:pPr>
            <a:r>
              <a:rPr lang="en-IN" sz="1750" dirty="0"/>
              <a:t>for c in cons:</a:t>
            </a:r>
          </a:p>
          <a:p>
            <a:pPr algn="just" fontAlgn="base">
              <a:lnSpc>
                <a:spcPct val="150000"/>
              </a:lnSpc>
            </a:pPr>
            <a:r>
              <a:rPr lang="en-IN" sz="1750" dirty="0"/>
              <a:t>    </a:t>
            </a:r>
            <a:r>
              <a:rPr lang="en-IN" sz="1750" dirty="0" err="1"/>
              <a:t>c.setDaemon</a:t>
            </a:r>
            <a:r>
              <a:rPr lang="en-IN" sz="1750" dirty="0"/>
              <a:t>(True)</a:t>
            </a:r>
          </a:p>
          <a:p>
            <a:pPr algn="just" fontAlgn="base">
              <a:lnSpc>
                <a:spcPct val="150000"/>
              </a:lnSpc>
            </a:pPr>
            <a:r>
              <a:rPr lang="en-IN" sz="1750" dirty="0"/>
              <a:t>    </a:t>
            </a:r>
            <a:r>
              <a:rPr lang="en-IN" sz="1750" dirty="0" err="1"/>
              <a:t>c.start</a:t>
            </a:r>
            <a:r>
              <a:rPr lang="en-IN" sz="1750" dirty="0"/>
              <a:t>()</a:t>
            </a:r>
          </a:p>
          <a:p>
            <a:pPr algn="just" fontAlgn="base">
              <a:lnSpc>
                <a:spcPct val="150000"/>
              </a:lnSpc>
            </a:pPr>
            <a:r>
              <a:rPr lang="en-IN" sz="1750" dirty="0"/>
              <a:t>producer()</a:t>
            </a:r>
          </a:p>
        </p:txBody>
      </p:sp>
      <p:sp>
        <p:nvSpPr>
          <p:cNvPr id="4" name="Slide Number Placeholder 3"/>
          <p:cNvSpPr>
            <a:spLocks noGrp="1"/>
          </p:cNvSpPr>
          <p:nvPr>
            <p:ph type="sldNum" sz="quarter" idx="7"/>
          </p:nvPr>
        </p:nvSpPr>
        <p:spPr/>
        <p:txBody>
          <a:bodyPr/>
          <a:lstStyle/>
          <a:p>
            <a:fld id="{B6F15528-21DE-4FAA-801E-634DDDAF4B2B}" type="slidenum">
              <a:rPr/>
              <a:t>71</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48000" y="2844800"/>
            <a:ext cx="6096000" cy="1168400"/>
          </a:xfrm>
          <a:prstGeom prst="rect">
            <a:avLst/>
          </a:prstGeom>
          <a:noFill/>
        </p:spPr>
        <p:txBody>
          <a:bodyPr wrap="square" rtlCol="0" anchor="t">
            <a:spAutoFit/>
          </a:bodyPr>
          <a:lstStyle/>
          <a:p>
            <a:r>
              <a:rPr lang="en-US" sz="3500" b="1" dirty="0">
                <a:solidFill>
                  <a:schemeClr val="tx1"/>
                </a:solidFill>
                <a:latin typeface="Candara" panose="020E0502030303020204" pitchFamily="34" charset="0"/>
                <a:sym typeface="+mn-ea"/>
              </a:rPr>
              <a:t>Network Programming Paradigm</a:t>
            </a:r>
          </a:p>
        </p:txBody>
      </p:sp>
      <p:sp>
        <p:nvSpPr>
          <p:cNvPr id="5" name="Slide Number Placeholder 4"/>
          <p:cNvSpPr>
            <a:spLocks noGrp="1"/>
          </p:cNvSpPr>
          <p:nvPr>
            <p:ph type="sldNum" sz="quarter" idx="7"/>
          </p:nvPr>
        </p:nvSpPr>
        <p:spPr/>
        <p:txBody>
          <a:bodyPr/>
          <a:lstStyle/>
          <a:p>
            <a:fld id="{B6F15528-21DE-4FAA-801E-634DDDAF4B2B}" type="slidenum">
              <a:rPr/>
              <a:t>72</a:t>
            </a:fld>
            <a:endParaRPr/>
          </a:p>
        </p:txBody>
      </p:sp>
      <p:sp>
        <p:nvSpPr>
          <p:cNvPr id="6" name="Footer Placeholder 5"/>
          <p:cNvSpPr>
            <a:spLocks noGrp="1"/>
          </p:cNvSpPr>
          <p:nvPr>
            <p:ph type="ftr" sz="quarter" idx="5"/>
          </p:nvPr>
        </p:nvSpPr>
        <p:spPr/>
        <p:txBody>
          <a:bodyPr/>
          <a:lstStyle/>
          <a:p>
            <a:r>
              <a:t>UNIT IV : Pythonic Programming Paradigm</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Introduction</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686078"/>
            </a:xfrm>
            <a:prstGeom prst="rect">
              <a:avLst/>
            </a:prstGeom>
          </p:spPr>
          <p:txBody>
            <a:bodyPr vert="horz" wrap="square" lIns="0" tIns="0" rIns="0" bIns="0" numCol="1" rtlCol="0">
              <a:spAutoFit/>
            </a:bodyPr>
            <a:lstStyle/>
            <a:p>
              <a:pPr algn="just" fontAlgn="base">
                <a:lnSpc>
                  <a:spcPct val="150000"/>
                </a:lnSpc>
              </a:pPr>
              <a:r>
                <a:rPr lang="en-IN" sz="1750" dirty="0"/>
                <a:t>The Network paradigm involves thinking of computing in terms of a client, who is essentially in need of some type of information, and a server, who has lots of information and is just waiting to hand it out. Typically, a client will connect to a server and query for certain information. The server will go off and find the information and then return it to the client.</a:t>
              </a:r>
            </a:p>
            <a:p>
              <a:pPr algn="just" fontAlgn="base">
                <a:lnSpc>
                  <a:spcPct val="150000"/>
                </a:lnSpc>
              </a:pPr>
              <a:endParaRPr lang="en-IN" sz="1750" dirty="0"/>
            </a:p>
            <a:p>
              <a:pPr algn="just" fontAlgn="base">
                <a:lnSpc>
                  <a:spcPct val="150000"/>
                </a:lnSpc>
              </a:pPr>
              <a:r>
                <a:rPr lang="en-IN" sz="1750" dirty="0"/>
                <a:t>In the context of the Internet, clients are typically run on desktop or laptop computers attached to the Internet looking for information, whereas servers are typically run on larger computers with certain types of information available for the clients to retrieve. The Web itself is made up of a bunch of computers that act as Web servers; they have vast amounts of HTML pages and related data available for people to retrieve and browse. Web clients are used by those of us who connect to the Web servers and browse through the Web pages.</a:t>
              </a:r>
            </a:p>
            <a:p>
              <a:pPr algn="just" fontAlgn="base">
                <a:lnSpc>
                  <a:spcPct val="150000"/>
                </a:lnSpc>
              </a:pPr>
              <a:endParaRPr lang="en-IN" sz="1750" dirty="0"/>
            </a:p>
            <a:p>
              <a:pPr algn="just" fontAlgn="base">
                <a:lnSpc>
                  <a:spcPct val="150000"/>
                </a:lnSpc>
              </a:pPr>
              <a:r>
                <a:rPr lang="en-IN" sz="1750" dirty="0"/>
                <a:t>Network programming uses a particular type of network communication known as sockets. A socket is a software abstraction for an input or output medium of communication. </a:t>
              </a:r>
            </a:p>
          </p:txBody>
        </p:sp>
      </p:grpSp>
      <p:sp>
        <p:nvSpPr>
          <p:cNvPr id="4" name="Slide Number Placeholder 3"/>
          <p:cNvSpPr>
            <a:spLocks noGrp="1"/>
          </p:cNvSpPr>
          <p:nvPr>
            <p:ph type="sldNum" sz="quarter" idx="7"/>
          </p:nvPr>
        </p:nvSpPr>
        <p:spPr/>
        <p:txBody>
          <a:bodyPr/>
          <a:lstStyle/>
          <a:p>
            <a:fld id="{B6F15528-21DE-4FAA-801E-634DDDAF4B2B}" type="slidenum">
              <a:rPr/>
              <a:t>73</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What is Socket?</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628905"/>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socket is a software abstraction for an input or output medium of communication. </a:t>
              </a:r>
            </a:p>
            <a:p>
              <a:pPr marL="285750" indent="-285750" algn="just" fontAlgn="base">
                <a:lnSpc>
                  <a:spcPct val="150000"/>
                </a:lnSpc>
                <a:buFont typeface="Arial" panose="020B0604020202020204" pitchFamily="34" charset="0"/>
                <a:buChar char="•"/>
              </a:pPr>
              <a:r>
                <a:rPr lang="en-IN" sz="1750" dirty="0"/>
                <a:t>Sockets allow communication between processes that lie on the same machine, or on different machines working in diverse environment and even across different continents.</a:t>
              </a:r>
            </a:p>
            <a:p>
              <a:pPr marL="285750" indent="-285750" algn="just" fontAlgn="base">
                <a:lnSpc>
                  <a:spcPct val="150000"/>
                </a:lnSpc>
                <a:buFont typeface="Arial" panose="020B0604020202020204" pitchFamily="34" charset="0"/>
                <a:buChar char="•"/>
              </a:pPr>
              <a:r>
                <a:rPr lang="en-IN" sz="1750" dirty="0"/>
                <a:t>A socket is the most vital and fundamental entity. Sockets are the end-point of a two-way communication link. </a:t>
              </a:r>
            </a:p>
            <a:p>
              <a:pPr marL="285750" indent="-285750" algn="just" fontAlgn="base">
                <a:lnSpc>
                  <a:spcPct val="150000"/>
                </a:lnSpc>
                <a:buFont typeface="Arial" panose="020B0604020202020204" pitchFamily="34" charset="0"/>
                <a:buChar char="•"/>
              </a:pPr>
              <a:r>
                <a:rPr lang="en-IN" sz="1750" dirty="0"/>
                <a:t>An endpoint is a combination of IP address and the port number. </a:t>
              </a:r>
            </a:p>
            <a:p>
              <a:pPr algn="just" fontAlgn="base">
                <a:lnSpc>
                  <a:spcPct val="150000"/>
                </a:lnSpc>
              </a:pPr>
              <a:r>
                <a:rPr lang="en-IN" sz="1750" dirty="0"/>
                <a:t>For Client-Server communication,</a:t>
              </a:r>
            </a:p>
            <a:p>
              <a:pPr marL="742950" lvl="1" indent="-285750" algn="just" fontAlgn="base">
                <a:lnSpc>
                  <a:spcPct val="150000"/>
                </a:lnSpc>
                <a:buFont typeface="Wingdings" panose="05000000000000000000" pitchFamily="2" charset="2"/>
                <a:buChar char="§"/>
              </a:pPr>
              <a:r>
                <a:rPr lang="en-IN" sz="1750" dirty="0"/>
                <a:t>Sockets are to be configured at the two ends to initiate a connection, </a:t>
              </a:r>
            </a:p>
            <a:p>
              <a:pPr marL="742950" lvl="1" indent="-285750" algn="just" fontAlgn="base">
                <a:lnSpc>
                  <a:spcPct val="150000"/>
                </a:lnSpc>
                <a:buFont typeface="Wingdings" panose="05000000000000000000" pitchFamily="2" charset="2"/>
                <a:buChar char="§"/>
              </a:pPr>
              <a:r>
                <a:rPr lang="en-IN" sz="1750" dirty="0"/>
                <a:t>Listen for incoming messages</a:t>
              </a:r>
            </a:p>
            <a:p>
              <a:pPr marL="742950" lvl="1" indent="-285750" algn="just" fontAlgn="base">
                <a:lnSpc>
                  <a:spcPct val="150000"/>
                </a:lnSpc>
                <a:buFont typeface="Wingdings" panose="05000000000000000000" pitchFamily="2" charset="2"/>
                <a:buChar char="§"/>
              </a:pPr>
              <a:r>
                <a:rPr lang="en-IN" sz="1750" dirty="0"/>
                <a:t>Send the responses at both ends</a:t>
              </a:r>
            </a:p>
            <a:p>
              <a:pPr marL="742950" lvl="1" indent="-285750" algn="just" fontAlgn="base">
                <a:lnSpc>
                  <a:spcPct val="150000"/>
                </a:lnSpc>
                <a:buFont typeface="Wingdings" panose="05000000000000000000" pitchFamily="2" charset="2"/>
                <a:buChar char="§"/>
              </a:pPr>
              <a:r>
                <a:rPr lang="en-IN" sz="1750" dirty="0"/>
                <a:t>Establishing a bidirectional communication.</a:t>
              </a:r>
            </a:p>
            <a:p>
              <a:pPr algn="just" fontAlgn="base">
                <a:lnSpc>
                  <a:spcPct val="150000"/>
                </a:lnSpc>
              </a:pPr>
              <a:endParaRPr lang="en-IN" sz="1750" dirty="0"/>
            </a:p>
          </p:txBody>
        </p:sp>
      </p:grpSp>
      <p:sp>
        <p:nvSpPr>
          <p:cNvPr id="4" name="Slide Number Placeholder 3"/>
          <p:cNvSpPr>
            <a:spLocks noGrp="1"/>
          </p:cNvSpPr>
          <p:nvPr>
            <p:ph type="sldNum" sz="quarter" idx="7"/>
          </p:nvPr>
        </p:nvSpPr>
        <p:spPr/>
        <p:txBody>
          <a:bodyPr/>
          <a:lstStyle/>
          <a:p>
            <a:fld id="{B6F15528-21DE-4FAA-801E-634DDDAF4B2B}" type="slidenum">
              <a:rPr/>
              <a:t>74</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Socket Types</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571732"/>
            </a:xfrm>
            <a:prstGeom prst="rect">
              <a:avLst/>
            </a:prstGeom>
          </p:spPr>
          <p:txBody>
            <a:bodyPr vert="horz" wrap="square" lIns="0" tIns="0" rIns="0" bIns="0" numCol="1" rtlCol="0">
              <a:spAutoFit/>
            </a:bodyPr>
            <a:lstStyle/>
            <a:p>
              <a:pPr algn="just" fontAlgn="base">
                <a:lnSpc>
                  <a:spcPct val="150000"/>
                </a:lnSpc>
              </a:pPr>
              <a:r>
                <a:rPr lang="en-IN" sz="1750" b="1" dirty="0"/>
                <a:t>Datagram Socket</a:t>
              </a:r>
            </a:p>
            <a:p>
              <a:pPr marL="285750" indent="-285750" algn="just" fontAlgn="base">
                <a:lnSpc>
                  <a:spcPct val="150000"/>
                </a:lnSpc>
                <a:buFont typeface="Arial" panose="020B0604020202020204" pitchFamily="34" charset="0"/>
                <a:buChar char="•"/>
              </a:pPr>
              <a:r>
                <a:rPr lang="en-IN" sz="1750" dirty="0"/>
                <a:t>A datagram is an independent, self-contained piece of information sent over a network whose arrival, arrival time, and content are not guaranteed.  A datagram socket uses User Datagram Protocol (UDP) to facilitate the sending of datagrams (self-contained pieces of information) in an unreliable manner. Unreliable means that information sent via datagrams isn't guaranteed to make it to its destination.</a:t>
              </a:r>
            </a:p>
            <a:p>
              <a:pPr marL="285750" indent="-285750" algn="just" fontAlgn="base">
                <a:lnSpc>
                  <a:spcPct val="150000"/>
                </a:lnSpc>
                <a:buFont typeface="Arial" panose="020B0604020202020204" pitchFamily="34" charset="0"/>
                <a:buChar char="•"/>
              </a:pPr>
              <a:endParaRPr lang="en-IN" sz="1750" dirty="0"/>
            </a:p>
            <a:p>
              <a:pPr algn="just" fontAlgn="base">
                <a:lnSpc>
                  <a:spcPct val="150000"/>
                </a:lnSpc>
              </a:pPr>
              <a:r>
                <a:rPr lang="en-IN" sz="1750" b="1" dirty="0"/>
                <a:t>Stream Socket:</a:t>
              </a:r>
            </a:p>
            <a:p>
              <a:pPr marL="285750" indent="-285750" algn="just" fontAlgn="base">
                <a:lnSpc>
                  <a:spcPct val="150000"/>
                </a:lnSpc>
                <a:buFont typeface="Arial" panose="020B0604020202020204" pitchFamily="34" charset="0"/>
                <a:buChar char="•"/>
              </a:pPr>
              <a:r>
                <a:rPr lang="en-IN" sz="1750" dirty="0"/>
                <a:t>A stream socket, or connected socket, is a socket through which data can be transmitted continuously. A stream socket is more akin to a live network, in which the communication link is continuously active. A stream socket is a "connected" socket through which data is transferred continuously.</a:t>
              </a:r>
            </a:p>
          </p:txBody>
        </p:sp>
      </p:grpSp>
      <p:sp>
        <p:nvSpPr>
          <p:cNvPr id="4" name="Slide Number Placeholder 3"/>
          <p:cNvSpPr>
            <a:spLocks noGrp="1"/>
          </p:cNvSpPr>
          <p:nvPr>
            <p:ph type="sldNum" sz="quarter" idx="7"/>
          </p:nvPr>
        </p:nvSpPr>
        <p:spPr/>
        <p:txBody>
          <a:bodyPr/>
          <a:lstStyle/>
          <a:p>
            <a:fld id="{B6F15528-21DE-4FAA-801E-634DDDAF4B2B}" type="slidenum">
              <a:rPr/>
              <a:t>75</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Socket in Python</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0" y="586959"/>
            <a:ext cx="12105504" cy="5979173"/>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10" name="object 12"/>
          <p:cNvSpPr txBox="1"/>
          <p:nvPr/>
        </p:nvSpPr>
        <p:spPr>
          <a:xfrm>
            <a:off x="89671" y="586959"/>
            <a:ext cx="11998667" cy="6186309"/>
          </a:xfrm>
          <a:prstGeom prst="rect">
            <a:avLst/>
          </a:prstGeom>
        </p:spPr>
        <p:txBody>
          <a:bodyPr vert="horz" wrap="square" lIns="0" tIns="0" rIns="0" bIns="0" numCol="1" rtlCol="0">
            <a:spAutoFit/>
          </a:bodyPr>
          <a:lstStyle/>
          <a:p>
            <a:pPr algn="just" fontAlgn="base">
              <a:lnSpc>
                <a:spcPct val="150000"/>
              </a:lnSpc>
            </a:pPr>
            <a:endParaRPr lang="en-IN" sz="900" dirty="0"/>
          </a:p>
          <a:p>
            <a:pPr algn="just" fontAlgn="base">
              <a:lnSpc>
                <a:spcPct val="150000"/>
              </a:lnSpc>
            </a:pPr>
            <a:r>
              <a:rPr lang="en-IN" sz="1750" dirty="0"/>
              <a:t>		</a:t>
            </a:r>
            <a:r>
              <a:rPr lang="en-IN" sz="1750" dirty="0" err="1"/>
              <a:t>sock_obj</a:t>
            </a:r>
            <a:r>
              <a:rPr lang="en-IN" sz="1750" dirty="0"/>
              <a:t> = </a:t>
            </a:r>
            <a:r>
              <a:rPr lang="en-IN" sz="1750" dirty="0" err="1"/>
              <a:t>socket.socket</a:t>
            </a:r>
            <a:r>
              <a:rPr lang="en-IN" sz="1750" dirty="0"/>
              <a:t>( </a:t>
            </a:r>
            <a:r>
              <a:rPr lang="en-IN" sz="1750" dirty="0" err="1"/>
              <a:t>socket_family</a:t>
            </a:r>
            <a:r>
              <a:rPr lang="en-IN" sz="1750" dirty="0"/>
              <a:t>, </a:t>
            </a:r>
            <a:r>
              <a:rPr lang="en-IN" sz="1750" dirty="0" err="1"/>
              <a:t>socket_type</a:t>
            </a:r>
            <a:r>
              <a:rPr lang="en-IN" sz="1750" dirty="0"/>
              <a:t>, protocol=0)</a:t>
            </a:r>
          </a:p>
          <a:p>
            <a:pPr algn="just" fontAlgn="base">
              <a:lnSpc>
                <a:spcPct val="150000"/>
              </a:lnSpc>
            </a:pPr>
            <a:endParaRPr lang="en-IN" sz="800" dirty="0"/>
          </a:p>
          <a:p>
            <a:pPr algn="just" fontAlgn="base">
              <a:lnSpc>
                <a:spcPct val="150000"/>
              </a:lnSpc>
            </a:pPr>
            <a:r>
              <a:rPr lang="en-IN" sz="1750" b="1" dirty="0" err="1"/>
              <a:t>socket_family</a:t>
            </a:r>
            <a:r>
              <a:rPr lang="en-IN" sz="1750" b="1" dirty="0"/>
              <a:t>:</a:t>
            </a:r>
            <a:r>
              <a:rPr lang="en-IN" sz="1750" dirty="0"/>
              <a:t> - Defines  family of protocols used as transport mechanism. </a:t>
            </a:r>
          </a:p>
          <a:p>
            <a:pPr lvl="1" algn="just" fontAlgn="base">
              <a:lnSpc>
                <a:spcPct val="150000"/>
              </a:lnSpc>
            </a:pPr>
            <a:r>
              <a:rPr lang="en-IN" sz="1750" dirty="0"/>
              <a:t>Either AF_UNIX, or</a:t>
            </a:r>
          </a:p>
          <a:p>
            <a:pPr lvl="1" algn="just" fontAlgn="base">
              <a:lnSpc>
                <a:spcPct val="150000"/>
              </a:lnSpc>
            </a:pPr>
            <a:r>
              <a:rPr lang="en-IN" sz="1750" dirty="0"/>
              <a:t>AF_INET (IP version 4 or IPv4).</a:t>
            </a:r>
          </a:p>
          <a:p>
            <a:pPr algn="just" fontAlgn="base">
              <a:lnSpc>
                <a:spcPct val="150000"/>
              </a:lnSpc>
            </a:pPr>
            <a:r>
              <a:rPr lang="en-IN" sz="1750" b="1" dirty="0" err="1"/>
              <a:t>socket_type</a:t>
            </a:r>
            <a:r>
              <a:rPr lang="en-IN" sz="1750" b="1" dirty="0"/>
              <a:t>:</a:t>
            </a:r>
            <a:r>
              <a:rPr lang="en-IN" sz="1750" dirty="0"/>
              <a:t> Defines the types of communication between the two end-points. </a:t>
            </a:r>
          </a:p>
          <a:p>
            <a:pPr lvl="1" algn="just" fontAlgn="base">
              <a:lnSpc>
                <a:spcPct val="150000"/>
              </a:lnSpc>
            </a:pPr>
            <a:r>
              <a:rPr lang="en-IN" sz="1750" dirty="0"/>
              <a:t>SOCK_STREAM (for connection-oriented protocols, e.g., TCP), or</a:t>
            </a:r>
          </a:p>
          <a:p>
            <a:pPr lvl="1" algn="just" fontAlgn="base">
              <a:lnSpc>
                <a:spcPct val="150000"/>
              </a:lnSpc>
            </a:pPr>
            <a:r>
              <a:rPr lang="en-IN" sz="1750" dirty="0"/>
              <a:t>SOCK_DGRAM (for connectionless protocols e.g. UDP).</a:t>
            </a:r>
          </a:p>
          <a:p>
            <a:pPr algn="just" fontAlgn="base">
              <a:lnSpc>
                <a:spcPct val="150000"/>
              </a:lnSpc>
            </a:pPr>
            <a:r>
              <a:rPr lang="en-IN" sz="1750" b="1" dirty="0"/>
              <a:t>protocol</a:t>
            </a:r>
            <a:r>
              <a:rPr lang="en-IN" sz="1750" dirty="0"/>
              <a:t>: We typically leave this field or set this field to zero.</a:t>
            </a:r>
          </a:p>
          <a:p>
            <a:pPr algn="just" fontAlgn="base">
              <a:lnSpc>
                <a:spcPct val="150000"/>
              </a:lnSpc>
            </a:pPr>
            <a:r>
              <a:rPr lang="en-IN" sz="1750" b="1" dirty="0"/>
              <a:t>Example:</a:t>
            </a:r>
          </a:p>
          <a:p>
            <a:pPr lvl="2" algn="just" fontAlgn="base">
              <a:lnSpc>
                <a:spcPct val="150000"/>
              </a:lnSpc>
            </a:pPr>
            <a:r>
              <a:rPr lang="en-IN" sz="1750" dirty="0"/>
              <a:t>#Socket client example in python</a:t>
            </a:r>
          </a:p>
          <a:p>
            <a:pPr lvl="2" algn="just" fontAlgn="base">
              <a:lnSpc>
                <a:spcPct val="150000"/>
              </a:lnSpc>
            </a:pPr>
            <a:r>
              <a:rPr lang="en-IN" sz="1750" dirty="0"/>
              <a:t>import socket	</a:t>
            </a:r>
          </a:p>
          <a:p>
            <a:pPr lvl="2" algn="just" fontAlgn="base">
              <a:lnSpc>
                <a:spcPct val="150000"/>
              </a:lnSpc>
            </a:pPr>
            <a:r>
              <a:rPr lang="en-IN" sz="1750" dirty="0"/>
              <a:t>#create an AF_INET, STREAM socket (TCP)</a:t>
            </a:r>
          </a:p>
          <a:p>
            <a:pPr lvl="2" algn="just" fontAlgn="base">
              <a:lnSpc>
                <a:spcPct val="150000"/>
              </a:lnSpc>
            </a:pPr>
            <a:r>
              <a:rPr lang="en-IN" sz="1750" dirty="0"/>
              <a:t>s = </a:t>
            </a:r>
            <a:r>
              <a:rPr lang="en-IN" sz="1750" dirty="0" err="1"/>
              <a:t>socket.socket</a:t>
            </a:r>
            <a:r>
              <a:rPr lang="en-IN" sz="1750" dirty="0"/>
              <a:t>(</a:t>
            </a:r>
            <a:r>
              <a:rPr lang="en-IN" sz="1750" dirty="0" err="1"/>
              <a:t>socket.AF_INET</a:t>
            </a:r>
            <a:r>
              <a:rPr lang="en-IN" sz="1750" dirty="0"/>
              <a:t>, </a:t>
            </a:r>
            <a:r>
              <a:rPr lang="en-IN" sz="1750" dirty="0" err="1"/>
              <a:t>socket.SOCK_STREAM</a:t>
            </a:r>
            <a:r>
              <a:rPr lang="en-IN" sz="1750" dirty="0"/>
              <a:t>)</a:t>
            </a:r>
          </a:p>
          <a:p>
            <a:pPr lvl="2" algn="just" fontAlgn="base">
              <a:lnSpc>
                <a:spcPct val="150000"/>
              </a:lnSpc>
            </a:pPr>
            <a:r>
              <a:rPr lang="en-IN" sz="1750" dirty="0"/>
              <a:t>print 'Socket Created'</a:t>
            </a:r>
          </a:p>
        </p:txBody>
      </p:sp>
      <p:sp>
        <p:nvSpPr>
          <p:cNvPr id="2" name="Slide Number Placeholder 1"/>
          <p:cNvSpPr>
            <a:spLocks noGrp="1"/>
          </p:cNvSpPr>
          <p:nvPr>
            <p:ph type="sldNum" sz="quarter" idx="7"/>
          </p:nvPr>
        </p:nvSpPr>
        <p:spPr/>
        <p:txBody>
          <a:bodyPr/>
          <a:lstStyle/>
          <a:p>
            <a:fld id="{B6F15528-21DE-4FAA-801E-634DDDAF4B2B}" type="slidenum">
              <a:rPr/>
              <a:t>76</a:t>
            </a:fld>
            <a:endParaRPr/>
          </a:p>
        </p:txBody>
      </p:sp>
      <p:sp>
        <p:nvSpPr>
          <p:cNvPr id="4" name="Footer Placeholder 3"/>
          <p:cNvSpPr>
            <a:spLocks noGrp="1"/>
          </p:cNvSpPr>
          <p:nvPr>
            <p:ph type="ftr" sz="quarter" idx="5"/>
          </p:nvPr>
        </p:nvSpPr>
        <p:spPr/>
        <p:txBody>
          <a:bodyPr/>
          <a:lstStyle/>
          <a:p>
            <a:r>
              <a:t>UNIT IV : Pythonic Programming Paradigm</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Socket Creation</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0" y="586959"/>
            <a:ext cx="12105504" cy="5979173"/>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10" name="object 12"/>
          <p:cNvSpPr txBox="1"/>
          <p:nvPr/>
        </p:nvSpPr>
        <p:spPr>
          <a:xfrm>
            <a:off x="89671" y="586959"/>
            <a:ext cx="11998667" cy="4225837"/>
          </a:xfrm>
          <a:prstGeom prst="rect">
            <a:avLst/>
          </a:prstGeom>
        </p:spPr>
        <p:txBody>
          <a:bodyPr vert="horz" wrap="square" lIns="0" tIns="0" rIns="0" bIns="0" numCol="1" rtlCol="0">
            <a:spAutoFit/>
          </a:bodyPr>
          <a:lstStyle/>
          <a:p>
            <a:pPr algn="just" fontAlgn="base">
              <a:lnSpc>
                <a:spcPct val="150000"/>
              </a:lnSpc>
            </a:pPr>
            <a:r>
              <a:rPr lang="en-IN" sz="1750" dirty="0"/>
              <a:t>import socket	</a:t>
            </a:r>
          </a:p>
          <a:p>
            <a:pPr algn="just" fontAlgn="base">
              <a:lnSpc>
                <a:spcPct val="150000"/>
              </a:lnSpc>
            </a:pPr>
            <a:r>
              <a:rPr lang="en-IN" sz="1750" dirty="0"/>
              <a:t>import sys	</a:t>
            </a:r>
          </a:p>
          <a:p>
            <a:pPr algn="just" fontAlgn="base">
              <a:lnSpc>
                <a:spcPct val="150000"/>
              </a:lnSpc>
            </a:pPr>
            <a:r>
              <a:rPr lang="en-IN" sz="1750" dirty="0"/>
              <a:t>try:</a:t>
            </a:r>
          </a:p>
          <a:p>
            <a:pPr algn="just" fontAlgn="base">
              <a:lnSpc>
                <a:spcPct val="150000"/>
              </a:lnSpc>
            </a:pPr>
            <a:r>
              <a:rPr lang="en-IN" sz="1750" dirty="0"/>
              <a:t>	#create an AF_INET, STREAM socket (TCP)</a:t>
            </a:r>
          </a:p>
          <a:p>
            <a:pPr algn="just" fontAlgn="base">
              <a:lnSpc>
                <a:spcPct val="150000"/>
              </a:lnSpc>
            </a:pPr>
            <a:r>
              <a:rPr lang="en-IN" sz="1750" dirty="0"/>
              <a:t>	s = </a:t>
            </a:r>
            <a:r>
              <a:rPr lang="en-IN" sz="1750" dirty="0" err="1"/>
              <a:t>socket.socket</a:t>
            </a:r>
            <a:r>
              <a:rPr lang="en-IN" sz="1750" dirty="0"/>
              <a:t>(</a:t>
            </a:r>
            <a:r>
              <a:rPr lang="en-IN" sz="1750" dirty="0" err="1"/>
              <a:t>socket.AF_INET</a:t>
            </a:r>
            <a:r>
              <a:rPr lang="en-IN" sz="1750" dirty="0"/>
              <a:t>, </a:t>
            </a:r>
            <a:r>
              <a:rPr lang="en-IN" sz="1750" dirty="0" err="1"/>
              <a:t>socket.SOCK_STREAM</a:t>
            </a:r>
            <a:r>
              <a:rPr lang="en-IN" sz="1750" dirty="0"/>
              <a:t>)</a:t>
            </a:r>
          </a:p>
          <a:p>
            <a:pPr algn="just" fontAlgn="base">
              <a:lnSpc>
                <a:spcPct val="150000"/>
              </a:lnSpc>
            </a:pPr>
            <a:r>
              <a:rPr lang="en-IN" sz="1750" dirty="0"/>
              <a:t>except </a:t>
            </a:r>
            <a:r>
              <a:rPr lang="en-IN" sz="1750" dirty="0" err="1"/>
              <a:t>socket.error</a:t>
            </a:r>
            <a:r>
              <a:rPr lang="en-IN" sz="1750" dirty="0"/>
              <a:t>, </a:t>
            </a:r>
            <a:r>
              <a:rPr lang="en-IN" sz="1750" dirty="0" err="1"/>
              <a:t>msg</a:t>
            </a:r>
            <a:r>
              <a:rPr lang="en-IN" sz="1750" dirty="0"/>
              <a:t>:</a:t>
            </a:r>
          </a:p>
          <a:p>
            <a:pPr algn="just" fontAlgn="base">
              <a:lnSpc>
                <a:spcPct val="150000"/>
              </a:lnSpc>
            </a:pPr>
            <a:r>
              <a:rPr lang="en-IN" sz="1750" dirty="0"/>
              <a:t>	print 'Failed to create socket. Error code: ' + </a:t>
            </a:r>
            <a:r>
              <a:rPr lang="en-IN" sz="1750" dirty="0" err="1"/>
              <a:t>str</a:t>
            </a:r>
            <a:r>
              <a:rPr lang="en-IN" sz="1750" dirty="0"/>
              <a:t>(</a:t>
            </a:r>
            <a:r>
              <a:rPr lang="en-IN" sz="1750" dirty="0" err="1"/>
              <a:t>msg</a:t>
            </a:r>
            <a:r>
              <a:rPr lang="en-IN" sz="1750" dirty="0"/>
              <a:t>[0]) + ' , Error message : ' + </a:t>
            </a:r>
            <a:r>
              <a:rPr lang="en-IN" sz="1750" dirty="0" err="1"/>
              <a:t>msg</a:t>
            </a:r>
            <a:r>
              <a:rPr lang="en-IN" sz="1750" dirty="0"/>
              <a:t>[1]</a:t>
            </a:r>
          </a:p>
          <a:p>
            <a:pPr algn="just" fontAlgn="base">
              <a:lnSpc>
                <a:spcPct val="150000"/>
              </a:lnSpc>
            </a:pPr>
            <a:r>
              <a:rPr lang="en-IN" sz="1750" dirty="0"/>
              <a:t>	</a:t>
            </a:r>
            <a:r>
              <a:rPr lang="en-IN" sz="1750" dirty="0" err="1"/>
              <a:t>sys.exit</a:t>
            </a:r>
            <a:r>
              <a:rPr lang="en-IN" sz="1750" dirty="0"/>
              <a:t>();</a:t>
            </a:r>
          </a:p>
          <a:p>
            <a:pPr algn="just" fontAlgn="base">
              <a:lnSpc>
                <a:spcPct val="150000"/>
              </a:lnSpc>
            </a:pPr>
            <a:endParaRPr lang="en-IN" sz="1750" dirty="0"/>
          </a:p>
          <a:p>
            <a:pPr algn="just" fontAlgn="base">
              <a:lnSpc>
                <a:spcPct val="150000"/>
              </a:lnSpc>
            </a:pPr>
            <a:r>
              <a:rPr lang="en-IN" sz="1750" dirty="0"/>
              <a:t>print 'Socket Created'</a:t>
            </a:r>
          </a:p>
          <a:p>
            <a:pPr algn="just" fontAlgn="base">
              <a:lnSpc>
                <a:spcPct val="150000"/>
              </a:lnSpc>
            </a:pPr>
            <a:endParaRPr lang="en-IN" sz="900" dirty="0"/>
          </a:p>
        </p:txBody>
      </p:sp>
      <p:sp>
        <p:nvSpPr>
          <p:cNvPr id="2" name="Slide Number Placeholder 1"/>
          <p:cNvSpPr>
            <a:spLocks noGrp="1"/>
          </p:cNvSpPr>
          <p:nvPr>
            <p:ph type="sldNum" sz="quarter" idx="7"/>
          </p:nvPr>
        </p:nvSpPr>
        <p:spPr/>
        <p:txBody>
          <a:bodyPr/>
          <a:lstStyle/>
          <a:p>
            <a:fld id="{B6F15528-21DE-4FAA-801E-634DDDAF4B2B}" type="slidenum">
              <a:rPr/>
              <a:t>77</a:t>
            </a:fld>
            <a:endParaRPr/>
          </a:p>
        </p:txBody>
      </p:sp>
      <p:sp>
        <p:nvSpPr>
          <p:cNvPr id="4" name="Footer Placeholder 3"/>
          <p:cNvSpPr>
            <a:spLocks noGrp="1"/>
          </p:cNvSpPr>
          <p:nvPr>
            <p:ph type="ftr" sz="quarter" idx="5"/>
          </p:nvPr>
        </p:nvSpPr>
        <p:spPr/>
        <p:txBody>
          <a:bodyPr/>
          <a:lstStyle/>
          <a:p>
            <a:r>
              <a:t>UNIT IV : Pythonic Programming Paradigm</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0" y="44591"/>
            <a:ext cx="7965117" cy="394403"/>
          </a:xfrm>
          <a:prstGeom prst="rect">
            <a:avLst/>
          </a:prstGeom>
        </p:spPr>
        <p:txBody>
          <a:bodyPr vert="horz" wrap="square" lIns="0" tIns="0" rIns="0" bIns="0" rtlCol="0">
            <a:spAutoFit/>
          </a:bodyPr>
          <a:lstStyle/>
          <a:p>
            <a:pPr marL="15875"/>
            <a:r>
              <a:rPr lang="en-IN" sz="2565" b="1" spc="13" dirty="0">
                <a:solidFill>
                  <a:srgbClr val="010103"/>
                </a:solidFill>
                <a:latin typeface="Arial" panose="020B0604020202020204"/>
                <a:cs typeface="Arial" panose="020B0604020202020204"/>
              </a:rPr>
              <a:t>Client/server symmetry in Sockets applications</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51265"/>
            </a:xfrm>
            <a:prstGeom prst="rect">
              <a:avLst/>
            </a:prstGeom>
          </p:spPr>
          <p:txBody>
            <a:bodyPr vert="horz" wrap="square" lIns="0" tIns="0" rIns="0" bIns="0" numCol="1" rtlCol="0">
              <a:spAutoFit/>
            </a:bodyPr>
            <a:lstStyle/>
            <a:p>
              <a:pPr algn="just" fontAlgn="base">
                <a:lnSpc>
                  <a:spcPct val="150000"/>
                </a:lnSpc>
              </a:pPr>
              <a:endParaRPr lang="en-IN" sz="1750" dirty="0"/>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816" y="586958"/>
            <a:ext cx="5915959" cy="5915959"/>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a:t>78</a:t>
            </a:fld>
            <a:endParaRPr/>
          </a:p>
        </p:txBody>
      </p:sp>
      <p:sp>
        <p:nvSpPr>
          <p:cNvPr id="6" name="Footer Placeholder 5"/>
          <p:cNvSpPr>
            <a:spLocks noGrp="1"/>
          </p:cNvSpPr>
          <p:nvPr>
            <p:ph type="ftr" sz="quarter" idx="5"/>
          </p:nvPr>
        </p:nvSpPr>
        <p:spPr/>
        <p:txBody>
          <a:bodyPr/>
          <a:lstStyle/>
          <a:p>
            <a:r>
              <a:t>UNIT IV : Pythonic Programming Paradigm</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Socket in Python</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628905"/>
            </a:xfrm>
            <a:prstGeom prst="rect">
              <a:avLst/>
            </a:prstGeom>
          </p:spPr>
          <p:txBody>
            <a:bodyPr vert="horz" wrap="square" lIns="0" tIns="0" rIns="0" bIns="0" numCol="1" rtlCol="0">
              <a:spAutoFit/>
            </a:bodyPr>
            <a:lstStyle/>
            <a:p>
              <a:pPr algn="just" fontAlgn="base">
                <a:lnSpc>
                  <a:spcPct val="150000"/>
                </a:lnSpc>
              </a:pPr>
              <a:r>
                <a:rPr lang="en-IN" sz="1750" dirty="0"/>
                <a:t>To create a socket, we must use </a:t>
              </a:r>
              <a:r>
                <a:rPr lang="en-IN" sz="1750" dirty="0" err="1"/>
                <a:t>socket.socket</a:t>
              </a:r>
              <a:r>
                <a:rPr lang="en-IN" sz="1750" dirty="0"/>
                <a:t>() function available in the Python socket module, which has the general syntax as follows:</a:t>
              </a:r>
            </a:p>
            <a:p>
              <a:pPr algn="just" fontAlgn="base">
                <a:lnSpc>
                  <a:spcPct val="150000"/>
                </a:lnSpc>
              </a:pPr>
              <a:r>
                <a:rPr lang="en-IN" sz="1750" b="1" i="1" dirty="0"/>
                <a:t>	S = </a:t>
              </a:r>
              <a:r>
                <a:rPr lang="en-IN" sz="1750" b="1" i="1" dirty="0" err="1"/>
                <a:t>socket.socket</a:t>
              </a:r>
              <a:r>
                <a:rPr lang="en-IN" sz="1750" b="1" i="1" dirty="0"/>
                <a:t>(</a:t>
              </a:r>
              <a:r>
                <a:rPr lang="en-IN" sz="1750" b="1" i="1" dirty="0" err="1"/>
                <a:t>socket_family</a:t>
              </a:r>
              <a:r>
                <a:rPr lang="en-IN" sz="1750" b="1" i="1" dirty="0"/>
                <a:t>, </a:t>
              </a:r>
              <a:r>
                <a:rPr lang="en-IN" sz="1750" b="1" i="1" dirty="0" err="1"/>
                <a:t>socket_type</a:t>
              </a:r>
              <a:r>
                <a:rPr lang="en-IN" sz="1750" b="1" i="1" dirty="0"/>
                <a:t>, protocol=0)</a:t>
              </a:r>
            </a:p>
            <a:p>
              <a:pPr algn="just" fontAlgn="base">
                <a:lnSpc>
                  <a:spcPct val="150000"/>
                </a:lnSpc>
              </a:pPr>
              <a:r>
                <a:rPr lang="en-IN" sz="1750" dirty="0"/>
                <a:t>    </a:t>
              </a:r>
              <a:r>
                <a:rPr lang="en-IN" sz="1750" dirty="0" err="1"/>
                <a:t>socket_family</a:t>
              </a:r>
              <a:r>
                <a:rPr lang="en-IN" sz="1750" dirty="0"/>
                <a:t>: This is either AF_UNIX or AF_INET. We are only going to talk about INET sockets in this tutorial, as they account for at least 99% of the sockets in use.</a:t>
              </a:r>
            </a:p>
            <a:p>
              <a:pPr algn="just" fontAlgn="base">
                <a:lnSpc>
                  <a:spcPct val="150000"/>
                </a:lnSpc>
              </a:pPr>
              <a:r>
                <a:rPr lang="en-IN" sz="1750" dirty="0"/>
                <a:t>    </a:t>
              </a:r>
              <a:r>
                <a:rPr lang="en-IN" sz="1750" dirty="0" err="1"/>
                <a:t>socket_type</a:t>
              </a:r>
              <a:r>
                <a:rPr lang="en-IN" sz="1750" dirty="0"/>
                <a:t>: This is either SOCK_STREAM or SOCK_DGRAM.</a:t>
              </a:r>
            </a:p>
            <a:p>
              <a:pPr algn="just" fontAlgn="base">
                <a:lnSpc>
                  <a:spcPct val="150000"/>
                </a:lnSpc>
              </a:pPr>
              <a:r>
                <a:rPr lang="en-IN" sz="1750" dirty="0"/>
                <a:t>    Protocol: This is usually left out, defaulting to 0.</a:t>
              </a:r>
            </a:p>
            <a:p>
              <a:pPr algn="just" fontAlgn="base">
                <a:lnSpc>
                  <a:spcPct val="150000"/>
                </a:lnSpc>
              </a:pPr>
              <a:endParaRPr lang="en-IN" sz="1750" dirty="0"/>
            </a:p>
            <a:p>
              <a:pPr algn="just" fontAlgn="base">
                <a:lnSpc>
                  <a:spcPct val="150000"/>
                </a:lnSpc>
              </a:pPr>
              <a:r>
                <a:rPr lang="en-IN" sz="1750" b="1" dirty="0"/>
                <a:t>Client Socket Methods</a:t>
              </a:r>
            </a:p>
            <a:p>
              <a:pPr algn="just" fontAlgn="base">
                <a:lnSpc>
                  <a:spcPct val="150000"/>
                </a:lnSpc>
              </a:pPr>
              <a:r>
                <a:rPr lang="en-IN" sz="1750" dirty="0"/>
                <a:t>Following are some client socket methods:</a:t>
              </a:r>
            </a:p>
            <a:p>
              <a:pPr algn="just" fontAlgn="base">
                <a:lnSpc>
                  <a:spcPct val="150000"/>
                </a:lnSpc>
              </a:pPr>
              <a:r>
                <a:rPr lang="en-IN" sz="1750" dirty="0"/>
                <a:t>connect( ) : To connect to a remote socket at an address. An address format(host, port) pair is used for AF_INET address family.</a:t>
              </a:r>
            </a:p>
          </p:txBody>
        </p:sp>
      </p:grpSp>
      <p:sp>
        <p:nvSpPr>
          <p:cNvPr id="4" name="Slide Number Placeholder 3"/>
          <p:cNvSpPr>
            <a:spLocks noGrp="1"/>
          </p:cNvSpPr>
          <p:nvPr>
            <p:ph type="sldNum" sz="quarter" idx="7"/>
          </p:nvPr>
        </p:nvSpPr>
        <p:spPr/>
        <p:txBody>
          <a:bodyPr/>
          <a:lstStyle/>
          <a:p>
            <a:fld id="{B6F15528-21DE-4FAA-801E-634DDDAF4B2B}" type="slidenum">
              <a:rPr/>
              <a:t>79</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92847" y="18871"/>
            <a:ext cx="1978660" cy="416559"/>
          </a:xfrm>
          <a:prstGeom prst="rect">
            <a:avLst/>
          </a:prstGeom>
        </p:spPr>
        <p:txBody>
          <a:bodyPr vert="horz" wrap="square" lIns="0" tIns="13970" rIns="0" bIns="0" rtlCol="0">
            <a:spAutoFit/>
          </a:bodyPr>
          <a:lstStyle/>
          <a:p>
            <a:pPr marL="12700">
              <a:lnSpc>
                <a:spcPct val="100000"/>
              </a:lnSpc>
              <a:spcBef>
                <a:spcPts val="110"/>
              </a:spcBef>
            </a:pPr>
            <a:r>
              <a:rPr sz="2550" dirty="0"/>
              <a:t>2.</a:t>
            </a:r>
            <a:r>
              <a:rPr sz="2550" spc="-65" dirty="0"/>
              <a:t> </a:t>
            </a:r>
            <a:r>
              <a:rPr sz="2550" dirty="0"/>
              <a:t>Recursion</a:t>
            </a:r>
            <a:endParaRPr sz="2550"/>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3"/>
            <a:ext cx="12105640" cy="5979795"/>
          </a:xfrm>
          <a:custGeom>
            <a:avLst/>
            <a:gdLst/>
            <a:ahLst/>
            <a:cxnLst/>
            <a:rect l="l" t="t" r="r" b="b"/>
            <a:pathLst>
              <a:path w="12105640" h="5979795">
                <a:moveTo>
                  <a:pt x="0" y="0"/>
                </a:moveTo>
                <a:lnTo>
                  <a:pt x="12105503" y="0"/>
                </a:lnTo>
                <a:lnTo>
                  <a:pt x="12105503" y="5979174"/>
                </a:lnTo>
                <a:lnTo>
                  <a:pt x="0" y="5979174"/>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194706" y="527287"/>
            <a:ext cx="11784965" cy="1225550"/>
          </a:xfrm>
          <a:prstGeom prst="rect">
            <a:avLst/>
          </a:prstGeom>
        </p:spPr>
        <p:txBody>
          <a:bodyPr vert="horz" wrap="square" lIns="0" tIns="12700" rIns="0" bIns="0" rtlCol="0">
            <a:spAutoFit/>
          </a:bodyPr>
          <a:lstStyle/>
          <a:p>
            <a:pPr marL="336550" marR="5080" indent="-323850" algn="just">
              <a:lnSpc>
                <a:spcPct val="150000"/>
              </a:lnSpc>
              <a:spcBef>
                <a:spcPts val="100"/>
              </a:spcBef>
              <a:buFont typeface="Arial MT"/>
              <a:buChar char="•"/>
              <a:tabLst>
                <a:tab pos="336550" algn="l"/>
              </a:tabLst>
            </a:pPr>
            <a:r>
              <a:rPr sz="1750" spc="-5" dirty="0">
                <a:latin typeface="Calibri" panose="020F0502020204030204"/>
                <a:cs typeface="Calibri" panose="020F0502020204030204"/>
              </a:rPr>
              <a:t>In the functional programming paradigm, there is no for </a:t>
            </a:r>
            <a:r>
              <a:rPr sz="1750" dirty="0">
                <a:latin typeface="Calibri" panose="020F0502020204030204"/>
                <a:cs typeface="Calibri" panose="020F0502020204030204"/>
              </a:rPr>
              <a:t>and </a:t>
            </a:r>
            <a:r>
              <a:rPr sz="1750" spc="-5" dirty="0">
                <a:latin typeface="Calibri" panose="020F0502020204030204"/>
                <a:cs typeface="Calibri" panose="020F0502020204030204"/>
              </a:rPr>
              <a:t>while loops. Instead, functional programming languages rely on </a:t>
            </a:r>
            <a:r>
              <a:rPr sz="1750" dirty="0">
                <a:latin typeface="Calibri" panose="020F0502020204030204"/>
                <a:cs typeface="Calibri" panose="020F0502020204030204"/>
              </a:rPr>
              <a:t> </a:t>
            </a:r>
            <a:r>
              <a:rPr sz="1750" spc="-5" dirty="0">
                <a:latin typeface="Calibri" panose="020F0502020204030204"/>
                <a:cs typeface="Calibri" panose="020F0502020204030204"/>
              </a:rPr>
              <a:t>recursion for iteration. Recursion is implemented using recursive functions, which repetitively call themselves until the base </a:t>
            </a:r>
            <a:r>
              <a:rPr sz="1750" dirty="0">
                <a:latin typeface="Calibri" panose="020F0502020204030204"/>
                <a:cs typeface="Calibri" panose="020F0502020204030204"/>
              </a:rPr>
              <a:t> </a:t>
            </a:r>
            <a:r>
              <a:rPr sz="1750" spc="-5" dirty="0">
                <a:latin typeface="Calibri" panose="020F0502020204030204"/>
                <a:cs typeface="Calibri" panose="020F0502020204030204"/>
              </a:rPr>
              <a:t>case</a:t>
            </a:r>
            <a:r>
              <a:rPr sz="1750" spc="-10" dirty="0">
                <a:latin typeface="Calibri" panose="020F0502020204030204"/>
                <a:cs typeface="Calibri" panose="020F0502020204030204"/>
              </a:rPr>
              <a:t> </a:t>
            </a:r>
            <a:r>
              <a:rPr sz="1750" spc="-5" dirty="0">
                <a:latin typeface="Calibri" panose="020F0502020204030204"/>
                <a:cs typeface="Calibri" panose="020F0502020204030204"/>
              </a:rPr>
              <a:t>is reached.</a:t>
            </a:r>
            <a:endParaRPr sz="1750">
              <a:latin typeface="Calibri" panose="020F0502020204030204"/>
              <a:cs typeface="Calibri" panose="020F0502020204030204"/>
            </a:endParaRPr>
          </a:p>
        </p:txBody>
      </p:sp>
      <p:sp>
        <p:nvSpPr>
          <p:cNvPr id="7" name="object 7"/>
          <p:cNvSpPr txBox="1"/>
          <p:nvPr/>
        </p:nvSpPr>
        <p:spPr>
          <a:xfrm>
            <a:off x="194706" y="3861037"/>
            <a:ext cx="10126980" cy="292100"/>
          </a:xfrm>
          <a:prstGeom prst="rect">
            <a:avLst/>
          </a:prstGeom>
        </p:spPr>
        <p:txBody>
          <a:bodyPr vert="horz" wrap="square" lIns="0" tIns="12700" rIns="0" bIns="0" rtlCol="0">
            <a:spAutoFit/>
          </a:bodyPr>
          <a:lstStyle/>
          <a:p>
            <a:pPr marL="336550" indent="-323850">
              <a:lnSpc>
                <a:spcPct val="100000"/>
              </a:lnSpc>
              <a:spcBef>
                <a:spcPts val="100"/>
              </a:spcBef>
              <a:buFont typeface="Arial MT"/>
              <a:buChar char="•"/>
              <a:tabLst>
                <a:tab pos="335915" algn="l"/>
                <a:tab pos="336550" algn="l"/>
              </a:tabLst>
            </a:pPr>
            <a:r>
              <a:rPr sz="1750" spc="-5" dirty="0">
                <a:latin typeface="Calibri" panose="020F0502020204030204"/>
                <a:cs typeface="Calibri" panose="020F0502020204030204"/>
              </a:rPr>
              <a:t>The</a:t>
            </a:r>
            <a:r>
              <a:rPr sz="1750" spc="-10" dirty="0">
                <a:latin typeface="Calibri" panose="020F0502020204030204"/>
                <a:cs typeface="Calibri" panose="020F0502020204030204"/>
              </a:rPr>
              <a:t> </a:t>
            </a:r>
            <a:r>
              <a:rPr sz="1750" dirty="0">
                <a:latin typeface="Calibri" panose="020F0502020204030204"/>
                <a:cs typeface="Calibri" panose="020F0502020204030204"/>
              </a:rPr>
              <a:t>above</a:t>
            </a:r>
            <a:r>
              <a:rPr sz="1750" spc="-5" dirty="0">
                <a:latin typeface="Calibri" panose="020F0502020204030204"/>
                <a:cs typeface="Calibri" panose="020F0502020204030204"/>
              </a:rPr>
              <a:t> code performs</a:t>
            </a:r>
            <a:r>
              <a:rPr sz="1750" spc="-10" dirty="0">
                <a:latin typeface="Calibri" panose="020F0502020204030204"/>
                <a:cs typeface="Calibri" panose="020F0502020204030204"/>
              </a:rPr>
              <a:t> </a:t>
            </a:r>
            <a:r>
              <a:rPr sz="1750" spc="-5" dirty="0">
                <a:latin typeface="Calibri" panose="020F0502020204030204"/>
                <a:cs typeface="Calibri" panose="020F0502020204030204"/>
              </a:rPr>
              <a:t>recursion task </a:t>
            </a:r>
            <a:r>
              <a:rPr sz="1750" dirty="0">
                <a:latin typeface="Calibri" panose="020F0502020204030204"/>
                <a:cs typeface="Calibri" panose="020F0502020204030204"/>
              </a:rPr>
              <a:t>as</a:t>
            </a:r>
            <a:r>
              <a:rPr sz="1750" spc="-10" dirty="0">
                <a:latin typeface="Calibri" panose="020F0502020204030204"/>
                <a:cs typeface="Calibri" panose="020F0502020204030204"/>
              </a:rPr>
              <a:t> </a:t>
            </a:r>
            <a:r>
              <a:rPr sz="1750" spc="-5" dirty="0">
                <a:latin typeface="Calibri" panose="020F0502020204030204"/>
                <a:cs typeface="Calibri" panose="020F0502020204030204"/>
              </a:rPr>
              <a:t>the loop by</a:t>
            </a:r>
            <a:r>
              <a:rPr sz="1750" spc="-10" dirty="0">
                <a:latin typeface="Calibri" panose="020F0502020204030204"/>
                <a:cs typeface="Calibri" panose="020F0502020204030204"/>
              </a:rPr>
              <a:t> </a:t>
            </a:r>
            <a:r>
              <a:rPr sz="1750" spc="-5" dirty="0">
                <a:latin typeface="Calibri" panose="020F0502020204030204"/>
                <a:cs typeface="Calibri" panose="020F0502020204030204"/>
              </a:rPr>
              <a:t>calling itself with </a:t>
            </a:r>
            <a:r>
              <a:rPr sz="1750" dirty="0">
                <a:latin typeface="Calibri" panose="020F0502020204030204"/>
                <a:cs typeface="Calibri" panose="020F0502020204030204"/>
              </a:rPr>
              <a:t>a</a:t>
            </a:r>
            <a:r>
              <a:rPr sz="1750" spc="-10" dirty="0">
                <a:latin typeface="Calibri" panose="020F0502020204030204"/>
                <a:cs typeface="Calibri" panose="020F0502020204030204"/>
              </a:rPr>
              <a:t> </a:t>
            </a:r>
            <a:r>
              <a:rPr sz="1750" spc="-5" dirty="0">
                <a:latin typeface="Calibri" panose="020F0502020204030204"/>
                <a:cs typeface="Calibri" panose="020F0502020204030204"/>
              </a:rPr>
              <a:t>new start </a:t>
            </a:r>
            <a:r>
              <a:rPr sz="1750" dirty="0">
                <a:latin typeface="Calibri" panose="020F0502020204030204"/>
                <a:cs typeface="Calibri" panose="020F0502020204030204"/>
              </a:rPr>
              <a:t>and</a:t>
            </a:r>
            <a:r>
              <a:rPr sz="1750" spc="-10" dirty="0">
                <a:latin typeface="Calibri" panose="020F0502020204030204"/>
                <a:cs typeface="Calibri" panose="020F0502020204030204"/>
              </a:rPr>
              <a:t> </a:t>
            </a:r>
            <a:r>
              <a:rPr sz="1750" dirty="0">
                <a:latin typeface="Calibri" panose="020F0502020204030204"/>
                <a:cs typeface="Calibri" panose="020F0502020204030204"/>
              </a:rPr>
              <a:t>a</a:t>
            </a:r>
            <a:r>
              <a:rPr sz="1750" spc="-5" dirty="0">
                <a:latin typeface="Calibri" panose="020F0502020204030204"/>
                <a:cs typeface="Calibri" panose="020F0502020204030204"/>
              </a:rPr>
              <a:t> new </a:t>
            </a:r>
            <a:r>
              <a:rPr sz="1750" dirty="0">
                <a:latin typeface="Calibri" panose="020F0502020204030204"/>
                <a:cs typeface="Calibri" panose="020F0502020204030204"/>
              </a:rPr>
              <a:t>accumulator.</a:t>
            </a:r>
            <a:endParaRPr sz="1750">
              <a:latin typeface="Calibri" panose="020F0502020204030204"/>
              <a:cs typeface="Calibri" panose="020F0502020204030204"/>
            </a:endParaRPr>
          </a:p>
        </p:txBody>
      </p:sp>
      <p:pic>
        <p:nvPicPr>
          <p:cNvPr id="8" name="object 8"/>
          <p:cNvPicPr/>
          <p:nvPr/>
        </p:nvPicPr>
        <p:blipFill>
          <a:blip r:embed="rId3" cstate="print"/>
          <a:stretch>
            <a:fillRect/>
          </a:stretch>
        </p:blipFill>
        <p:spPr>
          <a:xfrm>
            <a:off x="2332550" y="1737510"/>
            <a:ext cx="7877504" cy="1920088"/>
          </a:xfrm>
          <a:prstGeom prst="rect">
            <a:avLst/>
          </a:prstGeom>
        </p:spPr>
      </p:pic>
      <p:sp>
        <p:nvSpPr>
          <p:cNvPr id="9" name="Slide Number Placeholder 8"/>
          <p:cNvSpPr>
            <a:spLocks noGrp="1"/>
          </p:cNvSpPr>
          <p:nvPr>
            <p:ph type="sldNum" sz="quarter" idx="7"/>
          </p:nvPr>
        </p:nvSpPr>
        <p:spPr/>
        <p:txBody>
          <a:bodyPr/>
          <a:lstStyle/>
          <a:p>
            <a:fld id="{B6F15528-21DE-4FAA-801E-634DDDAF4B2B}" type="slidenum">
              <a:rPr/>
              <a:t>8</a:t>
            </a:fld>
            <a:endParaRPr/>
          </a:p>
        </p:txBody>
      </p:sp>
      <p:sp>
        <p:nvSpPr>
          <p:cNvPr id="10" name="Footer Placeholder 9"/>
          <p:cNvSpPr>
            <a:spLocks noGrp="1"/>
          </p:cNvSpPr>
          <p:nvPr>
            <p:ph type="ftr" sz="quarter" idx="5"/>
          </p:nvPr>
        </p:nvSpPr>
        <p:spPr/>
        <p:txBody>
          <a:bodyPr/>
          <a:lstStyle/>
          <a:p>
            <a:r>
              <a:t>UNIT IV : Pythonic Programming Paradigm</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Socket in Python</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516192"/>
            </a:xfrm>
            <a:prstGeom prst="rect">
              <a:avLst/>
            </a:prstGeom>
          </p:spPr>
          <p:txBody>
            <a:bodyPr vert="horz" wrap="square" lIns="0" tIns="0" rIns="0" bIns="0" numCol="1" rtlCol="0">
              <a:spAutoFit/>
            </a:bodyPr>
            <a:lstStyle/>
            <a:p>
              <a:pPr algn="just" fontAlgn="base">
                <a:lnSpc>
                  <a:spcPct val="150000"/>
                </a:lnSpc>
              </a:pPr>
              <a:r>
                <a:rPr lang="en-IN" b="1" dirty="0"/>
                <a:t>Server Socket Methods</a:t>
              </a:r>
            </a:p>
            <a:p>
              <a:pPr algn="just" fontAlgn="base">
                <a:lnSpc>
                  <a:spcPct val="150000"/>
                </a:lnSpc>
              </a:pPr>
              <a:r>
                <a:rPr lang="en-IN" sz="1750" dirty="0"/>
                <a:t>bind( ):  This method binds the socket to an address. The format of address depends on socket family mentioned above(AF_INET).</a:t>
              </a:r>
            </a:p>
            <a:p>
              <a:pPr algn="just" fontAlgn="base">
                <a:lnSpc>
                  <a:spcPct val="150000"/>
                </a:lnSpc>
              </a:pPr>
              <a:endParaRPr lang="en-IN" sz="1750" dirty="0"/>
            </a:p>
            <a:p>
              <a:pPr algn="just" fontAlgn="base">
                <a:lnSpc>
                  <a:spcPct val="150000"/>
                </a:lnSpc>
              </a:pPr>
              <a:r>
                <a:rPr lang="en-IN" sz="1750" dirty="0"/>
                <a:t>listen(backlog) : This method listens for the connection made to the socket. The backlog is the maximum number of queued connections that must be listened before rejecting the connection.</a:t>
              </a:r>
            </a:p>
            <a:p>
              <a:pPr algn="just" fontAlgn="base">
                <a:lnSpc>
                  <a:spcPct val="150000"/>
                </a:lnSpc>
              </a:pPr>
              <a:endParaRPr lang="en-IN" sz="1750" dirty="0"/>
            </a:p>
            <a:p>
              <a:pPr algn="just" fontAlgn="base">
                <a:lnSpc>
                  <a:spcPct val="150000"/>
                </a:lnSpc>
              </a:pPr>
              <a:r>
                <a:rPr lang="en-IN" sz="1750" dirty="0"/>
                <a:t>accept( ) : This method is used to accept a connection. The socket must be bound to an address and listening for connections. The return value is a pair(conn, address) where conn is a new socket object which can be used to send and receive data on that connection, and address is the address bound to the socket on the other end of the connection.</a:t>
              </a:r>
            </a:p>
          </p:txBody>
        </p:sp>
      </p:grpSp>
      <p:sp>
        <p:nvSpPr>
          <p:cNvPr id="4" name="Slide Number Placeholder 3"/>
          <p:cNvSpPr>
            <a:spLocks noGrp="1"/>
          </p:cNvSpPr>
          <p:nvPr>
            <p:ph type="sldNum" sz="quarter" idx="7"/>
          </p:nvPr>
        </p:nvSpPr>
        <p:spPr/>
        <p:txBody>
          <a:bodyPr/>
          <a:lstStyle/>
          <a:p>
            <a:fld id="{B6F15528-21DE-4FAA-801E-634DDDAF4B2B}" type="slidenum">
              <a:rPr/>
              <a:t>80</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5" b="1" spc="13" dirty="0">
                <a:solidFill>
                  <a:srgbClr val="010103"/>
                </a:solidFill>
                <a:latin typeface="Arial" panose="020B0604020202020204"/>
                <a:cs typeface="Arial" panose="020B0604020202020204"/>
              </a:rPr>
              <a:t>General Socket in Python</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758407"/>
            </a:xfrm>
            <a:prstGeom prst="rect">
              <a:avLst/>
            </a:prstGeom>
          </p:spPr>
          <p:txBody>
            <a:bodyPr vert="horz" wrap="square" lIns="0" tIns="0" rIns="0" bIns="0" numCol="1" rtlCol="0">
              <a:spAutoFit/>
            </a:bodyPr>
            <a:lstStyle/>
            <a:p>
              <a:pPr algn="just" fontAlgn="base">
                <a:lnSpc>
                  <a:spcPct val="150000"/>
                </a:lnSpc>
              </a:pPr>
              <a:r>
                <a:rPr lang="en-IN" dirty="0" err="1"/>
                <a:t>sock_object.recv</a:t>
              </a:r>
              <a:r>
                <a:rPr lang="en-IN" dirty="0"/>
                <a:t>():</a:t>
              </a:r>
            </a:p>
            <a:p>
              <a:pPr algn="just" fontAlgn="base">
                <a:lnSpc>
                  <a:spcPct val="150000"/>
                </a:lnSpc>
              </a:pPr>
              <a:r>
                <a:rPr lang="en-IN" dirty="0"/>
                <a:t>	Use this method to receive messages at endpoints when the value of the protocol parameter is TCP.</a:t>
              </a:r>
            </a:p>
            <a:p>
              <a:pPr algn="just" fontAlgn="base">
                <a:lnSpc>
                  <a:spcPct val="150000"/>
                </a:lnSpc>
              </a:pPr>
              <a:r>
                <a:rPr lang="en-IN" dirty="0" err="1"/>
                <a:t>sock_object.send</a:t>
              </a:r>
              <a:r>
                <a:rPr lang="en-IN" dirty="0"/>
                <a:t>():</a:t>
              </a:r>
            </a:p>
            <a:p>
              <a:pPr algn="just" fontAlgn="base">
                <a:lnSpc>
                  <a:spcPct val="150000"/>
                </a:lnSpc>
              </a:pPr>
              <a:r>
                <a:rPr lang="en-IN" dirty="0"/>
                <a:t>	Apply this method to send messages from endpoints in case the protocol is TCP.</a:t>
              </a:r>
            </a:p>
            <a:p>
              <a:pPr algn="just" fontAlgn="base">
                <a:lnSpc>
                  <a:spcPct val="150000"/>
                </a:lnSpc>
              </a:pPr>
              <a:r>
                <a:rPr lang="en-IN" dirty="0" err="1"/>
                <a:t>sock_object.recvfrom</a:t>
              </a:r>
              <a:r>
                <a:rPr lang="en-IN" dirty="0"/>
                <a:t>():</a:t>
              </a:r>
            </a:p>
            <a:p>
              <a:pPr algn="just" fontAlgn="base">
                <a:lnSpc>
                  <a:spcPct val="150000"/>
                </a:lnSpc>
              </a:pPr>
              <a:r>
                <a:rPr lang="en-IN" dirty="0"/>
                <a:t>	Call this method to receive messages at endpoints if the protocol used is UDP.</a:t>
              </a:r>
            </a:p>
            <a:p>
              <a:pPr algn="just" fontAlgn="base">
                <a:lnSpc>
                  <a:spcPct val="150000"/>
                </a:lnSpc>
              </a:pPr>
              <a:r>
                <a:rPr lang="en-IN" dirty="0" err="1"/>
                <a:t>sock_object.sendto</a:t>
              </a:r>
              <a:r>
                <a:rPr lang="en-IN" dirty="0"/>
                <a:t>():</a:t>
              </a:r>
            </a:p>
            <a:p>
              <a:pPr algn="just" fontAlgn="base">
                <a:lnSpc>
                  <a:spcPct val="150000"/>
                </a:lnSpc>
              </a:pPr>
              <a:r>
                <a:rPr lang="en-IN" dirty="0"/>
                <a:t>	Invoke this method to send messages from endpoints if the protocol parameter is UDP.</a:t>
              </a:r>
            </a:p>
            <a:p>
              <a:pPr algn="just" fontAlgn="base">
                <a:lnSpc>
                  <a:spcPct val="150000"/>
                </a:lnSpc>
              </a:pPr>
              <a:r>
                <a:rPr lang="en-IN" dirty="0" err="1"/>
                <a:t>sock_object.gethostname</a:t>
              </a:r>
              <a:r>
                <a:rPr lang="en-IN" dirty="0"/>
                <a:t>():</a:t>
              </a:r>
            </a:p>
            <a:p>
              <a:pPr algn="just" fontAlgn="base">
                <a:lnSpc>
                  <a:spcPct val="150000"/>
                </a:lnSpc>
              </a:pPr>
              <a:r>
                <a:rPr lang="en-IN" dirty="0"/>
                <a:t>	This method returns hostname.</a:t>
              </a:r>
            </a:p>
            <a:p>
              <a:pPr algn="just" fontAlgn="base">
                <a:lnSpc>
                  <a:spcPct val="150000"/>
                </a:lnSpc>
              </a:pPr>
              <a:r>
                <a:rPr lang="en-IN" dirty="0" err="1"/>
                <a:t>sock_object.close</a:t>
              </a:r>
              <a:r>
                <a:rPr lang="en-IN" dirty="0"/>
                <a:t>():</a:t>
              </a:r>
            </a:p>
            <a:p>
              <a:pPr algn="just" fontAlgn="base">
                <a:lnSpc>
                  <a:spcPct val="150000"/>
                </a:lnSpc>
              </a:pPr>
              <a:r>
                <a:rPr lang="en-IN" dirty="0"/>
                <a:t>	This method is used to close the socket. The remote endpoint will not receive data from this side.</a:t>
              </a:r>
            </a:p>
            <a:p>
              <a:pPr algn="just" fontAlgn="base">
                <a:lnSpc>
                  <a:spcPct val="150000"/>
                </a:lnSpc>
              </a:pPr>
              <a:endParaRPr lang="en-IN" dirty="0"/>
            </a:p>
          </p:txBody>
        </p:sp>
      </p:grpSp>
      <p:sp>
        <p:nvSpPr>
          <p:cNvPr id="4" name="Slide Number Placeholder 3"/>
          <p:cNvSpPr>
            <a:spLocks noGrp="1"/>
          </p:cNvSpPr>
          <p:nvPr>
            <p:ph type="sldNum" sz="quarter" idx="7"/>
          </p:nvPr>
        </p:nvSpPr>
        <p:spPr/>
        <p:txBody>
          <a:bodyPr/>
          <a:lstStyle/>
          <a:p>
            <a:fld id="{B6F15528-21DE-4FAA-801E-634DDDAF4B2B}" type="slidenum">
              <a:rPr/>
              <a:t>81</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0" y="44591"/>
            <a:ext cx="7965117" cy="394403"/>
          </a:xfrm>
          <a:prstGeom prst="rect">
            <a:avLst/>
          </a:prstGeom>
        </p:spPr>
        <p:txBody>
          <a:bodyPr vert="horz" wrap="square" lIns="0" tIns="0" rIns="0" bIns="0" rtlCol="0">
            <a:spAutoFit/>
          </a:bodyPr>
          <a:lstStyle/>
          <a:p>
            <a:pPr marL="15875"/>
            <a:r>
              <a:rPr lang="en-IN" sz="2565" b="1" spc="13" dirty="0">
                <a:solidFill>
                  <a:srgbClr val="010103"/>
                </a:solidFill>
                <a:latin typeface="Arial" panose="020B0604020202020204"/>
                <a:cs typeface="Arial" panose="020B0604020202020204"/>
              </a:rPr>
              <a:t>Simple TCP Server</a:t>
            </a:r>
            <a:endParaRPr lang="en-IN"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51265"/>
            </a:xfrm>
            <a:prstGeom prst="rect">
              <a:avLst/>
            </a:prstGeom>
          </p:spPr>
          <p:txBody>
            <a:bodyPr vert="horz" wrap="square" lIns="0" tIns="0" rIns="0" bIns="0" numCol="1" rtlCol="0">
              <a:spAutoFit/>
            </a:bodyPr>
            <a:lstStyle/>
            <a:p>
              <a:pPr algn="just" fontAlgn="base">
                <a:lnSpc>
                  <a:spcPct val="150000"/>
                </a:lnSpc>
              </a:pPr>
              <a:endParaRPr lang="en-IN" sz="1750" dirty="0"/>
            </a:p>
          </p:txBody>
        </p:sp>
      </p:grpSp>
      <p:pic>
        <p:nvPicPr>
          <p:cNvPr id="6" name="Picture 5"/>
          <p:cNvPicPr>
            <a:picLocks noChangeAspect="1"/>
          </p:cNvPicPr>
          <p:nvPr/>
        </p:nvPicPr>
        <p:blipFill>
          <a:blip r:embed="rId3"/>
          <a:stretch>
            <a:fillRect/>
          </a:stretch>
        </p:blipFill>
        <p:spPr>
          <a:xfrm>
            <a:off x="1235566" y="607770"/>
            <a:ext cx="8553103" cy="5937691"/>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a:t>82</a:t>
            </a:fld>
            <a:endParaRPr/>
          </a:p>
        </p:txBody>
      </p:sp>
      <p:sp>
        <p:nvSpPr>
          <p:cNvPr id="5" name="Footer Placeholder 4"/>
          <p:cNvSpPr>
            <a:spLocks noGrp="1"/>
          </p:cNvSpPr>
          <p:nvPr>
            <p:ph type="ftr" sz="quarter" idx="5"/>
          </p:nvPr>
        </p:nvSpPr>
        <p:spPr/>
        <p:txBody>
          <a:bodyPr/>
          <a:lstStyle/>
          <a:p>
            <a:r>
              <a:t>UNIT IV : Pythonic Programming Paradigm</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0" y="44591"/>
            <a:ext cx="7965117" cy="394403"/>
          </a:xfrm>
          <a:prstGeom prst="rect">
            <a:avLst/>
          </a:prstGeom>
        </p:spPr>
        <p:txBody>
          <a:bodyPr vert="horz" wrap="square" lIns="0" tIns="0" rIns="0" bIns="0" rtlCol="0">
            <a:spAutoFit/>
          </a:bodyPr>
          <a:lstStyle/>
          <a:p>
            <a:pPr marL="15875"/>
            <a:r>
              <a:rPr lang="en-IN" sz="2565" b="1" spc="13" dirty="0">
                <a:solidFill>
                  <a:srgbClr val="010103"/>
                </a:solidFill>
                <a:latin typeface="Arial" panose="020B0604020202020204"/>
                <a:cs typeface="Arial" panose="020B0604020202020204"/>
              </a:rPr>
              <a:t>Simple TCP Client</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51265"/>
            </a:xfrm>
            <a:prstGeom prst="rect">
              <a:avLst/>
            </a:prstGeom>
          </p:spPr>
          <p:txBody>
            <a:bodyPr vert="horz" wrap="square" lIns="0" tIns="0" rIns="0" bIns="0" numCol="1" rtlCol="0">
              <a:spAutoFit/>
            </a:bodyPr>
            <a:lstStyle/>
            <a:p>
              <a:pPr algn="just" fontAlgn="base">
                <a:lnSpc>
                  <a:spcPct val="150000"/>
                </a:lnSpc>
              </a:pPr>
              <a:endParaRPr lang="en-IN" sz="1750" dirty="0"/>
            </a:p>
          </p:txBody>
        </p:sp>
      </p:grpSp>
      <p:pic>
        <p:nvPicPr>
          <p:cNvPr id="4" name="Picture 3"/>
          <p:cNvPicPr>
            <a:picLocks noChangeAspect="1"/>
          </p:cNvPicPr>
          <p:nvPr/>
        </p:nvPicPr>
        <p:blipFill>
          <a:blip r:embed="rId3"/>
          <a:stretch>
            <a:fillRect/>
          </a:stretch>
        </p:blipFill>
        <p:spPr>
          <a:xfrm>
            <a:off x="1646839" y="1032135"/>
            <a:ext cx="6663443" cy="4893005"/>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a:t>83</a:t>
            </a:fld>
            <a:endParaRPr/>
          </a:p>
        </p:txBody>
      </p:sp>
      <p:sp>
        <p:nvSpPr>
          <p:cNvPr id="6" name="Footer Placeholder 5"/>
          <p:cNvSpPr>
            <a:spLocks noGrp="1"/>
          </p:cNvSpPr>
          <p:nvPr>
            <p:ph type="ftr" sz="quarter" idx="5"/>
          </p:nvPr>
        </p:nvSpPr>
        <p:spPr/>
        <p:txBody>
          <a:bodyPr/>
          <a:lstStyle/>
          <a:p>
            <a:r>
              <a:t>UNIT IV : Pythonic Programming Paradigm</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0" y="44591"/>
            <a:ext cx="7965117" cy="394403"/>
          </a:xfrm>
          <a:prstGeom prst="rect">
            <a:avLst/>
          </a:prstGeom>
        </p:spPr>
        <p:txBody>
          <a:bodyPr vert="horz" wrap="square" lIns="0" tIns="0" rIns="0" bIns="0" rtlCol="0">
            <a:spAutoFit/>
          </a:bodyPr>
          <a:lstStyle/>
          <a:p>
            <a:pPr marL="15875"/>
            <a:r>
              <a:rPr lang="en-IN" sz="2565" b="1" spc="13" dirty="0">
                <a:solidFill>
                  <a:srgbClr val="010103"/>
                </a:solidFill>
                <a:latin typeface="Arial" panose="020B0604020202020204"/>
                <a:cs typeface="Arial" panose="020B0604020202020204"/>
              </a:rPr>
              <a:t>Simple UDP Server</a:t>
            </a:r>
            <a:endParaRPr lang="en-IN"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51265"/>
            </a:xfrm>
            <a:prstGeom prst="rect">
              <a:avLst/>
            </a:prstGeom>
          </p:spPr>
          <p:txBody>
            <a:bodyPr vert="horz" wrap="square" lIns="0" tIns="0" rIns="0" bIns="0" numCol="1" rtlCol="0">
              <a:spAutoFit/>
            </a:bodyPr>
            <a:lstStyle/>
            <a:p>
              <a:pPr algn="just" fontAlgn="base">
                <a:lnSpc>
                  <a:spcPct val="150000"/>
                </a:lnSpc>
              </a:pPr>
              <a:endParaRPr lang="en-IN" sz="1750" dirty="0"/>
            </a:p>
          </p:txBody>
        </p:sp>
      </p:grpSp>
      <p:pic>
        <p:nvPicPr>
          <p:cNvPr id="4" name="Picture 3"/>
          <p:cNvPicPr>
            <a:picLocks noChangeAspect="1"/>
          </p:cNvPicPr>
          <p:nvPr/>
        </p:nvPicPr>
        <p:blipFill>
          <a:blip r:embed="rId3"/>
          <a:stretch>
            <a:fillRect/>
          </a:stretch>
        </p:blipFill>
        <p:spPr>
          <a:xfrm>
            <a:off x="1352270" y="628440"/>
            <a:ext cx="9726062" cy="5937691"/>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a:t>84</a:t>
            </a:fld>
            <a:endParaRPr/>
          </a:p>
        </p:txBody>
      </p:sp>
      <p:sp>
        <p:nvSpPr>
          <p:cNvPr id="6" name="Footer Placeholder 5"/>
          <p:cNvSpPr>
            <a:spLocks noGrp="1"/>
          </p:cNvSpPr>
          <p:nvPr>
            <p:ph type="ftr" sz="quarter" idx="5"/>
          </p:nvPr>
        </p:nvSpPr>
        <p:spPr/>
        <p:txBody>
          <a:bodyPr/>
          <a:lstStyle/>
          <a:p>
            <a:r>
              <a:t>UNIT IV : Pythonic Programming Paradigm</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0" y="44591"/>
            <a:ext cx="7965117" cy="394403"/>
          </a:xfrm>
          <a:prstGeom prst="rect">
            <a:avLst/>
          </a:prstGeom>
        </p:spPr>
        <p:txBody>
          <a:bodyPr vert="horz" wrap="square" lIns="0" tIns="0" rIns="0" bIns="0" rtlCol="0">
            <a:spAutoFit/>
          </a:bodyPr>
          <a:lstStyle/>
          <a:p>
            <a:pPr marL="15875"/>
            <a:r>
              <a:rPr lang="en-IN" sz="2565" b="1" spc="13" dirty="0">
                <a:solidFill>
                  <a:srgbClr val="010103"/>
                </a:solidFill>
                <a:latin typeface="Arial" panose="020B0604020202020204"/>
                <a:cs typeface="Arial" panose="020B0604020202020204"/>
              </a:rPr>
              <a:t>Simple UDP Client</a:t>
            </a:r>
            <a:endParaRPr sz="2565" dirty="0">
              <a:latin typeface="Arial" panose="020B0604020202020204"/>
              <a:cs typeface="Arial" panose="020B0604020202020204"/>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51265"/>
            </a:xfrm>
            <a:prstGeom prst="rect">
              <a:avLst/>
            </a:prstGeom>
          </p:spPr>
          <p:txBody>
            <a:bodyPr vert="horz" wrap="square" lIns="0" tIns="0" rIns="0" bIns="0" numCol="1" rtlCol="0">
              <a:spAutoFit/>
            </a:bodyPr>
            <a:lstStyle/>
            <a:p>
              <a:pPr algn="just" fontAlgn="base">
                <a:lnSpc>
                  <a:spcPct val="150000"/>
                </a:lnSpc>
              </a:pPr>
              <a:endParaRPr lang="en-IN" sz="1750" dirty="0"/>
            </a:p>
          </p:txBody>
        </p:sp>
      </p:grpSp>
      <p:pic>
        <p:nvPicPr>
          <p:cNvPr id="5" name="Picture 4"/>
          <p:cNvPicPr>
            <a:picLocks noChangeAspect="1"/>
          </p:cNvPicPr>
          <p:nvPr/>
        </p:nvPicPr>
        <p:blipFill rotWithShape="1">
          <a:blip r:embed="rId3"/>
          <a:srcRect t="1710" r="13783"/>
          <a:stretch>
            <a:fillRect/>
          </a:stretch>
        </p:blipFill>
        <p:spPr>
          <a:xfrm>
            <a:off x="1284418" y="949179"/>
            <a:ext cx="9535926" cy="5254731"/>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a:t>85</a:t>
            </a:fld>
            <a:endParaRPr/>
          </a:p>
        </p:txBody>
      </p:sp>
      <p:sp>
        <p:nvSpPr>
          <p:cNvPr id="6" name="Footer Placeholder 5"/>
          <p:cNvSpPr>
            <a:spLocks noGrp="1"/>
          </p:cNvSpPr>
          <p:nvPr>
            <p:ph type="ftr" sz="quarter" idx="5"/>
          </p:nvPr>
        </p:nvSpPr>
        <p:spPr/>
        <p:txBody>
          <a:bodyPr/>
          <a:lstStyle/>
          <a:p>
            <a:r>
              <a:t>UNIT IV : Pythonic Programming Paradigm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92847" y="18871"/>
            <a:ext cx="3841115" cy="416559"/>
          </a:xfrm>
          <a:prstGeom prst="rect">
            <a:avLst/>
          </a:prstGeom>
        </p:spPr>
        <p:txBody>
          <a:bodyPr vert="horz" wrap="square" lIns="0" tIns="13970" rIns="0" bIns="0" rtlCol="0">
            <a:spAutoFit/>
          </a:bodyPr>
          <a:lstStyle/>
          <a:p>
            <a:pPr marL="12700">
              <a:lnSpc>
                <a:spcPct val="100000"/>
              </a:lnSpc>
              <a:spcBef>
                <a:spcPts val="110"/>
              </a:spcBef>
            </a:pPr>
            <a:r>
              <a:rPr sz="2550" dirty="0"/>
              <a:t>Referential</a:t>
            </a:r>
            <a:r>
              <a:rPr sz="2550" spc="-55" dirty="0"/>
              <a:t> </a:t>
            </a:r>
            <a:r>
              <a:rPr sz="2550" spc="5" dirty="0"/>
              <a:t>transparency</a:t>
            </a:r>
            <a:endParaRPr sz="2550"/>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3"/>
            <a:ext cx="12105640" cy="5979795"/>
          </a:xfrm>
          <a:custGeom>
            <a:avLst/>
            <a:gdLst/>
            <a:ahLst/>
            <a:cxnLst/>
            <a:rect l="l" t="t" r="r" b="b"/>
            <a:pathLst>
              <a:path w="12105640" h="5979795">
                <a:moveTo>
                  <a:pt x="0" y="0"/>
                </a:moveTo>
                <a:lnTo>
                  <a:pt x="12105503" y="0"/>
                </a:lnTo>
                <a:lnTo>
                  <a:pt x="12105503" y="5979174"/>
                </a:lnTo>
                <a:lnTo>
                  <a:pt x="0" y="5979174"/>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194706" y="527287"/>
            <a:ext cx="11794490" cy="3225800"/>
          </a:xfrm>
          <a:prstGeom prst="rect">
            <a:avLst/>
          </a:prstGeom>
        </p:spPr>
        <p:txBody>
          <a:bodyPr vert="horz" wrap="square" lIns="0" tIns="12700" rIns="0" bIns="0" rtlCol="0">
            <a:spAutoFit/>
          </a:bodyPr>
          <a:lstStyle/>
          <a:p>
            <a:pPr marL="336550" marR="16510" indent="-323850" algn="just">
              <a:lnSpc>
                <a:spcPct val="150000"/>
              </a:lnSpc>
              <a:spcBef>
                <a:spcPts val="100"/>
              </a:spcBef>
              <a:buFont typeface="Arial MT"/>
              <a:buChar char="•"/>
              <a:tabLst>
                <a:tab pos="336550" algn="l"/>
              </a:tabLst>
            </a:pPr>
            <a:r>
              <a:rPr sz="1750" spc="-5" dirty="0">
                <a:latin typeface="Calibri" panose="020F0502020204030204"/>
                <a:cs typeface="Calibri" panose="020F0502020204030204"/>
              </a:rPr>
              <a:t>An expression is said to be referentially transparent if it can be replaced with its corresponding value without changing the </a:t>
            </a:r>
            <a:r>
              <a:rPr sz="1750" dirty="0">
                <a:latin typeface="Calibri" panose="020F0502020204030204"/>
                <a:cs typeface="Calibri" panose="020F0502020204030204"/>
              </a:rPr>
              <a:t> </a:t>
            </a:r>
            <a:r>
              <a:rPr sz="1750" spc="-5" dirty="0">
                <a:latin typeface="Calibri" panose="020F0502020204030204"/>
                <a:cs typeface="Calibri" panose="020F0502020204030204"/>
              </a:rPr>
              <a:t>program's behaviour. As </a:t>
            </a:r>
            <a:r>
              <a:rPr sz="1750" dirty="0">
                <a:latin typeface="Calibri" panose="020F0502020204030204"/>
                <a:cs typeface="Calibri" panose="020F0502020204030204"/>
              </a:rPr>
              <a:t>a </a:t>
            </a:r>
            <a:r>
              <a:rPr sz="1750" spc="-5" dirty="0">
                <a:latin typeface="Calibri" panose="020F0502020204030204"/>
                <a:cs typeface="Calibri" panose="020F0502020204030204"/>
              </a:rPr>
              <a:t>result, evaluating </a:t>
            </a:r>
            <a:r>
              <a:rPr sz="1750" dirty="0">
                <a:latin typeface="Calibri" panose="020F0502020204030204"/>
                <a:cs typeface="Calibri" panose="020F0502020204030204"/>
              </a:rPr>
              <a:t>a </a:t>
            </a:r>
            <a:r>
              <a:rPr sz="1750" spc="-5" dirty="0">
                <a:latin typeface="Calibri" panose="020F0502020204030204"/>
                <a:cs typeface="Calibri" panose="020F0502020204030204"/>
              </a:rPr>
              <a:t>referentially transparent function gives the same value for fixed </a:t>
            </a:r>
            <a:r>
              <a:rPr sz="1750" dirty="0">
                <a:latin typeface="Calibri" panose="020F0502020204030204"/>
                <a:cs typeface="Calibri" panose="020F0502020204030204"/>
              </a:rPr>
              <a:t>arguments. </a:t>
            </a:r>
            <a:r>
              <a:rPr sz="1750" spc="-5" dirty="0">
                <a:latin typeface="Calibri" panose="020F0502020204030204"/>
                <a:cs typeface="Calibri" panose="020F0502020204030204"/>
              </a:rPr>
              <a:t>If </a:t>
            </a:r>
            <a:r>
              <a:rPr sz="1750" dirty="0">
                <a:latin typeface="Calibri" panose="020F0502020204030204"/>
                <a:cs typeface="Calibri" panose="020F0502020204030204"/>
              </a:rPr>
              <a:t>a </a:t>
            </a:r>
            <a:r>
              <a:rPr sz="1750" spc="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0" dirty="0">
                <a:latin typeface="Calibri" panose="020F0502020204030204"/>
                <a:cs typeface="Calibri" panose="020F0502020204030204"/>
              </a:rPr>
              <a:t> </a:t>
            </a:r>
            <a:r>
              <a:rPr sz="1750" spc="-5" dirty="0">
                <a:latin typeface="Calibri" panose="020F0502020204030204"/>
                <a:cs typeface="Calibri" panose="020F0502020204030204"/>
              </a:rPr>
              <a:t>consistently yields the same result for the same input, it</a:t>
            </a:r>
            <a:r>
              <a:rPr sz="1750" spc="-10" dirty="0">
                <a:latin typeface="Calibri" panose="020F0502020204030204"/>
                <a:cs typeface="Calibri" panose="020F0502020204030204"/>
              </a:rPr>
              <a:t> </a:t>
            </a:r>
            <a:r>
              <a:rPr sz="1750" spc="-5" dirty="0">
                <a:latin typeface="Calibri" panose="020F0502020204030204"/>
                <a:cs typeface="Calibri" panose="020F0502020204030204"/>
              </a:rPr>
              <a:t>is referentially transparent.</a:t>
            </a:r>
            <a:endParaRPr sz="1750">
              <a:latin typeface="Calibri" panose="020F0502020204030204"/>
              <a:cs typeface="Calibri" panose="020F0502020204030204"/>
            </a:endParaRPr>
          </a:p>
          <a:p>
            <a:pPr marL="336550" marR="5080" indent="-323850" algn="just">
              <a:lnSpc>
                <a:spcPct val="150000"/>
              </a:lnSpc>
              <a:buFont typeface="Arial MT"/>
              <a:buChar char="•"/>
              <a:tabLst>
                <a:tab pos="336550" algn="l"/>
              </a:tabLst>
            </a:pPr>
            <a:r>
              <a:rPr sz="1750" spc="-5" dirty="0">
                <a:latin typeface="Calibri" panose="020F0502020204030204"/>
                <a:cs typeface="Calibri" panose="020F0502020204030204"/>
              </a:rPr>
              <a:t>Functional programs don’t have </a:t>
            </a:r>
            <a:r>
              <a:rPr sz="1750" dirty="0">
                <a:latin typeface="Calibri" panose="020F0502020204030204"/>
                <a:cs typeface="Calibri" panose="020F0502020204030204"/>
              </a:rPr>
              <a:t>any assignment </a:t>
            </a:r>
            <a:r>
              <a:rPr sz="1750" spc="-5" dirty="0">
                <a:latin typeface="Calibri" panose="020F0502020204030204"/>
                <a:cs typeface="Calibri" panose="020F0502020204030204"/>
              </a:rPr>
              <a:t>statements. For storing </a:t>
            </a:r>
            <a:r>
              <a:rPr sz="1750" dirty="0">
                <a:latin typeface="Calibri" panose="020F0502020204030204"/>
                <a:cs typeface="Calibri" panose="020F0502020204030204"/>
              </a:rPr>
              <a:t>additional </a:t>
            </a:r>
            <a:r>
              <a:rPr sz="1750" spc="-5" dirty="0">
                <a:latin typeface="Calibri" panose="020F0502020204030204"/>
                <a:cs typeface="Calibri" panose="020F0502020204030204"/>
              </a:rPr>
              <a:t>values in </a:t>
            </a:r>
            <a:r>
              <a:rPr sz="1750" dirty="0">
                <a:latin typeface="Calibri" panose="020F0502020204030204"/>
                <a:cs typeface="Calibri" panose="020F0502020204030204"/>
              </a:rPr>
              <a:t>a </a:t>
            </a:r>
            <a:r>
              <a:rPr sz="1750" spc="-5" dirty="0">
                <a:latin typeface="Calibri" panose="020F0502020204030204"/>
                <a:cs typeface="Calibri" panose="020F0502020204030204"/>
              </a:rPr>
              <a:t>program developed using </a:t>
            </a:r>
            <a:r>
              <a:rPr sz="1750" dirty="0">
                <a:latin typeface="Calibri" panose="020F0502020204030204"/>
                <a:cs typeface="Calibri" panose="020F0502020204030204"/>
              </a:rPr>
              <a:t> </a:t>
            </a:r>
            <a:r>
              <a:rPr sz="1750" spc="-5" dirty="0">
                <a:latin typeface="Calibri" panose="020F0502020204030204"/>
                <a:cs typeface="Calibri" panose="020F0502020204030204"/>
              </a:rPr>
              <a:t>functional programming, new variables must be defined. State of </a:t>
            </a:r>
            <a:r>
              <a:rPr sz="1750" dirty="0">
                <a:latin typeface="Calibri" panose="020F0502020204030204"/>
                <a:cs typeface="Calibri" panose="020F0502020204030204"/>
              </a:rPr>
              <a:t>a </a:t>
            </a:r>
            <a:r>
              <a:rPr sz="1750" spc="-5" dirty="0">
                <a:latin typeface="Calibri" panose="020F0502020204030204"/>
                <a:cs typeface="Calibri" panose="020F0502020204030204"/>
              </a:rPr>
              <a:t>variable in such </a:t>
            </a:r>
            <a:r>
              <a:rPr sz="1750" dirty="0">
                <a:latin typeface="Calibri" panose="020F0502020204030204"/>
                <a:cs typeface="Calibri" panose="020F0502020204030204"/>
              </a:rPr>
              <a:t>a </a:t>
            </a:r>
            <a:r>
              <a:rPr sz="1750" spc="-5" dirty="0">
                <a:latin typeface="Calibri" panose="020F0502020204030204"/>
                <a:cs typeface="Calibri" panose="020F0502020204030204"/>
              </a:rPr>
              <a:t>program is constant </a:t>
            </a:r>
            <a:r>
              <a:rPr sz="1750" dirty="0">
                <a:latin typeface="Calibri" panose="020F0502020204030204"/>
                <a:cs typeface="Calibri" panose="020F0502020204030204"/>
              </a:rPr>
              <a:t>at any </a:t>
            </a:r>
            <a:r>
              <a:rPr sz="1750" spc="-5" dirty="0">
                <a:latin typeface="Calibri" panose="020F0502020204030204"/>
                <a:cs typeface="Calibri" panose="020F0502020204030204"/>
              </a:rPr>
              <a:t>moment in </a:t>
            </a:r>
            <a:r>
              <a:rPr sz="1750" dirty="0">
                <a:latin typeface="Calibri" panose="020F0502020204030204"/>
                <a:cs typeface="Calibri" panose="020F0502020204030204"/>
              </a:rPr>
              <a:t> </a:t>
            </a:r>
            <a:r>
              <a:rPr sz="1750" spc="-5" dirty="0">
                <a:latin typeface="Calibri" panose="020F0502020204030204"/>
                <a:cs typeface="Calibri" panose="020F0502020204030204"/>
              </a:rPr>
              <a:t>time</a:t>
            </a:r>
            <a:endParaRPr sz="1750">
              <a:latin typeface="Calibri" panose="020F0502020204030204"/>
              <a:cs typeface="Calibri" panose="020F0502020204030204"/>
            </a:endParaRPr>
          </a:p>
          <a:p>
            <a:pPr>
              <a:lnSpc>
                <a:spcPct val="100000"/>
              </a:lnSpc>
              <a:buFont typeface="Arial MT"/>
              <a:buChar char="•"/>
            </a:pPr>
            <a:endParaRPr sz="1700">
              <a:latin typeface="Calibri" panose="020F0502020204030204"/>
              <a:cs typeface="Calibri" panose="020F0502020204030204"/>
            </a:endParaRPr>
          </a:p>
          <a:p>
            <a:pPr>
              <a:lnSpc>
                <a:spcPct val="100000"/>
              </a:lnSpc>
              <a:spcBef>
                <a:spcPts val="45"/>
              </a:spcBef>
              <a:buFont typeface="Arial MT"/>
              <a:buChar char="•"/>
            </a:pPr>
            <a:endParaRPr sz="1700">
              <a:latin typeface="Calibri" panose="020F0502020204030204"/>
              <a:cs typeface="Calibri" panose="020F0502020204030204"/>
            </a:endParaRPr>
          </a:p>
          <a:p>
            <a:pPr marL="793750" lvl="1" indent="-323850">
              <a:lnSpc>
                <a:spcPct val="100000"/>
              </a:lnSpc>
              <a:spcBef>
                <a:spcPts val="5"/>
              </a:spcBef>
              <a:buFont typeface="Arial MT"/>
              <a:buChar char="•"/>
              <a:tabLst>
                <a:tab pos="793115" algn="l"/>
                <a:tab pos="793750" algn="l"/>
              </a:tabLst>
            </a:pPr>
            <a:r>
              <a:rPr sz="1750" spc="-5" dirty="0">
                <a:latin typeface="Calibri" panose="020F0502020204030204"/>
                <a:cs typeface="Calibri" panose="020F0502020204030204"/>
              </a:rPr>
              <a:t>pure</a:t>
            </a:r>
            <a:r>
              <a:rPr sz="1750" spc="-15" dirty="0">
                <a:latin typeface="Calibri" panose="020F0502020204030204"/>
                <a:cs typeface="Calibri" panose="020F0502020204030204"/>
              </a:rPr>
              <a:t> </a:t>
            </a:r>
            <a:r>
              <a:rPr sz="1750" spc="-5" dirty="0">
                <a:latin typeface="Calibri" panose="020F0502020204030204"/>
                <a:cs typeface="Calibri" panose="020F0502020204030204"/>
              </a:rPr>
              <a:t>function</a:t>
            </a:r>
            <a:r>
              <a:rPr sz="1750" spc="-15" dirty="0">
                <a:latin typeface="Calibri" panose="020F0502020204030204"/>
                <a:cs typeface="Calibri" panose="020F0502020204030204"/>
              </a:rPr>
              <a:t> </a:t>
            </a:r>
            <a:r>
              <a:rPr sz="1750" dirty="0">
                <a:latin typeface="Calibri" panose="020F0502020204030204"/>
                <a:cs typeface="Calibri" panose="020F0502020204030204"/>
              </a:rPr>
              <a:t>+</a:t>
            </a:r>
            <a:r>
              <a:rPr sz="1750" spc="-15" dirty="0">
                <a:latin typeface="Calibri" panose="020F0502020204030204"/>
                <a:cs typeface="Calibri" panose="020F0502020204030204"/>
              </a:rPr>
              <a:t> </a:t>
            </a:r>
            <a:r>
              <a:rPr sz="1750" spc="-5" dirty="0">
                <a:latin typeface="Calibri" panose="020F0502020204030204"/>
                <a:cs typeface="Calibri" panose="020F0502020204030204"/>
              </a:rPr>
              <a:t>immutable</a:t>
            </a:r>
            <a:r>
              <a:rPr sz="1750" spc="-15" dirty="0">
                <a:latin typeface="Calibri" panose="020F0502020204030204"/>
                <a:cs typeface="Calibri" panose="020F0502020204030204"/>
              </a:rPr>
              <a:t> </a:t>
            </a:r>
            <a:r>
              <a:rPr sz="1750" spc="-5" dirty="0">
                <a:latin typeface="Calibri" panose="020F0502020204030204"/>
                <a:cs typeface="Calibri" panose="020F0502020204030204"/>
              </a:rPr>
              <a:t>date</a:t>
            </a:r>
            <a:r>
              <a:rPr sz="1750" spc="-10" dirty="0">
                <a:latin typeface="Calibri" panose="020F0502020204030204"/>
                <a:cs typeface="Calibri" panose="020F0502020204030204"/>
              </a:rPr>
              <a:t> </a:t>
            </a:r>
            <a:r>
              <a:rPr sz="1750" dirty="0">
                <a:latin typeface="Calibri" panose="020F0502020204030204"/>
                <a:cs typeface="Calibri" panose="020F0502020204030204"/>
              </a:rPr>
              <a:t>=</a:t>
            </a:r>
            <a:r>
              <a:rPr sz="1750" spc="-15" dirty="0">
                <a:latin typeface="Calibri" panose="020F0502020204030204"/>
                <a:cs typeface="Calibri" panose="020F0502020204030204"/>
              </a:rPr>
              <a:t> </a:t>
            </a:r>
            <a:r>
              <a:rPr sz="1750" spc="-5" dirty="0">
                <a:latin typeface="Calibri" panose="020F0502020204030204"/>
                <a:cs typeface="Calibri" panose="020F0502020204030204"/>
              </a:rPr>
              <a:t>referential</a:t>
            </a:r>
            <a:r>
              <a:rPr sz="1750" spc="-15" dirty="0">
                <a:latin typeface="Calibri" panose="020F0502020204030204"/>
                <a:cs typeface="Calibri" panose="020F0502020204030204"/>
              </a:rPr>
              <a:t> </a:t>
            </a:r>
            <a:r>
              <a:rPr sz="1750" spc="-5" dirty="0">
                <a:latin typeface="Calibri" panose="020F0502020204030204"/>
                <a:cs typeface="Calibri" panose="020F0502020204030204"/>
              </a:rPr>
              <a:t>transparency</a:t>
            </a:r>
            <a:endParaRPr sz="1750">
              <a:latin typeface="Calibri" panose="020F0502020204030204"/>
              <a:cs typeface="Calibri" panose="020F0502020204030204"/>
            </a:endParaRPr>
          </a:p>
        </p:txBody>
      </p:sp>
      <p:sp>
        <p:nvSpPr>
          <p:cNvPr id="7" name="object 7"/>
          <p:cNvSpPr txBox="1"/>
          <p:nvPr/>
        </p:nvSpPr>
        <p:spPr>
          <a:xfrm>
            <a:off x="194706" y="4927838"/>
            <a:ext cx="11323320" cy="1225550"/>
          </a:xfrm>
          <a:prstGeom prst="rect">
            <a:avLst/>
          </a:prstGeom>
        </p:spPr>
        <p:txBody>
          <a:bodyPr vert="horz" wrap="square" lIns="0" tIns="146050" rIns="0" bIns="0" rtlCol="0">
            <a:spAutoFit/>
          </a:bodyPr>
          <a:lstStyle/>
          <a:p>
            <a:pPr marL="336550" indent="-323850">
              <a:lnSpc>
                <a:spcPct val="100000"/>
              </a:lnSpc>
              <a:spcBef>
                <a:spcPts val="1150"/>
              </a:spcBef>
              <a:buFont typeface="Arial MT"/>
              <a:buChar char="•"/>
              <a:tabLst>
                <a:tab pos="335915" algn="l"/>
                <a:tab pos="336550" algn="l"/>
              </a:tabLst>
            </a:pPr>
            <a:r>
              <a:rPr sz="1750" spc="-5" dirty="0">
                <a:latin typeface="Calibri" panose="020F0502020204030204"/>
                <a:cs typeface="Calibri" panose="020F0502020204030204"/>
              </a:rPr>
              <a:t>Let’s</a:t>
            </a:r>
            <a:r>
              <a:rPr sz="1750" spc="-25" dirty="0">
                <a:latin typeface="Calibri" panose="020F0502020204030204"/>
                <a:cs typeface="Calibri" panose="020F0502020204030204"/>
              </a:rPr>
              <a:t> </a:t>
            </a:r>
            <a:r>
              <a:rPr sz="1750" spc="-5" dirty="0">
                <a:latin typeface="Calibri" panose="020F0502020204030204"/>
                <a:cs typeface="Calibri" panose="020F0502020204030204"/>
              </a:rPr>
              <a:t>implement</a:t>
            </a:r>
            <a:r>
              <a:rPr sz="1750" spc="-20" dirty="0">
                <a:latin typeface="Calibri" panose="020F0502020204030204"/>
                <a:cs typeface="Calibri" panose="020F0502020204030204"/>
              </a:rPr>
              <a:t> </a:t>
            </a:r>
            <a:r>
              <a:rPr sz="1750" dirty="0">
                <a:latin typeface="Calibri" panose="020F0502020204030204"/>
                <a:cs typeface="Calibri" panose="020F0502020204030204"/>
              </a:rPr>
              <a:t>a</a:t>
            </a:r>
            <a:r>
              <a:rPr sz="1750" spc="-20" dirty="0">
                <a:latin typeface="Calibri" panose="020F0502020204030204"/>
                <a:cs typeface="Calibri" panose="020F0502020204030204"/>
              </a:rPr>
              <a:t> </a:t>
            </a:r>
            <a:r>
              <a:rPr sz="1750" spc="-5" dirty="0">
                <a:latin typeface="Calibri" panose="020F0502020204030204"/>
                <a:cs typeface="Calibri" panose="020F0502020204030204"/>
              </a:rPr>
              <a:t>square</a:t>
            </a:r>
            <a:r>
              <a:rPr sz="1750" spc="-20" dirty="0">
                <a:latin typeface="Calibri" panose="020F0502020204030204"/>
                <a:cs typeface="Calibri" panose="020F0502020204030204"/>
              </a:rPr>
              <a:t> </a:t>
            </a:r>
            <a:r>
              <a:rPr sz="1750" spc="-5" dirty="0">
                <a:latin typeface="Calibri" panose="020F0502020204030204"/>
                <a:cs typeface="Calibri" panose="020F0502020204030204"/>
              </a:rPr>
              <a:t>function:</a:t>
            </a:r>
            <a:endParaRPr sz="1750">
              <a:latin typeface="Calibri" panose="020F0502020204030204"/>
              <a:cs typeface="Calibri" panose="020F0502020204030204"/>
            </a:endParaRPr>
          </a:p>
          <a:p>
            <a:pPr marL="793750" lvl="1" indent="-323850">
              <a:lnSpc>
                <a:spcPct val="100000"/>
              </a:lnSpc>
              <a:spcBef>
                <a:spcPts val="1050"/>
              </a:spcBef>
              <a:buFont typeface="Arial MT"/>
              <a:buChar char="•"/>
              <a:tabLst>
                <a:tab pos="793115" algn="l"/>
                <a:tab pos="793750" algn="l"/>
              </a:tabLst>
            </a:pPr>
            <a:r>
              <a:rPr sz="1750" spc="-5" dirty="0">
                <a:latin typeface="Calibri" panose="020F0502020204030204"/>
                <a:cs typeface="Calibri" panose="020F0502020204030204"/>
              </a:rPr>
              <a:t>This</a:t>
            </a:r>
            <a:r>
              <a:rPr sz="1750" spc="-10" dirty="0">
                <a:latin typeface="Calibri" panose="020F0502020204030204"/>
                <a:cs typeface="Calibri" panose="020F0502020204030204"/>
              </a:rPr>
              <a:t> </a:t>
            </a:r>
            <a:r>
              <a:rPr sz="1750" spc="-5" dirty="0">
                <a:latin typeface="Calibri" panose="020F0502020204030204"/>
                <a:cs typeface="Calibri" panose="020F0502020204030204"/>
              </a:rPr>
              <a:t>(pure)</a:t>
            </a:r>
            <a:r>
              <a:rPr sz="1750" spc="-10" dirty="0">
                <a:latin typeface="Calibri" panose="020F0502020204030204"/>
                <a:cs typeface="Calibri" panose="020F0502020204030204"/>
              </a:rPr>
              <a:t> </a:t>
            </a:r>
            <a:r>
              <a:rPr sz="1750" spc="-5" dirty="0">
                <a:latin typeface="Calibri" panose="020F0502020204030204"/>
                <a:cs typeface="Calibri" panose="020F0502020204030204"/>
              </a:rPr>
              <a:t>function will</a:t>
            </a:r>
            <a:r>
              <a:rPr sz="1750" spc="-10" dirty="0">
                <a:latin typeface="Calibri" panose="020F0502020204030204"/>
                <a:cs typeface="Calibri" panose="020F0502020204030204"/>
              </a:rPr>
              <a:t> </a:t>
            </a:r>
            <a:r>
              <a:rPr sz="1750" dirty="0">
                <a:latin typeface="Calibri" panose="020F0502020204030204"/>
                <a:cs typeface="Calibri" panose="020F0502020204030204"/>
              </a:rPr>
              <a:t>always</a:t>
            </a:r>
            <a:r>
              <a:rPr sz="1750" spc="-10" dirty="0">
                <a:latin typeface="Calibri" panose="020F0502020204030204"/>
                <a:cs typeface="Calibri" panose="020F0502020204030204"/>
              </a:rPr>
              <a:t> </a:t>
            </a:r>
            <a:r>
              <a:rPr sz="1750" spc="-5" dirty="0">
                <a:latin typeface="Calibri" panose="020F0502020204030204"/>
                <a:cs typeface="Calibri" panose="020F0502020204030204"/>
              </a:rPr>
              <a:t>have the</a:t>
            </a:r>
            <a:r>
              <a:rPr sz="1750" spc="-10" dirty="0">
                <a:latin typeface="Calibri" panose="020F0502020204030204"/>
                <a:cs typeface="Calibri" panose="020F0502020204030204"/>
              </a:rPr>
              <a:t> </a:t>
            </a:r>
            <a:r>
              <a:rPr sz="1750" spc="-5" dirty="0">
                <a:latin typeface="Calibri" panose="020F0502020204030204"/>
                <a:cs typeface="Calibri" panose="020F0502020204030204"/>
              </a:rPr>
              <a:t>same</a:t>
            </a:r>
            <a:r>
              <a:rPr sz="1750" spc="-10" dirty="0">
                <a:latin typeface="Calibri" panose="020F0502020204030204"/>
                <a:cs typeface="Calibri" panose="020F0502020204030204"/>
              </a:rPr>
              <a:t> </a:t>
            </a:r>
            <a:r>
              <a:rPr sz="1750" spc="-5" dirty="0">
                <a:latin typeface="Calibri" panose="020F0502020204030204"/>
                <a:cs typeface="Calibri" panose="020F0502020204030204"/>
              </a:rPr>
              <a:t>output, given</a:t>
            </a:r>
            <a:r>
              <a:rPr sz="1750" spc="-10" dirty="0">
                <a:latin typeface="Calibri" panose="020F0502020204030204"/>
                <a:cs typeface="Calibri" panose="020F0502020204030204"/>
              </a:rPr>
              <a:t> </a:t>
            </a:r>
            <a:r>
              <a:rPr sz="1750" spc="-5" dirty="0">
                <a:latin typeface="Calibri" panose="020F0502020204030204"/>
                <a:cs typeface="Calibri" panose="020F0502020204030204"/>
              </a:rPr>
              <a:t>the</a:t>
            </a:r>
            <a:r>
              <a:rPr sz="1750" spc="-10" dirty="0">
                <a:latin typeface="Calibri" panose="020F0502020204030204"/>
                <a:cs typeface="Calibri" panose="020F0502020204030204"/>
              </a:rPr>
              <a:t> </a:t>
            </a:r>
            <a:r>
              <a:rPr sz="1750" spc="-5" dirty="0">
                <a:latin typeface="Calibri" panose="020F0502020204030204"/>
                <a:cs typeface="Calibri" panose="020F0502020204030204"/>
              </a:rPr>
              <a:t>same input.</a:t>
            </a:r>
            <a:endParaRPr sz="1750">
              <a:latin typeface="Calibri" panose="020F0502020204030204"/>
              <a:cs typeface="Calibri" panose="020F0502020204030204"/>
            </a:endParaRPr>
          </a:p>
          <a:p>
            <a:pPr marL="793750" lvl="1" indent="-323850">
              <a:lnSpc>
                <a:spcPct val="100000"/>
              </a:lnSpc>
              <a:spcBef>
                <a:spcPts val="1050"/>
              </a:spcBef>
              <a:buFont typeface="Arial MT"/>
              <a:buChar char="•"/>
              <a:tabLst>
                <a:tab pos="793115" algn="l"/>
                <a:tab pos="793750" algn="l"/>
              </a:tabLst>
            </a:pPr>
            <a:r>
              <a:rPr sz="1750" spc="-5" dirty="0">
                <a:latin typeface="Calibri" panose="020F0502020204030204"/>
                <a:cs typeface="Calibri" panose="020F0502020204030204"/>
              </a:rPr>
              <a:t>Passing</a:t>
            </a:r>
            <a:r>
              <a:rPr sz="1750" spc="-10" dirty="0">
                <a:latin typeface="Calibri" panose="020F0502020204030204"/>
                <a:cs typeface="Calibri" panose="020F0502020204030204"/>
              </a:rPr>
              <a:t> </a:t>
            </a:r>
            <a:r>
              <a:rPr sz="1750" spc="-5" dirty="0">
                <a:latin typeface="Calibri" panose="020F0502020204030204"/>
                <a:cs typeface="Calibri" panose="020F0502020204030204"/>
              </a:rPr>
              <a:t>“2” </a:t>
            </a:r>
            <a:r>
              <a:rPr sz="1750" dirty="0">
                <a:latin typeface="Calibri" panose="020F0502020204030204"/>
                <a:cs typeface="Calibri" panose="020F0502020204030204"/>
              </a:rPr>
              <a:t>as</a:t>
            </a:r>
            <a:r>
              <a:rPr sz="1750" spc="-5" dirty="0">
                <a:latin typeface="Calibri" panose="020F0502020204030204"/>
                <a:cs typeface="Calibri" panose="020F0502020204030204"/>
              </a:rPr>
              <a:t> </a:t>
            </a:r>
            <a:r>
              <a:rPr sz="1750" dirty="0">
                <a:latin typeface="Calibri" panose="020F0502020204030204"/>
                <a:cs typeface="Calibri" panose="020F0502020204030204"/>
              </a:rPr>
              <a:t>a</a:t>
            </a:r>
            <a:r>
              <a:rPr sz="1750" spc="-5" dirty="0">
                <a:latin typeface="Calibri" panose="020F0502020204030204"/>
                <a:cs typeface="Calibri" panose="020F0502020204030204"/>
              </a:rPr>
              <a:t> parameter of the square function will </a:t>
            </a:r>
            <a:r>
              <a:rPr sz="1750" dirty="0">
                <a:latin typeface="Calibri" panose="020F0502020204030204"/>
                <a:cs typeface="Calibri" panose="020F0502020204030204"/>
              </a:rPr>
              <a:t>always</a:t>
            </a:r>
            <a:r>
              <a:rPr sz="1750" spc="-5" dirty="0">
                <a:latin typeface="Calibri" panose="020F0502020204030204"/>
                <a:cs typeface="Calibri" panose="020F0502020204030204"/>
              </a:rPr>
              <a:t> returns 4. So now we can replace the (square 2) with 4.</a:t>
            </a:r>
            <a:endParaRPr sz="1750">
              <a:latin typeface="Calibri" panose="020F0502020204030204"/>
              <a:cs typeface="Calibri" panose="020F0502020204030204"/>
            </a:endParaRPr>
          </a:p>
        </p:txBody>
      </p:sp>
      <p:pic>
        <p:nvPicPr>
          <p:cNvPr id="8" name="object 8"/>
          <p:cNvPicPr/>
          <p:nvPr/>
        </p:nvPicPr>
        <p:blipFill>
          <a:blip r:embed="rId3" cstate="print"/>
          <a:stretch>
            <a:fillRect/>
          </a:stretch>
        </p:blipFill>
        <p:spPr>
          <a:xfrm>
            <a:off x="6717646" y="2727756"/>
            <a:ext cx="4900613" cy="2788031"/>
          </a:xfrm>
          <a:prstGeom prst="rect">
            <a:avLst/>
          </a:prstGeom>
        </p:spPr>
      </p:pic>
      <p:sp>
        <p:nvSpPr>
          <p:cNvPr id="9" name="Slide Number Placeholder 8"/>
          <p:cNvSpPr>
            <a:spLocks noGrp="1"/>
          </p:cNvSpPr>
          <p:nvPr>
            <p:ph type="sldNum" sz="quarter" idx="7"/>
          </p:nvPr>
        </p:nvSpPr>
        <p:spPr/>
        <p:txBody>
          <a:bodyPr/>
          <a:lstStyle/>
          <a:p>
            <a:fld id="{B6F15528-21DE-4FAA-801E-634DDDAF4B2B}" type="slidenum">
              <a:rPr/>
              <a:t>9</a:t>
            </a:fld>
            <a:endParaRPr/>
          </a:p>
        </p:txBody>
      </p:sp>
      <p:sp>
        <p:nvSpPr>
          <p:cNvPr id="10" name="Footer Placeholder 9"/>
          <p:cNvSpPr>
            <a:spLocks noGrp="1"/>
          </p:cNvSpPr>
          <p:nvPr>
            <p:ph type="ftr" sz="quarter" idx="5"/>
          </p:nvPr>
        </p:nvSpPr>
        <p:spPr/>
        <p:txBody>
          <a:bodyPr/>
          <a:lstStyle/>
          <a:p>
            <a:r>
              <a:t>UNIT IV : Pythonic Programming Paradigm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10915</Words>
  <Application>Microsoft Office PowerPoint</Application>
  <PresentationFormat>Widescreen</PresentationFormat>
  <Paragraphs>1136</Paragraphs>
  <Slides>85</Slides>
  <Notes>85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Arial MT</vt:lpstr>
      <vt:lpstr>Calibri</vt:lpstr>
      <vt:lpstr>Candara</vt:lpstr>
      <vt:lpstr>Times New Roman</vt:lpstr>
      <vt:lpstr>Wingdings</vt:lpstr>
      <vt:lpstr>Office Theme</vt:lpstr>
      <vt:lpstr>21CSC203P -  Advanced Programming Practice   Unit-4 :  PYTHONIC PROGRAMMING PARADIGM </vt:lpstr>
      <vt:lpstr>Outline of the course  Functional Programming Paradigm:     Concepts,     PureFunction and Built-in Higher-Order Functions;  Logic Programming Paradigm:    Structures, Logic, and Control Parallel Programming Paradigm:    Shared and Distributed memory    Multi-Processing – Ipython Network Programming Paradigm:    Socket; Socket Types;   Creation and Configuration of Sockets in TCP / UDP – Client /                          Server Model</vt:lpstr>
      <vt:lpstr>Introduction</vt:lpstr>
      <vt:lpstr>Characteristics of Functional Programming </vt:lpstr>
      <vt:lpstr>Concepts of FP</vt:lpstr>
      <vt:lpstr>Functional Programming vs Procedure Programming </vt:lpstr>
      <vt:lpstr>1. Pure functions </vt:lpstr>
      <vt:lpstr>2. Recursion</vt:lpstr>
      <vt:lpstr>Referential transparency</vt:lpstr>
      <vt:lpstr>Immutability</vt:lpstr>
      <vt:lpstr>Functions are First-Class and can be Higher-Order</vt:lpstr>
      <vt:lpstr>Functions are First-Class and can be Higher-Order</vt:lpstr>
      <vt:lpstr>Functions are First-Class and can be Higher-Order ..cont</vt:lpstr>
      <vt:lpstr>Functional Programming – Non Strict Evaluation</vt:lpstr>
      <vt:lpstr>Functional Programming – lambda calculus</vt:lpstr>
      <vt:lpstr>Functional Programming – Closure</vt:lpstr>
      <vt:lpstr>Pure Functions in Python</vt:lpstr>
      <vt:lpstr>Built-in Higher Order Functions</vt:lpstr>
      <vt:lpstr>Anonymous Function</vt:lpstr>
      <vt:lpstr>map() Function</vt:lpstr>
      <vt:lpstr>map() Function</vt:lpstr>
      <vt:lpstr>filter() Function</vt:lpstr>
      <vt:lpstr>filter() Function</vt:lpstr>
      <vt:lpstr>reduce() Function</vt:lpstr>
      <vt:lpstr>map(), filter() and reduce() Function</vt:lpstr>
      <vt:lpstr>map(), filter() and reduce() Function</vt:lpstr>
      <vt:lpstr>Examples</vt:lpstr>
      <vt:lpstr>Examples</vt:lpstr>
      <vt:lpstr>Examples</vt:lpstr>
      <vt:lpstr>Function vs Procedure</vt:lpstr>
      <vt:lpstr>Function vs Object Oriented</vt:lpstr>
      <vt:lpstr>Logical Programming  Paradigm</vt:lpstr>
      <vt:lpstr>Logical Programming Paradigm </vt:lpstr>
      <vt:lpstr>Logical Programming Paradigm </vt:lpstr>
      <vt:lpstr>Logical Programming Paradigm</vt:lpstr>
      <vt:lpstr>Logical Programming Paradigm</vt:lpstr>
      <vt:lpstr>Logical Programming Paradigm</vt:lpstr>
      <vt:lpstr>Anatomy Logical Programming Paradigm </vt:lpstr>
      <vt:lpstr>Logical Programming Paradigm</vt:lpstr>
      <vt:lpstr>Logical Programming Paradigm</vt:lpstr>
      <vt:lpstr>Logical Programming Paradigm </vt:lpstr>
      <vt:lpstr>Logical Programming Paradigm</vt:lpstr>
      <vt:lpstr>Logical Programming Paradigm</vt:lpstr>
      <vt:lpstr>Logical Programming Paradigm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21CSC203P -  Advanced Programming Practice   Unit-4 :  PYTHONIC PROGRAMMING PARADIGM </dc:title>
  <dc:creator/>
  <cp:lastModifiedBy>Gaurav Gupta</cp:lastModifiedBy>
  <cp:revision>2</cp:revision>
  <dcterms:created xsi:type="dcterms:W3CDTF">2023-09-19T10:33:00Z</dcterms:created>
  <dcterms:modified xsi:type="dcterms:W3CDTF">2023-10-22T04:13:50Z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C767B2CBA7E34A9BB1D1D7C9A188D3F2_12</vt:lpwstr>
  </property>
  <property fmtid="{D5CDD505-2E9C-101B-9397-08002B2CF9AE}" pid="4" name="KSOProductBuildVer">
    <vt:lpwstr>1033-12.2.0.13201</vt:lpwstr>
  </property>
</Properties>
</file>