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5"/>
  </p:notesMasterIdLst>
  <p:sldIdLst>
    <p:sldId id="256" r:id="rId2"/>
    <p:sldId id="257" r:id="rId3"/>
    <p:sldId id="368"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411" r:id="rId22"/>
    <p:sldId id="387" r:id="rId23"/>
    <p:sldId id="419" r:id="rId24"/>
    <p:sldId id="388" r:id="rId25"/>
    <p:sldId id="389" r:id="rId26"/>
    <p:sldId id="390" r:id="rId27"/>
    <p:sldId id="391" r:id="rId28"/>
    <p:sldId id="412" r:id="rId29"/>
    <p:sldId id="413" r:id="rId30"/>
    <p:sldId id="414" r:id="rId31"/>
    <p:sldId id="415" r:id="rId32"/>
    <p:sldId id="416" r:id="rId33"/>
    <p:sldId id="417" r:id="rId34"/>
    <p:sldId id="398" r:id="rId35"/>
    <p:sldId id="418" r:id="rId36"/>
    <p:sldId id="420" r:id="rId37"/>
    <p:sldId id="450" r:id="rId38"/>
    <p:sldId id="451" r:id="rId39"/>
    <p:sldId id="452" r:id="rId40"/>
    <p:sldId id="454" r:id="rId41"/>
    <p:sldId id="455" r:id="rId42"/>
    <p:sldId id="456" r:id="rId43"/>
    <p:sldId id="457" r:id="rId44"/>
    <p:sldId id="458" r:id="rId45"/>
    <p:sldId id="459" r:id="rId46"/>
    <p:sldId id="460" r:id="rId47"/>
    <p:sldId id="409" r:id="rId48"/>
    <p:sldId id="410" r:id="rId49"/>
    <p:sldId id="462" r:id="rId50"/>
    <p:sldId id="463" r:id="rId51"/>
    <p:sldId id="486" r:id="rId52"/>
    <p:sldId id="464" r:id="rId53"/>
    <p:sldId id="465" r:id="rId54"/>
    <p:sldId id="487" r:id="rId55"/>
    <p:sldId id="466" r:id="rId56"/>
    <p:sldId id="467" r:id="rId57"/>
    <p:sldId id="468" r:id="rId58"/>
    <p:sldId id="469" r:id="rId59"/>
    <p:sldId id="470" r:id="rId60"/>
    <p:sldId id="488" r:id="rId61"/>
    <p:sldId id="471" r:id="rId62"/>
    <p:sldId id="472" r:id="rId63"/>
    <p:sldId id="473" r:id="rId64"/>
    <p:sldId id="474" r:id="rId65"/>
    <p:sldId id="475" r:id="rId66"/>
    <p:sldId id="489" r:id="rId67"/>
    <p:sldId id="476" r:id="rId68"/>
    <p:sldId id="477" r:id="rId69"/>
    <p:sldId id="490" r:id="rId70"/>
    <p:sldId id="478" r:id="rId71"/>
    <p:sldId id="479" r:id="rId72"/>
    <p:sldId id="491" r:id="rId73"/>
    <p:sldId id="480" r:id="rId74"/>
    <p:sldId id="492" r:id="rId75"/>
    <p:sldId id="481" r:id="rId76"/>
    <p:sldId id="493" r:id="rId77"/>
    <p:sldId id="482" r:id="rId78"/>
    <p:sldId id="494" r:id="rId79"/>
    <p:sldId id="483" r:id="rId80"/>
    <p:sldId id="495" r:id="rId81"/>
    <p:sldId id="484" r:id="rId82"/>
    <p:sldId id="496" r:id="rId83"/>
    <p:sldId id="485"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D60093"/>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5" autoAdjust="0"/>
    <p:restoredTop sz="94660"/>
  </p:normalViewPr>
  <p:slideViewPr>
    <p:cSldViewPr snapToGrid="0" showGuides="1">
      <p:cViewPr>
        <p:scale>
          <a:sx n="70" d="100"/>
          <a:sy n="70" d="100"/>
        </p:scale>
        <p:origin x="-828" y="-180"/>
      </p:cViewPr>
      <p:guideLst>
        <p:guide orient="horz" pos="2160"/>
        <p:guide pos="3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t>‹#›</a:t>
            </a:fld>
            <a:endParaRPr lang="en-IN"/>
          </a:p>
        </p:txBody>
      </p:sp>
    </p:spTree>
    <p:extLst>
      <p:ext uri="{BB962C8B-B14F-4D97-AF65-F5344CB8AC3E}">
        <p14:creationId xmlns:p14="http://schemas.microsoft.com/office/powerpoint/2010/main" val="32097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940383-098B-40A0-88D4-542F69EF9466}" type="slidenum">
              <a:rPr lang="en-IN" smtClean="0"/>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0" name="Google Shape;27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1" name="Google Shape;28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8" name="Google Shape;3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4" name="Google Shape;39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0" name="Google Shape;4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8" name="Google Shape;4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0" name="Google Shape;52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1" name="Google Shape;53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2" name="Google Shape;54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92" name="Google Shape;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2" name="Google Shape;54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9" name="Google Shape;59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3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7" name="Google Shape;6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3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6" name="Google Shape;77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4" name="Google Shape;1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9" name="Google Shape;78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48" name="Google Shape;1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213" name="Google Shape;2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7F5BB2-4C36-4CDF-B2E5-99E36D7458D7}" type="datetime1">
              <a:rPr lang="en-IN" smtClean="0"/>
              <a:t>04-10-2023</a:t>
            </a:fld>
            <a:endParaRPr lang="en-IN"/>
          </a:p>
        </p:txBody>
      </p:sp>
      <p:sp>
        <p:nvSpPr>
          <p:cNvPr id="5" name="Footer Placeholder 4"/>
          <p:cNvSpPr>
            <a:spLocks noGrp="1"/>
          </p:cNvSpPr>
          <p:nvPr>
            <p:ph type="ftr" sz="quarter" idx="11"/>
          </p:nvPr>
        </p:nvSpPr>
        <p:spPr/>
        <p:txBody>
          <a:bodyPr/>
          <a:lstStyle/>
          <a:p>
            <a:r>
              <a:rPr lang="en-IN" dirty="0" smtClean="0"/>
              <a:t>SYMBOLIC PROGRAMMING PARADIGM</a:t>
            </a:r>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98ABDB-A99B-4536-9D2B-4E98033EBE79}" type="datetime1">
              <a:rPr lang="en-IN" smtClean="0"/>
              <a:t>04-10-2023</a:t>
            </a:fld>
            <a:endParaRPr lang="en-IN"/>
          </a:p>
        </p:txBody>
      </p:sp>
      <p:sp>
        <p:nvSpPr>
          <p:cNvPr id="5" name="Footer Placeholder 4"/>
          <p:cNvSpPr>
            <a:spLocks noGrp="1"/>
          </p:cNvSpPr>
          <p:nvPr>
            <p:ph type="ftr" sz="quarter" idx="11"/>
          </p:nvPr>
        </p:nvSpPr>
        <p:spPr/>
        <p:txBody>
          <a:bodyPr/>
          <a:lstStyle/>
          <a:p>
            <a:r>
              <a:rPr lang="en-IN" dirty="0" smtClean="0"/>
              <a:t>SYMBOLIC PROGRAMMING PARADIGM</a:t>
            </a:r>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115041-DE43-41F5-A56D-B11149897125}" type="datetime1">
              <a:rPr lang="en-IN" smtClean="0"/>
              <a:t>04-10-2023</a:t>
            </a:fld>
            <a:endParaRPr lang="en-IN"/>
          </a:p>
        </p:txBody>
      </p:sp>
      <p:sp>
        <p:nvSpPr>
          <p:cNvPr id="5" name="Footer Placeholder 4"/>
          <p:cNvSpPr>
            <a:spLocks noGrp="1"/>
          </p:cNvSpPr>
          <p:nvPr>
            <p:ph type="ftr" sz="quarter" idx="11"/>
          </p:nvPr>
        </p:nvSpPr>
        <p:spPr/>
        <p:txBody>
          <a:bodyPr/>
          <a:lstStyle/>
          <a:p>
            <a:r>
              <a:rPr lang="en-IN" dirty="0" smtClean="0"/>
              <a:t>SYMBOLIC PROGRAMMING PARADIGM</a:t>
            </a:r>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9"/>
        <p:cNvGrpSpPr/>
        <p:nvPr/>
      </p:nvGrpSpPr>
      <p:grpSpPr>
        <a:xfrm>
          <a:off x="0" y="0"/>
          <a:ext cx="0" cy="0"/>
          <a:chOff x="0" y="0"/>
          <a:chExt cx="0" cy="0"/>
        </a:xfrm>
      </p:grpSpPr>
      <p:sp>
        <p:nvSpPr>
          <p:cNvPr id="20" name="Google Shape;2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
        <p:nvSpPr>
          <p:cNvPr id="8" name="Date Placeholder 7"/>
          <p:cNvSpPr>
            <a:spLocks noGrp="1"/>
          </p:cNvSpPr>
          <p:nvPr>
            <p:ph type="dt" sz="half" idx="10"/>
          </p:nvPr>
        </p:nvSpPr>
        <p:spPr>
          <a:xfrm>
            <a:off x="0" y="64960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BE9CCE1D-4997-44AC-B3AE-AB39769B3070}" type="datetime1">
              <a:rPr lang="en-IN" smtClean="0"/>
              <a:t>04-10-2023</a:t>
            </a:fld>
            <a:endParaRPr lang="en-IN" dirty="0"/>
          </a:p>
        </p:txBody>
      </p:sp>
      <p:sp>
        <p:nvSpPr>
          <p:cNvPr id="9" name="Footer Placeholder 8"/>
          <p:cNvSpPr>
            <a:spLocks noGrp="1"/>
          </p:cNvSpPr>
          <p:nvPr>
            <p:ph type="ftr" sz="quarter" idx="11"/>
          </p:nvPr>
        </p:nvSpPr>
        <p:spPr>
          <a:xfrm>
            <a:off x="4038600" y="6496050"/>
            <a:ext cx="41148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smtClean="0"/>
              <a:t>SYMBOLIC PROGRAMMING PARADIGM</a:t>
            </a:r>
            <a:endParaRPr lang="en-IN" dirty="0"/>
          </a:p>
        </p:txBody>
      </p:sp>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B8D8-48C4-48FB-B399-82ED43DAEC67}" type="datetime1">
              <a:rPr lang="en-IN" smtClean="0"/>
              <a:t>04-10-2023</a:t>
            </a:fld>
            <a:endParaRPr lang="en-IN"/>
          </a:p>
        </p:txBody>
      </p:sp>
      <p:sp>
        <p:nvSpPr>
          <p:cNvPr id="5" name="Footer Placeholder 4"/>
          <p:cNvSpPr>
            <a:spLocks noGrp="1"/>
          </p:cNvSpPr>
          <p:nvPr>
            <p:ph type="ftr" sz="quarter" idx="11"/>
          </p:nvPr>
        </p:nvSpPr>
        <p:spPr/>
        <p:txBody>
          <a:bodyPr/>
          <a:lstStyle/>
          <a:p>
            <a:r>
              <a:rPr lang="en-IN" dirty="0" smtClean="0"/>
              <a:t>SYMBOLIC PROGRAMMING PARADIGM</a:t>
            </a:r>
            <a:endParaRPr lang="en-IN" dirty="0"/>
          </a:p>
        </p:txBody>
      </p:sp>
      <p:sp>
        <p:nvSpPr>
          <p:cNvPr id="6" name="Slide Number Placeholder 5"/>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79B5D9-2BC6-4747-B05E-0B9A2D197614}" type="datetime1">
              <a:rPr lang="en-IN" smtClean="0"/>
              <a:t>04-10-2023</a:t>
            </a:fld>
            <a:endParaRPr lang="en-IN"/>
          </a:p>
        </p:txBody>
      </p:sp>
      <p:sp>
        <p:nvSpPr>
          <p:cNvPr id="6" name="Footer Placeholder 5"/>
          <p:cNvSpPr>
            <a:spLocks noGrp="1"/>
          </p:cNvSpPr>
          <p:nvPr>
            <p:ph type="ftr" sz="quarter" idx="11"/>
          </p:nvPr>
        </p:nvSpPr>
        <p:spPr/>
        <p:txBody>
          <a:bodyPr/>
          <a:lstStyle/>
          <a:p>
            <a:r>
              <a:rPr lang="en-IN" dirty="0" smtClean="0"/>
              <a:t>SYMBOLIC PROGRAMMING PARADIGM</a:t>
            </a:r>
            <a:endParaRPr lang="en-IN" dirty="0"/>
          </a:p>
        </p:txBody>
      </p:sp>
      <p:sp>
        <p:nvSpPr>
          <p:cNvPr id="7" name="Slide Number Placeholder 6"/>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857795-D986-455D-9E45-A6800109EA06}" type="datetime1">
              <a:rPr lang="en-IN" smtClean="0"/>
              <a:t>04-10-2023</a:t>
            </a:fld>
            <a:endParaRPr lang="en-IN"/>
          </a:p>
        </p:txBody>
      </p:sp>
      <p:sp>
        <p:nvSpPr>
          <p:cNvPr id="8" name="Footer Placeholder 7"/>
          <p:cNvSpPr>
            <a:spLocks noGrp="1"/>
          </p:cNvSpPr>
          <p:nvPr>
            <p:ph type="ftr" sz="quarter" idx="11"/>
          </p:nvPr>
        </p:nvSpPr>
        <p:spPr/>
        <p:txBody>
          <a:bodyPr/>
          <a:lstStyle/>
          <a:p>
            <a:r>
              <a:rPr lang="en-IN" dirty="0" smtClean="0"/>
              <a:t>SYMBOLIC PROGRAMMING PARADIGM</a:t>
            </a:r>
            <a:endParaRPr lang="en-IN" dirty="0"/>
          </a:p>
        </p:txBody>
      </p:sp>
      <p:sp>
        <p:nvSpPr>
          <p:cNvPr id="9" name="Slide Number Placeholder 8"/>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FC8A1FD-15A2-4C2D-BF5C-8748B5D1BBAB}" type="datetime1">
              <a:rPr lang="en-IN" smtClean="0"/>
              <a:t>04-10-2023</a:t>
            </a:fld>
            <a:endParaRPr lang="en-IN"/>
          </a:p>
        </p:txBody>
      </p:sp>
      <p:sp>
        <p:nvSpPr>
          <p:cNvPr id="4" name="Footer Placeholder 3"/>
          <p:cNvSpPr>
            <a:spLocks noGrp="1"/>
          </p:cNvSpPr>
          <p:nvPr>
            <p:ph type="ftr" sz="quarter" idx="11"/>
          </p:nvPr>
        </p:nvSpPr>
        <p:spPr/>
        <p:txBody>
          <a:bodyPr/>
          <a:lstStyle/>
          <a:p>
            <a:r>
              <a:rPr lang="en-IN" dirty="0" smtClean="0"/>
              <a:t>SYMBOLIC PROGRAMMING PARADIGM</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E67D7-D9A5-49F3-A68D-05083DDD0EA0}" type="datetime1">
              <a:rPr lang="en-IN" smtClean="0"/>
              <a:t>04-10-2023</a:t>
            </a:fld>
            <a:endParaRPr lang="en-IN"/>
          </a:p>
        </p:txBody>
      </p:sp>
      <p:sp>
        <p:nvSpPr>
          <p:cNvPr id="3" name="Footer Placeholder 2"/>
          <p:cNvSpPr>
            <a:spLocks noGrp="1"/>
          </p:cNvSpPr>
          <p:nvPr>
            <p:ph type="ftr" sz="quarter" idx="11"/>
          </p:nvPr>
        </p:nvSpPr>
        <p:spPr/>
        <p:txBody>
          <a:bodyPr/>
          <a:lstStyle/>
          <a:p>
            <a:r>
              <a:rPr lang="en-IN" dirty="0" smtClean="0"/>
              <a:t>SYMBOLIC PROGRAMMING PARADIGM</a:t>
            </a:r>
            <a:endParaRPr lang="en-IN" dirty="0"/>
          </a:p>
        </p:txBody>
      </p:sp>
      <p:sp>
        <p:nvSpPr>
          <p:cNvPr id="4" name="Slide Number Placeholder 3"/>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3BF0A-4190-4944-81B0-C00EE060BC3D}" type="datetime1">
              <a:rPr lang="en-IN" smtClean="0"/>
              <a:t>04-10-2023</a:t>
            </a:fld>
            <a:endParaRPr lang="en-IN"/>
          </a:p>
        </p:txBody>
      </p:sp>
      <p:sp>
        <p:nvSpPr>
          <p:cNvPr id="6" name="Footer Placeholder 5"/>
          <p:cNvSpPr>
            <a:spLocks noGrp="1"/>
          </p:cNvSpPr>
          <p:nvPr>
            <p:ph type="ftr" sz="quarter" idx="11"/>
          </p:nvPr>
        </p:nvSpPr>
        <p:spPr/>
        <p:txBody>
          <a:bodyPr/>
          <a:lstStyle/>
          <a:p>
            <a:r>
              <a:rPr lang="en-IN" dirty="0" smtClean="0"/>
              <a:t>SYMBOLIC PROGRAMMING PARADIGM</a:t>
            </a:r>
            <a:endParaRPr lang="en-IN" dirty="0"/>
          </a:p>
        </p:txBody>
      </p:sp>
      <p:sp>
        <p:nvSpPr>
          <p:cNvPr id="7" name="Slide Number Placeholder 6"/>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95594-0B75-4906-9B67-B564AFFB9C05}" type="datetime1">
              <a:rPr lang="en-IN" smtClean="0"/>
              <a:t>04-10-2023</a:t>
            </a:fld>
            <a:endParaRPr lang="en-IN"/>
          </a:p>
        </p:txBody>
      </p:sp>
      <p:sp>
        <p:nvSpPr>
          <p:cNvPr id="6" name="Footer Placeholder 5"/>
          <p:cNvSpPr>
            <a:spLocks noGrp="1"/>
          </p:cNvSpPr>
          <p:nvPr>
            <p:ph type="ftr" sz="quarter" idx="11"/>
          </p:nvPr>
        </p:nvSpPr>
        <p:spPr/>
        <p:txBody>
          <a:bodyPr/>
          <a:lstStyle/>
          <a:p>
            <a:r>
              <a:rPr lang="en-IN" dirty="0" smtClean="0"/>
              <a:t>SYMBOLIC PROGRAMMING PARADIGM</a:t>
            </a:r>
            <a:endParaRPr lang="en-IN" dirty="0"/>
          </a:p>
        </p:txBody>
      </p:sp>
      <p:sp>
        <p:nvSpPr>
          <p:cNvPr id="7" name="Slide Number Placeholder 6"/>
          <p:cNvSpPr>
            <a:spLocks noGrp="1"/>
          </p:cNvSpPr>
          <p:nvPr>
            <p:ph type="sldNum" sz="quarter" idx="12"/>
          </p:nvPr>
        </p:nvSpPr>
        <p:spPr/>
        <p:txBody>
          <a:bodyPr/>
          <a:lstStyle/>
          <a:p>
            <a:fld id="{AD7ED525-5088-40CF-8CE0-E4296ADF624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748CB-BEF1-4365-A578-F799ED283BF8}" type="datetime1">
              <a:rPr lang="en-IN" smtClean="0"/>
              <a:t>04-10-2023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SYMBOLIC PROGRAMMING PARADIGM</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D525-5088-40CF-8CE0-E4296ADF624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4269883" cy="785611"/>
          </a:xfrm>
        </p:spPr>
        <p:txBody>
          <a:bodyPr>
            <a:normAutofit fontScale="90000"/>
          </a:bodyPr>
          <a:lstStyle/>
          <a:p>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p>
        </p:txBody>
      </p:sp>
      <p:sp>
        <p:nvSpPr>
          <p:cNvPr id="5" name="Content Placeholder 4"/>
          <p:cNvSpPr>
            <a:spLocks noGrp="1"/>
          </p:cNvSpPr>
          <p:nvPr>
            <p:ph idx="1"/>
          </p:nvPr>
        </p:nvSpPr>
        <p:spPr>
          <a:xfrm>
            <a:off x="5867936" y="3656733"/>
            <a:ext cx="5485327" cy="2063795"/>
          </a:xfrm>
        </p:spPr>
        <p:txBody>
          <a:bodyPr>
            <a:noAutofit/>
            <a:scene3d>
              <a:camera prst="orthographicFront"/>
              <a:lightRig rig="threePt" dir="t"/>
            </a:scene3d>
          </a:bodyPr>
          <a:lstStyle/>
          <a:p>
            <a:pPr marL="0" indent="0">
              <a:buNone/>
            </a:pPr>
            <a:endParaRPr lang="en-US" sz="1800" dirty="0">
              <a:solidFill>
                <a:srgbClr val="0000FF"/>
              </a:solidFill>
              <a:latin typeface="Copperplate Gothic Light" panose="020E0507020206020404" pitchFamily="34" charset="0"/>
            </a:endParaRPr>
          </a:p>
          <a:p>
            <a:pPr marL="0" indent="0" algn="ctr">
              <a:buNone/>
            </a:pPr>
            <a:r>
              <a:rPr lang="en-US" sz="1800" dirty="0">
                <a:solidFill>
                  <a:schemeClr val="tx1"/>
                </a:solidFill>
                <a:effectLst>
                  <a:outerShdw blurRad="38100" dist="19050" dir="2700000" algn="tl" rotWithShape="0">
                    <a:schemeClr val="dk1">
                      <a:alpha val="40000"/>
                    </a:schemeClr>
                  </a:outerShdw>
                </a:effectLst>
                <a:latin typeface="Copperplate Gothic Light" panose="020E0507020206020404" pitchFamily="34" charset="0"/>
              </a:rPr>
              <a:t> </a:t>
            </a:r>
            <a:r>
              <a:rPr lang="en-IN" sz="1800" b="1" dirty="0">
                <a:solidFill>
                  <a:schemeClr val="tx1"/>
                </a:solidFill>
                <a:effectLst>
                  <a:outerShdw blurRad="38100" dist="19050" dir="2700000" algn="tl" rotWithShape="0">
                    <a:schemeClr val="dk1">
                      <a:alpha val="40000"/>
                    </a:schemeClr>
                  </a:outerShdw>
                </a:effectLst>
                <a:latin typeface="+mn-ea"/>
                <a:cs typeface="+mn-ea"/>
                <a:sym typeface="+mn-ea"/>
              </a:rPr>
              <a:t>Unit-</a:t>
            </a:r>
            <a:r>
              <a:rPr lang="en-US" altLang="en-IN" sz="1800" b="1" dirty="0">
                <a:solidFill>
                  <a:schemeClr val="tx1"/>
                </a:solidFill>
                <a:effectLst>
                  <a:outerShdw blurRad="38100" dist="19050" dir="2700000" algn="tl" rotWithShape="0">
                    <a:schemeClr val="dk1">
                      <a:alpha val="40000"/>
                    </a:schemeClr>
                  </a:outerShdw>
                </a:effectLst>
                <a:latin typeface="+mn-ea"/>
                <a:cs typeface="+mn-ea"/>
                <a:sym typeface="+mn-ea"/>
              </a:rPr>
              <a:t>5</a:t>
            </a:r>
          </a:p>
          <a:p>
            <a:pPr marL="0" indent="0" algn="ctr">
              <a:buNone/>
            </a:pPr>
            <a:r>
              <a:rPr lang="en-IN" sz="1800" dirty="0" smtClean="0">
                <a:solidFill>
                  <a:schemeClr val="tx1"/>
                </a:solidFill>
                <a:effectLst>
                  <a:outerShdw blurRad="38100" dist="19050" dir="2700000" algn="tl" rotWithShape="0">
                    <a:schemeClr val="dk1">
                      <a:alpha val="40000"/>
                    </a:schemeClr>
                  </a:outerShdw>
                </a:effectLst>
                <a:latin typeface="+mn-ea"/>
                <a:cs typeface="+mn-ea"/>
                <a:sym typeface="+mn-ea"/>
              </a:rPr>
              <a:t/>
            </a:r>
            <a:br>
              <a:rPr lang="en-IN" sz="1800" dirty="0" smtClean="0">
                <a:solidFill>
                  <a:schemeClr val="tx1"/>
                </a:solidFill>
                <a:effectLst>
                  <a:outerShdw blurRad="38100" dist="19050" dir="2700000" algn="tl" rotWithShape="0">
                    <a:schemeClr val="dk1">
                      <a:alpha val="40000"/>
                    </a:schemeClr>
                  </a:outerShdw>
                </a:effectLst>
                <a:latin typeface="+mn-ea"/>
                <a:cs typeface="+mn-ea"/>
                <a:sym typeface="+mn-ea"/>
              </a:rPr>
            </a:br>
            <a:r>
              <a:rPr lang="en-IN" sz="1800" b="1" dirty="0" smtClean="0">
                <a:solidFill>
                  <a:schemeClr val="tx1"/>
                </a:solidFill>
                <a:effectLst>
                  <a:outerShdw blurRad="38100" dist="19050" dir="2700000" algn="tl" rotWithShape="0">
                    <a:schemeClr val="dk1">
                      <a:alpha val="40000"/>
                    </a:schemeClr>
                  </a:outerShdw>
                </a:effectLst>
                <a:latin typeface="+mn-ea"/>
                <a:cs typeface="+mn-ea"/>
                <a:sym typeface="+mn-ea"/>
              </a:rPr>
              <a:t>FORMAL AND SYMBOLIC PROGRAMMING PARADIGM </a:t>
            </a:r>
            <a:endParaRPr lang="en-US" sz="1800" dirty="0">
              <a:solidFill>
                <a:schemeClr val="tx1"/>
              </a:solidFill>
              <a:effectLst>
                <a:outerShdw blurRad="38100" dist="19050" dir="2700000" algn="tl" rotWithShape="0">
                  <a:schemeClr val="dk1">
                    <a:alpha val="40000"/>
                  </a:schemeClr>
                </a:outerShdw>
              </a:effectLst>
              <a:latin typeface="Copperplate Gothic Light" panose="020E0507020206020404" pitchFamily="34" charset="0"/>
            </a:endParaRPr>
          </a:p>
          <a:p>
            <a:pPr marL="0" indent="0" algn="ctr">
              <a:buNone/>
            </a:pPr>
            <a:endParaRPr lang="en-US" sz="1800" dirty="0">
              <a:solidFill>
                <a:schemeClr val="tx1"/>
              </a:solidFill>
              <a:effectLst>
                <a:outerShdw blurRad="38100" dist="19050" dir="2700000" algn="tl" rotWithShape="0">
                  <a:schemeClr val="dk1">
                    <a:alpha val="40000"/>
                  </a:schemeClr>
                </a:outerShdw>
              </a:effectLst>
              <a:latin typeface="Copperplate Gothic Light" panose="020E0507020206020404" pitchFamily="34" charset="0"/>
            </a:endParaRPr>
          </a:p>
        </p:txBody>
      </p:sp>
      <p:sp>
        <p:nvSpPr>
          <p:cNvPr id="6" name="Date Placeholder 5"/>
          <p:cNvSpPr>
            <a:spLocks noGrp="1"/>
          </p:cNvSpPr>
          <p:nvPr>
            <p:ph type="dt" sz="half" idx="10"/>
          </p:nvPr>
        </p:nvSpPr>
        <p:spPr/>
        <p:style>
          <a:lnRef idx="1">
            <a:schemeClr val="accent1"/>
          </a:lnRef>
          <a:fillRef idx="2">
            <a:schemeClr val="accent1"/>
          </a:fillRef>
          <a:effectRef idx="1">
            <a:schemeClr val="accent1"/>
          </a:effectRef>
          <a:fontRef idx="minor">
            <a:schemeClr val="dk1"/>
          </a:fontRef>
        </p:style>
        <p:txBody>
          <a:bodyPr/>
          <a:lstStyle/>
          <a:p>
            <a:fld id="{B50BFFBF-F734-44E5-BDDD-7F962E4810AF}" type="datetime1">
              <a:rPr lang="en-IN" b="1" smtClean="0">
                <a:solidFill>
                  <a:srgbClr val="0000FF"/>
                </a:solidFill>
                <a:latin typeface="Bookman Old Style" panose="02050604050505020204" pitchFamily="18" charset="0"/>
              </a:rPr>
              <a:t>04-10-2023</a:t>
            </a:fld>
            <a:endParaRPr lang="en-IN" b="1" dirty="0">
              <a:solidFill>
                <a:srgbClr val="0000FF"/>
              </a:solidFill>
              <a:latin typeface="Bookman Old Style" panose="02050604050505020204" pitchFamily="18" charset="0"/>
            </a:endParaRPr>
          </a:p>
        </p:txBody>
      </p:sp>
      <p:sp>
        <p:nvSpPr>
          <p:cNvPr id="7" name="Footer Placeholder 6"/>
          <p:cNvSpPr>
            <a:spLocks noGrp="1"/>
          </p:cNvSpPr>
          <p:nvPr>
            <p:ph type="ftr" sz="quarter" idx="11"/>
          </p:nvPr>
        </p:nvSpPr>
        <p:spPr>
          <a:xfrm>
            <a:off x="4072942" y="6492875"/>
            <a:ext cx="4114800" cy="365125"/>
          </a:xfrm>
        </p:spPr>
        <p:style>
          <a:lnRef idx="1">
            <a:schemeClr val="accent1"/>
          </a:lnRef>
          <a:fillRef idx="2">
            <a:schemeClr val="accent1"/>
          </a:fillRef>
          <a:effectRef idx="1">
            <a:schemeClr val="accent1"/>
          </a:effectRef>
          <a:fontRef idx="minor">
            <a:schemeClr val="dk1"/>
          </a:fontRef>
        </p:style>
        <p:txBody>
          <a:bodyPr/>
          <a:lstStyle/>
          <a:p>
            <a:r>
              <a:rPr lang="en-IN" dirty="0" smtClean="0"/>
              <a:t>SYMBOLIC PROGRAMMING PARADIGM</a:t>
            </a:r>
            <a:endParaRPr lang="en-IN"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p:txBody>
          <a:bodyPr/>
          <a:lstStyle/>
          <a:p>
            <a:fld id="{AD7ED525-5088-40CF-8CE0-E4296ADF624B}" type="slidenum">
              <a:rPr lang="en-IN" smtClean="0"/>
              <a:t>1</a:t>
            </a:fld>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95"/>
            <a:ext cx="4803820" cy="640509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2" name="Google Shape;252;p17"/>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Finite Automata</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253" name="Google Shape;253;p1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54" name="Google Shape;254;p17"/>
          <p:cNvGrpSpPr/>
          <p:nvPr/>
        </p:nvGrpSpPr>
        <p:grpSpPr>
          <a:xfrm>
            <a:off x="0" y="512978"/>
            <a:ext cx="12105503" cy="5979173"/>
            <a:chOff x="127862" y="1268442"/>
            <a:chExt cx="9296400" cy="846250"/>
          </a:xfrm>
        </p:grpSpPr>
        <p:sp>
          <p:nvSpPr>
            <p:cNvPr id="255" name="Google Shape;255;p17"/>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6" name="Google Shape;256;p17"/>
            <p:cNvSpPr txBox="1"/>
            <p:nvPr/>
          </p:nvSpPr>
          <p:spPr>
            <a:xfrm>
              <a:off x="168600" y="1274313"/>
              <a:ext cx="9214355" cy="77102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There are states off and on, the automaton starts in off and tries to reach the “good state” on</a:t>
              </a:r>
            </a:p>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What sequences of </a:t>
              </a:r>
              <a:r>
                <a:rPr lang="en-US" sz="24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fs</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lead to the good state?</a:t>
              </a:r>
            </a:p>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Answer: {f, </a:t>
              </a:r>
              <a:r>
                <a:rPr lang="en-US" sz="24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fff</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fffff</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 {f n: n is odd}</a:t>
              </a:r>
            </a:p>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This is an example of a deterministic finite automaton over alphabet {f}</a:t>
              </a:r>
            </a:p>
          </p:txBody>
        </p:sp>
      </p:grpSp>
      <p:grpSp>
        <p:nvGrpSpPr>
          <p:cNvPr id="257" name="Google Shape;257;p17"/>
          <p:cNvGrpSpPr/>
          <p:nvPr/>
        </p:nvGrpSpPr>
        <p:grpSpPr>
          <a:xfrm>
            <a:off x="3563729" y="1071659"/>
            <a:ext cx="3331747" cy="1669971"/>
            <a:chOff x="2484438" y="1477963"/>
            <a:chExt cx="2743200" cy="1379537"/>
          </a:xfrm>
        </p:grpSpPr>
        <p:sp>
          <p:nvSpPr>
            <p:cNvPr id="258" name="Google Shape;258;p17"/>
            <p:cNvSpPr/>
            <p:nvPr/>
          </p:nvSpPr>
          <p:spPr>
            <a:xfrm>
              <a:off x="2865438" y="18700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59" name="Google Shape;259;p17"/>
            <p:cNvSpPr/>
            <p:nvPr/>
          </p:nvSpPr>
          <p:spPr>
            <a:xfrm>
              <a:off x="4618038" y="17938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0" name="Google Shape;260;p17"/>
            <p:cNvSpPr/>
            <p:nvPr/>
          </p:nvSpPr>
          <p:spPr>
            <a:xfrm>
              <a:off x="3398838" y="1844675"/>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1" name="Google Shape;261;p17"/>
            <p:cNvSpPr/>
            <p:nvPr/>
          </p:nvSpPr>
          <p:spPr>
            <a:xfrm rot="10800000" flipH="1">
              <a:off x="3475038" y="2314575"/>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62" name="Google Shape;262;p17"/>
            <p:cNvCxnSpPr/>
            <p:nvPr/>
          </p:nvCxnSpPr>
          <p:spPr>
            <a:xfrm>
              <a:off x="2484438" y="2174875"/>
              <a:ext cx="381000" cy="0"/>
            </a:xfrm>
            <a:prstGeom prst="straightConnector1">
              <a:avLst/>
            </a:prstGeom>
            <a:noFill/>
            <a:ln w="9525" cap="flat" cmpd="sng">
              <a:solidFill>
                <a:schemeClr val="dk1"/>
              </a:solidFill>
              <a:prstDash val="solid"/>
              <a:round/>
              <a:headEnd type="none" w="med" len="med"/>
              <a:tailEnd type="triangle" w="med" len="med"/>
            </a:ln>
          </p:spPr>
        </p:cxnSp>
        <p:sp>
          <p:nvSpPr>
            <p:cNvPr id="263" name="Google Shape;263;p17"/>
            <p:cNvSpPr txBox="1"/>
            <p:nvPr/>
          </p:nvSpPr>
          <p:spPr>
            <a:xfrm>
              <a:off x="2952750" y="1989138"/>
              <a:ext cx="370610" cy="305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panose="02020404030301010803"/>
                  <a:ea typeface="Garamond" panose="02020404030301010803"/>
                  <a:cs typeface="Garamond" panose="02020404030301010803"/>
                  <a:sym typeface="Garamond" panose="02020404030301010803"/>
                </a:rPr>
                <a:t>off</a:t>
              </a:r>
            </a:p>
          </p:txBody>
        </p:sp>
        <p:sp>
          <p:nvSpPr>
            <p:cNvPr id="264" name="Google Shape;264;p17"/>
            <p:cNvSpPr txBox="1"/>
            <p:nvPr/>
          </p:nvSpPr>
          <p:spPr>
            <a:xfrm>
              <a:off x="4711700" y="1916113"/>
              <a:ext cx="404134" cy="305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r>
                <a:rPr lang="en-US" sz="1800" b="1">
                  <a:solidFill>
                    <a:schemeClr val="dk1"/>
                  </a:solidFill>
                  <a:latin typeface="Garamond" panose="02020404030301010803"/>
                  <a:ea typeface="Garamond" panose="02020404030301010803"/>
                  <a:cs typeface="Garamond" panose="02020404030301010803"/>
                  <a:sym typeface="Garamond" panose="02020404030301010803"/>
                </a:rPr>
                <a:t>on</a:t>
              </a:r>
            </a:p>
          </p:txBody>
        </p:sp>
        <p:sp>
          <p:nvSpPr>
            <p:cNvPr id="265" name="Google Shape;265;p17"/>
            <p:cNvSpPr txBox="1"/>
            <p:nvPr/>
          </p:nvSpPr>
          <p:spPr>
            <a:xfrm>
              <a:off x="3956050" y="1477963"/>
              <a:ext cx="234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panose="02020404030301010803"/>
                  <a:ea typeface="Garamond" panose="02020404030301010803"/>
                  <a:cs typeface="Garamond" panose="02020404030301010803"/>
                  <a:sym typeface="Garamond" panose="02020404030301010803"/>
                </a:rPr>
                <a:t>f</a:t>
              </a:r>
            </a:p>
          </p:txBody>
        </p:sp>
        <p:sp>
          <p:nvSpPr>
            <p:cNvPr id="266" name="Google Shape;266;p17"/>
            <p:cNvSpPr txBox="1"/>
            <p:nvPr/>
          </p:nvSpPr>
          <p:spPr>
            <a:xfrm>
              <a:off x="3940175" y="2490788"/>
              <a:ext cx="234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panose="02020404030301010803"/>
                  <a:ea typeface="Garamond" panose="02020404030301010803"/>
                  <a:cs typeface="Garamond" panose="02020404030301010803"/>
                  <a:sym typeface="Garamond" panose="02020404030301010803"/>
                </a:rPr>
                <a:t>f</a:t>
              </a:r>
            </a:p>
          </p:txBody>
        </p:sp>
        <p:sp>
          <p:nvSpPr>
            <p:cNvPr id="267" name="Google Shape;267;p17"/>
            <p:cNvSpPr/>
            <p:nvPr/>
          </p:nvSpPr>
          <p:spPr>
            <a:xfrm>
              <a:off x="4675188" y="1844675"/>
              <a:ext cx="504825" cy="50482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Google Shape;273;p1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Deterministic finite automata</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274" name="Google Shape;274;p1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75" name="Google Shape;275;p18"/>
          <p:cNvGrpSpPr/>
          <p:nvPr/>
        </p:nvGrpSpPr>
        <p:grpSpPr>
          <a:xfrm>
            <a:off x="0" y="512978"/>
            <a:ext cx="12105503" cy="5979173"/>
            <a:chOff x="127862" y="1268442"/>
            <a:chExt cx="9296400" cy="846250"/>
          </a:xfrm>
        </p:grpSpPr>
        <p:sp>
          <p:nvSpPr>
            <p:cNvPr id="276" name="Google Shape;276;p1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7" name="Google Shape;277;p18"/>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78" name="Google Shape;278;p18"/>
          <p:cNvSpPr txBox="1">
            <a:spLocks noGrp="1"/>
          </p:cNvSpPr>
          <p:nvPr>
            <p:ph type="body" idx="1"/>
          </p:nvPr>
        </p:nvSpPr>
        <p:spPr>
          <a:xfrm>
            <a:off x="500921" y="1045962"/>
            <a:ext cx="11190157" cy="387121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400"/>
              <a:buChar char="•"/>
            </a:pPr>
            <a:r>
              <a:rPr lang="en-US" sz="2400" dirty="0"/>
              <a:t>A </a:t>
            </a:r>
            <a:r>
              <a:rPr lang="en-US" sz="2400" dirty="0">
                <a:solidFill>
                  <a:schemeClr val="accent2"/>
                </a:solidFill>
              </a:rPr>
              <a:t>deterministic finite automaton</a:t>
            </a:r>
            <a:r>
              <a:rPr lang="en-US" sz="2400" dirty="0"/>
              <a:t> (DFA) is a 5-tuple </a:t>
            </a:r>
            <a:r>
              <a:rPr lang="en-US" sz="2400" dirty="0">
                <a:latin typeface="Garamond" panose="02020404030301010803"/>
                <a:ea typeface="Garamond" panose="02020404030301010803"/>
                <a:cs typeface="Garamond" panose="02020404030301010803"/>
                <a:sym typeface="Garamond" panose="02020404030301010803"/>
              </a:rPr>
              <a:t>(</a:t>
            </a:r>
            <a:r>
              <a:rPr lang="en-US" sz="2400" i="1" dirty="0">
                <a:latin typeface="Garamond" panose="02020404030301010803"/>
                <a:ea typeface="Garamond" panose="02020404030301010803"/>
                <a:cs typeface="Garamond" panose="02020404030301010803"/>
                <a:sym typeface="Garamond" panose="02020404030301010803"/>
              </a:rPr>
              <a:t>Q</a:t>
            </a:r>
            <a:r>
              <a:rPr lang="en-US" sz="2400" dirty="0">
                <a:latin typeface="Garamond" panose="02020404030301010803"/>
                <a:ea typeface="Garamond" panose="02020404030301010803"/>
                <a:cs typeface="Garamond" panose="02020404030301010803"/>
                <a:sym typeface="Garamond" panose="02020404030301010803"/>
              </a:rPr>
              <a:t>, </a:t>
            </a:r>
            <a:r>
              <a:rPr lang="en-US" sz="2400" dirty="0">
                <a:latin typeface="Noto Sans Symbols"/>
                <a:ea typeface="Noto Sans Symbols"/>
                <a:cs typeface="Noto Sans Symbols"/>
                <a:sym typeface="Noto Sans Symbols"/>
              </a:rPr>
              <a:t>Σ</a:t>
            </a:r>
            <a:r>
              <a:rPr lang="en-US" sz="2400" dirty="0">
                <a:latin typeface="Garamond" panose="02020404030301010803"/>
                <a:ea typeface="Garamond" panose="02020404030301010803"/>
                <a:cs typeface="Garamond" panose="02020404030301010803"/>
                <a:sym typeface="Garamond" panose="02020404030301010803"/>
              </a:rPr>
              <a:t>, </a:t>
            </a:r>
            <a:r>
              <a:rPr lang="en-US" sz="2400" dirty="0">
                <a:latin typeface="Noto Sans Symbols"/>
                <a:ea typeface="Noto Sans Symbols"/>
                <a:cs typeface="Noto Sans Symbols"/>
                <a:sym typeface="Noto Sans Symbols"/>
              </a:rPr>
              <a:t>δ</a:t>
            </a:r>
            <a:r>
              <a:rPr lang="en-US" sz="2400" dirty="0">
                <a:latin typeface="Garamond" panose="02020404030301010803"/>
                <a:ea typeface="Garamond" panose="02020404030301010803"/>
                <a:cs typeface="Garamond" panose="02020404030301010803"/>
                <a:sym typeface="Garamond" panose="02020404030301010803"/>
              </a:rPr>
              <a:t>, q</a:t>
            </a:r>
            <a:r>
              <a:rPr lang="en-US" sz="2400" baseline="-25000" dirty="0">
                <a:latin typeface="Garamond" panose="02020404030301010803"/>
                <a:ea typeface="Garamond" panose="02020404030301010803"/>
                <a:cs typeface="Garamond" panose="02020404030301010803"/>
                <a:sym typeface="Garamond" panose="02020404030301010803"/>
              </a:rPr>
              <a:t>0</a:t>
            </a:r>
            <a:r>
              <a:rPr lang="en-US" sz="2400" dirty="0">
                <a:latin typeface="Garamond" panose="02020404030301010803"/>
                <a:ea typeface="Garamond" panose="02020404030301010803"/>
                <a:cs typeface="Garamond" panose="02020404030301010803"/>
                <a:sym typeface="Garamond" panose="02020404030301010803"/>
              </a:rPr>
              <a:t>, </a:t>
            </a:r>
            <a:r>
              <a:rPr lang="en-US" sz="2400" i="1" dirty="0">
                <a:latin typeface="Garamond" panose="02020404030301010803"/>
                <a:ea typeface="Garamond" panose="02020404030301010803"/>
                <a:cs typeface="Garamond" panose="02020404030301010803"/>
                <a:sym typeface="Garamond" panose="02020404030301010803"/>
              </a:rPr>
              <a:t>F</a:t>
            </a:r>
            <a:r>
              <a:rPr lang="en-US" sz="2400" dirty="0">
                <a:latin typeface="Garamond" panose="02020404030301010803"/>
                <a:ea typeface="Garamond" panose="02020404030301010803"/>
                <a:cs typeface="Garamond" panose="02020404030301010803"/>
                <a:sym typeface="Garamond" panose="02020404030301010803"/>
              </a:rPr>
              <a:t>)</a:t>
            </a:r>
            <a:r>
              <a:rPr lang="en-US" sz="2400" dirty="0"/>
              <a:t> where</a:t>
            </a:r>
          </a:p>
          <a:p>
            <a:pPr marL="685800" lvl="1" indent="-228600" algn="l" rtl="0">
              <a:lnSpc>
                <a:spcPct val="150000"/>
              </a:lnSpc>
              <a:spcBef>
                <a:spcPts val="500"/>
              </a:spcBef>
              <a:spcAft>
                <a:spcPts val="0"/>
              </a:spcAft>
              <a:buClr>
                <a:schemeClr val="dk1"/>
              </a:buClr>
              <a:buSzPts val="2000"/>
              <a:buChar char="•"/>
            </a:pPr>
            <a:r>
              <a:rPr lang="en-US" sz="2000" i="1" dirty="0">
                <a:latin typeface="Garamond" panose="02020404030301010803"/>
                <a:ea typeface="Garamond" panose="02020404030301010803"/>
                <a:cs typeface="Garamond" panose="02020404030301010803"/>
                <a:sym typeface="Garamond" panose="02020404030301010803"/>
              </a:rPr>
              <a:t> Q</a:t>
            </a:r>
            <a:r>
              <a:rPr lang="en-US" sz="2000" dirty="0"/>
              <a:t> is a finite set of </a:t>
            </a:r>
            <a:r>
              <a:rPr lang="en-US" sz="2000" dirty="0">
                <a:solidFill>
                  <a:schemeClr val="accent2"/>
                </a:solidFill>
              </a:rPr>
              <a:t>states</a:t>
            </a:r>
          </a:p>
          <a:p>
            <a:pPr marL="685800" lvl="1" indent="-228600" algn="l" rtl="0">
              <a:lnSpc>
                <a:spcPct val="150000"/>
              </a:lnSpc>
              <a:spcBef>
                <a:spcPts val="500"/>
              </a:spcBef>
              <a:spcAft>
                <a:spcPts val="0"/>
              </a:spcAft>
              <a:buClr>
                <a:schemeClr val="dk1"/>
              </a:buClr>
              <a:buSzPts val="2000"/>
              <a:buChar char="•"/>
            </a:pPr>
            <a:r>
              <a:rPr lang="en-US" sz="2000" dirty="0">
                <a:latin typeface="Garamond" panose="02020404030301010803"/>
                <a:ea typeface="Garamond" panose="02020404030301010803"/>
                <a:cs typeface="Garamond" panose="02020404030301010803"/>
                <a:sym typeface="Garamond" panose="02020404030301010803"/>
              </a:rPr>
              <a:t> </a:t>
            </a:r>
            <a:r>
              <a:rPr lang="en-US" sz="2000" dirty="0">
                <a:latin typeface="Noto Sans Symbols"/>
                <a:ea typeface="Noto Sans Symbols"/>
                <a:cs typeface="Noto Sans Symbols"/>
                <a:sym typeface="Noto Sans Symbols"/>
              </a:rPr>
              <a:t>Σ</a:t>
            </a:r>
            <a:r>
              <a:rPr lang="en-US" sz="2000" dirty="0"/>
              <a:t> is an </a:t>
            </a:r>
            <a:r>
              <a:rPr lang="en-US" sz="2000" dirty="0">
                <a:solidFill>
                  <a:schemeClr val="accent2"/>
                </a:solidFill>
              </a:rPr>
              <a:t>alphabet</a:t>
            </a:r>
          </a:p>
          <a:p>
            <a:pPr marL="685800" lvl="1" indent="-228600" algn="l" rtl="0">
              <a:lnSpc>
                <a:spcPct val="150000"/>
              </a:lnSpc>
              <a:spcBef>
                <a:spcPts val="500"/>
              </a:spcBef>
              <a:spcAft>
                <a:spcPts val="0"/>
              </a:spcAft>
              <a:buClr>
                <a:schemeClr val="dk1"/>
              </a:buClr>
              <a:buSzPts val="2000"/>
              <a:buChar char="•"/>
            </a:pPr>
            <a:r>
              <a:rPr lang="en-US" sz="2000" dirty="0">
                <a:latin typeface="Garamond" panose="02020404030301010803"/>
                <a:ea typeface="Garamond" panose="02020404030301010803"/>
                <a:cs typeface="Garamond" panose="02020404030301010803"/>
                <a:sym typeface="Garamond" panose="02020404030301010803"/>
              </a:rPr>
              <a:t> </a:t>
            </a:r>
            <a:r>
              <a:rPr lang="en-US" sz="2000" dirty="0">
                <a:latin typeface="Noto Sans Symbols"/>
                <a:ea typeface="Noto Sans Symbols"/>
                <a:cs typeface="Noto Sans Symbols"/>
                <a:sym typeface="Noto Sans Symbols"/>
              </a:rPr>
              <a:t>δ</a:t>
            </a:r>
            <a:r>
              <a:rPr lang="en-US" sz="2000" dirty="0">
                <a:latin typeface="Garamond" panose="02020404030301010803"/>
                <a:ea typeface="Garamond" panose="02020404030301010803"/>
                <a:cs typeface="Garamond" panose="02020404030301010803"/>
                <a:sym typeface="Garamond" panose="02020404030301010803"/>
              </a:rPr>
              <a:t>: </a:t>
            </a:r>
            <a:r>
              <a:rPr lang="en-US" sz="2000" i="1" dirty="0">
                <a:latin typeface="Garamond" panose="02020404030301010803"/>
                <a:ea typeface="Garamond" panose="02020404030301010803"/>
                <a:cs typeface="Garamond" panose="02020404030301010803"/>
                <a:sym typeface="Garamond" panose="02020404030301010803"/>
              </a:rPr>
              <a:t>Q</a:t>
            </a:r>
            <a:r>
              <a:rPr lang="en-US" sz="2000" dirty="0">
                <a:latin typeface="Garamond" panose="02020404030301010803"/>
                <a:ea typeface="Garamond" panose="02020404030301010803"/>
                <a:cs typeface="Garamond" panose="02020404030301010803"/>
                <a:sym typeface="Garamond" panose="02020404030301010803"/>
              </a:rPr>
              <a:t> </a:t>
            </a:r>
            <a:r>
              <a:rPr lang="en-US" sz="2000" dirty="0"/>
              <a:t>×</a:t>
            </a:r>
            <a:r>
              <a:rPr lang="en-US" sz="2000" dirty="0">
                <a:latin typeface="Garamond" panose="02020404030301010803"/>
                <a:ea typeface="Garamond" panose="02020404030301010803"/>
                <a:cs typeface="Garamond" panose="02020404030301010803"/>
                <a:sym typeface="Garamond" panose="02020404030301010803"/>
              </a:rPr>
              <a:t> </a:t>
            </a:r>
            <a:r>
              <a:rPr lang="en-US" sz="2000" dirty="0">
                <a:latin typeface="Noto Sans Symbols"/>
                <a:ea typeface="Noto Sans Symbols"/>
                <a:cs typeface="Noto Sans Symbols"/>
                <a:sym typeface="Noto Sans Symbols"/>
              </a:rPr>
              <a:t>Σ</a:t>
            </a:r>
            <a:r>
              <a:rPr lang="en-US" sz="2000" dirty="0">
                <a:latin typeface="Garamond" panose="02020404030301010803"/>
                <a:ea typeface="Garamond" panose="02020404030301010803"/>
                <a:cs typeface="Garamond" panose="02020404030301010803"/>
                <a:sym typeface="Garamond" panose="02020404030301010803"/>
              </a:rPr>
              <a:t> → </a:t>
            </a:r>
            <a:r>
              <a:rPr lang="en-US" sz="2000" i="1" dirty="0">
                <a:latin typeface="Garamond" panose="02020404030301010803"/>
                <a:ea typeface="Garamond" panose="02020404030301010803"/>
                <a:cs typeface="Garamond" panose="02020404030301010803"/>
                <a:sym typeface="Garamond" panose="02020404030301010803"/>
              </a:rPr>
              <a:t>Q</a:t>
            </a:r>
            <a:r>
              <a:rPr lang="en-US" sz="2000" dirty="0"/>
              <a:t> is a </a:t>
            </a:r>
            <a:r>
              <a:rPr lang="en-US" sz="2000" dirty="0">
                <a:solidFill>
                  <a:schemeClr val="accent2"/>
                </a:solidFill>
              </a:rPr>
              <a:t>transition function</a:t>
            </a:r>
          </a:p>
          <a:p>
            <a:pPr marL="685800" lvl="1" indent="-228600" algn="l" rtl="0">
              <a:lnSpc>
                <a:spcPct val="150000"/>
              </a:lnSpc>
              <a:spcBef>
                <a:spcPts val="500"/>
              </a:spcBef>
              <a:spcAft>
                <a:spcPts val="0"/>
              </a:spcAft>
              <a:buClr>
                <a:schemeClr val="dk1"/>
              </a:buClr>
              <a:buSzPts val="2000"/>
              <a:buChar char="•"/>
            </a:pPr>
            <a:r>
              <a:rPr lang="en-US" sz="2000" i="1" dirty="0">
                <a:latin typeface="Garamond" panose="02020404030301010803"/>
                <a:ea typeface="Garamond" panose="02020404030301010803"/>
                <a:cs typeface="Garamond" panose="02020404030301010803"/>
                <a:sym typeface="Garamond" panose="02020404030301010803"/>
              </a:rPr>
              <a:t> </a:t>
            </a:r>
            <a:r>
              <a:rPr lang="en-US" sz="2000" dirty="0">
                <a:latin typeface="Garamond" panose="02020404030301010803"/>
                <a:ea typeface="Garamond" panose="02020404030301010803"/>
                <a:cs typeface="Garamond" panose="02020404030301010803"/>
                <a:sym typeface="Garamond" panose="02020404030301010803"/>
              </a:rPr>
              <a:t>q</a:t>
            </a:r>
            <a:r>
              <a:rPr lang="en-US" sz="2000" baseline="-25000" dirty="0">
                <a:latin typeface="Garamond" panose="02020404030301010803"/>
                <a:ea typeface="Garamond" panose="02020404030301010803"/>
                <a:cs typeface="Garamond" panose="02020404030301010803"/>
                <a:sym typeface="Garamond" panose="02020404030301010803"/>
              </a:rPr>
              <a:t>0</a:t>
            </a:r>
            <a:r>
              <a:rPr lang="en-US" sz="2000" dirty="0"/>
              <a:t> </a:t>
            </a:r>
            <a:r>
              <a:rPr lang="en-US" sz="2000" dirty="0">
                <a:latin typeface="Noto Sans Symbols"/>
                <a:ea typeface="Noto Sans Symbols"/>
                <a:cs typeface="Noto Sans Symbols"/>
                <a:sym typeface="Noto Sans Symbols"/>
              </a:rPr>
              <a:t>∈</a:t>
            </a:r>
            <a:r>
              <a:rPr lang="en-US" sz="2000" dirty="0">
                <a:latin typeface="Arial" panose="020B0604020202020204"/>
                <a:ea typeface="Arial" panose="020B0604020202020204"/>
                <a:cs typeface="Arial" panose="020B0604020202020204"/>
                <a:sym typeface="Arial" panose="020B0604020202020204"/>
              </a:rPr>
              <a:t> </a:t>
            </a:r>
            <a:r>
              <a:rPr lang="en-US" sz="2000" i="1" dirty="0">
                <a:latin typeface="Garamond" panose="02020404030301010803"/>
                <a:ea typeface="Garamond" panose="02020404030301010803"/>
                <a:cs typeface="Garamond" panose="02020404030301010803"/>
                <a:sym typeface="Garamond" panose="02020404030301010803"/>
              </a:rPr>
              <a:t>Q</a:t>
            </a:r>
            <a:r>
              <a:rPr lang="en-US" sz="2000" dirty="0"/>
              <a:t> is the </a:t>
            </a:r>
            <a:r>
              <a:rPr lang="en-US" sz="2000" dirty="0">
                <a:solidFill>
                  <a:schemeClr val="accent2"/>
                </a:solidFill>
              </a:rPr>
              <a:t>initial state</a:t>
            </a:r>
          </a:p>
          <a:p>
            <a:pPr marL="685800" lvl="1" indent="-228600" algn="l" rtl="0">
              <a:lnSpc>
                <a:spcPct val="150000"/>
              </a:lnSpc>
              <a:spcBef>
                <a:spcPts val="500"/>
              </a:spcBef>
              <a:spcAft>
                <a:spcPts val="0"/>
              </a:spcAft>
              <a:buClr>
                <a:schemeClr val="dk1"/>
              </a:buClr>
              <a:buSzPts val="2000"/>
              <a:buChar char="•"/>
            </a:pPr>
            <a:r>
              <a:rPr lang="en-US" sz="2000" dirty="0"/>
              <a:t> </a:t>
            </a:r>
            <a:r>
              <a:rPr lang="en-US" sz="2000" i="1" dirty="0">
                <a:latin typeface="Garamond" panose="02020404030301010803"/>
                <a:ea typeface="Garamond" panose="02020404030301010803"/>
                <a:cs typeface="Garamond" panose="02020404030301010803"/>
                <a:sym typeface="Garamond" panose="02020404030301010803"/>
              </a:rPr>
              <a:t>F </a:t>
            </a:r>
            <a:r>
              <a:rPr lang="en-US" sz="2000" dirty="0">
                <a:latin typeface="Noto Sans Symbols"/>
                <a:ea typeface="Noto Sans Symbols"/>
                <a:cs typeface="Noto Sans Symbols"/>
                <a:sym typeface="Noto Sans Symbols"/>
              </a:rPr>
              <a:t>⊆</a:t>
            </a:r>
            <a:r>
              <a:rPr lang="en-US" sz="2000" dirty="0"/>
              <a:t> </a:t>
            </a:r>
            <a:r>
              <a:rPr lang="en-US" sz="2000" i="1" dirty="0">
                <a:latin typeface="Garamond" panose="02020404030301010803"/>
                <a:ea typeface="Garamond" panose="02020404030301010803"/>
                <a:cs typeface="Garamond" panose="02020404030301010803"/>
                <a:sym typeface="Garamond" panose="02020404030301010803"/>
              </a:rPr>
              <a:t>Q </a:t>
            </a:r>
            <a:r>
              <a:rPr lang="en-US" sz="2000" dirty="0"/>
              <a:t>is a set of </a:t>
            </a:r>
            <a:r>
              <a:rPr lang="en-US" sz="2000" dirty="0">
                <a:solidFill>
                  <a:schemeClr val="accent2"/>
                </a:solidFill>
              </a:rPr>
              <a:t>accepting states</a:t>
            </a:r>
            <a:r>
              <a:rPr lang="en-US" sz="2000" dirty="0"/>
              <a:t> (or </a:t>
            </a:r>
            <a:r>
              <a:rPr lang="en-US" sz="2000" dirty="0">
                <a:solidFill>
                  <a:schemeClr val="accent2"/>
                </a:solidFill>
              </a:rPr>
              <a:t>final states</a:t>
            </a:r>
            <a:r>
              <a:rPr lang="en-US" sz="2000" dirty="0"/>
              <a:t>).</a:t>
            </a:r>
          </a:p>
          <a:p>
            <a:pPr marL="228600" lvl="0" indent="-228600" algn="l" rtl="0">
              <a:lnSpc>
                <a:spcPct val="150000"/>
              </a:lnSpc>
              <a:spcBef>
                <a:spcPts val="1000"/>
              </a:spcBef>
              <a:spcAft>
                <a:spcPts val="0"/>
              </a:spcAft>
              <a:buClr>
                <a:schemeClr val="dk1"/>
              </a:buClr>
              <a:buSzPts val="2400"/>
              <a:buChar char="•"/>
            </a:pPr>
            <a:r>
              <a:rPr lang="en-US" sz="2400" dirty="0"/>
              <a:t>In diagrams, the accepting states will be denoted by double loops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4" name="Google Shape;284;p1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285" name="Google Shape;285;p1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86" name="Google Shape;286;p19"/>
          <p:cNvGrpSpPr/>
          <p:nvPr/>
        </p:nvGrpSpPr>
        <p:grpSpPr>
          <a:xfrm>
            <a:off x="0" y="522603"/>
            <a:ext cx="12395471" cy="5979173"/>
            <a:chOff x="127862" y="1268442"/>
            <a:chExt cx="9519080" cy="846250"/>
          </a:xfrm>
        </p:grpSpPr>
        <p:sp>
          <p:nvSpPr>
            <p:cNvPr id="287" name="Google Shape;287;p19"/>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8" name="Google Shape;288;p19"/>
            <p:cNvSpPr txBox="1"/>
            <p:nvPr/>
          </p:nvSpPr>
          <p:spPr>
            <a:xfrm>
              <a:off x="432442" y="1470683"/>
              <a:ext cx="9214500" cy="4350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89" name="Google Shape;289;p19"/>
          <p:cNvGrpSpPr/>
          <p:nvPr/>
        </p:nvGrpSpPr>
        <p:grpSpPr>
          <a:xfrm>
            <a:off x="1597103" y="1217105"/>
            <a:ext cx="5283382" cy="1302463"/>
            <a:chOff x="2001838" y="1506538"/>
            <a:chExt cx="4875212" cy="1058862"/>
          </a:xfrm>
        </p:grpSpPr>
        <p:sp>
          <p:nvSpPr>
            <p:cNvPr id="290" name="Google Shape;290;p19"/>
            <p:cNvSpPr/>
            <p:nvPr/>
          </p:nvSpPr>
          <p:spPr>
            <a:xfrm>
              <a:off x="2311400" y="2032000"/>
              <a:ext cx="5334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91" name="Google Shape;291;p19"/>
            <p:cNvSpPr/>
            <p:nvPr/>
          </p:nvSpPr>
          <p:spPr>
            <a:xfrm>
              <a:off x="2387600" y="2108200"/>
              <a:ext cx="381000" cy="3810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92" name="Google Shape;292;p19"/>
            <p:cNvSpPr/>
            <p:nvPr/>
          </p:nvSpPr>
          <p:spPr>
            <a:xfrm>
              <a:off x="4140200" y="2032000"/>
              <a:ext cx="5334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3" name="Google Shape;293;p19"/>
            <p:cNvCxnSpPr/>
            <p:nvPr/>
          </p:nvCxnSpPr>
          <p:spPr>
            <a:xfrm>
              <a:off x="2001838" y="2336800"/>
              <a:ext cx="309562" cy="0"/>
            </a:xfrm>
            <a:prstGeom prst="straightConnector1">
              <a:avLst/>
            </a:prstGeom>
            <a:noFill/>
            <a:ln w="9525" cap="flat" cmpd="sng">
              <a:solidFill>
                <a:schemeClr val="dk1"/>
              </a:solidFill>
              <a:prstDash val="solid"/>
              <a:round/>
              <a:headEnd type="none" w="med" len="med"/>
              <a:tailEnd type="triangle" w="med" len="med"/>
            </a:ln>
          </p:spPr>
        </p:cxnSp>
        <p:sp>
          <p:nvSpPr>
            <p:cNvPr id="294" name="Google Shape;294;p19"/>
            <p:cNvSpPr/>
            <p:nvPr/>
          </p:nvSpPr>
          <p:spPr>
            <a:xfrm>
              <a:off x="2387600" y="2066925"/>
              <a:ext cx="368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q</a:t>
              </a:r>
              <a:r>
                <a:rPr lang="en-US" sz="1800" baseline="-25000">
                  <a:solidFill>
                    <a:schemeClr val="dk1"/>
                  </a:solidFill>
                  <a:latin typeface="Garamond" panose="02020404030301010803"/>
                  <a:ea typeface="Garamond" panose="02020404030301010803"/>
                  <a:cs typeface="Garamond" panose="02020404030301010803"/>
                  <a:sym typeface="Garamond" panose="02020404030301010803"/>
                </a:rPr>
                <a:t>0</a:t>
              </a:r>
            </a:p>
          </p:txBody>
        </p:sp>
        <p:sp>
          <p:nvSpPr>
            <p:cNvPr id="295" name="Google Shape;295;p19"/>
            <p:cNvSpPr/>
            <p:nvPr/>
          </p:nvSpPr>
          <p:spPr>
            <a:xfrm>
              <a:off x="4216400" y="2066925"/>
              <a:ext cx="368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q</a:t>
              </a:r>
              <a:r>
                <a:rPr lang="en-US" sz="1800" baseline="-2500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296" name="Google Shape;296;p19"/>
            <p:cNvSpPr/>
            <p:nvPr/>
          </p:nvSpPr>
          <p:spPr>
            <a:xfrm>
              <a:off x="6121400" y="2066925"/>
              <a:ext cx="368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q</a:t>
              </a:r>
              <a:r>
                <a:rPr lang="en-US" sz="1800" baseline="-2500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297" name="Google Shape;297;p19"/>
            <p:cNvSpPr/>
            <p:nvPr/>
          </p:nvSpPr>
          <p:spPr>
            <a:xfrm>
              <a:off x="6045200" y="2032000"/>
              <a:ext cx="5334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98" name="Google Shape;298;p19"/>
            <p:cNvSpPr/>
            <p:nvPr/>
          </p:nvSpPr>
          <p:spPr>
            <a:xfrm>
              <a:off x="4216400" y="2108200"/>
              <a:ext cx="381000" cy="3810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9" name="Google Shape;299;p19"/>
            <p:cNvCxnSpPr/>
            <p:nvPr/>
          </p:nvCxnSpPr>
          <p:spPr>
            <a:xfrm>
              <a:off x="2844800" y="2336800"/>
              <a:ext cx="1295400" cy="0"/>
            </a:xfrm>
            <a:prstGeom prst="straightConnector1">
              <a:avLst/>
            </a:prstGeom>
            <a:noFill/>
            <a:ln w="9525" cap="flat" cmpd="sng">
              <a:solidFill>
                <a:schemeClr val="dk1"/>
              </a:solidFill>
              <a:prstDash val="solid"/>
              <a:round/>
              <a:headEnd type="none" w="med" len="med"/>
              <a:tailEnd type="triangle" w="med" len="med"/>
            </a:ln>
          </p:spPr>
        </p:cxnSp>
        <p:cxnSp>
          <p:nvCxnSpPr>
            <p:cNvPr id="300" name="Google Shape;300;p19"/>
            <p:cNvCxnSpPr/>
            <p:nvPr/>
          </p:nvCxnSpPr>
          <p:spPr>
            <a:xfrm>
              <a:off x="4716463" y="2336800"/>
              <a:ext cx="1328737" cy="0"/>
            </a:xfrm>
            <a:prstGeom prst="straightConnector1">
              <a:avLst/>
            </a:prstGeom>
            <a:noFill/>
            <a:ln w="9525" cap="flat" cmpd="sng">
              <a:solidFill>
                <a:schemeClr val="dk1"/>
              </a:solidFill>
              <a:prstDash val="solid"/>
              <a:round/>
              <a:headEnd type="none" w="med" len="med"/>
              <a:tailEnd type="triangle" w="med" len="med"/>
            </a:ln>
          </p:spPr>
        </p:cxnSp>
        <p:sp>
          <p:nvSpPr>
            <p:cNvPr id="301" name="Google Shape;301;p19"/>
            <p:cNvSpPr txBox="1"/>
            <p:nvPr/>
          </p:nvSpPr>
          <p:spPr>
            <a:xfrm>
              <a:off x="3225800" y="20399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302" name="Google Shape;302;p19"/>
            <p:cNvSpPr txBox="1"/>
            <p:nvPr/>
          </p:nvSpPr>
          <p:spPr>
            <a:xfrm>
              <a:off x="5207000" y="20399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0</a:t>
              </a:r>
            </a:p>
          </p:txBody>
        </p:sp>
        <p:sp>
          <p:nvSpPr>
            <p:cNvPr id="303" name="Google Shape;303;p19"/>
            <p:cNvSpPr/>
            <p:nvPr/>
          </p:nvSpPr>
          <p:spPr>
            <a:xfrm>
              <a:off x="2235200" y="1562100"/>
              <a:ext cx="508000" cy="469900"/>
            </a:xfrm>
            <a:custGeom>
              <a:avLst/>
              <a:gdLst/>
              <a:ahLst/>
              <a:cxnLst/>
              <a:rect l="l" t="t" r="r" b="b"/>
              <a:pathLst>
                <a:path w="320" h="296" extrusionOk="0">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4" name="Google Shape;304;p19"/>
            <p:cNvSpPr/>
            <p:nvPr/>
          </p:nvSpPr>
          <p:spPr>
            <a:xfrm>
              <a:off x="4089400" y="1574800"/>
              <a:ext cx="508000" cy="469900"/>
            </a:xfrm>
            <a:custGeom>
              <a:avLst/>
              <a:gdLst/>
              <a:ahLst/>
              <a:cxnLst/>
              <a:rect l="l" t="t" r="r" b="b"/>
              <a:pathLst>
                <a:path w="320" h="296" extrusionOk="0">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19"/>
            <p:cNvSpPr/>
            <p:nvPr/>
          </p:nvSpPr>
          <p:spPr>
            <a:xfrm>
              <a:off x="5994400" y="1574800"/>
              <a:ext cx="508000" cy="469900"/>
            </a:xfrm>
            <a:custGeom>
              <a:avLst/>
              <a:gdLst/>
              <a:ahLst/>
              <a:cxnLst/>
              <a:rect l="l" t="t" r="r" b="b"/>
              <a:pathLst>
                <a:path w="320" h="296" extrusionOk="0">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6" name="Google Shape;306;p19"/>
            <p:cNvSpPr txBox="1"/>
            <p:nvPr/>
          </p:nvSpPr>
          <p:spPr>
            <a:xfrm>
              <a:off x="2660650" y="15065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0</a:t>
              </a:r>
            </a:p>
          </p:txBody>
        </p:sp>
        <p:sp>
          <p:nvSpPr>
            <p:cNvPr id="307" name="Google Shape;307;p19"/>
            <p:cNvSpPr txBox="1"/>
            <p:nvPr/>
          </p:nvSpPr>
          <p:spPr>
            <a:xfrm>
              <a:off x="6426200" y="1506538"/>
              <a:ext cx="4508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0,1</a:t>
              </a:r>
            </a:p>
          </p:txBody>
        </p:sp>
        <p:sp>
          <p:nvSpPr>
            <p:cNvPr id="308" name="Google Shape;308;p19"/>
            <p:cNvSpPr txBox="1"/>
            <p:nvPr/>
          </p:nvSpPr>
          <p:spPr>
            <a:xfrm>
              <a:off x="4521200" y="15065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1</a:t>
              </a:r>
            </a:p>
          </p:txBody>
        </p:sp>
      </p:grpSp>
      <p:sp>
        <p:nvSpPr>
          <p:cNvPr id="309" name="Google Shape;309;p19"/>
          <p:cNvSpPr txBox="1"/>
          <p:nvPr/>
        </p:nvSpPr>
        <p:spPr>
          <a:xfrm>
            <a:off x="900113" y="3244850"/>
            <a:ext cx="448705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alphabet </a:t>
            </a:r>
            <a:r>
              <a:rPr lang="en-US" sz="2400" dirty="0">
                <a:solidFill>
                  <a:schemeClr val="dk1"/>
                </a:solidFill>
                <a:latin typeface="Noto Sans Symbols"/>
                <a:ea typeface="Noto Sans Symbols"/>
                <a:cs typeface="Noto Sans Symbols"/>
                <a:sym typeface="Noto Sans Symbols"/>
              </a:rPr>
              <a:t>Σ</a:t>
            </a:r>
            <a:r>
              <a:rPr lang="en-US" sz="2400" dirty="0">
                <a:solidFill>
                  <a:schemeClr val="dk1"/>
                </a:solidFill>
                <a:latin typeface="Arial" panose="020B0604020202020204"/>
                <a:ea typeface="Arial" panose="020B0604020202020204"/>
                <a:cs typeface="Arial" panose="020B0604020202020204"/>
                <a:sym typeface="Arial" panose="020B0604020202020204"/>
              </a:rPr>
              <a:t> </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{0, </a:t>
            </a:r>
            <a:r>
              <a:rPr lang="en-US" sz="2400" dirty="0" smtClean="0">
                <a:solidFill>
                  <a:schemeClr val="dk1"/>
                </a:solidFill>
                <a:latin typeface="Garamond" panose="02020404030301010803"/>
                <a:ea typeface="Garamond" panose="02020404030301010803"/>
                <a:cs typeface="Garamond" panose="02020404030301010803"/>
                <a:sym typeface="Garamond" panose="02020404030301010803"/>
              </a:rPr>
              <a:t>1}</a:t>
            </a:r>
            <a:endParaRPr lang="en-US" dirty="0">
              <a:ea typeface="Garamond" panose="02020404030301010803"/>
            </a:endParaRPr>
          </a:p>
          <a:p>
            <a:pPr marL="0" marR="0" lvl="0" indent="0" algn="l" rtl="0">
              <a:spcBef>
                <a:spcPts val="0"/>
              </a:spcBef>
              <a:spcAft>
                <a:spcPts val="0"/>
              </a:spcAft>
              <a:buNone/>
            </a:pPr>
            <a:r>
              <a:rPr lang="en-US" sz="2400" dirty="0" smtClean="0">
                <a:solidFill>
                  <a:schemeClr val="dk1"/>
                </a:solidFill>
                <a:latin typeface="Gill Sans" panose="020B0502020104020203"/>
                <a:ea typeface="Gill Sans" panose="020B0502020104020203"/>
                <a:cs typeface="Gill Sans" panose="020B0502020104020203"/>
                <a:sym typeface="Gill Sans" panose="020B0502020104020203"/>
              </a:rPr>
              <a:t>state</a:t>
            </a:r>
            <a:r>
              <a:rPr lang="en-US" sz="2400" dirty="0" smtClean="0">
                <a:solidFill>
                  <a:schemeClr val="dk1"/>
                </a:solidFill>
                <a:latin typeface="Arial" panose="020B0604020202020204"/>
                <a:ea typeface="Arial" panose="020B0604020202020204"/>
                <a:cs typeface="Arial" panose="020B0604020202020204"/>
                <a:sym typeface="Arial" panose="020B0604020202020204"/>
              </a:rPr>
              <a:t> </a:t>
            </a:r>
            <a:r>
              <a:rPr lang="en-US" sz="2400" i="1" dirty="0">
                <a:solidFill>
                  <a:schemeClr val="dk1"/>
                </a:solidFill>
                <a:latin typeface="Garamond" panose="02020404030301010803"/>
                <a:ea typeface="Garamond" panose="02020404030301010803"/>
                <a:cs typeface="Garamond" panose="02020404030301010803"/>
                <a:sym typeface="Garamond" panose="02020404030301010803"/>
              </a:rPr>
              <a:t>Q</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{q</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0</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q</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1</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q</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2</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a:t>
            </a:r>
            <a:endParaRPr dirty="0"/>
          </a:p>
          <a:p>
            <a:pPr marL="0" marR="0" lvl="0" indent="0" algn="l" rtl="0">
              <a:spcBef>
                <a:spcPts val="0"/>
              </a:spcBef>
              <a:spcAft>
                <a:spcPts val="0"/>
              </a:spcAft>
              <a:buNone/>
            </a:pP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initial state</a:t>
            </a:r>
            <a:r>
              <a:rPr lang="en-US" sz="2400" dirty="0">
                <a:solidFill>
                  <a:schemeClr val="dk1"/>
                </a:solidFill>
                <a:latin typeface="Arial" panose="020B0604020202020204"/>
                <a:ea typeface="Arial" panose="020B0604020202020204"/>
                <a:cs typeface="Arial" panose="020B0604020202020204"/>
                <a:sym typeface="Arial" panose="020B0604020202020204"/>
              </a:rPr>
              <a:t> </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0</a:t>
            </a:r>
            <a:endParaRPr sz="2400" dirty="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accepting states</a:t>
            </a:r>
            <a:r>
              <a:rPr lang="en-US" sz="2400" dirty="0">
                <a:solidFill>
                  <a:schemeClr val="dk1"/>
                </a:solidFill>
                <a:latin typeface="Arial" panose="020B0604020202020204"/>
                <a:ea typeface="Arial" panose="020B0604020202020204"/>
                <a:cs typeface="Arial" panose="020B0604020202020204"/>
                <a:sym typeface="Arial" panose="020B0604020202020204"/>
              </a:rPr>
              <a:t> </a:t>
            </a:r>
            <a:r>
              <a:rPr lang="en-US" sz="2400" i="1" dirty="0">
                <a:solidFill>
                  <a:schemeClr val="dk1"/>
                </a:solidFill>
                <a:latin typeface="Garamond" panose="02020404030301010803"/>
                <a:ea typeface="Garamond" panose="02020404030301010803"/>
                <a:cs typeface="Garamond" panose="02020404030301010803"/>
                <a:sym typeface="Garamond" panose="02020404030301010803"/>
              </a:rPr>
              <a:t>F</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{q</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0</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q</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1</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a:t>
            </a:r>
            <a:endParaRPr dirty="0"/>
          </a:p>
        </p:txBody>
      </p:sp>
      <p:sp>
        <p:nvSpPr>
          <p:cNvPr id="310" name="Google Shape;310;p19"/>
          <p:cNvSpPr/>
          <p:nvPr/>
        </p:nvSpPr>
        <p:spPr>
          <a:xfrm>
            <a:off x="7719261" y="2190150"/>
            <a:ext cx="29178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ill Sans" panose="020B0502020104020203"/>
                <a:ea typeface="Gill Sans" panose="020B0502020104020203"/>
                <a:cs typeface="Gill Sans" panose="020B0502020104020203"/>
                <a:sym typeface="Gill Sans" panose="020B0502020104020203"/>
              </a:rPr>
              <a:t>transition function </a:t>
            </a:r>
            <a:r>
              <a:rPr lang="en-US" sz="2400">
                <a:solidFill>
                  <a:schemeClr val="dk1"/>
                </a:solidFill>
                <a:latin typeface="Noto Sans Symbols"/>
                <a:ea typeface="Noto Sans Symbols"/>
                <a:cs typeface="Noto Sans Symbols"/>
                <a:sym typeface="Noto Sans Symbols"/>
              </a:rPr>
              <a:t>δ:</a:t>
            </a:r>
            <a:r>
              <a:rPr lang="en-US" sz="2400">
                <a:solidFill>
                  <a:schemeClr val="dk1"/>
                </a:solidFill>
                <a:latin typeface="Arial" panose="020B0604020202020204"/>
                <a:ea typeface="Arial" panose="020B0604020202020204"/>
                <a:cs typeface="Arial" panose="020B0604020202020204"/>
                <a:sym typeface="Arial" panose="020B0604020202020204"/>
              </a:rPr>
              <a:t> </a:t>
            </a:r>
          </a:p>
        </p:txBody>
      </p:sp>
      <p:grpSp>
        <p:nvGrpSpPr>
          <p:cNvPr id="311" name="Google Shape;311;p19"/>
          <p:cNvGrpSpPr/>
          <p:nvPr/>
        </p:nvGrpSpPr>
        <p:grpSpPr>
          <a:xfrm>
            <a:off x="7916348" y="2729074"/>
            <a:ext cx="2232025" cy="1926430"/>
            <a:chOff x="5759450" y="3992151"/>
            <a:chExt cx="2232025" cy="1926430"/>
          </a:xfrm>
        </p:grpSpPr>
        <p:grpSp>
          <p:nvGrpSpPr>
            <p:cNvPr id="312" name="Google Shape;312;p19"/>
            <p:cNvGrpSpPr/>
            <p:nvPr/>
          </p:nvGrpSpPr>
          <p:grpSpPr>
            <a:xfrm>
              <a:off x="5759450" y="4327906"/>
              <a:ext cx="2232025" cy="1590675"/>
              <a:chOff x="5724525" y="4016375"/>
              <a:chExt cx="2232025" cy="1590675"/>
            </a:xfrm>
          </p:grpSpPr>
          <p:cxnSp>
            <p:nvCxnSpPr>
              <p:cNvPr id="313" name="Google Shape;313;p19"/>
              <p:cNvCxnSpPr/>
              <p:nvPr/>
            </p:nvCxnSpPr>
            <p:spPr>
              <a:xfrm>
                <a:off x="6083300" y="4438650"/>
                <a:ext cx="1873250" cy="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19"/>
              <p:cNvSpPr txBox="1"/>
              <p:nvPr/>
            </p:nvSpPr>
            <p:spPr>
              <a:xfrm rot="-5400000">
                <a:off x="5519738" y="4806950"/>
                <a:ext cx="776287"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panose="020B0502020104020203"/>
                    <a:ea typeface="Gill Sans" panose="020B0502020104020203"/>
                    <a:cs typeface="Gill Sans" panose="020B0502020104020203"/>
                    <a:sym typeface="Gill Sans" panose="020B0502020104020203"/>
                  </a:rPr>
                  <a:t>states</a:t>
                </a:r>
              </a:p>
            </p:txBody>
          </p:sp>
          <p:sp>
            <p:nvSpPr>
              <p:cNvPr id="315" name="Google Shape;315;p19"/>
              <p:cNvSpPr txBox="1"/>
              <p:nvPr/>
            </p:nvSpPr>
            <p:spPr>
              <a:xfrm>
                <a:off x="6819900" y="4016375"/>
                <a:ext cx="3270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0</a:t>
                </a:r>
              </a:p>
            </p:txBody>
          </p:sp>
          <p:sp>
            <p:nvSpPr>
              <p:cNvPr id="316" name="Google Shape;316;p19"/>
              <p:cNvSpPr txBox="1"/>
              <p:nvPr/>
            </p:nvSpPr>
            <p:spPr>
              <a:xfrm>
                <a:off x="7451725" y="4025900"/>
                <a:ext cx="3270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317" name="Google Shape;317;p19"/>
              <p:cNvSpPr/>
              <p:nvPr/>
            </p:nvSpPr>
            <p:spPr>
              <a:xfrm>
                <a:off x="6159500" y="4325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0</a:t>
                </a:r>
              </a:p>
            </p:txBody>
          </p:sp>
          <p:sp>
            <p:nvSpPr>
              <p:cNvPr id="318" name="Google Shape;318;p19"/>
              <p:cNvSpPr txBox="1"/>
              <p:nvPr/>
            </p:nvSpPr>
            <p:spPr>
              <a:xfrm>
                <a:off x="6159500" y="4706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319" name="Google Shape;319;p19"/>
              <p:cNvSpPr txBox="1"/>
              <p:nvPr/>
            </p:nvSpPr>
            <p:spPr>
              <a:xfrm>
                <a:off x="6159500" y="5087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320" name="Google Shape;320;p19"/>
              <p:cNvSpPr/>
              <p:nvPr/>
            </p:nvSpPr>
            <p:spPr>
              <a:xfrm>
                <a:off x="6804025" y="4325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0</a:t>
                </a:r>
              </a:p>
            </p:txBody>
          </p:sp>
          <p:sp>
            <p:nvSpPr>
              <p:cNvPr id="321" name="Google Shape;321;p19"/>
              <p:cNvSpPr/>
              <p:nvPr/>
            </p:nvSpPr>
            <p:spPr>
              <a:xfrm>
                <a:off x="7421563" y="4335463"/>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322" name="Google Shape;322;p19"/>
              <p:cNvSpPr/>
              <p:nvPr/>
            </p:nvSpPr>
            <p:spPr>
              <a:xfrm>
                <a:off x="6804025" y="4706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323" name="Google Shape;323;p19"/>
              <p:cNvSpPr/>
              <p:nvPr/>
            </p:nvSpPr>
            <p:spPr>
              <a:xfrm>
                <a:off x="7421563" y="5097463"/>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324" name="Google Shape;324;p19"/>
              <p:cNvSpPr/>
              <p:nvPr/>
            </p:nvSpPr>
            <p:spPr>
              <a:xfrm>
                <a:off x="6804025" y="5087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325" name="Google Shape;325;p19"/>
              <p:cNvSpPr/>
              <p:nvPr/>
            </p:nvSpPr>
            <p:spPr>
              <a:xfrm>
                <a:off x="7421563" y="4716463"/>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1</a:t>
                </a:r>
              </a:p>
            </p:txBody>
          </p:sp>
          <p:cxnSp>
            <p:nvCxnSpPr>
              <p:cNvPr id="326" name="Google Shape;326;p19"/>
              <p:cNvCxnSpPr/>
              <p:nvPr/>
            </p:nvCxnSpPr>
            <p:spPr>
              <a:xfrm>
                <a:off x="6659563" y="4078288"/>
                <a:ext cx="1296987"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19"/>
              <p:cNvCxnSpPr/>
              <p:nvPr/>
            </p:nvCxnSpPr>
            <p:spPr>
              <a:xfrm>
                <a:off x="6083300" y="5602288"/>
                <a:ext cx="1873250" cy="0"/>
              </a:xfrm>
              <a:prstGeom prst="straightConnector1">
                <a:avLst/>
              </a:prstGeom>
              <a:noFill/>
              <a:ln w="9525" cap="flat" cmpd="sng">
                <a:solidFill>
                  <a:schemeClr val="dk1"/>
                </a:solidFill>
                <a:prstDash val="solid"/>
                <a:round/>
                <a:headEnd type="none" w="med" len="med"/>
                <a:tailEnd type="none" w="med" len="med"/>
              </a:ln>
            </p:spPr>
          </p:cxnSp>
          <p:cxnSp>
            <p:nvCxnSpPr>
              <p:cNvPr id="328" name="Google Shape;328;p19"/>
              <p:cNvCxnSpPr/>
              <p:nvPr/>
            </p:nvCxnSpPr>
            <p:spPr>
              <a:xfrm>
                <a:off x="6659563" y="4078288"/>
                <a:ext cx="0" cy="1528762"/>
              </a:xfrm>
              <a:prstGeom prst="straightConnector1">
                <a:avLst/>
              </a:prstGeom>
              <a:noFill/>
              <a:ln w="9525" cap="flat" cmpd="sng">
                <a:solidFill>
                  <a:schemeClr val="dk1"/>
                </a:solidFill>
                <a:prstDash val="solid"/>
                <a:round/>
                <a:headEnd type="none" w="med" len="med"/>
                <a:tailEnd type="none" w="med" len="med"/>
              </a:ln>
            </p:spPr>
          </p:cxnSp>
          <p:cxnSp>
            <p:nvCxnSpPr>
              <p:cNvPr id="329" name="Google Shape;329;p19"/>
              <p:cNvCxnSpPr/>
              <p:nvPr/>
            </p:nvCxnSpPr>
            <p:spPr>
              <a:xfrm>
                <a:off x="7956550" y="4078288"/>
                <a:ext cx="0" cy="1528762"/>
              </a:xfrm>
              <a:prstGeom prst="straightConnector1">
                <a:avLst/>
              </a:prstGeom>
              <a:noFill/>
              <a:ln w="9525" cap="flat" cmpd="sng">
                <a:solidFill>
                  <a:schemeClr val="dk1"/>
                </a:solidFill>
                <a:prstDash val="solid"/>
                <a:round/>
                <a:headEnd type="none" w="med" len="med"/>
                <a:tailEnd type="none" w="med" len="med"/>
              </a:ln>
            </p:spPr>
          </p:cxnSp>
          <p:cxnSp>
            <p:nvCxnSpPr>
              <p:cNvPr id="330" name="Google Shape;330;p19"/>
              <p:cNvCxnSpPr/>
              <p:nvPr/>
            </p:nvCxnSpPr>
            <p:spPr>
              <a:xfrm>
                <a:off x="6083300" y="4438650"/>
                <a:ext cx="0" cy="1168400"/>
              </a:xfrm>
              <a:prstGeom prst="straightConnector1">
                <a:avLst/>
              </a:prstGeom>
              <a:noFill/>
              <a:ln w="9525" cap="flat" cmpd="sng">
                <a:solidFill>
                  <a:schemeClr val="dk1"/>
                </a:solidFill>
                <a:prstDash val="solid"/>
                <a:round/>
                <a:headEnd type="none" w="med" len="med"/>
                <a:tailEnd type="none" w="med" len="med"/>
              </a:ln>
            </p:spPr>
          </p:cxnSp>
        </p:grpSp>
        <p:sp>
          <p:nvSpPr>
            <p:cNvPr id="331" name="Google Shape;331;p19"/>
            <p:cNvSpPr txBox="1"/>
            <p:nvPr/>
          </p:nvSpPr>
          <p:spPr>
            <a:xfrm>
              <a:off x="6854825" y="3992151"/>
              <a:ext cx="782637"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panose="020B0502020104020203"/>
                  <a:ea typeface="Gill Sans" panose="020B0502020104020203"/>
                  <a:cs typeface="Gill Sans" panose="020B0502020104020203"/>
                  <a:sym typeface="Gill Sans" panose="020B0502020104020203"/>
                </a:rPr>
                <a:t>inputs</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7" name="Google Shape;337;p2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Language of a DFA</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338" name="Google Shape;338;p2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9" name="Google Shape;339;p20"/>
          <p:cNvGrpSpPr/>
          <p:nvPr/>
        </p:nvGrpSpPr>
        <p:grpSpPr>
          <a:xfrm>
            <a:off x="0" y="512978"/>
            <a:ext cx="12105503" cy="5979173"/>
            <a:chOff x="127862" y="1268442"/>
            <a:chExt cx="9296400" cy="846250"/>
          </a:xfrm>
        </p:grpSpPr>
        <p:sp>
          <p:nvSpPr>
            <p:cNvPr id="340" name="Google Shape;340;p2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1" name="Google Shape;341;p20"/>
            <p:cNvSpPr txBox="1"/>
            <p:nvPr/>
          </p:nvSpPr>
          <p:spPr>
            <a:xfrm>
              <a:off x="168600" y="1274313"/>
              <a:ext cx="9214355" cy="30220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42" name="Google Shape;342;p20"/>
          <p:cNvSpPr txBox="1"/>
          <p:nvPr/>
        </p:nvSpPr>
        <p:spPr>
          <a:xfrm>
            <a:off x="665345" y="1040180"/>
            <a:ext cx="11030132" cy="120032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Gill Sans" panose="020B0502020104020203"/>
                <a:ea typeface="Gill Sans" panose="020B0502020104020203"/>
                <a:cs typeface="Gill Sans" panose="020B0502020104020203"/>
                <a:sym typeface="Gill Sans" panose="020B0502020104020203"/>
              </a:rPr>
              <a:t>The </a:t>
            </a:r>
            <a:r>
              <a:rPr lang="en-US" sz="2400">
                <a:solidFill>
                  <a:schemeClr val="accent2"/>
                </a:solidFill>
                <a:latin typeface="Gill Sans" panose="020B0502020104020203"/>
                <a:ea typeface="Gill Sans" panose="020B0502020104020203"/>
                <a:cs typeface="Gill Sans" panose="020B0502020104020203"/>
                <a:sym typeface="Gill Sans" panose="020B0502020104020203"/>
              </a:rPr>
              <a:t>language of a DFA </a:t>
            </a:r>
            <a:r>
              <a:rPr lang="en-US" sz="2400">
                <a:solidFill>
                  <a:schemeClr val="dk1"/>
                </a:solidFill>
                <a:latin typeface="Garamond" panose="02020404030301010803"/>
                <a:ea typeface="Garamond" panose="02020404030301010803"/>
                <a:cs typeface="Garamond" panose="02020404030301010803"/>
                <a:sym typeface="Garamond" panose="02020404030301010803"/>
              </a:rPr>
              <a:t>(</a:t>
            </a:r>
            <a:r>
              <a:rPr lang="en-US" sz="2400" i="1">
                <a:solidFill>
                  <a:schemeClr val="dk1"/>
                </a:solidFill>
                <a:latin typeface="Garamond" panose="02020404030301010803"/>
                <a:ea typeface="Garamond" panose="02020404030301010803"/>
                <a:cs typeface="Garamond" panose="02020404030301010803"/>
                <a:sym typeface="Garamond" panose="02020404030301010803"/>
              </a:rPr>
              <a:t>Q</a:t>
            </a:r>
            <a:r>
              <a:rPr lang="en-US" sz="2400">
                <a:solidFill>
                  <a:schemeClr val="dk1"/>
                </a:solidFill>
                <a:latin typeface="Garamond" panose="02020404030301010803"/>
                <a:ea typeface="Garamond" panose="02020404030301010803"/>
                <a:cs typeface="Garamond" panose="02020404030301010803"/>
                <a:sym typeface="Garamond" panose="02020404030301010803"/>
              </a:rPr>
              <a:t>, </a:t>
            </a:r>
            <a:r>
              <a:rPr lang="en-US" sz="2400">
                <a:solidFill>
                  <a:schemeClr val="dk1"/>
                </a:solidFill>
                <a:latin typeface="Noto Sans Symbols"/>
                <a:ea typeface="Noto Sans Symbols"/>
                <a:cs typeface="Noto Sans Symbols"/>
                <a:sym typeface="Noto Sans Symbols"/>
              </a:rPr>
              <a:t>Σ</a:t>
            </a:r>
            <a:r>
              <a:rPr lang="en-US" sz="2400">
                <a:solidFill>
                  <a:schemeClr val="dk1"/>
                </a:solidFill>
                <a:latin typeface="Garamond" panose="02020404030301010803"/>
                <a:ea typeface="Garamond" panose="02020404030301010803"/>
                <a:cs typeface="Garamond" panose="02020404030301010803"/>
                <a:sym typeface="Garamond" panose="02020404030301010803"/>
              </a:rPr>
              <a:t>, </a:t>
            </a:r>
            <a:r>
              <a:rPr lang="en-US" sz="2400">
                <a:solidFill>
                  <a:schemeClr val="dk1"/>
                </a:solidFill>
                <a:latin typeface="Noto Sans Symbols"/>
                <a:ea typeface="Noto Sans Symbols"/>
                <a:cs typeface="Noto Sans Symbols"/>
                <a:sym typeface="Noto Sans Symbols"/>
              </a:rPr>
              <a:t>δ</a:t>
            </a:r>
            <a:r>
              <a:rPr lang="en-US" sz="2400">
                <a:solidFill>
                  <a:schemeClr val="dk1"/>
                </a:solidFill>
                <a:latin typeface="Garamond" panose="02020404030301010803"/>
                <a:ea typeface="Garamond" panose="02020404030301010803"/>
                <a:cs typeface="Garamond" panose="02020404030301010803"/>
                <a:sym typeface="Garamond" panose="02020404030301010803"/>
              </a:rPr>
              <a:t>, </a:t>
            </a:r>
            <a:r>
              <a:rPr lang="en-US" sz="2400" i="1">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0</a:t>
            </a:r>
            <a:r>
              <a:rPr lang="en-US" sz="2400">
                <a:solidFill>
                  <a:schemeClr val="dk1"/>
                </a:solidFill>
                <a:latin typeface="Garamond" panose="02020404030301010803"/>
                <a:ea typeface="Garamond" panose="02020404030301010803"/>
                <a:cs typeface="Garamond" panose="02020404030301010803"/>
                <a:sym typeface="Garamond" panose="02020404030301010803"/>
              </a:rPr>
              <a:t>, </a:t>
            </a:r>
            <a:r>
              <a:rPr lang="en-US" sz="2400" i="1">
                <a:solidFill>
                  <a:schemeClr val="dk1"/>
                </a:solidFill>
                <a:latin typeface="Garamond" panose="02020404030301010803"/>
                <a:ea typeface="Garamond" panose="02020404030301010803"/>
                <a:cs typeface="Garamond" panose="02020404030301010803"/>
                <a:sym typeface="Garamond" panose="02020404030301010803"/>
              </a:rPr>
              <a:t>F</a:t>
            </a:r>
            <a:r>
              <a:rPr lang="en-US" sz="2400">
                <a:solidFill>
                  <a:schemeClr val="dk1"/>
                </a:solidFill>
                <a:latin typeface="Garamond" panose="02020404030301010803"/>
                <a:ea typeface="Garamond" panose="02020404030301010803"/>
                <a:cs typeface="Garamond" panose="02020404030301010803"/>
                <a:sym typeface="Garamond" panose="02020404030301010803"/>
              </a:rPr>
              <a:t>)</a:t>
            </a:r>
            <a:r>
              <a:rPr lang="en-US" sz="2400">
                <a:solidFill>
                  <a:schemeClr val="dk1"/>
                </a:solidFill>
                <a:latin typeface="Gill Sans" panose="020B0502020104020203"/>
                <a:ea typeface="Gill Sans" panose="020B0502020104020203"/>
                <a:cs typeface="Gill Sans" panose="020B0502020104020203"/>
                <a:sym typeface="Gill Sans" panose="020B0502020104020203"/>
              </a:rPr>
              <a:t> is the set of  all strings over </a:t>
            </a:r>
            <a:r>
              <a:rPr lang="en-US" sz="2400">
                <a:solidFill>
                  <a:schemeClr val="dk1"/>
                </a:solidFill>
                <a:latin typeface="Noto Sans Symbols"/>
                <a:ea typeface="Noto Sans Symbols"/>
                <a:cs typeface="Noto Sans Symbols"/>
                <a:sym typeface="Noto Sans Symbols"/>
              </a:rPr>
              <a:t>Σ</a:t>
            </a:r>
            <a:r>
              <a:rPr lang="en-US" sz="2400">
                <a:solidFill>
                  <a:schemeClr val="dk1"/>
                </a:solidFill>
                <a:latin typeface="Gill Sans" panose="020B0502020104020203"/>
                <a:ea typeface="Gill Sans" panose="020B0502020104020203"/>
                <a:cs typeface="Gill Sans" panose="020B0502020104020203"/>
                <a:sym typeface="Gill Sans" panose="020B0502020104020203"/>
              </a:rPr>
              <a:t> that, starting from </a:t>
            </a:r>
            <a:r>
              <a:rPr lang="en-US" sz="2400" i="1">
                <a:solidFill>
                  <a:schemeClr val="dk1"/>
                </a:solidFill>
                <a:latin typeface="Garamond" panose="02020404030301010803"/>
                <a:ea typeface="Garamond" panose="02020404030301010803"/>
                <a:cs typeface="Garamond" panose="02020404030301010803"/>
                <a:sym typeface="Garamond" panose="02020404030301010803"/>
              </a:rPr>
              <a:t>q</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0</a:t>
            </a:r>
            <a:r>
              <a:rPr lang="en-US" sz="2400">
                <a:solidFill>
                  <a:schemeClr val="dk1"/>
                </a:solidFill>
                <a:latin typeface="Gill Sans" panose="020B0502020104020203"/>
                <a:ea typeface="Gill Sans" panose="020B0502020104020203"/>
                <a:cs typeface="Gill Sans" panose="020B0502020104020203"/>
                <a:sym typeface="Gill Sans" panose="020B0502020104020203"/>
              </a:rPr>
              <a:t> and  following the transitions as the string is read left to right, will reach some accepting state.</a:t>
            </a:r>
          </a:p>
        </p:txBody>
      </p:sp>
      <p:sp>
        <p:nvSpPr>
          <p:cNvPr id="343" name="Google Shape;343;p20"/>
          <p:cNvSpPr txBox="1">
            <a:spLocks noGrp="1"/>
          </p:cNvSpPr>
          <p:nvPr>
            <p:ph type="body" idx="1"/>
          </p:nvPr>
        </p:nvSpPr>
        <p:spPr>
          <a:xfrm>
            <a:off x="2437872" y="5287013"/>
            <a:ext cx="6470208" cy="58547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Char char="•"/>
            </a:pPr>
            <a:r>
              <a:rPr lang="en-US" sz="2400"/>
              <a:t>Language of </a:t>
            </a:r>
            <a:r>
              <a:rPr lang="en-US" sz="2400" i="1">
                <a:latin typeface="Garamond" panose="02020404030301010803"/>
                <a:ea typeface="Garamond" panose="02020404030301010803"/>
                <a:cs typeface="Garamond" panose="02020404030301010803"/>
                <a:sym typeface="Garamond" panose="02020404030301010803"/>
              </a:rPr>
              <a:t>M</a:t>
            </a:r>
            <a:r>
              <a:rPr lang="en-US" sz="2400"/>
              <a:t> is </a:t>
            </a:r>
            <a:r>
              <a:rPr lang="en-US" sz="2400">
                <a:latin typeface="Garamond" panose="02020404030301010803"/>
                <a:ea typeface="Garamond" panose="02020404030301010803"/>
                <a:cs typeface="Garamond" panose="02020404030301010803"/>
                <a:sym typeface="Garamond" panose="02020404030301010803"/>
              </a:rPr>
              <a:t>{</a:t>
            </a:r>
            <a:r>
              <a:rPr lang="en-US" sz="2400" i="1">
                <a:latin typeface="Garamond" panose="02020404030301010803"/>
                <a:ea typeface="Garamond" panose="02020404030301010803"/>
                <a:cs typeface="Garamond" panose="02020404030301010803"/>
                <a:sym typeface="Garamond" panose="02020404030301010803"/>
              </a:rPr>
              <a:t>f</a:t>
            </a:r>
            <a:r>
              <a:rPr lang="en-US" sz="2400">
                <a:latin typeface="Garamond" panose="02020404030301010803"/>
                <a:ea typeface="Garamond" panose="02020404030301010803"/>
                <a:cs typeface="Garamond" panose="02020404030301010803"/>
                <a:sym typeface="Garamond" panose="02020404030301010803"/>
              </a:rPr>
              <a:t>, </a:t>
            </a:r>
            <a:r>
              <a:rPr lang="en-US" sz="2400" i="1">
                <a:latin typeface="Garamond" panose="02020404030301010803"/>
                <a:ea typeface="Garamond" panose="02020404030301010803"/>
                <a:cs typeface="Garamond" panose="02020404030301010803"/>
                <a:sym typeface="Garamond" panose="02020404030301010803"/>
              </a:rPr>
              <a:t>fff</a:t>
            </a:r>
            <a:r>
              <a:rPr lang="en-US" sz="2400">
                <a:latin typeface="Garamond" panose="02020404030301010803"/>
                <a:ea typeface="Garamond" panose="02020404030301010803"/>
                <a:cs typeface="Garamond" panose="02020404030301010803"/>
                <a:sym typeface="Garamond" panose="02020404030301010803"/>
              </a:rPr>
              <a:t>, </a:t>
            </a:r>
            <a:r>
              <a:rPr lang="en-US" sz="2400" i="1">
                <a:latin typeface="Garamond" panose="02020404030301010803"/>
                <a:ea typeface="Garamond" panose="02020404030301010803"/>
                <a:cs typeface="Garamond" panose="02020404030301010803"/>
                <a:sym typeface="Garamond" panose="02020404030301010803"/>
              </a:rPr>
              <a:t>fffff</a:t>
            </a:r>
            <a:r>
              <a:rPr lang="en-US" sz="2400">
                <a:latin typeface="Garamond" panose="02020404030301010803"/>
                <a:ea typeface="Garamond" panose="02020404030301010803"/>
                <a:cs typeface="Garamond" panose="02020404030301010803"/>
                <a:sym typeface="Garamond" panose="02020404030301010803"/>
              </a:rPr>
              <a:t>, …} = {</a:t>
            </a:r>
            <a:r>
              <a:rPr lang="en-US" sz="2400" i="1">
                <a:latin typeface="Garamond" panose="02020404030301010803"/>
                <a:ea typeface="Garamond" panose="02020404030301010803"/>
                <a:cs typeface="Garamond" panose="02020404030301010803"/>
                <a:sym typeface="Garamond" panose="02020404030301010803"/>
              </a:rPr>
              <a:t>f </a:t>
            </a:r>
            <a:r>
              <a:rPr lang="en-US" sz="2400" i="1" baseline="30000">
                <a:latin typeface="Garamond" panose="02020404030301010803"/>
                <a:ea typeface="Garamond" panose="02020404030301010803"/>
                <a:cs typeface="Garamond" panose="02020404030301010803"/>
                <a:sym typeface="Garamond" panose="02020404030301010803"/>
              </a:rPr>
              <a:t>n</a:t>
            </a:r>
            <a:r>
              <a:rPr lang="en-US" sz="2400">
                <a:latin typeface="Garamond" panose="02020404030301010803"/>
                <a:ea typeface="Garamond" panose="02020404030301010803"/>
                <a:cs typeface="Garamond" panose="02020404030301010803"/>
                <a:sym typeface="Garamond" panose="02020404030301010803"/>
              </a:rPr>
              <a:t>: </a:t>
            </a:r>
            <a:r>
              <a:rPr lang="en-US" sz="2400" i="1">
                <a:latin typeface="Garamond" panose="02020404030301010803"/>
                <a:ea typeface="Garamond" panose="02020404030301010803"/>
                <a:cs typeface="Garamond" panose="02020404030301010803"/>
                <a:sym typeface="Garamond" panose="02020404030301010803"/>
              </a:rPr>
              <a:t>n</a:t>
            </a:r>
            <a:r>
              <a:rPr lang="en-US" sz="2400">
                <a:latin typeface="Garamond" panose="02020404030301010803"/>
                <a:ea typeface="Garamond" panose="02020404030301010803"/>
                <a:cs typeface="Garamond" panose="02020404030301010803"/>
                <a:sym typeface="Garamond" panose="02020404030301010803"/>
              </a:rPr>
              <a:t> </a:t>
            </a:r>
            <a:r>
              <a:rPr lang="en-US" sz="2400"/>
              <a:t>is odd</a:t>
            </a:r>
            <a:r>
              <a:rPr lang="en-US" sz="2400">
                <a:latin typeface="Garamond" panose="02020404030301010803"/>
                <a:ea typeface="Garamond" panose="02020404030301010803"/>
                <a:cs typeface="Garamond" panose="02020404030301010803"/>
                <a:sym typeface="Garamond" panose="02020404030301010803"/>
              </a:rPr>
              <a:t>}</a:t>
            </a:r>
            <a:r>
              <a:rPr lang="en-US" sz="2400"/>
              <a:t> </a:t>
            </a:r>
          </a:p>
        </p:txBody>
      </p:sp>
      <p:grpSp>
        <p:nvGrpSpPr>
          <p:cNvPr id="344" name="Google Shape;344;p20"/>
          <p:cNvGrpSpPr/>
          <p:nvPr/>
        </p:nvGrpSpPr>
        <p:grpSpPr>
          <a:xfrm>
            <a:off x="2707320" y="2689659"/>
            <a:ext cx="4997624" cy="1977686"/>
            <a:chOff x="2166938" y="3716338"/>
            <a:chExt cx="3844925" cy="1368425"/>
          </a:xfrm>
        </p:grpSpPr>
        <p:sp>
          <p:nvSpPr>
            <p:cNvPr id="345" name="Google Shape;345;p20"/>
            <p:cNvSpPr/>
            <p:nvPr/>
          </p:nvSpPr>
          <p:spPr>
            <a:xfrm>
              <a:off x="3649663" y="40973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46" name="Google Shape;346;p20"/>
            <p:cNvSpPr/>
            <p:nvPr/>
          </p:nvSpPr>
          <p:spPr>
            <a:xfrm>
              <a:off x="5402263" y="40211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47" name="Google Shape;347;p20"/>
            <p:cNvSpPr/>
            <p:nvPr/>
          </p:nvSpPr>
          <p:spPr>
            <a:xfrm>
              <a:off x="4183063" y="4071938"/>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0"/>
            <p:cNvSpPr/>
            <p:nvPr/>
          </p:nvSpPr>
          <p:spPr>
            <a:xfrm rot="10800000" flipH="1">
              <a:off x="4259263" y="4541838"/>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349" name="Google Shape;349;p20"/>
            <p:cNvCxnSpPr/>
            <p:nvPr/>
          </p:nvCxnSpPr>
          <p:spPr>
            <a:xfrm>
              <a:off x="3268663" y="4402138"/>
              <a:ext cx="381000" cy="0"/>
            </a:xfrm>
            <a:prstGeom prst="straightConnector1">
              <a:avLst/>
            </a:prstGeom>
            <a:noFill/>
            <a:ln w="9525" cap="flat" cmpd="sng">
              <a:solidFill>
                <a:schemeClr val="dk1"/>
              </a:solidFill>
              <a:prstDash val="solid"/>
              <a:round/>
              <a:headEnd type="none" w="med" len="med"/>
              <a:tailEnd type="triangle" w="med" len="med"/>
            </a:ln>
          </p:spPr>
        </p:cxnSp>
        <p:sp>
          <p:nvSpPr>
            <p:cNvPr id="350" name="Google Shape;350;p20"/>
            <p:cNvSpPr txBox="1"/>
            <p:nvPr/>
          </p:nvSpPr>
          <p:spPr>
            <a:xfrm>
              <a:off x="3736975" y="4216400"/>
              <a:ext cx="4460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off</a:t>
              </a:r>
            </a:p>
          </p:txBody>
        </p:sp>
        <p:sp>
          <p:nvSpPr>
            <p:cNvPr id="351" name="Google Shape;351;p20"/>
            <p:cNvSpPr txBox="1"/>
            <p:nvPr/>
          </p:nvSpPr>
          <p:spPr>
            <a:xfrm>
              <a:off x="5495925" y="4143375"/>
              <a:ext cx="4159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on</a:t>
              </a:r>
            </a:p>
          </p:txBody>
        </p:sp>
        <p:sp>
          <p:nvSpPr>
            <p:cNvPr id="352" name="Google Shape;352;p20"/>
            <p:cNvSpPr txBox="1"/>
            <p:nvPr/>
          </p:nvSpPr>
          <p:spPr>
            <a:xfrm>
              <a:off x="4716463" y="3716338"/>
              <a:ext cx="234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panose="02020404030301010803"/>
                  <a:ea typeface="Garamond" panose="02020404030301010803"/>
                  <a:cs typeface="Garamond" panose="02020404030301010803"/>
                  <a:sym typeface="Garamond" panose="02020404030301010803"/>
                </a:rPr>
                <a:t>f</a:t>
              </a:r>
            </a:p>
          </p:txBody>
        </p:sp>
        <p:sp>
          <p:nvSpPr>
            <p:cNvPr id="353" name="Google Shape;353;p20"/>
            <p:cNvSpPr txBox="1"/>
            <p:nvPr/>
          </p:nvSpPr>
          <p:spPr>
            <a:xfrm>
              <a:off x="4724400" y="4718050"/>
              <a:ext cx="2349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panose="02020404030301010803"/>
                  <a:ea typeface="Garamond" panose="02020404030301010803"/>
                  <a:cs typeface="Garamond" panose="02020404030301010803"/>
                  <a:sym typeface="Garamond" panose="02020404030301010803"/>
                </a:rPr>
                <a:t>f</a:t>
              </a:r>
            </a:p>
          </p:txBody>
        </p:sp>
        <p:sp>
          <p:nvSpPr>
            <p:cNvPr id="354" name="Google Shape;354;p20"/>
            <p:cNvSpPr/>
            <p:nvPr/>
          </p:nvSpPr>
          <p:spPr>
            <a:xfrm>
              <a:off x="5459413" y="4071938"/>
              <a:ext cx="504825" cy="50482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5" name="Google Shape;355;p20"/>
            <p:cNvSpPr txBox="1"/>
            <p:nvPr/>
          </p:nvSpPr>
          <p:spPr>
            <a:xfrm>
              <a:off x="2166938" y="4144963"/>
              <a:ext cx="522287"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Arial" panose="020B0604020202020204"/>
                  <a:ea typeface="Arial" panose="020B0604020202020204"/>
                  <a:cs typeface="Arial" panose="020B0604020202020204"/>
                  <a:sym typeface="Arial" panose="020B0604020202020204"/>
                </a:rPr>
                <a:t>M</a:t>
              </a:r>
              <a:r>
                <a:rPr lang="en-US" sz="2400">
                  <a:solidFill>
                    <a:schemeClr val="dk1"/>
                  </a:solidFill>
                  <a:latin typeface="Arial" panose="020B0604020202020204"/>
                  <a:ea typeface="Arial" panose="020B0604020202020204"/>
                  <a:cs typeface="Arial" panose="020B0604020202020204"/>
                  <a:sym typeface="Arial" panose="020B0604020202020204"/>
                </a:rPr>
                <a:t>:</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1" name="Google Shape;361;p2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 of DFA</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362" name="Google Shape;362;p2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63" name="Google Shape;363;p22"/>
          <p:cNvGrpSpPr/>
          <p:nvPr/>
        </p:nvGrpSpPr>
        <p:grpSpPr>
          <a:xfrm>
            <a:off x="0" y="561103"/>
            <a:ext cx="12105503" cy="5979173"/>
            <a:chOff x="127862" y="1268442"/>
            <a:chExt cx="9296400" cy="846250"/>
          </a:xfrm>
        </p:grpSpPr>
        <p:sp>
          <p:nvSpPr>
            <p:cNvPr id="364" name="Google Shape;364;p2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5" name="Google Shape;365;p22"/>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 name="Rectangle 1"/>
          <p:cNvSpPr/>
          <p:nvPr/>
        </p:nvSpPr>
        <p:spPr>
          <a:xfrm>
            <a:off x="454926" y="809565"/>
            <a:ext cx="11404978"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DFA for the language accepting strings ending with ‘0’ over input alphabets ∑={0, 1} ?</a:t>
            </a:r>
            <a:r>
              <a:rPr lang="en-US"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203" y="1708528"/>
            <a:ext cx="3440018" cy="173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1194" y="3460676"/>
            <a:ext cx="1121846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DFA for the language accepting strings ending with ‘00’ over input alphabets ∑={0, 1} ?  </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589" y="4490113"/>
            <a:ext cx="2975212" cy="165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7" name="Google Shape;397;p2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 of DFA</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398" name="Google Shape;398;p2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99" name="Google Shape;399;p23"/>
          <p:cNvGrpSpPr/>
          <p:nvPr/>
        </p:nvGrpSpPr>
        <p:grpSpPr>
          <a:xfrm>
            <a:off x="43248" y="661080"/>
            <a:ext cx="12105503" cy="5979173"/>
            <a:chOff x="127862" y="1268442"/>
            <a:chExt cx="9296400" cy="846250"/>
          </a:xfrm>
        </p:grpSpPr>
        <p:sp>
          <p:nvSpPr>
            <p:cNvPr id="400" name="Google Shape;400;p2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1" name="Google Shape;401;p23"/>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 name="Rectangle 1"/>
          <p:cNvSpPr/>
          <p:nvPr/>
        </p:nvSpPr>
        <p:spPr>
          <a:xfrm>
            <a:off x="354841" y="909542"/>
            <a:ext cx="10931857"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Draw a DFA for the language accepting strings </a:t>
            </a:r>
            <a:r>
              <a:rPr lang="en-US" sz="2400" dirty="0" smtClean="0">
                <a:latin typeface="Times New Roman" panose="02020603050405020304" pitchFamily="18" charset="0"/>
                <a:cs typeface="Times New Roman" panose="02020603050405020304" pitchFamily="18" charset="0"/>
              </a:rPr>
              <a:t>containing </a:t>
            </a:r>
            <a:r>
              <a:rPr lang="en-US" sz="2400" dirty="0">
                <a:latin typeface="Times New Roman" panose="02020603050405020304" pitchFamily="18" charset="0"/>
                <a:cs typeface="Times New Roman" panose="02020603050405020304" pitchFamily="18" charset="0"/>
              </a:rPr>
              <a:t>even number of total zeros over input alphabets ∑ = {0, 1}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84" y="2333767"/>
            <a:ext cx="4230806" cy="195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3" name="Google Shape;433;p2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 of DFA using Python</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2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35" name="Google Shape;435;p24"/>
          <p:cNvGrpSpPr/>
          <p:nvPr/>
        </p:nvGrpSpPr>
        <p:grpSpPr>
          <a:xfrm>
            <a:off x="43248" y="674728"/>
            <a:ext cx="12105503" cy="5979173"/>
            <a:chOff x="127862" y="1268442"/>
            <a:chExt cx="9296400" cy="846250"/>
          </a:xfrm>
        </p:grpSpPr>
        <p:sp>
          <p:nvSpPr>
            <p:cNvPr id="436" name="Google Shape;436;p2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37" name="Google Shape;437;p24"/>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38" name="Google Shape;438;p24"/>
          <p:cNvSpPr txBox="1"/>
          <p:nvPr/>
        </p:nvSpPr>
        <p:spPr>
          <a:xfrm>
            <a:off x="171709" y="735349"/>
            <a:ext cx="7338363" cy="5847755"/>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from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automata.fa.dfa</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import DFA</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DFA which matches all binary strings ending in an odd number of '1's</a:t>
            </a:r>
          </a:p>
          <a:p>
            <a:pPr marL="0" marR="0" lvl="0" indent="0" algn="just"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dfa</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DFA(</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states={'q0', 'q1', 'q2'},</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input_symbols</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 '1'},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transitions={</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'q0': {'0': 'q0', '1': 'q1'},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'q1': {'0': 'q0', '1': 'q2'},</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'q2': {'0': 'q2', '1': 'q1'}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initial_state</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='q0',</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final_states</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0" marR="0" lvl="0" indent="0" algn="just"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dfa.read_input</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('01')   # answer is  'q1‘</a:t>
            </a:r>
          </a:p>
          <a:p>
            <a:pPr marL="0" marR="0" lvl="0" indent="0" algn="just"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dfa.read_input</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('011')  # answer is error</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print(</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dfa.read_input_stepwise</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('011'))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Answer # yields:</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'q0‘	# 'q0‘	# 'q1'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'q2‘	# 'q1'</a:t>
            </a:r>
          </a:p>
        </p:txBody>
      </p:sp>
      <p:sp>
        <p:nvSpPr>
          <p:cNvPr id="439" name="Google Shape;439;p24"/>
          <p:cNvSpPr txBox="1"/>
          <p:nvPr/>
        </p:nvSpPr>
        <p:spPr>
          <a:xfrm>
            <a:off x="8561689" y="735349"/>
            <a:ext cx="3295532" cy="1231106"/>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if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dfa.accepts_input</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('011'):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print('accepted')</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else:</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print('rejected')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1" name="Google Shape;491;p27"/>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Table Representation of a DFA</a:t>
            </a:r>
          </a:p>
        </p:txBody>
      </p:sp>
      <p:sp>
        <p:nvSpPr>
          <p:cNvPr id="492" name="Google Shape;492;p2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93" name="Google Shape;493;p27"/>
          <p:cNvGrpSpPr/>
          <p:nvPr/>
        </p:nvGrpSpPr>
        <p:grpSpPr>
          <a:xfrm>
            <a:off x="29982" y="507771"/>
            <a:ext cx="12105503" cy="6072628"/>
            <a:chOff x="150886" y="1274313"/>
            <a:chExt cx="9296400" cy="859477"/>
          </a:xfrm>
        </p:grpSpPr>
        <p:sp>
          <p:nvSpPr>
            <p:cNvPr id="494" name="Google Shape;494;p27"/>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5" name="Google Shape;495;p27"/>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96" name="Google Shape;496;p27"/>
          <p:cNvSpPr txBox="1"/>
          <p:nvPr/>
        </p:nvSpPr>
        <p:spPr>
          <a:xfrm>
            <a:off x="284813" y="949564"/>
            <a:ext cx="11527436"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Clr>
                <a:schemeClr val="dk1"/>
              </a:buClr>
              <a:buSzPts val="2000"/>
              <a:buFont typeface="Arial" panose="020B0604020202020204"/>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 DFA over A can be represented by a transition function T : States  X A -&gt; States, where T(i, a) is the state reached from state i along the edge labelled a, and we mark the start and  final states. For example, the following figures show a DFA and its transition table. </a:t>
            </a:r>
          </a:p>
        </p:txBody>
      </p:sp>
      <p:grpSp>
        <p:nvGrpSpPr>
          <p:cNvPr id="497" name="Google Shape;497;p27"/>
          <p:cNvGrpSpPr/>
          <p:nvPr/>
        </p:nvGrpSpPr>
        <p:grpSpPr>
          <a:xfrm>
            <a:off x="2082904" y="3076069"/>
            <a:ext cx="6853238" cy="1638300"/>
            <a:chOff x="180" y="930"/>
            <a:chExt cx="4317" cy="1032"/>
          </a:xfrm>
        </p:grpSpPr>
        <p:grpSp>
          <p:nvGrpSpPr>
            <p:cNvPr id="498" name="Google Shape;498;p27"/>
            <p:cNvGrpSpPr/>
            <p:nvPr/>
          </p:nvGrpSpPr>
          <p:grpSpPr>
            <a:xfrm>
              <a:off x="180" y="932"/>
              <a:ext cx="2860" cy="742"/>
              <a:chOff x="180" y="876"/>
              <a:chExt cx="2860" cy="742"/>
            </a:xfrm>
          </p:grpSpPr>
          <p:sp>
            <p:nvSpPr>
              <p:cNvPr id="499" name="Google Shape;499;p27"/>
              <p:cNvSpPr/>
              <p:nvPr/>
            </p:nvSpPr>
            <p:spPr>
              <a:xfrm>
                <a:off x="1024" y="1207"/>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00" name="Google Shape;500;p27"/>
              <p:cNvSpPr/>
              <p:nvPr/>
            </p:nvSpPr>
            <p:spPr>
              <a:xfrm>
                <a:off x="2310" y="137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01" name="Google Shape;501;p27"/>
              <p:cNvCxnSpPr/>
              <p:nvPr/>
            </p:nvCxnSpPr>
            <p:spPr>
              <a:xfrm>
                <a:off x="2072" y="1222"/>
                <a:ext cx="262" cy="202"/>
              </a:xfrm>
              <a:prstGeom prst="straightConnector1">
                <a:avLst/>
              </a:prstGeom>
              <a:noFill/>
              <a:ln w="9525" cap="flat" cmpd="sng">
                <a:solidFill>
                  <a:schemeClr val="dk1"/>
                </a:solidFill>
                <a:prstDash val="solid"/>
                <a:round/>
                <a:headEnd type="none" w="med" len="med"/>
                <a:tailEnd type="triangle" w="med" len="med"/>
              </a:ln>
            </p:spPr>
          </p:cxnSp>
          <p:grpSp>
            <p:nvGrpSpPr>
              <p:cNvPr id="502" name="Google Shape;502;p27"/>
              <p:cNvGrpSpPr/>
              <p:nvPr/>
            </p:nvGrpSpPr>
            <p:grpSpPr>
              <a:xfrm>
                <a:off x="1808" y="964"/>
                <a:ext cx="304" cy="308"/>
                <a:chOff x="1680" y="2016"/>
                <a:chExt cx="304" cy="308"/>
              </a:xfrm>
            </p:grpSpPr>
            <p:sp>
              <p:nvSpPr>
                <p:cNvPr id="503" name="Google Shape;503;p27"/>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04" name="Google Shape;504;p27"/>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05" name="Google Shape;505;p27"/>
              <p:cNvSpPr txBox="1"/>
              <p:nvPr/>
            </p:nvSpPr>
            <p:spPr>
              <a:xfrm>
                <a:off x="180" y="1210"/>
                <a:ext cx="5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sp>
            <p:nvSpPr>
              <p:cNvPr id="506" name="Google Shape;506;p27"/>
              <p:cNvSpPr txBox="1"/>
              <p:nvPr/>
            </p:nvSpPr>
            <p:spPr>
              <a:xfrm>
                <a:off x="1054" y="1211"/>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0</a:t>
                </a:r>
              </a:p>
            </p:txBody>
          </p:sp>
          <p:cxnSp>
            <p:nvCxnSpPr>
              <p:cNvPr id="507" name="Google Shape;507;p27"/>
              <p:cNvCxnSpPr/>
              <p:nvPr/>
            </p:nvCxnSpPr>
            <p:spPr>
              <a:xfrm>
                <a:off x="704" y="1328"/>
                <a:ext cx="320" cy="0"/>
              </a:xfrm>
              <a:prstGeom prst="straightConnector1">
                <a:avLst/>
              </a:prstGeom>
              <a:noFill/>
              <a:ln w="9525" cap="flat" cmpd="sng">
                <a:solidFill>
                  <a:schemeClr val="dk1"/>
                </a:solidFill>
                <a:prstDash val="solid"/>
                <a:round/>
                <a:headEnd type="none" w="med" len="med"/>
                <a:tailEnd type="triangle" w="med" len="med"/>
              </a:ln>
            </p:spPr>
          </p:cxnSp>
          <p:sp>
            <p:nvSpPr>
              <p:cNvPr id="508" name="Google Shape;508;p27"/>
              <p:cNvSpPr txBox="1"/>
              <p:nvPr/>
            </p:nvSpPr>
            <p:spPr>
              <a:xfrm>
                <a:off x="1872" y="100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1</a:t>
                </a:r>
              </a:p>
            </p:txBody>
          </p:sp>
          <p:sp>
            <p:nvSpPr>
              <p:cNvPr id="509" name="Google Shape;509;p27"/>
              <p:cNvSpPr txBox="1"/>
              <p:nvPr/>
            </p:nvSpPr>
            <p:spPr>
              <a:xfrm>
                <a:off x="2342" y="1379"/>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2</a:t>
                </a:r>
              </a:p>
            </p:txBody>
          </p:sp>
          <p:sp>
            <p:nvSpPr>
              <p:cNvPr id="510" name="Google Shape;510;p27"/>
              <p:cNvSpPr txBox="1"/>
              <p:nvPr/>
            </p:nvSpPr>
            <p:spPr>
              <a:xfrm>
                <a:off x="1314" y="1026"/>
                <a:ext cx="35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 b</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11" name="Google Shape;511;p27"/>
              <p:cNvSpPr txBox="1"/>
              <p:nvPr/>
            </p:nvSpPr>
            <p:spPr>
              <a:xfrm>
                <a:off x="2178" y="114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12" name="Google Shape;512;p27"/>
              <p:cNvSpPr/>
              <p:nvPr/>
            </p:nvSpPr>
            <p:spPr>
              <a:xfrm rot="10800000" flipH="1">
                <a:off x="2024" y="892"/>
                <a:ext cx="229" cy="216"/>
              </a:xfrm>
              <a:custGeom>
                <a:avLst/>
                <a:gdLst/>
                <a:ahLst/>
                <a:cxnLst/>
                <a:rect l="l" t="t" r="r" b="b"/>
                <a:pathLst>
                  <a:path w="42427" h="43200" fill="none" extrusionOk="0">
                    <a:moveTo>
                      <a:pt x="16359" y="466"/>
                    </a:moveTo>
                    <a:cubicBezTo>
                      <a:pt x="17828" y="156"/>
                      <a:pt x="19325" y="0"/>
                      <a:pt x="20827" y="0"/>
                    </a:cubicBezTo>
                    <a:cubicBezTo>
                      <a:pt x="32756" y="0"/>
                      <a:pt x="42427" y="9670"/>
                      <a:pt x="42427" y="21600"/>
                    </a:cubicBezTo>
                    <a:cubicBezTo>
                      <a:pt x="42427" y="33529"/>
                      <a:pt x="32756" y="43200"/>
                      <a:pt x="20827" y="43200"/>
                    </a:cubicBezTo>
                    <a:cubicBezTo>
                      <a:pt x="11102" y="43200"/>
                      <a:pt x="2577" y="36702"/>
                      <a:pt x="-1" y="27326"/>
                    </a:cubicBezTo>
                  </a:path>
                  <a:path w="42427" h="43200" extrusionOk="0">
                    <a:moveTo>
                      <a:pt x="16359" y="466"/>
                    </a:moveTo>
                    <a:cubicBezTo>
                      <a:pt x="17828" y="156"/>
                      <a:pt x="19325" y="0"/>
                      <a:pt x="20827" y="0"/>
                    </a:cubicBezTo>
                    <a:cubicBezTo>
                      <a:pt x="32756" y="0"/>
                      <a:pt x="42427" y="9670"/>
                      <a:pt x="42427" y="21600"/>
                    </a:cubicBezTo>
                    <a:cubicBezTo>
                      <a:pt x="42427" y="33529"/>
                      <a:pt x="32756" y="43200"/>
                      <a:pt x="20827" y="43200"/>
                    </a:cubicBezTo>
                    <a:cubicBezTo>
                      <a:pt x="11102" y="43200"/>
                      <a:pt x="2577" y="36702"/>
                      <a:pt x="-1" y="27326"/>
                    </a:cubicBezTo>
                    <a:lnTo>
                      <a:pt x="20827" y="21600"/>
                    </a:lnTo>
                    <a:lnTo>
                      <a:pt x="16359" y="466"/>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3" name="Google Shape;513;p27"/>
              <p:cNvSpPr txBox="1"/>
              <p:nvPr/>
            </p:nvSpPr>
            <p:spPr>
              <a:xfrm>
                <a:off x="2232" y="87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14" name="Google Shape;514;p27"/>
              <p:cNvSpPr/>
              <p:nvPr/>
            </p:nvSpPr>
            <p:spPr>
              <a:xfrm rot="10800000" flipH="1">
                <a:off x="2525" y="1382"/>
                <a:ext cx="190" cy="174"/>
              </a:xfrm>
              <a:custGeom>
                <a:avLst/>
                <a:gdLst/>
                <a:ahLst/>
                <a:cxnLst/>
                <a:rect l="l" t="t" r="r" b="b"/>
                <a:pathLst>
                  <a:path w="39807" h="43200" fill="none"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path>
                  <a:path w="39807" h="43200"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lnTo>
                      <a:pt x="18207" y="21600"/>
                    </a:lnTo>
                    <a:lnTo>
                      <a:pt x="3777" y="55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515" name="Google Shape;515;p27"/>
              <p:cNvCxnSpPr/>
              <p:nvPr/>
            </p:nvCxnSpPr>
            <p:spPr>
              <a:xfrm rot="10800000" flipH="1">
                <a:off x="1262" y="1158"/>
                <a:ext cx="548" cy="138"/>
              </a:xfrm>
              <a:prstGeom prst="straightConnector1">
                <a:avLst/>
              </a:prstGeom>
              <a:noFill/>
              <a:ln w="9525" cap="flat" cmpd="sng">
                <a:solidFill>
                  <a:schemeClr val="dk1"/>
                </a:solidFill>
                <a:prstDash val="solid"/>
                <a:round/>
                <a:headEnd type="none" w="med" len="med"/>
                <a:tailEnd type="triangle" w="med" len="med"/>
              </a:ln>
            </p:spPr>
          </p:cxnSp>
          <p:sp>
            <p:nvSpPr>
              <p:cNvPr id="516" name="Google Shape;516;p27"/>
              <p:cNvSpPr txBox="1"/>
              <p:nvPr/>
            </p:nvSpPr>
            <p:spPr>
              <a:xfrm>
                <a:off x="2690" y="1348"/>
                <a:ext cx="35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 b</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pic>
          <p:nvPicPr>
            <p:cNvPr id="517" name="Google Shape;517;p27"/>
            <p:cNvPicPr preferRelativeResize="0"/>
            <p:nvPr/>
          </p:nvPicPr>
          <p:blipFill rotWithShape="1">
            <a:blip r:embed="rId3"/>
            <a:srcRect/>
            <a:stretch>
              <a:fillRect/>
            </a:stretch>
          </p:blipFill>
          <p:spPr>
            <a:xfrm>
              <a:off x="3424" y="930"/>
              <a:ext cx="1073" cy="1032"/>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1"/>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3" name="Google Shape;523;p2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Sample Exercises  - DFA</a:t>
            </a:r>
          </a:p>
        </p:txBody>
      </p:sp>
      <p:sp>
        <p:nvSpPr>
          <p:cNvPr id="524" name="Google Shape;524;p2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25" name="Google Shape;525;p28"/>
          <p:cNvGrpSpPr/>
          <p:nvPr/>
        </p:nvGrpSpPr>
        <p:grpSpPr>
          <a:xfrm>
            <a:off x="29982" y="494123"/>
            <a:ext cx="12105503" cy="6072628"/>
            <a:chOff x="150886" y="1274313"/>
            <a:chExt cx="9296400" cy="859477"/>
          </a:xfrm>
        </p:grpSpPr>
        <p:sp>
          <p:nvSpPr>
            <p:cNvPr id="526" name="Google Shape;526;p28"/>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27" name="Google Shape;527;p28"/>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28" name="Google Shape;528;p28"/>
          <p:cNvSpPr txBox="1"/>
          <p:nvPr/>
        </p:nvSpPr>
        <p:spPr>
          <a:xfrm>
            <a:off x="239842" y="1030136"/>
            <a:ext cx="11811874" cy="4526497"/>
          </a:xfrm>
          <a:prstGeom prst="rect">
            <a:avLst/>
          </a:prstGeom>
          <a:noFill/>
          <a:ln>
            <a:noFill/>
          </a:ln>
        </p:spPr>
        <p:txBody>
          <a:bodyPr spcFirstLastPara="1" wrap="square" lIns="90000" tIns="46800" rIns="90000" bIns="46800" anchor="t" anchorCtr="0">
            <a:spAutoFit/>
          </a:bodyPr>
          <a:lstStyle/>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the Language that accepts all and only those strings that contain 001</a:t>
            </a: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L(M) ={ w | w has an even number of 1s}</a:t>
            </a: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L(M) ={0,1}*</a:t>
            </a: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L(M)=</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a:t>
            </a:r>
            <a:r>
              <a:rPr lang="en-US" sz="2400" i="1"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aa</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L(M)={(</a:t>
            </a:r>
            <a:r>
              <a:rPr lang="en-US" sz="2400" i="1"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i="1" baseline="30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N}</a:t>
            </a:r>
            <a:endParaRPr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Let Σ = {0, 1}. </a:t>
            </a:r>
          </a:p>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Given DFAs for {}, {ε}, Σ</a:t>
            </a:r>
            <a:r>
              <a:rPr lang="en-US" sz="2400" baseline="30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and Σ</a:t>
            </a:r>
            <a:r>
              <a:rPr lang="en-US" sz="2400" baseline="30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sz="28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4" name="Google Shape;534;p2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NDFA</a:t>
            </a:r>
          </a:p>
        </p:txBody>
      </p:sp>
      <p:sp>
        <p:nvSpPr>
          <p:cNvPr id="535" name="Google Shape;535;p2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36" name="Google Shape;536;p29"/>
          <p:cNvGrpSpPr/>
          <p:nvPr/>
        </p:nvGrpSpPr>
        <p:grpSpPr>
          <a:xfrm>
            <a:off x="29982" y="507771"/>
            <a:ext cx="12105503" cy="6072628"/>
            <a:chOff x="150886" y="1274313"/>
            <a:chExt cx="9296400" cy="859477"/>
          </a:xfrm>
        </p:grpSpPr>
        <p:sp>
          <p:nvSpPr>
            <p:cNvPr id="537" name="Google Shape;537;p29"/>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38" name="Google Shape;538;p29"/>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39" name="Google Shape;539;p29"/>
          <p:cNvSpPr txBox="1"/>
          <p:nvPr/>
        </p:nvSpPr>
        <p:spPr>
          <a:xfrm>
            <a:off x="344772" y="894435"/>
            <a:ext cx="11347555" cy="4525963"/>
          </a:xfrm>
          <a:prstGeom prst="rect">
            <a:avLst/>
          </a:prstGeom>
          <a:noFill/>
          <a:ln>
            <a:noFill/>
          </a:ln>
        </p:spPr>
        <p:txBody>
          <a:bodyPr spcFirstLastPara="1" wrap="square" lIns="91425" tIns="45700" rIns="91425" bIns="45700" anchor="t" anchorCtr="0">
            <a:normAutofit fontScale="92500"/>
          </a:bodyPr>
          <a:lstStyle/>
          <a:p>
            <a:pPr marL="228600" marR="0" lvl="0" indent="-228600" algn="l" rtl="0">
              <a:lnSpc>
                <a:spcPct val="150000"/>
              </a:lnSpc>
              <a:spcBef>
                <a:spcPts val="0"/>
              </a:spcBef>
              <a:spcAft>
                <a:spcPts val="0"/>
              </a:spcAft>
              <a:buClr>
                <a:schemeClr val="dk1"/>
              </a:buClr>
              <a:buSzPct val="100000"/>
              <a:buFont typeface="Arial" panose="020B0604020202020204"/>
              <a:buChar char="•"/>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 nondeterministic finite automaton M is a five-tuple M = (Q, Σ, δ, q</a:t>
            </a:r>
            <a:r>
              <a:rPr lang="en-US" sz="2800" baseline="-25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a:t>
            </a: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F), where:</a:t>
            </a:r>
          </a:p>
          <a:p>
            <a:pPr marL="685800" marR="0" lvl="1" indent="-228600" algn="l" rtl="0">
              <a:lnSpc>
                <a:spcPct val="150000"/>
              </a:lnSpc>
              <a:spcBef>
                <a:spcPts val="500"/>
              </a:spcBef>
              <a:spcAft>
                <a:spcPts val="0"/>
              </a:spcAft>
              <a:buClr>
                <a:schemeClr val="dk1"/>
              </a:buClr>
              <a:buSzPct val="100000"/>
              <a:buFont typeface="Arial" panose="020B0604020202020204"/>
              <a:buChar char="•"/>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 is a finite set of states of M</a:t>
            </a:r>
          </a:p>
          <a:p>
            <a:pPr marL="685800" marR="0" lvl="1" indent="-228600" algn="l" rtl="0">
              <a:lnSpc>
                <a:spcPct val="150000"/>
              </a:lnSpc>
              <a:spcBef>
                <a:spcPts val="500"/>
              </a:spcBef>
              <a:spcAft>
                <a:spcPts val="0"/>
              </a:spcAft>
              <a:buClr>
                <a:schemeClr val="dk1"/>
              </a:buClr>
              <a:buSzPct val="100000"/>
              <a:buFont typeface="Arial" panose="020B0604020202020204"/>
              <a:buChar char="•"/>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Σ is the finite input alphabet of M</a:t>
            </a:r>
          </a:p>
          <a:p>
            <a:pPr marL="685800" marR="0" lvl="1" indent="-228600" algn="l" rtl="0">
              <a:lnSpc>
                <a:spcPct val="150000"/>
              </a:lnSpc>
              <a:spcBef>
                <a:spcPts val="500"/>
              </a:spcBef>
              <a:spcAft>
                <a:spcPts val="0"/>
              </a:spcAft>
              <a:buClr>
                <a:schemeClr val="dk1"/>
              </a:buClr>
              <a:buSzPct val="100000"/>
              <a:buFont typeface="Arial" panose="020B0604020202020204"/>
              <a:buChar char="•"/>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δ: Q × Σ → power set of Q, is the state transition function mapping a state-symbol pair to a subset of Q</a:t>
            </a:r>
          </a:p>
          <a:p>
            <a:pPr marL="685800" marR="0" lvl="1" indent="-228600" algn="l" rtl="0">
              <a:lnSpc>
                <a:spcPct val="150000"/>
              </a:lnSpc>
              <a:spcBef>
                <a:spcPts val="500"/>
              </a:spcBef>
              <a:spcAft>
                <a:spcPts val="0"/>
              </a:spcAft>
              <a:buClr>
                <a:schemeClr val="dk1"/>
              </a:buClr>
              <a:buSzPct val="100000"/>
              <a:buFont typeface="Arial" panose="020B0604020202020204"/>
              <a:buChar char="•"/>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a:t>
            </a:r>
            <a:r>
              <a:rPr lang="en-US" sz="2400" b="0" i="0" u="none" strike="noStrike" cap="none" baseline="-25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0</a:t>
            </a: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is the start state of M</a:t>
            </a:r>
          </a:p>
          <a:p>
            <a:pPr marL="685800" marR="0" lvl="1" indent="-228600" algn="l" rtl="0">
              <a:lnSpc>
                <a:spcPct val="150000"/>
              </a:lnSpc>
              <a:spcBef>
                <a:spcPts val="500"/>
              </a:spcBef>
              <a:spcAft>
                <a:spcPts val="0"/>
              </a:spcAft>
              <a:buClr>
                <a:schemeClr val="dk1"/>
              </a:buClr>
              <a:buSzPct val="100000"/>
              <a:buFont typeface="Arial" panose="020B0604020202020204"/>
              <a:buChar char="•"/>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 ⊆ Q is the set of accepting states or final states of M</a:t>
            </a: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463639"/>
          </a:xfrm>
        </p:spPr>
        <p:txBody>
          <a:bodyPr>
            <a:normAutofit fontScale="90000"/>
          </a:bodyPr>
          <a:lstStyle/>
          <a:p>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613669"/>
            <a:ext cx="11539470" cy="5047010"/>
          </a:xfrm>
        </p:spPr>
        <p:txBody>
          <a:bodyPr>
            <a:noAutofit/>
          </a:bodyPr>
          <a:lstStyle/>
          <a:p>
            <a:pPr marL="0" indent="0">
              <a:lnSpc>
                <a:spcPct val="100000"/>
              </a:lnSpc>
              <a:buNone/>
            </a:pPr>
            <a:r>
              <a:rPr lang="en-US" sz="2400" dirty="0" smtClean="0">
                <a:solidFill>
                  <a:srgbClr val="0000FF"/>
                </a:solidFill>
                <a:latin typeface="Bookman Old Style" panose="02050604050505020204" pitchFamily="18" charset="0"/>
              </a:rPr>
              <a:t>1. </a:t>
            </a:r>
            <a:r>
              <a:rPr lang="en-IN" sz="2400" dirty="0" smtClean="0">
                <a:solidFill>
                  <a:srgbClr val="0000FF"/>
                </a:solidFill>
                <a:latin typeface="Bookman Old Style" panose="02050604050505020204" pitchFamily="18" charset="0"/>
              </a:rPr>
              <a:t>Automata </a:t>
            </a:r>
            <a:r>
              <a:rPr lang="en-IN" sz="2400" dirty="0">
                <a:solidFill>
                  <a:srgbClr val="0000FF"/>
                </a:solidFill>
                <a:latin typeface="Bookman Old Style" panose="02050604050505020204" pitchFamily="18" charset="0"/>
              </a:rPr>
              <a:t>Based programming Paradigm</a:t>
            </a:r>
            <a:endParaRPr lang="en-US" sz="2400" dirty="0">
              <a:solidFill>
                <a:srgbClr val="0000FF"/>
              </a:solidFill>
              <a:latin typeface="Bookman Old Style" panose="02050604050505020204" pitchFamily="18" charset="0"/>
            </a:endParaRPr>
          </a:p>
          <a:p>
            <a:pPr marL="0" indent="0">
              <a:lnSpc>
                <a:spcPct val="100000"/>
              </a:lnSpc>
              <a:buNone/>
            </a:pPr>
            <a:r>
              <a:rPr lang="en-IN" sz="1800" dirty="0" smtClean="0">
                <a:solidFill>
                  <a:srgbClr val="0000FF"/>
                </a:solidFill>
                <a:latin typeface="Bookman Old Style" panose="02050604050505020204" pitchFamily="18" charset="0"/>
              </a:rPr>
              <a:t>      --Finite </a:t>
            </a:r>
            <a:r>
              <a:rPr lang="en-IN" sz="1800" dirty="0">
                <a:solidFill>
                  <a:srgbClr val="0000FF"/>
                </a:solidFill>
                <a:latin typeface="Bookman Old Style" panose="02050604050505020204" pitchFamily="18" charset="0"/>
              </a:rPr>
              <a:t>Automata – DFA and NFA</a:t>
            </a:r>
          </a:p>
          <a:p>
            <a:pPr marL="0" indent="0">
              <a:lnSpc>
                <a:spcPct val="100000"/>
              </a:lnSpc>
              <a:buNone/>
            </a:pPr>
            <a:r>
              <a:rPr lang="en-IN" sz="1800" dirty="0" smtClean="0">
                <a:solidFill>
                  <a:srgbClr val="0000FF"/>
                </a:solidFill>
                <a:latin typeface="Bookman Old Style" panose="02050604050505020204" pitchFamily="18" charset="0"/>
              </a:rPr>
              <a:t>      --Implementing </a:t>
            </a:r>
            <a:r>
              <a:rPr lang="en-IN" sz="1800" dirty="0">
                <a:solidFill>
                  <a:srgbClr val="0000FF"/>
                </a:solidFill>
                <a:latin typeface="Bookman Old Style" panose="02050604050505020204" pitchFamily="18" charset="0"/>
              </a:rPr>
              <a:t>using Automaton Library </a:t>
            </a:r>
          </a:p>
          <a:p>
            <a:pPr marL="0" indent="0">
              <a:lnSpc>
                <a:spcPct val="100000"/>
              </a:lnSpc>
              <a:buNone/>
            </a:pPr>
            <a:r>
              <a:rPr lang="en-US" sz="2400" dirty="0" smtClean="0">
                <a:solidFill>
                  <a:srgbClr val="0000FF"/>
                </a:solidFill>
                <a:latin typeface="Bookman Old Style" panose="02050604050505020204" pitchFamily="18" charset="0"/>
              </a:rPr>
              <a:t>2.</a:t>
            </a:r>
            <a:r>
              <a:rPr lang="en-IN" sz="2400" dirty="0"/>
              <a:t> </a:t>
            </a:r>
            <a:r>
              <a:rPr lang="en-IN" sz="2400" dirty="0">
                <a:solidFill>
                  <a:srgbClr val="0000FF"/>
                </a:solidFill>
                <a:latin typeface="Bookman Old Style" panose="02050604050505020204" pitchFamily="18" charset="0"/>
              </a:rPr>
              <a:t>Symbolic Programming Paradigm</a:t>
            </a:r>
          </a:p>
          <a:p>
            <a:pPr marL="0" indent="0">
              <a:lnSpc>
                <a:spcPct val="100000"/>
              </a:lnSpc>
              <a:buNone/>
            </a:pPr>
            <a:r>
              <a:rPr lang="en-IN" sz="1800" dirty="0" smtClean="0">
                <a:solidFill>
                  <a:srgbClr val="0000FF"/>
                </a:solidFill>
                <a:latin typeface="Bookman Old Style" panose="02050604050505020204" pitchFamily="18" charset="0"/>
              </a:rPr>
              <a:t>      --Algebraic </a:t>
            </a:r>
            <a:r>
              <a:rPr lang="en-IN" sz="1800" dirty="0">
                <a:solidFill>
                  <a:srgbClr val="0000FF"/>
                </a:solidFill>
                <a:latin typeface="Bookman Old Style" panose="02050604050505020204" pitchFamily="18" charset="0"/>
              </a:rPr>
              <a:t>manipulations and calculus</a:t>
            </a:r>
          </a:p>
          <a:p>
            <a:pPr marL="0" indent="0">
              <a:lnSpc>
                <a:spcPct val="100000"/>
              </a:lnSpc>
              <a:buNone/>
            </a:pPr>
            <a:r>
              <a:rPr lang="en-IN" sz="1800" dirty="0" smtClean="0">
                <a:solidFill>
                  <a:srgbClr val="0000FF"/>
                </a:solidFill>
                <a:latin typeface="Bookman Old Style" panose="02050604050505020204" pitchFamily="18" charset="0"/>
              </a:rPr>
              <a:t>      -- Sympy </a:t>
            </a:r>
            <a:r>
              <a:rPr lang="en-IN" sz="1800" dirty="0">
                <a:solidFill>
                  <a:srgbClr val="0000FF"/>
                </a:solidFill>
                <a:latin typeface="Bookman Old Style" panose="02050604050505020204" pitchFamily="18" charset="0"/>
              </a:rPr>
              <a:t>Library </a:t>
            </a:r>
          </a:p>
          <a:p>
            <a:pPr marL="0" indent="0">
              <a:lnSpc>
                <a:spcPct val="100000"/>
              </a:lnSpc>
              <a:buNone/>
            </a:pPr>
            <a:r>
              <a:rPr lang="en-IN" sz="2400" dirty="0" smtClean="0">
                <a:solidFill>
                  <a:srgbClr val="0000FF"/>
                </a:solidFill>
                <a:latin typeface="Bookman Old Style" panose="02050604050505020204" pitchFamily="18" charset="0"/>
              </a:rPr>
              <a:t>3.</a:t>
            </a:r>
            <a:r>
              <a:rPr lang="en-IN" sz="2400" dirty="0"/>
              <a:t> </a:t>
            </a:r>
            <a:r>
              <a:rPr lang="en-IN" sz="2400" dirty="0">
                <a:solidFill>
                  <a:srgbClr val="0000FF"/>
                </a:solidFill>
                <a:latin typeface="Bookman Old Style" panose="02050604050505020204" pitchFamily="18" charset="0"/>
              </a:rPr>
              <a:t>Event Programming Paradigm</a:t>
            </a:r>
          </a:p>
          <a:p>
            <a:pPr marL="0" indent="0">
              <a:lnSpc>
                <a:spcPct val="100000"/>
              </a:lnSpc>
              <a:buNone/>
            </a:pPr>
            <a:r>
              <a:rPr lang="en-IN" sz="1800" dirty="0" smtClean="0">
                <a:solidFill>
                  <a:srgbClr val="0000FF"/>
                </a:solidFill>
                <a:latin typeface="Bookman Old Style" panose="02050604050505020204" pitchFamily="18" charset="0"/>
              </a:rPr>
              <a:t>      --Event </a:t>
            </a:r>
            <a:r>
              <a:rPr lang="en-IN" sz="1800" dirty="0">
                <a:solidFill>
                  <a:srgbClr val="0000FF"/>
                </a:solidFill>
                <a:latin typeface="Bookman Old Style" panose="02050604050505020204" pitchFamily="18" charset="0"/>
              </a:rPr>
              <a:t>Handler; </a:t>
            </a:r>
          </a:p>
          <a:p>
            <a:pPr marL="0" indent="0">
              <a:lnSpc>
                <a:spcPct val="100000"/>
              </a:lnSpc>
              <a:buNone/>
            </a:pPr>
            <a:r>
              <a:rPr lang="en-IN" sz="1800" dirty="0" smtClean="0">
                <a:solidFill>
                  <a:srgbClr val="0000FF"/>
                </a:solidFill>
                <a:latin typeface="Bookman Old Style" panose="02050604050505020204" pitchFamily="18" charset="0"/>
              </a:rPr>
              <a:t>      --Trigger </a:t>
            </a:r>
            <a:r>
              <a:rPr lang="en-IN" sz="1800" dirty="0">
                <a:solidFill>
                  <a:srgbClr val="0000FF"/>
                </a:solidFill>
                <a:latin typeface="Bookman Old Style" panose="02050604050505020204" pitchFamily="18" charset="0"/>
              </a:rPr>
              <a:t>functions and Events </a:t>
            </a:r>
          </a:p>
          <a:p>
            <a:pPr marL="0" indent="0">
              <a:lnSpc>
                <a:spcPct val="100000"/>
              </a:lnSpc>
              <a:buNone/>
            </a:pPr>
            <a:r>
              <a:rPr lang="en-IN" sz="1800" dirty="0" smtClean="0">
                <a:solidFill>
                  <a:srgbClr val="0000FF"/>
                </a:solidFill>
                <a:latin typeface="Bookman Old Style" panose="02050604050505020204" pitchFamily="18" charset="0"/>
              </a:rPr>
              <a:t>      --Tkinter </a:t>
            </a:r>
            <a:r>
              <a:rPr lang="en-IN" sz="1800" dirty="0">
                <a:solidFill>
                  <a:srgbClr val="0000FF"/>
                </a:solidFill>
                <a:latin typeface="Bookman Old Style" panose="02050604050505020204" pitchFamily="18" charset="0"/>
              </a:rPr>
              <a:t>Library</a:t>
            </a:r>
            <a:endParaRPr lang="en-US" sz="1800" dirty="0">
              <a:solidFill>
                <a:srgbClr val="0000FF"/>
              </a:solidFill>
              <a:latin typeface="Bookman Old Style" panose="02050604050505020204" pitchFamily="18" charset="0"/>
            </a:endParaRPr>
          </a:p>
        </p:txBody>
      </p:sp>
      <p:sp>
        <p:nvSpPr>
          <p:cNvPr id="4" name="Date Placeholder 3"/>
          <p:cNvSpPr>
            <a:spLocks noGrp="1"/>
          </p:cNvSpPr>
          <p:nvPr>
            <p:ph type="dt" sz="half" idx="10"/>
          </p:nvPr>
        </p:nvSpPr>
        <p:spPr/>
        <p:txBody>
          <a:bodyPr/>
          <a:lstStyle/>
          <a:p>
            <a:fld id="{4DEC683E-3E20-4F16-BB18-B810B86BFF09}" type="datetime1">
              <a:rPr lang="en-IN" smtClean="0"/>
              <a:t>04-10-2023</a:t>
            </a:fld>
            <a:endParaRPr lang="en-IN" dirty="0"/>
          </a:p>
        </p:txBody>
      </p:sp>
      <p:sp>
        <p:nvSpPr>
          <p:cNvPr id="5" name="Footer Placeholder 4"/>
          <p:cNvSpPr>
            <a:spLocks noGrp="1"/>
          </p:cNvSpPr>
          <p:nvPr>
            <p:ph type="ftr" sz="quarter" idx="11"/>
          </p:nvPr>
        </p:nvSpPr>
        <p:spPr/>
        <p:txBody>
          <a:bodyPr/>
          <a:lstStyle/>
          <a:p>
            <a:r>
              <a:rPr lang="en-IN" dirty="0" smtClean="0">
                <a:solidFill>
                  <a:srgbClr val="0000FF"/>
                </a:solidFill>
                <a:latin typeface="Bookman Old Style" panose="02050604050505020204" pitchFamily="18" charset="0"/>
              </a:rPr>
              <a:t>SYMBOLIC PROGRAMMING PARADIGM</a:t>
            </a:r>
            <a:endParaRPr lang="en-IN" dirty="0">
              <a:solidFill>
                <a:srgbClr val="0000FF"/>
              </a:solidFill>
              <a:latin typeface="Bookman Old Style" panose="02050604050505020204" pitchFamily="18" charset="0"/>
            </a:endParaRPr>
          </a:p>
        </p:txBody>
      </p:sp>
      <p:sp>
        <p:nvSpPr>
          <p:cNvPr id="6" name="Slide Number Placeholder 5"/>
          <p:cNvSpPr>
            <a:spLocks noGrp="1"/>
          </p:cNvSpPr>
          <p:nvPr>
            <p:ph type="sldNum" sz="quarter" idx="12"/>
          </p:nvPr>
        </p:nvSpPr>
        <p:spPr/>
        <p:txBody>
          <a:bodyPr/>
          <a:lstStyle/>
          <a:p>
            <a:fld id="{AD7ED525-5088-40CF-8CE0-E4296ADF624B}" type="slidenum">
              <a:rPr lang="en-IN" smtClean="0"/>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5" name="Google Shape;545;p3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 NDFA</a:t>
            </a:r>
          </a:p>
        </p:txBody>
      </p:sp>
      <p:sp>
        <p:nvSpPr>
          <p:cNvPr id="546" name="Google Shape;546;p3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47" name="Google Shape;547;p30"/>
          <p:cNvGrpSpPr/>
          <p:nvPr/>
        </p:nvGrpSpPr>
        <p:grpSpPr>
          <a:xfrm>
            <a:off x="29982" y="480475"/>
            <a:ext cx="12105503" cy="6072628"/>
            <a:chOff x="150886" y="1274313"/>
            <a:chExt cx="9296400" cy="859477"/>
          </a:xfrm>
        </p:grpSpPr>
        <p:sp>
          <p:nvSpPr>
            <p:cNvPr id="548" name="Google Shape;548;p30"/>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49" name="Google Shape;549;p30"/>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50" name="Google Shape;550;p30"/>
          <p:cNvSpPr txBox="1"/>
          <p:nvPr/>
        </p:nvSpPr>
        <p:spPr>
          <a:xfrm>
            <a:off x="344772" y="894435"/>
            <a:ext cx="11347555" cy="784463"/>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NFA that recognizes the language of strings that end in 01</a:t>
            </a:r>
          </a:p>
        </p:txBody>
      </p:sp>
      <p:sp>
        <p:nvSpPr>
          <p:cNvPr id="551" name="Google Shape;551;p30"/>
          <p:cNvSpPr txBox="1"/>
          <p:nvPr/>
        </p:nvSpPr>
        <p:spPr>
          <a:xfrm>
            <a:off x="7849849" y="3015883"/>
            <a:ext cx="3124200" cy="707886"/>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panose="020B0604020202020204"/>
              <a:buNone/>
            </a:pPr>
            <a:r>
              <a:rPr lang="en-US" sz="2000">
                <a:solidFill>
                  <a:schemeClr val="dk1"/>
                </a:solidFill>
                <a:latin typeface="Calibri" panose="020F0502020204030204"/>
                <a:ea typeface="Calibri" panose="020F0502020204030204"/>
                <a:cs typeface="Calibri" panose="020F0502020204030204"/>
                <a:sym typeface="Calibri" panose="020F0502020204030204"/>
              </a:rPr>
              <a:t>Exercise: Draw the complete transition table for this NFA</a:t>
            </a:r>
          </a:p>
        </p:txBody>
      </p:sp>
      <p:grpSp>
        <p:nvGrpSpPr>
          <p:cNvPr id="552" name="Google Shape;552;p30"/>
          <p:cNvGrpSpPr/>
          <p:nvPr/>
        </p:nvGrpSpPr>
        <p:grpSpPr>
          <a:xfrm>
            <a:off x="1430612" y="2064901"/>
            <a:ext cx="5257800" cy="2609850"/>
            <a:chOff x="990600" y="3352800"/>
            <a:chExt cx="5257800" cy="2609850"/>
          </a:xfrm>
        </p:grpSpPr>
        <p:sp>
          <p:nvSpPr>
            <p:cNvPr id="553" name="Google Shape;553;p30"/>
            <p:cNvSpPr/>
            <p:nvPr/>
          </p:nvSpPr>
          <p:spPr>
            <a:xfrm>
              <a:off x="1524000" y="4038600"/>
              <a:ext cx="838200" cy="9144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panose="020B0604020202020204"/>
                <a:buNone/>
              </a:pPr>
              <a:r>
                <a:rPr lang="en-US" sz="1800" dirty="0">
                  <a:solidFill>
                    <a:schemeClr val="dk1"/>
                  </a:solidFill>
                  <a:latin typeface="Arial" panose="020B0604020202020204"/>
                  <a:ea typeface="Arial" panose="020B0604020202020204"/>
                  <a:cs typeface="Arial" panose="020B0604020202020204"/>
                  <a:sym typeface="Arial" panose="020B0604020202020204"/>
                </a:rPr>
                <a:t>q</a:t>
              </a:r>
              <a:r>
                <a:rPr lang="en-US" sz="1800" baseline="-25000" dirty="0">
                  <a:solidFill>
                    <a:schemeClr val="dk1"/>
                  </a:solidFill>
                  <a:latin typeface="Arial" panose="020B0604020202020204"/>
                  <a:ea typeface="Arial" panose="020B0604020202020204"/>
                  <a:cs typeface="Arial" panose="020B0604020202020204"/>
                  <a:sym typeface="Arial" panose="020B0604020202020204"/>
                </a:rPr>
                <a:t>0</a:t>
              </a:r>
            </a:p>
          </p:txBody>
        </p:sp>
        <p:sp>
          <p:nvSpPr>
            <p:cNvPr id="554" name="Google Shape;554;p30"/>
            <p:cNvSpPr/>
            <p:nvPr/>
          </p:nvSpPr>
          <p:spPr>
            <a:xfrm>
              <a:off x="5410200" y="3886200"/>
              <a:ext cx="838200" cy="990600"/>
            </a:xfrm>
            <a:prstGeom prst="ellipse">
              <a:avLst/>
            </a:prstGeom>
            <a:solidFill>
              <a:schemeClr val="accent1"/>
            </a:solidFill>
            <a:ln w="698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q</a:t>
              </a:r>
              <a:r>
                <a:rPr lang="en-US" sz="1800" baseline="-25000">
                  <a:solidFill>
                    <a:schemeClr val="dk1"/>
                  </a:solidFill>
                  <a:latin typeface="Arial" panose="020B0604020202020204"/>
                  <a:ea typeface="Arial" panose="020B0604020202020204"/>
                  <a:cs typeface="Arial" panose="020B0604020202020204"/>
                  <a:sym typeface="Arial" panose="020B0604020202020204"/>
                </a:rPr>
                <a:t>2</a:t>
              </a:r>
            </a:p>
          </p:txBody>
        </p:sp>
        <p:cxnSp>
          <p:nvCxnSpPr>
            <p:cNvPr id="555" name="Google Shape;555;p30"/>
            <p:cNvCxnSpPr/>
            <p:nvPr/>
          </p:nvCxnSpPr>
          <p:spPr>
            <a:xfrm>
              <a:off x="990600" y="4419600"/>
              <a:ext cx="533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56" name="Google Shape;556;p30"/>
            <p:cNvCxnSpPr>
              <a:stCxn id="553" idx="1"/>
              <a:endCxn id="553" idx="7"/>
            </p:cNvCxnSpPr>
            <p:nvPr/>
          </p:nvCxnSpPr>
          <p:spPr>
            <a:xfrm rot="-5400000" flipH="1">
              <a:off x="1942852" y="3876411"/>
              <a:ext cx="600" cy="592800"/>
            </a:xfrm>
            <a:prstGeom prst="curvedConnector3">
              <a:avLst>
                <a:gd name="adj1" fmla="val -73626333"/>
              </a:avLst>
            </a:prstGeom>
            <a:noFill/>
            <a:ln w="9525" cap="flat" cmpd="sng">
              <a:solidFill>
                <a:schemeClr val="dk1"/>
              </a:solidFill>
              <a:prstDash val="solid"/>
              <a:miter lim="800000"/>
              <a:headEnd type="none" w="med" len="med"/>
              <a:tailEnd type="triangle" w="med" len="med"/>
            </a:ln>
          </p:spPr>
        </p:cxnSp>
        <p:sp>
          <p:nvSpPr>
            <p:cNvPr id="557" name="Google Shape;557;p30"/>
            <p:cNvSpPr txBox="1"/>
            <p:nvPr/>
          </p:nvSpPr>
          <p:spPr>
            <a:xfrm>
              <a:off x="1447800" y="3352800"/>
              <a:ext cx="838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0,1</a:t>
              </a:r>
            </a:p>
          </p:txBody>
        </p:sp>
        <p:sp>
          <p:nvSpPr>
            <p:cNvPr id="558" name="Google Shape;558;p30"/>
            <p:cNvSpPr txBox="1"/>
            <p:nvPr/>
          </p:nvSpPr>
          <p:spPr>
            <a:xfrm>
              <a:off x="2819400" y="3962400"/>
              <a:ext cx="3508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0</a:t>
              </a:r>
            </a:p>
          </p:txBody>
        </p:sp>
        <p:sp>
          <p:nvSpPr>
            <p:cNvPr id="559" name="Google Shape;559;p30"/>
            <p:cNvSpPr txBox="1"/>
            <p:nvPr/>
          </p:nvSpPr>
          <p:spPr>
            <a:xfrm>
              <a:off x="4572000" y="3886200"/>
              <a:ext cx="3508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1</a:t>
              </a:r>
            </a:p>
          </p:txBody>
        </p:sp>
        <p:sp>
          <p:nvSpPr>
            <p:cNvPr id="560" name="Google Shape;560;p30"/>
            <p:cNvSpPr/>
            <p:nvPr/>
          </p:nvSpPr>
          <p:spPr>
            <a:xfrm>
              <a:off x="3352800" y="3962400"/>
              <a:ext cx="838200" cy="9144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q</a:t>
              </a:r>
              <a:r>
                <a:rPr lang="en-US" sz="1800" baseline="-25000">
                  <a:solidFill>
                    <a:schemeClr val="dk1"/>
                  </a:solidFill>
                  <a:latin typeface="Arial" panose="020B0604020202020204"/>
                  <a:ea typeface="Arial" panose="020B0604020202020204"/>
                  <a:cs typeface="Arial" panose="020B0604020202020204"/>
                  <a:sym typeface="Arial" panose="020B0604020202020204"/>
                </a:rPr>
                <a:t>1</a:t>
              </a:r>
            </a:p>
          </p:txBody>
        </p:sp>
        <p:cxnSp>
          <p:nvCxnSpPr>
            <p:cNvPr id="561" name="Google Shape;561;p30"/>
            <p:cNvCxnSpPr/>
            <p:nvPr/>
          </p:nvCxnSpPr>
          <p:spPr>
            <a:xfrm>
              <a:off x="2362200" y="4419600"/>
              <a:ext cx="914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562" name="Google Shape;562;p30"/>
            <p:cNvCxnSpPr/>
            <p:nvPr/>
          </p:nvCxnSpPr>
          <p:spPr>
            <a:xfrm>
              <a:off x="4191000" y="4419600"/>
              <a:ext cx="1219200" cy="0"/>
            </a:xfrm>
            <a:prstGeom prst="straightConnector1">
              <a:avLst/>
            </a:prstGeom>
            <a:noFill/>
            <a:ln w="9525" cap="flat" cmpd="sng">
              <a:solidFill>
                <a:schemeClr val="dk1"/>
              </a:solidFill>
              <a:prstDash val="solid"/>
              <a:miter lim="800000"/>
              <a:headEnd type="none" w="med" len="med"/>
              <a:tailEnd type="triangle" w="med" len="med"/>
            </a:ln>
          </p:spPr>
        </p:cxnSp>
        <p:sp>
          <p:nvSpPr>
            <p:cNvPr id="563" name="Google Shape;563;p30"/>
            <p:cNvSpPr txBox="1"/>
            <p:nvPr/>
          </p:nvSpPr>
          <p:spPr>
            <a:xfrm>
              <a:off x="2346325" y="5140325"/>
              <a:ext cx="3378200" cy="822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note:	δ(q</a:t>
              </a:r>
              <a:r>
                <a:rPr lang="en-US" sz="1800" baseline="-25000">
                  <a:solidFill>
                    <a:schemeClr val="dk1"/>
                  </a:solidFill>
                  <a:latin typeface="Arial" panose="020B0604020202020204"/>
                  <a:ea typeface="Arial" panose="020B0604020202020204"/>
                  <a:cs typeface="Arial" panose="020B0604020202020204"/>
                  <a:sym typeface="Arial" panose="020B0604020202020204"/>
                </a:rPr>
                <a:t>0</a:t>
              </a:r>
              <a:r>
                <a:rPr lang="en-US" sz="1800">
                  <a:solidFill>
                    <a:schemeClr val="dk1"/>
                  </a:solidFill>
                  <a:latin typeface="Arial" panose="020B0604020202020204"/>
                  <a:ea typeface="Arial" panose="020B0604020202020204"/>
                  <a:cs typeface="Arial" panose="020B0604020202020204"/>
                  <a:sym typeface="Arial" panose="020B0604020202020204"/>
                </a:rPr>
                <a:t>,0) = {q</a:t>
              </a:r>
              <a:r>
                <a:rPr lang="en-US" sz="1800" baseline="-25000">
                  <a:solidFill>
                    <a:schemeClr val="dk1"/>
                  </a:solidFill>
                  <a:latin typeface="Arial" panose="020B0604020202020204"/>
                  <a:ea typeface="Arial" panose="020B0604020202020204"/>
                  <a:cs typeface="Arial" panose="020B0604020202020204"/>
                  <a:sym typeface="Arial" panose="020B0604020202020204"/>
                </a:rPr>
                <a:t>0</a:t>
              </a:r>
              <a:r>
                <a:rPr lang="en-US" sz="1800">
                  <a:solidFill>
                    <a:schemeClr val="dk1"/>
                  </a:solidFill>
                  <a:latin typeface="Arial" panose="020B0604020202020204"/>
                  <a:ea typeface="Arial" panose="020B0604020202020204"/>
                  <a:cs typeface="Arial" panose="020B0604020202020204"/>
                  <a:sym typeface="Arial" panose="020B0604020202020204"/>
                </a:rPr>
                <a:t>,q</a:t>
              </a:r>
              <a:r>
                <a:rPr lang="en-US" sz="1800" baseline="-25000">
                  <a:solidFill>
                    <a:schemeClr val="dk1"/>
                  </a:solidFill>
                  <a:latin typeface="Arial" panose="020B0604020202020204"/>
                  <a:ea typeface="Arial" panose="020B0604020202020204"/>
                  <a:cs typeface="Arial" panose="020B0604020202020204"/>
                  <a:sym typeface="Arial" panose="020B0604020202020204"/>
                </a:rPr>
                <a:t>1</a:t>
              </a:r>
              <a:r>
                <a:rPr lang="en-US" sz="1800">
                  <a:solidFill>
                    <a:schemeClr val="dk1"/>
                  </a:solidFill>
                  <a:latin typeface="Arial" panose="020B0604020202020204"/>
                  <a:ea typeface="Arial" panose="020B0604020202020204"/>
                  <a:cs typeface="Arial" panose="020B0604020202020204"/>
                  <a:sym typeface="Arial" panose="020B0604020202020204"/>
                </a:rPr>
                <a:t>}</a:t>
              </a:r>
              <a:br>
                <a:rPr lang="en-US" sz="1800">
                  <a:solidFill>
                    <a:schemeClr val="dk1"/>
                  </a:solidFill>
                  <a:latin typeface="Arial" panose="020B0604020202020204"/>
                  <a:ea typeface="Arial" panose="020B0604020202020204"/>
                  <a:cs typeface="Arial" panose="020B0604020202020204"/>
                  <a:sym typeface="Arial" panose="020B0604020202020204"/>
                </a:rPr>
              </a:br>
              <a:r>
                <a:rPr lang="en-US" sz="1800">
                  <a:solidFill>
                    <a:schemeClr val="dk1"/>
                  </a:solidFill>
                  <a:latin typeface="Arial" panose="020B0604020202020204"/>
                  <a:ea typeface="Arial" panose="020B0604020202020204"/>
                  <a:cs typeface="Arial" panose="020B0604020202020204"/>
                  <a:sym typeface="Arial" panose="020B0604020202020204"/>
                </a:rPr>
                <a:t>	δ(q</a:t>
              </a:r>
              <a:r>
                <a:rPr lang="en-US" sz="1800" baseline="-25000">
                  <a:solidFill>
                    <a:schemeClr val="dk1"/>
                  </a:solidFill>
                  <a:latin typeface="Arial" panose="020B0604020202020204"/>
                  <a:ea typeface="Arial" panose="020B0604020202020204"/>
                  <a:cs typeface="Arial" panose="020B0604020202020204"/>
                  <a:sym typeface="Arial" panose="020B0604020202020204"/>
                </a:rPr>
                <a:t>1</a:t>
              </a:r>
              <a:r>
                <a:rPr lang="en-US" sz="1800">
                  <a:solidFill>
                    <a:schemeClr val="dk1"/>
                  </a:solidFill>
                  <a:latin typeface="Arial" panose="020B0604020202020204"/>
                  <a:ea typeface="Arial" panose="020B0604020202020204"/>
                  <a:cs typeface="Arial" panose="020B0604020202020204"/>
                  <a:sym typeface="Arial" panose="020B0604020202020204"/>
                </a:rPr>
                <a:t>,0) = {}</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5" name="Google Shape;545;p3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 NDFA</a:t>
            </a:r>
          </a:p>
        </p:txBody>
      </p:sp>
      <p:sp>
        <p:nvSpPr>
          <p:cNvPr id="546" name="Google Shape;546;p3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231" y="1037230"/>
            <a:ext cx="9184942" cy="515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9" name="Google Shape;569;p3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NDFA</a:t>
            </a:r>
          </a:p>
        </p:txBody>
      </p:sp>
      <p:sp>
        <p:nvSpPr>
          <p:cNvPr id="570" name="Google Shape;570;p3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71" name="Google Shape;571;p31"/>
          <p:cNvGrpSpPr/>
          <p:nvPr/>
        </p:nvGrpSpPr>
        <p:grpSpPr>
          <a:xfrm>
            <a:off x="29982" y="480475"/>
            <a:ext cx="12105503" cy="6072628"/>
            <a:chOff x="150886" y="1274313"/>
            <a:chExt cx="9296400" cy="859477"/>
          </a:xfrm>
        </p:grpSpPr>
        <p:sp>
          <p:nvSpPr>
            <p:cNvPr id="572" name="Google Shape;572;p31"/>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3" name="Google Shape;573;p31"/>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4" name="Google Shape;574;p31"/>
          <p:cNvSpPr txBox="1"/>
          <p:nvPr/>
        </p:nvSpPr>
        <p:spPr>
          <a:xfrm>
            <a:off x="89671" y="577947"/>
            <a:ext cx="11985112" cy="78446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Arial" panose="020B0604020202020204"/>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 nondeterministic finite automaton (NFA) over an alphabet A is similar to a DFA except that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epislon</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-edges are allowed, there is no requirement to emit edges from a state, and multiple  edges with the same letter can be emitted from a state. </a:t>
            </a:r>
          </a:p>
          <a:p>
            <a:pPr marL="0" marR="0" lvl="0" indent="0" algn="l" rtl="0">
              <a:lnSpc>
                <a:spcPct val="150000"/>
              </a:lnSpc>
              <a:spcBef>
                <a:spcPts val="1000"/>
              </a:spcBef>
              <a:spcAft>
                <a:spcPts val="0"/>
              </a:spcAft>
              <a:buClr>
                <a:schemeClr val="dk1"/>
              </a:buClr>
              <a:buSzPts val="2000"/>
              <a:buFont typeface="Arial" panose="020B0604020202020204"/>
              <a:buNone/>
            </a:pPr>
            <a:r>
              <a:rPr lang="en-US"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Example</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The following NFA recognizes the language of a +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aa</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 + a*b.</a:t>
            </a:r>
          </a:p>
          <a:p>
            <a:pPr marL="228600" marR="0" lvl="0" indent="-228600" algn="l" rtl="0">
              <a:lnSpc>
                <a:spcPct val="150000"/>
              </a:lnSpc>
              <a:spcBef>
                <a:spcPts val="0"/>
              </a:spcBef>
              <a:spcAft>
                <a:spcPts val="0"/>
              </a:spcAft>
              <a:buClr>
                <a:schemeClr val="dk1"/>
              </a:buClr>
              <a:buSzPts val="2000"/>
              <a:buFont typeface="Arial" panose="020B0604020202020204"/>
              <a:buNone/>
            </a:pPr>
            <a:endParaRPr lang="en-US" sz="200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75" name="Google Shape;575;p31"/>
          <p:cNvGrpSpPr/>
          <p:nvPr/>
        </p:nvGrpSpPr>
        <p:grpSpPr>
          <a:xfrm>
            <a:off x="2661313" y="2961565"/>
            <a:ext cx="5486400" cy="2565778"/>
            <a:chOff x="1167" y="1140"/>
            <a:chExt cx="2145" cy="788"/>
          </a:xfrm>
        </p:grpSpPr>
        <p:sp>
          <p:nvSpPr>
            <p:cNvPr id="576" name="Google Shape;576;p31"/>
            <p:cNvSpPr/>
            <p:nvPr/>
          </p:nvSpPr>
          <p:spPr>
            <a:xfrm>
              <a:off x="1914" y="165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77" name="Google Shape;577;p31"/>
            <p:cNvSpPr/>
            <p:nvPr/>
          </p:nvSpPr>
          <p:spPr>
            <a:xfrm>
              <a:off x="2504" y="1174"/>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78" name="Google Shape;578;p31"/>
            <p:cNvCxnSpPr/>
            <p:nvPr/>
          </p:nvCxnSpPr>
          <p:spPr>
            <a:xfrm>
              <a:off x="2678" y="1398"/>
              <a:ext cx="350" cy="296"/>
            </a:xfrm>
            <a:prstGeom prst="straightConnector1">
              <a:avLst/>
            </a:prstGeom>
            <a:noFill/>
            <a:ln w="9525" cap="flat" cmpd="sng">
              <a:solidFill>
                <a:schemeClr val="dk1"/>
              </a:solidFill>
              <a:prstDash val="solid"/>
              <a:round/>
              <a:headEnd type="none" w="med" len="med"/>
              <a:tailEnd type="triangle" w="med" len="med"/>
            </a:ln>
          </p:spPr>
        </p:cxnSp>
        <p:grpSp>
          <p:nvGrpSpPr>
            <p:cNvPr id="579" name="Google Shape;579;p31"/>
            <p:cNvGrpSpPr/>
            <p:nvPr/>
          </p:nvGrpSpPr>
          <p:grpSpPr>
            <a:xfrm>
              <a:off x="3008" y="1620"/>
              <a:ext cx="304" cy="308"/>
              <a:chOff x="1680" y="2016"/>
              <a:chExt cx="304" cy="308"/>
            </a:xfrm>
          </p:grpSpPr>
          <p:sp>
            <p:nvSpPr>
              <p:cNvPr id="580" name="Google Shape;580;p31"/>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81" name="Google Shape;581;p31"/>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82" name="Google Shape;582;p31"/>
            <p:cNvSpPr txBox="1"/>
            <p:nvPr/>
          </p:nvSpPr>
          <p:spPr>
            <a:xfrm>
              <a:off x="1167" y="1662"/>
              <a:ext cx="43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sp>
          <p:nvSpPr>
            <p:cNvPr id="583" name="Google Shape;583;p31"/>
            <p:cNvSpPr txBox="1"/>
            <p:nvPr/>
          </p:nvSpPr>
          <p:spPr>
            <a:xfrm>
              <a:off x="1944" y="1663"/>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0</a:t>
              </a:r>
            </a:p>
          </p:txBody>
        </p:sp>
        <p:cxnSp>
          <p:nvCxnSpPr>
            <p:cNvPr id="584" name="Google Shape;584;p31"/>
            <p:cNvCxnSpPr/>
            <p:nvPr/>
          </p:nvCxnSpPr>
          <p:spPr>
            <a:xfrm>
              <a:off x="1594" y="1780"/>
              <a:ext cx="320" cy="0"/>
            </a:xfrm>
            <a:prstGeom prst="straightConnector1">
              <a:avLst/>
            </a:prstGeom>
            <a:noFill/>
            <a:ln w="9525" cap="flat" cmpd="sng">
              <a:solidFill>
                <a:schemeClr val="dk1"/>
              </a:solidFill>
              <a:prstDash val="solid"/>
              <a:round/>
              <a:headEnd type="none" w="med" len="med"/>
              <a:tailEnd type="triangle" w="med" len="med"/>
            </a:ln>
          </p:spPr>
        </p:cxnSp>
        <p:sp>
          <p:nvSpPr>
            <p:cNvPr id="585" name="Google Shape;585;p31"/>
            <p:cNvSpPr txBox="1"/>
            <p:nvPr/>
          </p:nvSpPr>
          <p:spPr>
            <a:xfrm>
              <a:off x="3068" y="165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2</a:t>
              </a:r>
            </a:p>
          </p:txBody>
        </p:sp>
        <p:sp>
          <p:nvSpPr>
            <p:cNvPr id="586" name="Google Shape;586;p31"/>
            <p:cNvSpPr txBox="1"/>
            <p:nvPr/>
          </p:nvSpPr>
          <p:spPr>
            <a:xfrm>
              <a:off x="2536" y="117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1</a:t>
              </a:r>
            </a:p>
          </p:txBody>
        </p:sp>
        <p:sp>
          <p:nvSpPr>
            <p:cNvPr id="587" name="Google Shape;587;p31"/>
            <p:cNvSpPr txBox="1"/>
            <p:nvPr/>
          </p:nvSpPr>
          <p:spPr>
            <a:xfrm>
              <a:off x="2520" y="157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88" name="Google Shape;588;p31"/>
            <p:cNvSpPr/>
            <p:nvPr/>
          </p:nvSpPr>
          <p:spPr>
            <a:xfrm rot="10800000" flipH="1">
              <a:off x="2719" y="1178"/>
              <a:ext cx="190" cy="174"/>
            </a:xfrm>
            <a:custGeom>
              <a:avLst/>
              <a:gdLst/>
              <a:ahLst/>
              <a:cxnLst/>
              <a:rect l="l" t="t" r="r" b="b"/>
              <a:pathLst>
                <a:path w="39807" h="43200" fill="none"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path>
                <a:path w="39807" h="43200"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lnTo>
                    <a:pt x="18207" y="21600"/>
                  </a:lnTo>
                  <a:lnTo>
                    <a:pt x="3777" y="55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589" name="Google Shape;589;p31"/>
            <p:cNvCxnSpPr/>
            <p:nvPr/>
          </p:nvCxnSpPr>
          <p:spPr>
            <a:xfrm>
              <a:off x="2154" y="1778"/>
              <a:ext cx="852" cy="0"/>
            </a:xfrm>
            <a:prstGeom prst="straightConnector1">
              <a:avLst/>
            </a:prstGeom>
            <a:noFill/>
            <a:ln w="9525" cap="flat" cmpd="sng">
              <a:solidFill>
                <a:schemeClr val="dk1"/>
              </a:solidFill>
              <a:prstDash val="solid"/>
              <a:round/>
              <a:headEnd type="none" w="med" len="med"/>
              <a:tailEnd type="triangle" w="med" len="med"/>
            </a:ln>
          </p:spPr>
        </p:cxnSp>
        <p:sp>
          <p:nvSpPr>
            <p:cNvPr id="590" name="Google Shape;590;p31"/>
            <p:cNvSpPr/>
            <p:nvPr/>
          </p:nvSpPr>
          <p:spPr>
            <a:xfrm flipH="1">
              <a:off x="2042" y="1295"/>
              <a:ext cx="539" cy="545"/>
            </a:xfrm>
            <a:custGeom>
              <a:avLst/>
              <a:gdLst/>
              <a:ahLst/>
              <a:cxnLst/>
              <a:rect l="l" t="t" r="r" b="b"/>
              <a:pathLst>
                <a:path w="20375" h="21380" fill="none" extrusionOk="0">
                  <a:moveTo>
                    <a:pt x="3074" y="-1"/>
                  </a:moveTo>
                  <a:cubicBezTo>
                    <a:pt x="11037" y="1144"/>
                    <a:pt x="17705" y="6621"/>
                    <a:pt x="20375" y="14210"/>
                  </a:cubicBezTo>
                </a:path>
                <a:path w="20375" h="21380" extrusionOk="0">
                  <a:moveTo>
                    <a:pt x="3074" y="-1"/>
                  </a:moveTo>
                  <a:cubicBezTo>
                    <a:pt x="11037" y="1144"/>
                    <a:pt x="17705" y="6621"/>
                    <a:pt x="20375" y="14210"/>
                  </a:cubicBezTo>
                  <a:lnTo>
                    <a:pt x="0" y="21380"/>
                  </a:lnTo>
                  <a:lnTo>
                    <a:pt x="3074"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1" name="Google Shape;591;p31"/>
            <p:cNvSpPr/>
            <p:nvPr/>
          </p:nvSpPr>
          <p:spPr>
            <a:xfrm rot="10800000" flipH="1">
              <a:off x="1894" y="1207"/>
              <a:ext cx="664" cy="533"/>
            </a:xfrm>
            <a:custGeom>
              <a:avLst/>
              <a:gdLst/>
              <a:ahLst/>
              <a:cxnLst/>
              <a:rect l="l" t="t" r="r" b="b"/>
              <a:pathLst>
                <a:path w="20405" h="20172" fill="none" extrusionOk="0">
                  <a:moveTo>
                    <a:pt x="7723" y="-1"/>
                  </a:moveTo>
                  <a:cubicBezTo>
                    <a:pt x="13674" y="2278"/>
                    <a:pt x="18315" y="7068"/>
                    <a:pt x="20405" y="13088"/>
                  </a:cubicBezTo>
                </a:path>
                <a:path w="20405" h="20172" extrusionOk="0">
                  <a:moveTo>
                    <a:pt x="7723" y="-1"/>
                  </a:moveTo>
                  <a:cubicBezTo>
                    <a:pt x="13674" y="2278"/>
                    <a:pt x="18315" y="7068"/>
                    <a:pt x="20405" y="13088"/>
                  </a:cubicBezTo>
                  <a:lnTo>
                    <a:pt x="0" y="20172"/>
                  </a:lnTo>
                  <a:lnTo>
                    <a:pt x="7723"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2" name="Google Shape;592;p31"/>
            <p:cNvSpPr txBox="1"/>
            <p:nvPr/>
          </p:nvSpPr>
          <p:spPr>
            <a:xfrm>
              <a:off x="2242" y="143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93" name="Google Shape;593;p31"/>
            <p:cNvSpPr txBox="1"/>
            <p:nvPr/>
          </p:nvSpPr>
          <p:spPr>
            <a:xfrm>
              <a:off x="2018" y="1258"/>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ɛ</a:t>
              </a:r>
            </a:p>
          </p:txBody>
        </p:sp>
        <p:sp>
          <p:nvSpPr>
            <p:cNvPr id="594" name="Google Shape;594;p31"/>
            <p:cNvSpPr txBox="1"/>
            <p:nvPr/>
          </p:nvSpPr>
          <p:spPr>
            <a:xfrm>
              <a:off x="2886" y="1140"/>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95" name="Google Shape;595;p31"/>
            <p:cNvSpPr txBox="1"/>
            <p:nvPr/>
          </p:nvSpPr>
          <p:spPr>
            <a:xfrm>
              <a:off x="2850" y="138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9" name="Google Shape;569;p3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NDFA</a:t>
            </a:r>
          </a:p>
        </p:txBody>
      </p:sp>
      <p:sp>
        <p:nvSpPr>
          <p:cNvPr id="570" name="Google Shape;570;p3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71" name="Google Shape;571;p31"/>
          <p:cNvGrpSpPr/>
          <p:nvPr/>
        </p:nvGrpSpPr>
        <p:grpSpPr>
          <a:xfrm>
            <a:off x="29982" y="480475"/>
            <a:ext cx="12105503" cy="6072628"/>
            <a:chOff x="150886" y="1274313"/>
            <a:chExt cx="9296400" cy="859477"/>
          </a:xfrm>
        </p:grpSpPr>
        <p:sp>
          <p:nvSpPr>
            <p:cNvPr id="572" name="Google Shape;572;p31"/>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3" name="Google Shape;573;p31"/>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4" name="Google Shape;574;p31"/>
          <p:cNvSpPr txBox="1"/>
          <p:nvPr/>
        </p:nvSpPr>
        <p:spPr>
          <a:xfrm>
            <a:off x="89671" y="577947"/>
            <a:ext cx="11985112" cy="7844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000"/>
              <a:buFont typeface="Arial" panose="020B0604020202020204"/>
              <a:buNone/>
            </a:pPr>
            <a:endParaRPr lang="en-US" sz="2000"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50000"/>
              </a:lnSpc>
              <a:spcBef>
                <a:spcPts val="0"/>
              </a:spcBef>
              <a:spcAft>
                <a:spcPts val="0"/>
              </a:spcAft>
              <a:buClr>
                <a:schemeClr val="dk1"/>
              </a:buClr>
              <a:buSzPts val="2000"/>
              <a:buFont typeface="Arial" panose="020B0604020202020204"/>
              <a:buNone/>
            </a:pPr>
            <a:r>
              <a:rPr lang="en-US" sz="2000" b="1"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Table </a:t>
            </a:r>
            <a:r>
              <a:rPr lang="en-US"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representation of NFA</a:t>
            </a:r>
          </a:p>
          <a:p>
            <a:pPr marL="228600" marR="0" lvl="0" indent="-228600" algn="l" rtl="0">
              <a:lnSpc>
                <a:spcPct val="150000"/>
              </a:lnSpc>
              <a:spcBef>
                <a:spcPts val="0"/>
              </a:spcBef>
              <a:spcAft>
                <a:spcPts val="0"/>
              </a:spcAft>
              <a:buClr>
                <a:schemeClr val="dk1"/>
              </a:buClr>
              <a:buSzPts val="2000"/>
              <a:buFont typeface="Arial" panose="020B0604020202020204"/>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 NFA over A can be represented by a function T : States × A ∪ {L} → power(States), where T(i, a) is the set of states reached from state i along the edge labeled a, and we mark  the start and final states. The following figure shows the table for the preceding NFA.</a:t>
            </a:r>
          </a:p>
          <a:p>
            <a:pPr marL="0" marR="0" lvl="0" indent="0" algn="l" rtl="0">
              <a:lnSpc>
                <a:spcPct val="150000"/>
              </a:lnSpc>
              <a:spcBef>
                <a:spcPts val="1000"/>
              </a:spcBef>
              <a:spcAft>
                <a:spcPts val="0"/>
              </a:spcAft>
              <a:buClr>
                <a:schemeClr val="dk1"/>
              </a:buClr>
              <a:buSzPts val="2000"/>
              <a:buFont typeface="Arial" panose="020B0604020202020204"/>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96" name="Google Shape;596;p31"/>
          <p:cNvPicPr preferRelativeResize="0"/>
          <p:nvPr/>
        </p:nvPicPr>
        <p:blipFill rotWithShape="1">
          <a:blip r:embed="rId3"/>
          <a:srcRect/>
          <a:stretch>
            <a:fillRect/>
          </a:stretch>
        </p:blipFill>
        <p:spPr>
          <a:xfrm>
            <a:off x="6394823" y="3724050"/>
            <a:ext cx="2849597" cy="1571129"/>
          </a:xfrm>
          <a:prstGeom prst="rect">
            <a:avLst/>
          </a:prstGeom>
          <a:noFill/>
          <a:ln>
            <a:noFill/>
          </a:ln>
        </p:spPr>
      </p:pic>
      <p:grpSp>
        <p:nvGrpSpPr>
          <p:cNvPr id="31" name="Google Shape;575;p31"/>
          <p:cNvGrpSpPr/>
          <p:nvPr/>
        </p:nvGrpSpPr>
        <p:grpSpPr>
          <a:xfrm>
            <a:off x="423080" y="3117648"/>
            <a:ext cx="5063319" cy="2565778"/>
            <a:chOff x="1167" y="1140"/>
            <a:chExt cx="2145" cy="788"/>
          </a:xfrm>
        </p:grpSpPr>
        <p:sp>
          <p:nvSpPr>
            <p:cNvPr id="32" name="Google Shape;576;p31"/>
            <p:cNvSpPr/>
            <p:nvPr/>
          </p:nvSpPr>
          <p:spPr>
            <a:xfrm>
              <a:off x="1914" y="165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3" name="Google Shape;577;p31"/>
            <p:cNvSpPr/>
            <p:nvPr/>
          </p:nvSpPr>
          <p:spPr>
            <a:xfrm>
              <a:off x="2504" y="1174"/>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4" name="Google Shape;578;p31"/>
            <p:cNvCxnSpPr/>
            <p:nvPr/>
          </p:nvCxnSpPr>
          <p:spPr>
            <a:xfrm>
              <a:off x="2678" y="1398"/>
              <a:ext cx="350" cy="296"/>
            </a:xfrm>
            <a:prstGeom prst="straightConnector1">
              <a:avLst/>
            </a:prstGeom>
            <a:noFill/>
            <a:ln w="9525" cap="flat" cmpd="sng">
              <a:solidFill>
                <a:schemeClr val="dk1"/>
              </a:solidFill>
              <a:prstDash val="solid"/>
              <a:round/>
              <a:headEnd type="none" w="med" len="med"/>
              <a:tailEnd type="triangle" w="med" len="med"/>
            </a:ln>
          </p:spPr>
        </p:cxnSp>
        <p:grpSp>
          <p:nvGrpSpPr>
            <p:cNvPr id="35" name="Google Shape;579;p31"/>
            <p:cNvGrpSpPr/>
            <p:nvPr/>
          </p:nvGrpSpPr>
          <p:grpSpPr>
            <a:xfrm>
              <a:off x="3008" y="1620"/>
              <a:ext cx="304" cy="308"/>
              <a:chOff x="1680" y="2016"/>
              <a:chExt cx="304" cy="308"/>
            </a:xfrm>
          </p:grpSpPr>
          <p:sp>
            <p:nvSpPr>
              <p:cNvPr id="50" name="Google Shape;580;p31"/>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1" name="Google Shape;581;p31"/>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36" name="Google Shape;582;p31"/>
            <p:cNvSpPr txBox="1"/>
            <p:nvPr/>
          </p:nvSpPr>
          <p:spPr>
            <a:xfrm>
              <a:off x="1167" y="1662"/>
              <a:ext cx="43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sp>
          <p:nvSpPr>
            <p:cNvPr id="37" name="Google Shape;583;p31"/>
            <p:cNvSpPr txBox="1"/>
            <p:nvPr/>
          </p:nvSpPr>
          <p:spPr>
            <a:xfrm>
              <a:off x="1944" y="1663"/>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0</a:t>
              </a:r>
            </a:p>
          </p:txBody>
        </p:sp>
        <p:cxnSp>
          <p:nvCxnSpPr>
            <p:cNvPr id="38" name="Google Shape;584;p31"/>
            <p:cNvCxnSpPr/>
            <p:nvPr/>
          </p:nvCxnSpPr>
          <p:spPr>
            <a:xfrm>
              <a:off x="1594" y="1780"/>
              <a:ext cx="320" cy="0"/>
            </a:xfrm>
            <a:prstGeom prst="straightConnector1">
              <a:avLst/>
            </a:prstGeom>
            <a:noFill/>
            <a:ln w="9525" cap="flat" cmpd="sng">
              <a:solidFill>
                <a:schemeClr val="dk1"/>
              </a:solidFill>
              <a:prstDash val="solid"/>
              <a:round/>
              <a:headEnd type="none" w="med" len="med"/>
              <a:tailEnd type="triangle" w="med" len="med"/>
            </a:ln>
          </p:spPr>
        </p:cxnSp>
        <p:sp>
          <p:nvSpPr>
            <p:cNvPr id="39" name="Google Shape;585;p31"/>
            <p:cNvSpPr txBox="1"/>
            <p:nvPr/>
          </p:nvSpPr>
          <p:spPr>
            <a:xfrm>
              <a:off x="3068" y="165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2</a:t>
              </a:r>
            </a:p>
          </p:txBody>
        </p:sp>
        <p:sp>
          <p:nvSpPr>
            <p:cNvPr id="40" name="Google Shape;586;p31"/>
            <p:cNvSpPr txBox="1"/>
            <p:nvPr/>
          </p:nvSpPr>
          <p:spPr>
            <a:xfrm>
              <a:off x="2536" y="117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1</a:t>
              </a:r>
            </a:p>
          </p:txBody>
        </p:sp>
        <p:sp>
          <p:nvSpPr>
            <p:cNvPr id="41" name="Google Shape;587;p31"/>
            <p:cNvSpPr txBox="1"/>
            <p:nvPr/>
          </p:nvSpPr>
          <p:spPr>
            <a:xfrm>
              <a:off x="2520" y="157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2" name="Google Shape;588;p31"/>
            <p:cNvSpPr/>
            <p:nvPr/>
          </p:nvSpPr>
          <p:spPr>
            <a:xfrm rot="10800000" flipH="1">
              <a:off x="2719" y="1178"/>
              <a:ext cx="190" cy="174"/>
            </a:xfrm>
            <a:custGeom>
              <a:avLst/>
              <a:gdLst/>
              <a:ahLst/>
              <a:cxnLst/>
              <a:rect l="l" t="t" r="r" b="b"/>
              <a:pathLst>
                <a:path w="39807" h="43200" fill="none"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path>
                <a:path w="39807" h="43200"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lnTo>
                    <a:pt x="18207" y="21600"/>
                  </a:lnTo>
                  <a:lnTo>
                    <a:pt x="3777" y="55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43" name="Google Shape;589;p31"/>
            <p:cNvCxnSpPr/>
            <p:nvPr/>
          </p:nvCxnSpPr>
          <p:spPr>
            <a:xfrm>
              <a:off x="2154" y="1778"/>
              <a:ext cx="852" cy="0"/>
            </a:xfrm>
            <a:prstGeom prst="straightConnector1">
              <a:avLst/>
            </a:prstGeom>
            <a:noFill/>
            <a:ln w="9525" cap="flat" cmpd="sng">
              <a:solidFill>
                <a:schemeClr val="dk1"/>
              </a:solidFill>
              <a:prstDash val="solid"/>
              <a:round/>
              <a:headEnd type="none" w="med" len="med"/>
              <a:tailEnd type="triangle" w="med" len="med"/>
            </a:ln>
          </p:spPr>
        </p:cxnSp>
        <p:sp>
          <p:nvSpPr>
            <p:cNvPr id="44" name="Google Shape;590;p31"/>
            <p:cNvSpPr/>
            <p:nvPr/>
          </p:nvSpPr>
          <p:spPr>
            <a:xfrm flipH="1">
              <a:off x="2042" y="1295"/>
              <a:ext cx="539" cy="545"/>
            </a:xfrm>
            <a:custGeom>
              <a:avLst/>
              <a:gdLst/>
              <a:ahLst/>
              <a:cxnLst/>
              <a:rect l="l" t="t" r="r" b="b"/>
              <a:pathLst>
                <a:path w="20375" h="21380" fill="none" extrusionOk="0">
                  <a:moveTo>
                    <a:pt x="3074" y="-1"/>
                  </a:moveTo>
                  <a:cubicBezTo>
                    <a:pt x="11037" y="1144"/>
                    <a:pt x="17705" y="6621"/>
                    <a:pt x="20375" y="14210"/>
                  </a:cubicBezTo>
                </a:path>
                <a:path w="20375" h="21380" extrusionOk="0">
                  <a:moveTo>
                    <a:pt x="3074" y="-1"/>
                  </a:moveTo>
                  <a:cubicBezTo>
                    <a:pt x="11037" y="1144"/>
                    <a:pt x="17705" y="6621"/>
                    <a:pt x="20375" y="14210"/>
                  </a:cubicBezTo>
                  <a:lnTo>
                    <a:pt x="0" y="21380"/>
                  </a:lnTo>
                  <a:lnTo>
                    <a:pt x="3074"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 name="Google Shape;591;p31"/>
            <p:cNvSpPr/>
            <p:nvPr/>
          </p:nvSpPr>
          <p:spPr>
            <a:xfrm rot="10800000" flipH="1">
              <a:off x="1894" y="1207"/>
              <a:ext cx="664" cy="533"/>
            </a:xfrm>
            <a:custGeom>
              <a:avLst/>
              <a:gdLst/>
              <a:ahLst/>
              <a:cxnLst/>
              <a:rect l="l" t="t" r="r" b="b"/>
              <a:pathLst>
                <a:path w="20405" h="20172" fill="none" extrusionOk="0">
                  <a:moveTo>
                    <a:pt x="7723" y="-1"/>
                  </a:moveTo>
                  <a:cubicBezTo>
                    <a:pt x="13674" y="2278"/>
                    <a:pt x="18315" y="7068"/>
                    <a:pt x="20405" y="13088"/>
                  </a:cubicBezTo>
                </a:path>
                <a:path w="20405" h="20172" extrusionOk="0">
                  <a:moveTo>
                    <a:pt x="7723" y="-1"/>
                  </a:moveTo>
                  <a:cubicBezTo>
                    <a:pt x="13674" y="2278"/>
                    <a:pt x="18315" y="7068"/>
                    <a:pt x="20405" y="13088"/>
                  </a:cubicBezTo>
                  <a:lnTo>
                    <a:pt x="0" y="20172"/>
                  </a:lnTo>
                  <a:lnTo>
                    <a:pt x="7723"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 name="Google Shape;592;p31"/>
            <p:cNvSpPr txBox="1"/>
            <p:nvPr/>
          </p:nvSpPr>
          <p:spPr>
            <a:xfrm>
              <a:off x="2242" y="143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7" name="Google Shape;593;p31"/>
            <p:cNvSpPr txBox="1"/>
            <p:nvPr/>
          </p:nvSpPr>
          <p:spPr>
            <a:xfrm>
              <a:off x="2018" y="1258"/>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ɛ</a:t>
              </a:r>
            </a:p>
          </p:txBody>
        </p:sp>
        <p:sp>
          <p:nvSpPr>
            <p:cNvPr id="48" name="Google Shape;594;p31"/>
            <p:cNvSpPr txBox="1"/>
            <p:nvPr/>
          </p:nvSpPr>
          <p:spPr>
            <a:xfrm>
              <a:off x="2886" y="1140"/>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9" name="Google Shape;595;p31"/>
            <p:cNvSpPr txBox="1"/>
            <p:nvPr/>
          </p:nvSpPr>
          <p:spPr>
            <a:xfrm>
              <a:off x="2850" y="138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2" name="Google Shape;602;p3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Examples</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603" name="Google Shape;603;p3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604" name="Google Shape;604;p32"/>
          <p:cNvGrpSpPr/>
          <p:nvPr/>
        </p:nvGrpSpPr>
        <p:grpSpPr>
          <a:xfrm>
            <a:off x="154391" y="472713"/>
            <a:ext cx="11908787" cy="5997663"/>
            <a:chOff x="162398" y="1274313"/>
            <a:chExt cx="9296400" cy="848867"/>
          </a:xfrm>
        </p:grpSpPr>
        <p:sp>
          <p:nvSpPr>
            <p:cNvPr id="605" name="Google Shape;605;p32"/>
            <p:cNvSpPr/>
            <p:nvPr/>
          </p:nvSpPr>
          <p:spPr>
            <a:xfrm>
              <a:off x="162398" y="127693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06" name="Google Shape;606;p32"/>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07" name="Google Shape;607;p32"/>
          <p:cNvSpPr/>
          <p:nvPr/>
        </p:nvSpPr>
        <p:spPr>
          <a:xfrm>
            <a:off x="200025" y="3416300"/>
            <a:ext cx="8685213" cy="960438"/>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panose="020B0604020202020204"/>
              <a:buNone/>
            </a:pPr>
            <a:endParaRPr sz="1800">
              <a:solidFill>
                <a:schemeClr val="dk1"/>
              </a:solidFill>
              <a:latin typeface="Times" panose="02020603050405020304"/>
              <a:ea typeface="Times" panose="02020603050405020304"/>
              <a:cs typeface="Times" panose="02020603050405020304"/>
              <a:sym typeface="Times" panose="02020603050405020304"/>
            </a:endParaRPr>
          </a:p>
          <a:p>
            <a:pPr marL="0" marR="0" lvl="0" indent="0" algn="l" rtl="0">
              <a:lnSpc>
                <a:spcPct val="95000"/>
              </a:lnSpc>
              <a:spcBef>
                <a:spcPts val="0"/>
              </a:spcBef>
              <a:spcAft>
                <a:spcPts val="0"/>
              </a:spcAft>
              <a:buClr>
                <a:schemeClr val="dk1"/>
              </a:buClr>
              <a:buSzPts val="1800"/>
              <a:buFont typeface="Arial" panose="020B0604020202020204"/>
              <a:buNone/>
            </a:pPr>
            <a:endParaRPr sz="1800">
              <a:solidFill>
                <a:schemeClr val="dk1"/>
              </a:solidFill>
              <a:latin typeface="Times" panose="02020603050405020304"/>
              <a:ea typeface="Times" panose="02020603050405020304"/>
              <a:cs typeface="Times" panose="02020603050405020304"/>
              <a:sym typeface="Times" panose="02020603050405020304"/>
            </a:endParaRPr>
          </a:p>
          <a:p>
            <a:pPr marL="0" marR="0" lvl="0" indent="0" algn="l" rtl="0">
              <a:lnSpc>
                <a:spcPct val="95000"/>
              </a:lnSpc>
              <a:spcBef>
                <a:spcPts val="0"/>
              </a:spcBef>
              <a:spcAft>
                <a:spcPts val="0"/>
              </a:spcAft>
              <a:buClr>
                <a:schemeClr val="dk1"/>
              </a:buClr>
              <a:buSzPts val="2400"/>
              <a:buFont typeface="Arial" panose="020B0604020202020204"/>
              <a:buNone/>
            </a:pPr>
            <a:endParaRPr sz="2400">
              <a:solidFill>
                <a:schemeClr val="dk1"/>
              </a:solidFill>
              <a:latin typeface="Times" panose="02020603050405020304"/>
              <a:ea typeface="Times" panose="02020603050405020304"/>
              <a:cs typeface="Times" panose="02020603050405020304"/>
              <a:sym typeface="Times" panose="02020603050405020304"/>
            </a:endParaRPr>
          </a:p>
        </p:txBody>
      </p:sp>
      <p:sp>
        <p:nvSpPr>
          <p:cNvPr id="608" name="Google Shape;608;p32"/>
          <p:cNvSpPr/>
          <p:nvPr/>
        </p:nvSpPr>
        <p:spPr>
          <a:xfrm>
            <a:off x="835025" y="3248025"/>
            <a:ext cx="1841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09" name="Google Shape;609;p32"/>
          <p:cNvGrpSpPr/>
          <p:nvPr/>
        </p:nvGrpSpPr>
        <p:grpSpPr>
          <a:xfrm>
            <a:off x="1670050" y="2493963"/>
            <a:ext cx="3549650" cy="814387"/>
            <a:chOff x="184" y="3434"/>
            <a:chExt cx="2236" cy="513"/>
          </a:xfrm>
        </p:grpSpPr>
        <p:grpSp>
          <p:nvGrpSpPr>
            <p:cNvPr id="610" name="Google Shape;610;p32"/>
            <p:cNvGrpSpPr/>
            <p:nvPr/>
          </p:nvGrpSpPr>
          <p:grpSpPr>
            <a:xfrm>
              <a:off x="645" y="3434"/>
              <a:ext cx="1775" cy="513"/>
              <a:chOff x="645" y="3434"/>
              <a:chExt cx="1775" cy="513"/>
            </a:xfrm>
          </p:grpSpPr>
          <p:sp>
            <p:nvSpPr>
              <p:cNvPr id="611" name="Google Shape;611;p32"/>
              <p:cNvSpPr/>
              <p:nvPr/>
            </p:nvSpPr>
            <p:spPr>
              <a:xfrm>
                <a:off x="2180" y="363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12" name="Google Shape;612;p32"/>
              <p:cNvGrpSpPr/>
              <p:nvPr/>
            </p:nvGrpSpPr>
            <p:grpSpPr>
              <a:xfrm>
                <a:off x="1470" y="3620"/>
                <a:ext cx="304" cy="308"/>
                <a:chOff x="1680" y="2016"/>
                <a:chExt cx="304" cy="308"/>
              </a:xfrm>
            </p:grpSpPr>
            <p:sp>
              <p:nvSpPr>
                <p:cNvPr id="613" name="Google Shape;613;p32"/>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14" name="Google Shape;614;p32"/>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15" name="Google Shape;615;p32"/>
              <p:cNvSpPr/>
              <p:nvPr/>
            </p:nvSpPr>
            <p:spPr>
              <a:xfrm rot="10800000" flipH="1">
                <a:off x="1747" y="3716"/>
                <a:ext cx="456" cy="196"/>
              </a:xfrm>
              <a:custGeom>
                <a:avLst/>
                <a:gdLst/>
                <a:ahLst/>
                <a:cxnLst/>
                <a:rect l="l" t="t" r="r" b="b"/>
                <a:pathLst>
                  <a:path w="31947" h="21600" fill="none" extrusionOk="0">
                    <a:moveTo>
                      <a:pt x="-1" y="4995"/>
                    </a:moveTo>
                    <a:cubicBezTo>
                      <a:pt x="3879" y="1767"/>
                      <a:pt x="8767" y="0"/>
                      <a:pt x="13815" y="0"/>
                    </a:cubicBezTo>
                    <a:cubicBezTo>
                      <a:pt x="21140" y="0"/>
                      <a:pt x="27966" y="3712"/>
                      <a:pt x="31947" y="9862"/>
                    </a:cubicBezTo>
                  </a:path>
                  <a:path w="31947" h="21600" extrusionOk="0">
                    <a:moveTo>
                      <a:pt x="-1" y="4995"/>
                    </a:moveTo>
                    <a:cubicBezTo>
                      <a:pt x="3879" y="1767"/>
                      <a:pt x="8767" y="0"/>
                      <a:pt x="13815" y="0"/>
                    </a:cubicBezTo>
                    <a:cubicBezTo>
                      <a:pt x="21140" y="0"/>
                      <a:pt x="27966" y="3712"/>
                      <a:pt x="31947" y="9862"/>
                    </a:cubicBezTo>
                    <a:lnTo>
                      <a:pt x="13815" y="21600"/>
                    </a:lnTo>
                    <a:lnTo>
                      <a:pt x="-1" y="4995"/>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6" name="Google Shape;616;p32"/>
              <p:cNvSpPr/>
              <p:nvPr/>
            </p:nvSpPr>
            <p:spPr>
              <a:xfrm flipH="1">
                <a:off x="1738" y="3618"/>
                <a:ext cx="459" cy="196"/>
              </a:xfrm>
              <a:custGeom>
                <a:avLst/>
                <a:gdLst/>
                <a:ahLst/>
                <a:cxnLst/>
                <a:rect l="l" t="t" r="r" b="b"/>
                <a:pathLst>
                  <a:path w="30601" h="21600" fill="none" extrusionOk="0">
                    <a:moveTo>
                      <a:pt x="-1" y="7433"/>
                    </a:moveTo>
                    <a:cubicBezTo>
                      <a:pt x="4101" y="2711"/>
                      <a:pt x="10049" y="0"/>
                      <a:pt x="16305" y="0"/>
                    </a:cubicBezTo>
                    <a:cubicBezTo>
                      <a:pt x="21570" y="0"/>
                      <a:pt x="26654" y="1923"/>
                      <a:pt x="30601" y="5408"/>
                    </a:cubicBezTo>
                  </a:path>
                  <a:path w="30601" h="21600" extrusionOk="0">
                    <a:moveTo>
                      <a:pt x="-1" y="7433"/>
                    </a:moveTo>
                    <a:cubicBezTo>
                      <a:pt x="4101" y="2711"/>
                      <a:pt x="10049" y="0"/>
                      <a:pt x="16305" y="0"/>
                    </a:cubicBezTo>
                    <a:cubicBezTo>
                      <a:pt x="21570" y="0"/>
                      <a:pt x="26654" y="1923"/>
                      <a:pt x="30601" y="5408"/>
                    </a:cubicBezTo>
                    <a:lnTo>
                      <a:pt x="16305" y="21600"/>
                    </a:lnTo>
                    <a:lnTo>
                      <a:pt x="-1" y="7433"/>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7" name="Google Shape;617;p32"/>
              <p:cNvSpPr txBox="1"/>
              <p:nvPr/>
            </p:nvSpPr>
            <p:spPr>
              <a:xfrm>
                <a:off x="645" y="3654"/>
                <a:ext cx="51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cxnSp>
            <p:nvCxnSpPr>
              <p:cNvPr id="618" name="Google Shape;618;p32"/>
              <p:cNvCxnSpPr/>
              <p:nvPr/>
            </p:nvCxnSpPr>
            <p:spPr>
              <a:xfrm>
                <a:off x="1152" y="3772"/>
                <a:ext cx="320" cy="0"/>
              </a:xfrm>
              <a:prstGeom prst="straightConnector1">
                <a:avLst/>
              </a:prstGeom>
              <a:noFill/>
              <a:ln w="9525" cap="flat" cmpd="sng">
                <a:solidFill>
                  <a:schemeClr val="dk1"/>
                </a:solidFill>
                <a:prstDash val="solid"/>
                <a:round/>
                <a:headEnd type="none" w="med" len="med"/>
                <a:tailEnd type="triangle" w="med" len="med"/>
              </a:ln>
            </p:spPr>
          </p:cxnSp>
          <p:sp>
            <p:nvSpPr>
              <p:cNvPr id="619" name="Google Shape;619;p32"/>
              <p:cNvSpPr txBox="1"/>
              <p:nvPr/>
            </p:nvSpPr>
            <p:spPr>
              <a:xfrm>
                <a:off x="1909" y="343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20" name="Google Shape;620;p32"/>
              <p:cNvSpPr txBox="1"/>
              <p:nvPr/>
            </p:nvSpPr>
            <p:spPr>
              <a:xfrm>
                <a:off x="1876" y="371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21" name="Google Shape;621;p32"/>
            <p:cNvSpPr/>
            <p:nvPr/>
          </p:nvSpPr>
          <p:spPr>
            <a:xfrm>
              <a:off x="184" y="3649"/>
              <a:ext cx="326"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(c):</a:t>
              </a:r>
            </a:p>
          </p:txBody>
        </p:sp>
      </p:grpSp>
      <p:sp>
        <p:nvSpPr>
          <p:cNvPr id="622" name="Google Shape;622;p32"/>
          <p:cNvSpPr/>
          <p:nvPr/>
        </p:nvSpPr>
        <p:spPr>
          <a:xfrm>
            <a:off x="327025" y="3457575"/>
            <a:ext cx="8607425" cy="646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Find an NFA to recognize the language (</a:t>
            </a:r>
            <a:r>
              <a:rPr lang="en-US" sz="1800" i="1">
                <a:solidFill>
                  <a:schemeClr val="dk1"/>
                </a:solidFill>
                <a:latin typeface="Arial" panose="020B0604020202020204"/>
                <a:ea typeface="Arial" panose="020B0604020202020204"/>
                <a:cs typeface="Arial" panose="020B0604020202020204"/>
                <a:sym typeface="Arial" panose="020B0604020202020204"/>
              </a:rPr>
              <a:t>a</a:t>
            </a:r>
            <a:r>
              <a:rPr lang="en-US" sz="1800">
                <a:solidFill>
                  <a:schemeClr val="dk1"/>
                </a:solidFill>
                <a:latin typeface="Arial" panose="020B0604020202020204"/>
                <a:ea typeface="Arial" panose="020B0604020202020204"/>
                <a:cs typeface="Arial" panose="020B0604020202020204"/>
                <a:sym typeface="Arial" panose="020B0604020202020204"/>
              </a:rPr>
              <a:t> + </a:t>
            </a:r>
            <a:r>
              <a:rPr lang="en-US" sz="1800" i="1">
                <a:solidFill>
                  <a:schemeClr val="dk1"/>
                </a:solidFill>
                <a:latin typeface="Arial" panose="020B0604020202020204"/>
                <a:ea typeface="Arial" panose="020B0604020202020204"/>
                <a:cs typeface="Arial" panose="020B0604020202020204"/>
                <a:sym typeface="Arial" panose="020B0604020202020204"/>
              </a:rPr>
              <a:t>ba</a:t>
            </a:r>
            <a:r>
              <a:rPr lang="en-US" sz="1800">
                <a:solidFill>
                  <a:schemeClr val="dk1"/>
                </a:solidFill>
                <a:latin typeface="Arial" panose="020B0604020202020204"/>
                <a:ea typeface="Arial" panose="020B0604020202020204"/>
                <a:cs typeface="Arial" panose="020B0604020202020204"/>
                <a:sym typeface="Arial" panose="020B0604020202020204"/>
              </a:rPr>
              <a:t>)*</a:t>
            </a:r>
            <a:r>
              <a:rPr lang="en-US" sz="1800" i="1">
                <a:solidFill>
                  <a:schemeClr val="dk1"/>
                </a:solidFill>
                <a:latin typeface="Arial" panose="020B0604020202020204"/>
                <a:ea typeface="Arial" panose="020B0604020202020204"/>
                <a:cs typeface="Arial" panose="020B0604020202020204"/>
                <a:sym typeface="Arial" panose="020B0604020202020204"/>
              </a:rPr>
              <a:t>bb</a:t>
            </a:r>
            <a:r>
              <a:rPr lang="en-US" sz="1800">
                <a:solidFill>
                  <a:schemeClr val="dk1"/>
                </a:solidFill>
                <a:latin typeface="Arial" panose="020B0604020202020204"/>
                <a:ea typeface="Arial" panose="020B0604020202020204"/>
                <a:cs typeface="Arial" panose="020B0604020202020204"/>
                <a:sym typeface="Arial" panose="020B0604020202020204"/>
              </a:rPr>
              <a:t>(</a:t>
            </a:r>
            <a:r>
              <a:rPr lang="en-US" sz="1800" i="1">
                <a:solidFill>
                  <a:schemeClr val="dk1"/>
                </a:solidFill>
                <a:latin typeface="Arial" panose="020B0604020202020204"/>
                <a:ea typeface="Arial" panose="020B0604020202020204"/>
                <a:cs typeface="Arial" panose="020B0604020202020204"/>
                <a:sym typeface="Arial" panose="020B0604020202020204"/>
              </a:rPr>
              <a:t>a</a:t>
            </a:r>
            <a:r>
              <a:rPr lang="en-US" sz="1800">
                <a:solidFill>
                  <a:schemeClr val="dk1"/>
                </a:solidFill>
                <a:latin typeface="Arial" panose="020B0604020202020204"/>
                <a:ea typeface="Arial" panose="020B0604020202020204"/>
                <a:cs typeface="Arial" panose="020B0604020202020204"/>
                <a:sym typeface="Arial" panose="020B0604020202020204"/>
              </a:rPr>
              <a:t> + </a:t>
            </a:r>
            <a:r>
              <a:rPr lang="en-US" sz="1800" i="1">
                <a:solidFill>
                  <a:schemeClr val="dk1"/>
                </a:solidFill>
                <a:latin typeface="Arial" panose="020B0604020202020204"/>
                <a:ea typeface="Arial" panose="020B0604020202020204"/>
                <a:cs typeface="Arial" panose="020B0604020202020204"/>
                <a:sym typeface="Arial" panose="020B0604020202020204"/>
              </a:rPr>
              <a:t>ab</a:t>
            </a:r>
            <a:r>
              <a:rPr lang="en-US" sz="1800">
                <a:solidFill>
                  <a:schemeClr val="dk1"/>
                </a:solidFill>
                <a:latin typeface="Arial" panose="020B0604020202020204"/>
                <a:ea typeface="Arial" panose="020B0604020202020204"/>
                <a:cs typeface="Arial" panose="020B0604020202020204"/>
                <a:sym typeface="Arial" panose="020B0604020202020204"/>
              </a:rPr>
              <a:t>)*. </a:t>
            </a:r>
          </a:p>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23" name="Google Shape;623;p32"/>
          <p:cNvGrpSpPr/>
          <p:nvPr/>
        </p:nvGrpSpPr>
        <p:grpSpPr>
          <a:xfrm>
            <a:off x="714376" y="4402931"/>
            <a:ext cx="4984750" cy="1597025"/>
            <a:chOff x="224" y="3037"/>
            <a:chExt cx="3140" cy="1006"/>
          </a:xfrm>
        </p:grpSpPr>
        <p:sp>
          <p:nvSpPr>
            <p:cNvPr id="624" name="Google Shape;624;p32"/>
            <p:cNvSpPr/>
            <p:nvPr/>
          </p:nvSpPr>
          <p:spPr>
            <a:xfrm>
              <a:off x="224" y="3037"/>
              <a:ext cx="862"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panose="020B0604020202020204"/>
                <a:buNone/>
              </a:pPr>
              <a:r>
                <a:rPr lang="en-US" sz="1800" b="1" i="1">
                  <a:solidFill>
                    <a:schemeClr val="dk1"/>
                  </a:solidFill>
                  <a:latin typeface="Arial" panose="020B0604020202020204"/>
                  <a:ea typeface="Arial" panose="020B0604020202020204"/>
                  <a:cs typeface="Arial" panose="020B0604020202020204"/>
                  <a:sym typeface="Arial" panose="020B0604020202020204"/>
                </a:rPr>
                <a:t>A solution</a:t>
              </a:r>
              <a:r>
                <a:rPr lang="en-US" sz="1800">
                  <a:solidFill>
                    <a:schemeClr val="dk1"/>
                  </a:solidFill>
                  <a:latin typeface="Arial" panose="020B0604020202020204"/>
                  <a:ea typeface="Arial" panose="020B0604020202020204"/>
                  <a:cs typeface="Arial" panose="020B0604020202020204"/>
                  <a:sym typeface="Arial" panose="020B0604020202020204"/>
                </a:rPr>
                <a:t>:</a:t>
              </a:r>
            </a:p>
          </p:txBody>
        </p:sp>
        <p:grpSp>
          <p:nvGrpSpPr>
            <p:cNvPr id="625" name="Google Shape;625;p32"/>
            <p:cNvGrpSpPr/>
            <p:nvPr/>
          </p:nvGrpSpPr>
          <p:grpSpPr>
            <a:xfrm>
              <a:off x="714" y="3065"/>
              <a:ext cx="2650" cy="978"/>
              <a:chOff x="714" y="3065"/>
              <a:chExt cx="2650" cy="978"/>
            </a:xfrm>
          </p:grpSpPr>
          <p:sp>
            <p:nvSpPr>
              <p:cNvPr id="626" name="Google Shape;626;p32"/>
              <p:cNvSpPr/>
              <p:nvPr/>
            </p:nvSpPr>
            <p:spPr>
              <a:xfrm>
                <a:off x="1542" y="334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27" name="Google Shape;627;p32"/>
              <p:cNvSpPr/>
              <p:nvPr/>
            </p:nvSpPr>
            <p:spPr>
              <a:xfrm>
                <a:off x="2186" y="334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28" name="Google Shape;628;p32"/>
              <p:cNvGrpSpPr/>
              <p:nvPr/>
            </p:nvGrpSpPr>
            <p:grpSpPr>
              <a:xfrm>
                <a:off x="2838" y="3309"/>
                <a:ext cx="304" cy="308"/>
                <a:chOff x="1680" y="2016"/>
                <a:chExt cx="304" cy="308"/>
              </a:xfrm>
            </p:grpSpPr>
            <p:sp>
              <p:nvSpPr>
                <p:cNvPr id="629" name="Google Shape;629;p32"/>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30" name="Google Shape;630;p32"/>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31" name="Google Shape;631;p32"/>
              <p:cNvSpPr txBox="1"/>
              <p:nvPr/>
            </p:nvSpPr>
            <p:spPr>
              <a:xfrm>
                <a:off x="714" y="3355"/>
                <a:ext cx="5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cxnSp>
            <p:nvCxnSpPr>
              <p:cNvPr id="632" name="Google Shape;632;p32"/>
              <p:cNvCxnSpPr/>
              <p:nvPr/>
            </p:nvCxnSpPr>
            <p:spPr>
              <a:xfrm>
                <a:off x="1218" y="3473"/>
                <a:ext cx="320" cy="0"/>
              </a:xfrm>
              <a:prstGeom prst="straightConnector1">
                <a:avLst/>
              </a:prstGeom>
              <a:noFill/>
              <a:ln w="9525" cap="flat" cmpd="sng">
                <a:solidFill>
                  <a:schemeClr val="dk1"/>
                </a:solidFill>
                <a:prstDash val="solid"/>
                <a:round/>
                <a:headEnd type="none" w="med" len="med"/>
                <a:tailEnd type="triangle" w="med" len="med"/>
              </a:ln>
            </p:spPr>
          </p:cxnSp>
          <p:sp>
            <p:nvSpPr>
              <p:cNvPr id="633" name="Google Shape;633;p32"/>
              <p:cNvSpPr txBox="1"/>
              <p:nvPr/>
            </p:nvSpPr>
            <p:spPr>
              <a:xfrm>
                <a:off x="1704" y="3065"/>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34" name="Google Shape;634;p32"/>
              <p:cNvSpPr/>
              <p:nvPr/>
            </p:nvSpPr>
            <p:spPr>
              <a:xfrm rot="5400000" flipH="1">
                <a:off x="1551" y="3164"/>
                <a:ext cx="197" cy="190"/>
              </a:xfrm>
              <a:custGeom>
                <a:avLst/>
                <a:gdLst/>
                <a:ahLst/>
                <a:cxnLst/>
                <a:rect l="l" t="t" r="r" b="b"/>
                <a:pathLst>
                  <a:path w="41015" h="43200" fill="none"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path>
                  <a:path w="41015" h="43200"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lnTo>
                      <a:pt x="19415" y="21600"/>
                    </a:lnTo>
                    <a:lnTo>
                      <a:pt x="861" y="1053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5" name="Google Shape;635;p32"/>
              <p:cNvSpPr txBox="1"/>
              <p:nvPr/>
            </p:nvSpPr>
            <p:spPr>
              <a:xfrm>
                <a:off x="1902" y="3275"/>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36" name="Google Shape;636;p32"/>
              <p:cNvSpPr txBox="1"/>
              <p:nvPr/>
            </p:nvSpPr>
            <p:spPr>
              <a:xfrm>
                <a:off x="3092" y="3087"/>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37" name="Google Shape;637;p32"/>
              <p:cNvSpPr txBox="1"/>
              <p:nvPr/>
            </p:nvSpPr>
            <p:spPr>
              <a:xfrm>
                <a:off x="2510" y="3269"/>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38" name="Google Shape;638;p32"/>
              <p:cNvCxnSpPr/>
              <p:nvPr/>
            </p:nvCxnSpPr>
            <p:spPr>
              <a:xfrm>
                <a:off x="1782" y="3469"/>
                <a:ext cx="400" cy="0"/>
              </a:xfrm>
              <a:prstGeom prst="straightConnector1">
                <a:avLst/>
              </a:prstGeom>
              <a:noFill/>
              <a:ln w="9525" cap="flat" cmpd="sng">
                <a:solidFill>
                  <a:schemeClr val="dk1"/>
                </a:solidFill>
                <a:prstDash val="solid"/>
                <a:round/>
                <a:headEnd type="none" w="med" len="med"/>
                <a:tailEnd type="triangle" w="med" len="med"/>
              </a:ln>
            </p:spPr>
          </p:cxnSp>
          <p:cxnSp>
            <p:nvCxnSpPr>
              <p:cNvPr id="639" name="Google Shape;639;p32"/>
              <p:cNvCxnSpPr/>
              <p:nvPr/>
            </p:nvCxnSpPr>
            <p:spPr>
              <a:xfrm>
                <a:off x="2430" y="3465"/>
                <a:ext cx="408" cy="0"/>
              </a:xfrm>
              <a:prstGeom prst="straightConnector1">
                <a:avLst/>
              </a:prstGeom>
              <a:noFill/>
              <a:ln w="9525" cap="flat" cmpd="sng">
                <a:solidFill>
                  <a:schemeClr val="dk1"/>
                </a:solidFill>
                <a:prstDash val="solid"/>
                <a:round/>
                <a:headEnd type="none" w="med" len="med"/>
                <a:tailEnd type="triangle" w="med" len="med"/>
              </a:ln>
            </p:spPr>
          </p:cxnSp>
          <p:sp>
            <p:nvSpPr>
              <p:cNvPr id="640" name="Google Shape;640;p32"/>
              <p:cNvSpPr/>
              <p:nvPr/>
            </p:nvSpPr>
            <p:spPr>
              <a:xfrm rot="5400000" flipH="1">
                <a:off x="2893" y="3126"/>
                <a:ext cx="197" cy="190"/>
              </a:xfrm>
              <a:custGeom>
                <a:avLst/>
                <a:gdLst/>
                <a:ahLst/>
                <a:cxnLst/>
                <a:rect l="l" t="t" r="r" b="b"/>
                <a:pathLst>
                  <a:path w="41015" h="43200" fill="none"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path>
                  <a:path w="41015" h="43200"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lnTo>
                      <a:pt x="19415" y="21600"/>
                    </a:lnTo>
                    <a:lnTo>
                      <a:pt x="861" y="1053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1" name="Google Shape;641;p32"/>
              <p:cNvSpPr/>
              <p:nvPr/>
            </p:nvSpPr>
            <p:spPr>
              <a:xfrm>
                <a:off x="1694" y="3765"/>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42" name="Google Shape;642;p32"/>
              <p:cNvSpPr/>
              <p:nvPr/>
            </p:nvSpPr>
            <p:spPr>
              <a:xfrm>
                <a:off x="1616" y="3522"/>
                <a:ext cx="256" cy="256"/>
              </a:xfrm>
              <a:custGeom>
                <a:avLst/>
                <a:gdLst/>
                <a:ahLst/>
                <a:cxnLst/>
                <a:rect l="l" t="t" r="r" b="b"/>
                <a:pathLst>
                  <a:path w="21600" h="18381" fill="none" extrusionOk="0">
                    <a:moveTo>
                      <a:pt x="12799" y="-2"/>
                    </a:moveTo>
                    <a:cubicBezTo>
                      <a:pt x="18332" y="4069"/>
                      <a:pt x="21600" y="10528"/>
                      <a:pt x="21600" y="17398"/>
                    </a:cubicBezTo>
                    <a:cubicBezTo>
                      <a:pt x="21600" y="17725"/>
                      <a:pt x="21592" y="18053"/>
                      <a:pt x="21577" y="18381"/>
                    </a:cubicBezTo>
                  </a:path>
                  <a:path w="21600" h="18381" extrusionOk="0">
                    <a:moveTo>
                      <a:pt x="12799" y="-2"/>
                    </a:moveTo>
                    <a:cubicBezTo>
                      <a:pt x="18332" y="4069"/>
                      <a:pt x="21600" y="10528"/>
                      <a:pt x="21600" y="17398"/>
                    </a:cubicBezTo>
                    <a:cubicBezTo>
                      <a:pt x="21600" y="17725"/>
                      <a:pt x="21592" y="18053"/>
                      <a:pt x="21577" y="18381"/>
                    </a:cubicBezTo>
                    <a:lnTo>
                      <a:pt x="0" y="17398"/>
                    </a:lnTo>
                    <a:lnTo>
                      <a:pt x="12799" y="-2"/>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rot="10800000">
                <a:off x="1598" y="3572"/>
                <a:ext cx="256" cy="260"/>
              </a:xfrm>
              <a:custGeom>
                <a:avLst/>
                <a:gdLst/>
                <a:ahLst/>
                <a:cxnLst/>
                <a:rect l="l" t="t" r="r" b="b"/>
                <a:pathLst>
                  <a:path w="21600" h="18666" fill="none" extrusionOk="0">
                    <a:moveTo>
                      <a:pt x="12799" y="-2"/>
                    </a:moveTo>
                    <a:cubicBezTo>
                      <a:pt x="18332" y="4069"/>
                      <a:pt x="21600" y="10528"/>
                      <a:pt x="21600" y="17398"/>
                    </a:cubicBezTo>
                    <a:cubicBezTo>
                      <a:pt x="21600" y="17820"/>
                      <a:pt x="21587" y="18243"/>
                      <a:pt x="21562" y="18666"/>
                    </a:cubicBezTo>
                  </a:path>
                  <a:path w="21600" h="18666" extrusionOk="0">
                    <a:moveTo>
                      <a:pt x="12799" y="-2"/>
                    </a:moveTo>
                    <a:cubicBezTo>
                      <a:pt x="18332" y="4069"/>
                      <a:pt x="21600" y="10528"/>
                      <a:pt x="21600" y="17398"/>
                    </a:cubicBezTo>
                    <a:cubicBezTo>
                      <a:pt x="21600" y="17820"/>
                      <a:pt x="21587" y="18243"/>
                      <a:pt x="21562" y="18666"/>
                    </a:cubicBezTo>
                    <a:lnTo>
                      <a:pt x="0" y="17398"/>
                    </a:lnTo>
                    <a:lnTo>
                      <a:pt x="12799" y="-2"/>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4" name="Google Shape;644;p32"/>
              <p:cNvSpPr txBox="1"/>
              <p:nvPr/>
            </p:nvSpPr>
            <p:spPr>
              <a:xfrm>
                <a:off x="1824" y="3511"/>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45" name="Google Shape;645;p32"/>
              <p:cNvSpPr txBox="1"/>
              <p:nvPr/>
            </p:nvSpPr>
            <p:spPr>
              <a:xfrm>
                <a:off x="1474" y="3645"/>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46" name="Google Shape;646;p32"/>
              <p:cNvSpPr/>
              <p:nvPr/>
            </p:nvSpPr>
            <p:spPr>
              <a:xfrm>
                <a:off x="3048" y="380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47" name="Google Shape;647;p32"/>
              <p:cNvSpPr/>
              <p:nvPr/>
            </p:nvSpPr>
            <p:spPr>
              <a:xfrm>
                <a:off x="2970" y="3557"/>
                <a:ext cx="256" cy="259"/>
              </a:xfrm>
              <a:custGeom>
                <a:avLst/>
                <a:gdLst/>
                <a:ahLst/>
                <a:cxnLst/>
                <a:rect l="l" t="t" r="r" b="b"/>
                <a:pathLst>
                  <a:path w="21600" h="18627" fill="none" extrusionOk="0">
                    <a:moveTo>
                      <a:pt x="12459" y="-1"/>
                    </a:moveTo>
                    <a:cubicBezTo>
                      <a:pt x="18191" y="4047"/>
                      <a:pt x="21600" y="10626"/>
                      <a:pt x="21600" y="17644"/>
                    </a:cubicBezTo>
                    <a:cubicBezTo>
                      <a:pt x="21600" y="17971"/>
                      <a:pt x="21592" y="18299"/>
                      <a:pt x="21577" y="18627"/>
                    </a:cubicBezTo>
                  </a:path>
                  <a:path w="21600" h="18627" extrusionOk="0">
                    <a:moveTo>
                      <a:pt x="12459" y="-1"/>
                    </a:moveTo>
                    <a:cubicBezTo>
                      <a:pt x="18191" y="4047"/>
                      <a:pt x="21600" y="10626"/>
                      <a:pt x="21600" y="17644"/>
                    </a:cubicBezTo>
                    <a:cubicBezTo>
                      <a:pt x="21600" y="17971"/>
                      <a:pt x="21592" y="18299"/>
                      <a:pt x="21577" y="18627"/>
                    </a:cubicBezTo>
                    <a:lnTo>
                      <a:pt x="0" y="17644"/>
                    </a:lnTo>
                    <a:lnTo>
                      <a:pt x="12459"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8" name="Google Shape;648;p32"/>
              <p:cNvSpPr/>
              <p:nvPr/>
            </p:nvSpPr>
            <p:spPr>
              <a:xfrm rot="10800000">
                <a:off x="2952" y="3610"/>
                <a:ext cx="256" cy="260"/>
              </a:xfrm>
              <a:custGeom>
                <a:avLst/>
                <a:gdLst/>
                <a:ahLst/>
                <a:cxnLst/>
                <a:rect l="l" t="t" r="r" b="b"/>
                <a:pathLst>
                  <a:path w="21600" h="18666" fill="none" extrusionOk="0">
                    <a:moveTo>
                      <a:pt x="12799" y="-2"/>
                    </a:moveTo>
                    <a:cubicBezTo>
                      <a:pt x="18332" y="4069"/>
                      <a:pt x="21600" y="10528"/>
                      <a:pt x="21600" y="17398"/>
                    </a:cubicBezTo>
                    <a:cubicBezTo>
                      <a:pt x="21600" y="17820"/>
                      <a:pt x="21587" y="18243"/>
                      <a:pt x="21562" y="18666"/>
                    </a:cubicBezTo>
                  </a:path>
                  <a:path w="21600" h="18666" extrusionOk="0">
                    <a:moveTo>
                      <a:pt x="12799" y="-2"/>
                    </a:moveTo>
                    <a:cubicBezTo>
                      <a:pt x="18332" y="4069"/>
                      <a:pt x="21600" y="10528"/>
                      <a:pt x="21600" y="17398"/>
                    </a:cubicBezTo>
                    <a:cubicBezTo>
                      <a:pt x="21600" y="17820"/>
                      <a:pt x="21587" y="18243"/>
                      <a:pt x="21562" y="18666"/>
                    </a:cubicBezTo>
                    <a:lnTo>
                      <a:pt x="0" y="17398"/>
                    </a:lnTo>
                    <a:lnTo>
                      <a:pt x="12799" y="-2"/>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9" name="Google Shape;649;p32"/>
              <p:cNvSpPr txBox="1"/>
              <p:nvPr/>
            </p:nvSpPr>
            <p:spPr>
              <a:xfrm>
                <a:off x="3178" y="3549"/>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50" name="Google Shape;650;p32"/>
              <p:cNvSpPr txBox="1"/>
              <p:nvPr/>
            </p:nvSpPr>
            <p:spPr>
              <a:xfrm>
                <a:off x="2828" y="3683"/>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grpSp>
        <p:nvGrpSpPr>
          <p:cNvPr id="651" name="Google Shape;651;p32"/>
          <p:cNvGrpSpPr/>
          <p:nvPr/>
        </p:nvGrpSpPr>
        <p:grpSpPr>
          <a:xfrm>
            <a:off x="464695" y="872332"/>
            <a:ext cx="3667567" cy="381000"/>
            <a:chOff x="240" y="1168"/>
            <a:chExt cx="2152" cy="240"/>
          </a:xfrm>
        </p:grpSpPr>
        <p:grpSp>
          <p:nvGrpSpPr>
            <p:cNvPr id="652" name="Google Shape;652;p32"/>
            <p:cNvGrpSpPr/>
            <p:nvPr/>
          </p:nvGrpSpPr>
          <p:grpSpPr>
            <a:xfrm>
              <a:off x="1263" y="1168"/>
              <a:ext cx="1129" cy="240"/>
              <a:chOff x="287" y="2871"/>
              <a:chExt cx="1129" cy="240"/>
            </a:xfrm>
          </p:grpSpPr>
          <p:sp>
            <p:nvSpPr>
              <p:cNvPr id="653" name="Google Shape;653;p32"/>
              <p:cNvSpPr/>
              <p:nvPr/>
            </p:nvSpPr>
            <p:spPr>
              <a:xfrm>
                <a:off x="1176" y="287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54" name="Google Shape;654;p32"/>
              <p:cNvSpPr txBox="1"/>
              <p:nvPr/>
            </p:nvSpPr>
            <p:spPr>
              <a:xfrm>
                <a:off x="287" y="2874"/>
                <a:ext cx="577"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cxnSp>
            <p:nvCxnSpPr>
              <p:cNvPr id="655" name="Google Shape;655;p32"/>
              <p:cNvCxnSpPr/>
              <p:nvPr/>
            </p:nvCxnSpPr>
            <p:spPr>
              <a:xfrm>
                <a:off x="856" y="2992"/>
                <a:ext cx="320" cy="0"/>
              </a:xfrm>
              <a:prstGeom prst="straightConnector1">
                <a:avLst/>
              </a:prstGeom>
              <a:noFill/>
              <a:ln w="9525" cap="flat" cmpd="sng">
                <a:solidFill>
                  <a:schemeClr val="dk1"/>
                </a:solidFill>
                <a:prstDash val="solid"/>
                <a:round/>
                <a:headEnd type="none" w="med" len="med"/>
                <a:tailEnd type="triangle" w="med" len="med"/>
              </a:ln>
            </p:spPr>
          </p:cxnSp>
        </p:grpSp>
        <p:sp>
          <p:nvSpPr>
            <p:cNvPr id="656" name="Google Shape;656;p32"/>
            <p:cNvSpPr/>
            <p:nvPr/>
          </p:nvSpPr>
          <p:spPr>
            <a:xfrm>
              <a:off x="240" y="1168"/>
              <a:ext cx="1078"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panose="020B0604020202020204"/>
                <a:buNone/>
              </a:pPr>
              <a:r>
                <a:rPr lang="en-US" sz="1800" b="1" i="1">
                  <a:solidFill>
                    <a:schemeClr val="dk1"/>
                  </a:solidFill>
                  <a:latin typeface="Arial" panose="020B0604020202020204"/>
                  <a:ea typeface="Arial" panose="020B0604020202020204"/>
                  <a:cs typeface="Arial" panose="020B0604020202020204"/>
                  <a:sym typeface="Arial" panose="020B0604020202020204"/>
                </a:rPr>
                <a:t>Solutions</a:t>
              </a:r>
              <a:r>
                <a:rPr lang="en-US" sz="1800">
                  <a:solidFill>
                    <a:schemeClr val="dk1"/>
                  </a:solidFill>
                  <a:latin typeface="Arial" panose="020B0604020202020204"/>
                  <a:ea typeface="Arial" panose="020B0604020202020204"/>
                  <a:cs typeface="Arial" panose="020B0604020202020204"/>
                  <a:sym typeface="Arial" panose="020B0604020202020204"/>
                </a:rPr>
                <a:t>: (a):</a:t>
              </a:r>
            </a:p>
          </p:txBody>
        </p:sp>
      </p:grpSp>
      <p:grpSp>
        <p:nvGrpSpPr>
          <p:cNvPr id="657" name="Google Shape;657;p32"/>
          <p:cNvGrpSpPr/>
          <p:nvPr/>
        </p:nvGrpSpPr>
        <p:grpSpPr>
          <a:xfrm>
            <a:off x="1697038" y="1722438"/>
            <a:ext cx="2552700" cy="488950"/>
            <a:chOff x="176" y="3052"/>
            <a:chExt cx="1608" cy="308"/>
          </a:xfrm>
        </p:grpSpPr>
        <p:grpSp>
          <p:nvGrpSpPr>
            <p:cNvPr id="658" name="Google Shape;658;p32"/>
            <p:cNvGrpSpPr/>
            <p:nvPr/>
          </p:nvGrpSpPr>
          <p:grpSpPr>
            <a:xfrm>
              <a:off x="645" y="3052"/>
              <a:ext cx="1139" cy="308"/>
              <a:chOff x="1125" y="2628"/>
              <a:chExt cx="1139" cy="308"/>
            </a:xfrm>
          </p:grpSpPr>
          <p:grpSp>
            <p:nvGrpSpPr>
              <p:cNvPr id="659" name="Google Shape;659;p32"/>
              <p:cNvGrpSpPr/>
              <p:nvPr/>
            </p:nvGrpSpPr>
            <p:grpSpPr>
              <a:xfrm>
                <a:off x="1960" y="2628"/>
                <a:ext cx="304" cy="308"/>
                <a:chOff x="1680" y="2016"/>
                <a:chExt cx="304" cy="308"/>
              </a:xfrm>
            </p:grpSpPr>
            <p:sp>
              <p:nvSpPr>
                <p:cNvPr id="660" name="Google Shape;660;p32"/>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61" name="Google Shape;661;p32"/>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62" name="Google Shape;662;p32"/>
              <p:cNvSpPr txBox="1"/>
              <p:nvPr/>
            </p:nvSpPr>
            <p:spPr>
              <a:xfrm>
                <a:off x="1125" y="2674"/>
                <a:ext cx="51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cxnSp>
            <p:nvCxnSpPr>
              <p:cNvPr id="663" name="Google Shape;663;p32"/>
              <p:cNvCxnSpPr/>
              <p:nvPr/>
            </p:nvCxnSpPr>
            <p:spPr>
              <a:xfrm>
                <a:off x="1632" y="2792"/>
                <a:ext cx="320" cy="0"/>
              </a:xfrm>
              <a:prstGeom prst="straightConnector1">
                <a:avLst/>
              </a:prstGeom>
              <a:noFill/>
              <a:ln w="9525" cap="flat" cmpd="sng">
                <a:solidFill>
                  <a:schemeClr val="dk1"/>
                </a:solidFill>
                <a:prstDash val="solid"/>
                <a:round/>
                <a:headEnd type="none" w="med" len="med"/>
                <a:tailEnd type="triangle" w="med" len="med"/>
              </a:ln>
            </p:spPr>
          </p:cxnSp>
        </p:grpSp>
        <p:sp>
          <p:nvSpPr>
            <p:cNvPr id="664" name="Google Shape;664;p32"/>
            <p:cNvSpPr/>
            <p:nvPr/>
          </p:nvSpPr>
          <p:spPr>
            <a:xfrm>
              <a:off x="176" y="3095"/>
              <a:ext cx="381" cy="222"/>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(b):</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0" name="Google Shape;670;p3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Examples</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671" name="Google Shape;671;p3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672" name="Google Shape;672;p33"/>
          <p:cNvGrpSpPr/>
          <p:nvPr/>
        </p:nvGrpSpPr>
        <p:grpSpPr>
          <a:xfrm>
            <a:off x="44973" y="554459"/>
            <a:ext cx="12105503" cy="5997663"/>
            <a:chOff x="162398" y="1274313"/>
            <a:chExt cx="9296400" cy="848867"/>
          </a:xfrm>
        </p:grpSpPr>
        <p:sp>
          <p:nvSpPr>
            <p:cNvPr id="673" name="Google Shape;673;p33"/>
            <p:cNvSpPr/>
            <p:nvPr/>
          </p:nvSpPr>
          <p:spPr>
            <a:xfrm>
              <a:off x="162398" y="127693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74" name="Google Shape;674;p33"/>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75" name="Google Shape;675;p33"/>
          <p:cNvSpPr/>
          <p:nvPr/>
        </p:nvSpPr>
        <p:spPr>
          <a:xfrm>
            <a:off x="200025" y="3416300"/>
            <a:ext cx="8685213" cy="960438"/>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panose="020B0604020202020204"/>
              <a:buNone/>
            </a:pPr>
            <a:endParaRPr sz="1800">
              <a:solidFill>
                <a:schemeClr val="dk1"/>
              </a:solidFill>
              <a:latin typeface="Times" panose="02020603050405020304"/>
              <a:ea typeface="Times" panose="02020603050405020304"/>
              <a:cs typeface="Times" panose="02020603050405020304"/>
              <a:sym typeface="Times" panose="02020603050405020304"/>
            </a:endParaRPr>
          </a:p>
          <a:p>
            <a:pPr marL="0" marR="0" lvl="0" indent="0" algn="l" rtl="0">
              <a:lnSpc>
                <a:spcPct val="95000"/>
              </a:lnSpc>
              <a:spcBef>
                <a:spcPts val="0"/>
              </a:spcBef>
              <a:spcAft>
                <a:spcPts val="0"/>
              </a:spcAft>
              <a:buClr>
                <a:schemeClr val="dk1"/>
              </a:buClr>
              <a:buSzPts val="1800"/>
              <a:buFont typeface="Arial" panose="020B0604020202020204"/>
              <a:buNone/>
            </a:pPr>
            <a:endParaRPr sz="1800">
              <a:solidFill>
                <a:schemeClr val="dk1"/>
              </a:solidFill>
              <a:latin typeface="Times" panose="02020603050405020304"/>
              <a:ea typeface="Times" panose="02020603050405020304"/>
              <a:cs typeface="Times" panose="02020603050405020304"/>
              <a:sym typeface="Times" panose="02020603050405020304"/>
            </a:endParaRPr>
          </a:p>
          <a:p>
            <a:pPr marL="0" marR="0" lvl="0" indent="0" algn="l" rtl="0">
              <a:lnSpc>
                <a:spcPct val="95000"/>
              </a:lnSpc>
              <a:spcBef>
                <a:spcPts val="0"/>
              </a:spcBef>
              <a:spcAft>
                <a:spcPts val="0"/>
              </a:spcAft>
              <a:buClr>
                <a:schemeClr val="dk1"/>
              </a:buClr>
              <a:buSzPts val="2400"/>
              <a:buFont typeface="Arial" panose="020B0604020202020204"/>
              <a:buNone/>
            </a:pPr>
            <a:endParaRPr sz="2400">
              <a:solidFill>
                <a:schemeClr val="dk1"/>
              </a:solidFill>
              <a:latin typeface="Times" panose="02020603050405020304"/>
              <a:ea typeface="Times" panose="02020603050405020304"/>
              <a:cs typeface="Times" panose="02020603050405020304"/>
              <a:sym typeface="Times" panose="02020603050405020304"/>
            </a:endParaRPr>
          </a:p>
        </p:txBody>
      </p:sp>
      <p:sp>
        <p:nvSpPr>
          <p:cNvPr id="676" name="Google Shape;676;p33"/>
          <p:cNvSpPr/>
          <p:nvPr/>
        </p:nvSpPr>
        <p:spPr>
          <a:xfrm>
            <a:off x="835025" y="3248025"/>
            <a:ext cx="1841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77" name="Google Shape;67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panose="020B0604020202020204"/>
              <a:buNone/>
            </a:pPr>
            <a:fld id="{00000000-1234-1234-1234-123412341234}" type="slidenum">
              <a:rPr lang="en-US" sz="1200">
                <a:solidFill>
                  <a:srgbClr val="898989"/>
                </a:solidFill>
                <a:latin typeface="Calibri" panose="020F0502020204030204"/>
                <a:ea typeface="Calibri" panose="020F0502020204030204"/>
                <a:cs typeface="Calibri" panose="020F0502020204030204"/>
                <a:sym typeface="Calibri" panose="020F0502020204030204"/>
              </a:rPr>
              <a:t>25</a:t>
            </a:fld>
            <a:endParaRPr sz="1200">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678" name="Google Shape;678;p33"/>
          <p:cNvSpPr/>
          <p:nvPr/>
        </p:nvSpPr>
        <p:spPr>
          <a:xfrm>
            <a:off x="163513" y="478632"/>
            <a:ext cx="8610600" cy="61277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1800">
                <a:solidFill>
                  <a:schemeClr val="dk1"/>
                </a:solidFill>
                <a:latin typeface="Times" panose="02020603050405020304"/>
                <a:ea typeface="Times" panose="02020603050405020304"/>
                <a:cs typeface="Times" panose="02020603050405020304"/>
                <a:sym typeface="Times" panose="02020603050405020304"/>
              </a:rPr>
              <a:t>Algorithm: </a:t>
            </a:r>
            <a:r>
              <a:rPr lang="en-US" sz="1800" i="1">
                <a:solidFill>
                  <a:schemeClr val="dk1"/>
                </a:solidFill>
                <a:latin typeface="Times" panose="02020603050405020304"/>
                <a:ea typeface="Times" panose="02020603050405020304"/>
                <a:cs typeface="Times" panose="02020603050405020304"/>
                <a:sym typeface="Times" panose="02020603050405020304"/>
              </a:rPr>
              <a:t>Transform a Regular Expression into a Finite Automaton</a:t>
            </a:r>
            <a:endParaRPr sz="1800">
              <a:solidFill>
                <a:schemeClr val="dk1"/>
              </a:solidFill>
              <a:latin typeface="Times" panose="02020603050405020304"/>
              <a:ea typeface="Times" panose="02020603050405020304"/>
              <a:cs typeface="Times" panose="02020603050405020304"/>
              <a:sym typeface="Times" panose="02020603050405020304"/>
            </a:endParaRPr>
          </a:p>
          <a:p>
            <a:pPr marL="0" marR="0" lvl="0" indent="0" algn="l" rtl="0">
              <a:lnSpc>
                <a:spcPct val="95000"/>
              </a:lnSpc>
              <a:spcBef>
                <a:spcPts val="0"/>
              </a:spcBef>
              <a:spcAft>
                <a:spcPts val="0"/>
              </a:spcAft>
              <a:buNone/>
            </a:pPr>
            <a:r>
              <a:rPr lang="en-US" sz="1800">
                <a:solidFill>
                  <a:schemeClr val="dk1"/>
                </a:solidFill>
                <a:latin typeface="Times" panose="02020603050405020304"/>
                <a:ea typeface="Times" panose="02020603050405020304"/>
                <a:cs typeface="Times" panose="02020603050405020304"/>
                <a:sym typeface="Times" panose="02020603050405020304"/>
              </a:rPr>
              <a:t>Start by placing the regular expression on the edge between a start and final state:</a:t>
            </a:r>
          </a:p>
        </p:txBody>
      </p:sp>
      <p:grpSp>
        <p:nvGrpSpPr>
          <p:cNvPr id="679" name="Google Shape;679;p33"/>
          <p:cNvGrpSpPr/>
          <p:nvPr/>
        </p:nvGrpSpPr>
        <p:grpSpPr>
          <a:xfrm>
            <a:off x="1019175" y="947738"/>
            <a:ext cx="4718050" cy="590550"/>
            <a:chOff x="434" y="1141"/>
            <a:chExt cx="2972" cy="372"/>
          </a:xfrm>
        </p:grpSpPr>
        <p:grpSp>
          <p:nvGrpSpPr>
            <p:cNvPr id="680" name="Google Shape;680;p33"/>
            <p:cNvGrpSpPr/>
            <p:nvPr/>
          </p:nvGrpSpPr>
          <p:grpSpPr>
            <a:xfrm>
              <a:off x="3102" y="1205"/>
              <a:ext cx="304" cy="308"/>
              <a:chOff x="1680" y="2016"/>
              <a:chExt cx="304" cy="308"/>
            </a:xfrm>
          </p:grpSpPr>
          <p:sp>
            <p:nvSpPr>
              <p:cNvPr id="681" name="Google Shape;681;p33"/>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33"/>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83" name="Google Shape;683;p33"/>
            <p:cNvSpPr txBox="1"/>
            <p:nvPr/>
          </p:nvSpPr>
          <p:spPr>
            <a:xfrm>
              <a:off x="1790" y="1141"/>
              <a:ext cx="124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Regular expression</a:t>
              </a:r>
            </a:p>
          </p:txBody>
        </p:sp>
        <p:cxnSp>
          <p:nvCxnSpPr>
            <p:cNvPr id="684" name="Google Shape;684;p33"/>
            <p:cNvCxnSpPr/>
            <p:nvPr/>
          </p:nvCxnSpPr>
          <p:spPr>
            <a:xfrm>
              <a:off x="1718" y="1361"/>
              <a:ext cx="1384" cy="0"/>
            </a:xfrm>
            <a:prstGeom prst="straightConnector1">
              <a:avLst/>
            </a:prstGeom>
            <a:noFill/>
            <a:ln w="9525" cap="flat" cmpd="sng">
              <a:solidFill>
                <a:schemeClr val="dk1"/>
              </a:solidFill>
              <a:prstDash val="solid"/>
              <a:round/>
              <a:headEnd type="none" w="med" len="med"/>
              <a:tailEnd type="triangle" w="med" len="med"/>
            </a:ln>
          </p:spPr>
        </p:cxnSp>
        <p:grpSp>
          <p:nvGrpSpPr>
            <p:cNvPr id="685" name="Google Shape;685;p33"/>
            <p:cNvGrpSpPr/>
            <p:nvPr/>
          </p:nvGrpSpPr>
          <p:grpSpPr>
            <a:xfrm>
              <a:off x="434" y="1240"/>
              <a:ext cx="1286" cy="240"/>
              <a:chOff x="130" y="2871"/>
              <a:chExt cx="1286" cy="240"/>
            </a:xfrm>
          </p:grpSpPr>
          <p:sp>
            <p:nvSpPr>
              <p:cNvPr id="686" name="Google Shape;686;p33"/>
              <p:cNvSpPr/>
              <p:nvPr/>
            </p:nvSpPr>
            <p:spPr>
              <a:xfrm>
                <a:off x="1176" y="287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7" name="Google Shape;687;p33"/>
              <p:cNvSpPr txBox="1"/>
              <p:nvPr/>
            </p:nvSpPr>
            <p:spPr>
              <a:xfrm>
                <a:off x="130" y="2874"/>
                <a:ext cx="73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cxnSp>
            <p:nvCxnSpPr>
              <p:cNvPr id="688" name="Google Shape;688;p33"/>
              <p:cNvCxnSpPr/>
              <p:nvPr/>
            </p:nvCxnSpPr>
            <p:spPr>
              <a:xfrm>
                <a:off x="856" y="2992"/>
                <a:ext cx="320" cy="0"/>
              </a:xfrm>
              <a:prstGeom prst="straightConnector1">
                <a:avLst/>
              </a:prstGeom>
              <a:noFill/>
              <a:ln w="9525" cap="flat" cmpd="sng">
                <a:solidFill>
                  <a:schemeClr val="dk1"/>
                </a:solidFill>
                <a:prstDash val="solid"/>
                <a:round/>
                <a:headEnd type="none" w="med" len="med"/>
                <a:tailEnd type="triangle" w="med" len="med"/>
              </a:ln>
            </p:spPr>
          </p:cxnSp>
        </p:grpSp>
      </p:grpSp>
      <p:sp>
        <p:nvSpPr>
          <p:cNvPr id="689" name="Google Shape;689;p33"/>
          <p:cNvSpPr/>
          <p:nvPr/>
        </p:nvSpPr>
        <p:spPr>
          <a:xfrm>
            <a:off x="200025" y="1639888"/>
            <a:ext cx="8678863"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Apply the following rules to obtain a finite automaton after erasing any ∅-edges.</a:t>
            </a:r>
          </a:p>
        </p:txBody>
      </p:sp>
      <p:grpSp>
        <p:nvGrpSpPr>
          <p:cNvPr id="690" name="Google Shape;690;p33"/>
          <p:cNvGrpSpPr/>
          <p:nvPr/>
        </p:nvGrpSpPr>
        <p:grpSpPr>
          <a:xfrm>
            <a:off x="1216025" y="2005013"/>
            <a:ext cx="5924550" cy="917575"/>
            <a:chOff x="766" y="1263"/>
            <a:chExt cx="3732" cy="578"/>
          </a:xfrm>
        </p:grpSpPr>
        <p:grpSp>
          <p:nvGrpSpPr>
            <p:cNvPr id="691" name="Google Shape;691;p33"/>
            <p:cNvGrpSpPr/>
            <p:nvPr/>
          </p:nvGrpSpPr>
          <p:grpSpPr>
            <a:xfrm>
              <a:off x="766" y="1367"/>
              <a:ext cx="1226" cy="328"/>
              <a:chOff x="876" y="1703"/>
              <a:chExt cx="1226" cy="328"/>
            </a:xfrm>
          </p:grpSpPr>
          <p:sp>
            <p:nvSpPr>
              <p:cNvPr id="692" name="Google Shape;692;p33"/>
              <p:cNvSpPr/>
              <p:nvPr/>
            </p:nvSpPr>
            <p:spPr>
              <a:xfrm>
                <a:off x="1862" y="179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3" name="Google Shape;693;p33"/>
              <p:cNvSpPr txBox="1"/>
              <p:nvPr/>
            </p:nvSpPr>
            <p:spPr>
              <a:xfrm>
                <a:off x="1262" y="1703"/>
                <a:ext cx="47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R</a:t>
                </a:r>
                <a:r>
                  <a:rPr lang="en-US" sz="1800">
                    <a:solidFill>
                      <a:schemeClr val="dk1"/>
                    </a:solidFill>
                    <a:latin typeface="Arial" panose="020B0604020202020204"/>
                    <a:ea typeface="Arial" panose="020B0604020202020204"/>
                    <a:cs typeface="Arial" panose="020B0604020202020204"/>
                    <a:sym typeface="Arial" panose="020B0604020202020204"/>
                  </a:rPr>
                  <a:t> + </a:t>
                </a:r>
                <a:r>
                  <a:rPr lang="en-US" sz="1800" i="1">
                    <a:solidFill>
                      <a:schemeClr val="dk1"/>
                    </a:solidFill>
                    <a:latin typeface="Arial" panose="020B0604020202020204"/>
                    <a:ea typeface="Arial" panose="020B0604020202020204"/>
                    <a:cs typeface="Arial" panose="020B0604020202020204"/>
                    <a:sym typeface="Arial" panose="020B0604020202020204"/>
                  </a:rPr>
                  <a:t>S</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94" name="Google Shape;694;p33"/>
              <p:cNvCxnSpPr/>
              <p:nvPr/>
            </p:nvCxnSpPr>
            <p:spPr>
              <a:xfrm>
                <a:off x="1118" y="1913"/>
                <a:ext cx="740" cy="2"/>
              </a:xfrm>
              <a:prstGeom prst="straightConnector1">
                <a:avLst/>
              </a:prstGeom>
              <a:noFill/>
              <a:ln w="9525" cap="flat" cmpd="sng">
                <a:solidFill>
                  <a:schemeClr val="dk1"/>
                </a:solidFill>
                <a:prstDash val="solid"/>
                <a:round/>
                <a:headEnd type="none" w="med" len="med"/>
                <a:tailEnd type="triangle" w="med" len="med"/>
              </a:ln>
            </p:spPr>
          </p:cxnSp>
          <p:sp>
            <p:nvSpPr>
              <p:cNvPr id="695" name="Google Shape;695;p33"/>
              <p:cNvSpPr/>
              <p:nvPr/>
            </p:nvSpPr>
            <p:spPr>
              <a:xfrm>
                <a:off x="876" y="178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6" name="Google Shape;696;p33"/>
              <p:cNvSpPr txBox="1"/>
              <p:nvPr/>
            </p:nvSpPr>
            <p:spPr>
              <a:xfrm>
                <a:off x="918" y="1789"/>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i</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7" name="Google Shape;697;p33"/>
              <p:cNvSpPr txBox="1"/>
              <p:nvPr/>
            </p:nvSpPr>
            <p:spPr>
              <a:xfrm>
                <a:off x="1902" y="1793"/>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j</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698" name="Google Shape;698;p33"/>
            <p:cNvGrpSpPr/>
            <p:nvPr/>
          </p:nvGrpSpPr>
          <p:grpSpPr>
            <a:xfrm>
              <a:off x="3272" y="1263"/>
              <a:ext cx="1226" cy="578"/>
              <a:chOff x="3160" y="1623"/>
              <a:chExt cx="1226" cy="578"/>
            </a:xfrm>
          </p:grpSpPr>
          <p:sp>
            <p:nvSpPr>
              <p:cNvPr id="699" name="Google Shape;699;p33"/>
              <p:cNvSpPr/>
              <p:nvPr/>
            </p:nvSpPr>
            <p:spPr>
              <a:xfrm>
                <a:off x="3380" y="1817"/>
                <a:ext cx="789" cy="384"/>
              </a:xfrm>
              <a:custGeom>
                <a:avLst/>
                <a:gdLst/>
                <a:ahLst/>
                <a:cxnLst/>
                <a:rect l="l" t="t" r="r" b="b"/>
                <a:pathLst>
                  <a:path w="24887" h="21600" fill="none" extrusionOk="0">
                    <a:moveTo>
                      <a:pt x="-1" y="4089"/>
                    </a:moveTo>
                    <a:cubicBezTo>
                      <a:pt x="3680" y="1431"/>
                      <a:pt x="8106" y="0"/>
                      <a:pt x="12647" y="0"/>
                    </a:cubicBezTo>
                    <a:cubicBezTo>
                      <a:pt x="17017" y="0"/>
                      <a:pt x="21285" y="1326"/>
                      <a:pt x="24887" y="3802"/>
                    </a:cubicBezTo>
                  </a:path>
                  <a:path w="24887" h="21600" extrusionOk="0">
                    <a:moveTo>
                      <a:pt x="-1" y="4089"/>
                    </a:moveTo>
                    <a:cubicBezTo>
                      <a:pt x="3680" y="1431"/>
                      <a:pt x="8106" y="0"/>
                      <a:pt x="12647" y="0"/>
                    </a:cubicBezTo>
                    <a:cubicBezTo>
                      <a:pt x="17017" y="0"/>
                      <a:pt x="21285" y="1326"/>
                      <a:pt x="24887" y="3802"/>
                    </a:cubicBezTo>
                    <a:lnTo>
                      <a:pt x="12647" y="21600"/>
                    </a:lnTo>
                    <a:lnTo>
                      <a:pt x="-1" y="408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0" name="Google Shape;700;p33"/>
              <p:cNvSpPr/>
              <p:nvPr/>
            </p:nvSpPr>
            <p:spPr>
              <a:xfrm>
                <a:off x="4146" y="183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1" name="Google Shape;701;p33"/>
              <p:cNvSpPr txBox="1"/>
              <p:nvPr/>
            </p:nvSpPr>
            <p:spPr>
              <a:xfrm>
                <a:off x="3684" y="1623"/>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R</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2" name="Google Shape;702;p33"/>
              <p:cNvSpPr/>
              <p:nvPr/>
            </p:nvSpPr>
            <p:spPr>
              <a:xfrm>
                <a:off x="3160" y="1836"/>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3" name="Google Shape;703;p33"/>
              <p:cNvSpPr txBox="1"/>
              <p:nvPr/>
            </p:nvSpPr>
            <p:spPr>
              <a:xfrm>
                <a:off x="3202" y="183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i</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4" name="Google Shape;704;p33"/>
              <p:cNvSpPr txBox="1"/>
              <p:nvPr/>
            </p:nvSpPr>
            <p:spPr>
              <a:xfrm>
                <a:off x="4186" y="1841"/>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j</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5" name="Google Shape;705;p33"/>
              <p:cNvSpPr/>
              <p:nvPr/>
            </p:nvSpPr>
            <p:spPr>
              <a:xfrm rot="10800000" flipH="1">
                <a:off x="3384" y="1708"/>
                <a:ext cx="782" cy="384"/>
              </a:xfrm>
              <a:custGeom>
                <a:avLst/>
                <a:gdLst/>
                <a:ahLst/>
                <a:cxnLst/>
                <a:rect l="l" t="t" r="r" b="b"/>
                <a:pathLst>
                  <a:path w="24672" h="21600" fill="none" extrusionOk="0">
                    <a:moveTo>
                      <a:pt x="-1" y="4089"/>
                    </a:moveTo>
                    <a:cubicBezTo>
                      <a:pt x="3680" y="1431"/>
                      <a:pt x="8106" y="0"/>
                      <a:pt x="12647" y="0"/>
                    </a:cubicBezTo>
                    <a:cubicBezTo>
                      <a:pt x="16929" y="0"/>
                      <a:pt x="21115" y="1272"/>
                      <a:pt x="24672" y="3657"/>
                    </a:cubicBezTo>
                  </a:path>
                  <a:path w="24672" h="21600" extrusionOk="0">
                    <a:moveTo>
                      <a:pt x="-1" y="4089"/>
                    </a:moveTo>
                    <a:cubicBezTo>
                      <a:pt x="3680" y="1431"/>
                      <a:pt x="8106" y="0"/>
                      <a:pt x="12647" y="0"/>
                    </a:cubicBezTo>
                    <a:cubicBezTo>
                      <a:pt x="16929" y="0"/>
                      <a:pt x="21115" y="1272"/>
                      <a:pt x="24672" y="3657"/>
                    </a:cubicBezTo>
                    <a:lnTo>
                      <a:pt x="12647" y="21600"/>
                    </a:lnTo>
                    <a:lnTo>
                      <a:pt x="-1" y="408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6" name="Google Shape;706;p33"/>
              <p:cNvSpPr txBox="1"/>
              <p:nvPr/>
            </p:nvSpPr>
            <p:spPr>
              <a:xfrm>
                <a:off x="3686" y="1897"/>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S</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07" name="Google Shape;707;p33"/>
            <p:cNvSpPr/>
            <p:nvPr/>
          </p:nvSpPr>
          <p:spPr>
            <a:xfrm>
              <a:off x="2198" y="1465"/>
              <a:ext cx="8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transforms to</a:t>
              </a:r>
            </a:p>
          </p:txBody>
        </p:sp>
      </p:grpSp>
      <p:grpSp>
        <p:nvGrpSpPr>
          <p:cNvPr id="708" name="Google Shape;708;p33"/>
          <p:cNvGrpSpPr/>
          <p:nvPr/>
        </p:nvGrpSpPr>
        <p:grpSpPr>
          <a:xfrm>
            <a:off x="1216025" y="2960688"/>
            <a:ext cx="6832600" cy="573087"/>
            <a:chOff x="766" y="1865"/>
            <a:chExt cx="4304" cy="361"/>
          </a:xfrm>
        </p:grpSpPr>
        <p:grpSp>
          <p:nvGrpSpPr>
            <p:cNvPr id="709" name="Google Shape;709;p33"/>
            <p:cNvGrpSpPr/>
            <p:nvPr/>
          </p:nvGrpSpPr>
          <p:grpSpPr>
            <a:xfrm>
              <a:off x="766" y="1865"/>
              <a:ext cx="1226" cy="328"/>
              <a:chOff x="872" y="2233"/>
              <a:chExt cx="1226" cy="328"/>
            </a:xfrm>
          </p:grpSpPr>
          <p:sp>
            <p:nvSpPr>
              <p:cNvPr id="710" name="Google Shape;710;p33"/>
              <p:cNvSpPr/>
              <p:nvPr/>
            </p:nvSpPr>
            <p:spPr>
              <a:xfrm>
                <a:off x="1858" y="232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11" name="Google Shape;711;p33"/>
              <p:cNvSpPr txBox="1"/>
              <p:nvPr/>
            </p:nvSpPr>
            <p:spPr>
              <a:xfrm>
                <a:off x="1328" y="2233"/>
                <a:ext cx="2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RS</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12" name="Google Shape;712;p33"/>
              <p:cNvCxnSpPr/>
              <p:nvPr/>
            </p:nvCxnSpPr>
            <p:spPr>
              <a:xfrm>
                <a:off x="1114" y="2443"/>
                <a:ext cx="740" cy="2"/>
              </a:xfrm>
              <a:prstGeom prst="straightConnector1">
                <a:avLst/>
              </a:prstGeom>
              <a:noFill/>
              <a:ln w="9525" cap="flat" cmpd="sng">
                <a:solidFill>
                  <a:schemeClr val="dk1"/>
                </a:solidFill>
                <a:prstDash val="solid"/>
                <a:round/>
                <a:headEnd type="none" w="med" len="med"/>
                <a:tailEnd type="triangle" w="med" len="med"/>
              </a:ln>
            </p:spPr>
          </p:cxnSp>
          <p:sp>
            <p:nvSpPr>
              <p:cNvPr id="713" name="Google Shape;713;p33"/>
              <p:cNvSpPr/>
              <p:nvPr/>
            </p:nvSpPr>
            <p:spPr>
              <a:xfrm>
                <a:off x="872" y="231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14" name="Google Shape;714;p33"/>
              <p:cNvSpPr txBox="1"/>
              <p:nvPr/>
            </p:nvSpPr>
            <p:spPr>
              <a:xfrm>
                <a:off x="914" y="2319"/>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i</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15" name="Google Shape;715;p33"/>
              <p:cNvSpPr txBox="1"/>
              <p:nvPr/>
            </p:nvSpPr>
            <p:spPr>
              <a:xfrm>
                <a:off x="1898" y="2323"/>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j</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16" name="Google Shape;716;p33"/>
            <p:cNvGrpSpPr/>
            <p:nvPr/>
          </p:nvGrpSpPr>
          <p:grpSpPr>
            <a:xfrm>
              <a:off x="3272" y="1913"/>
              <a:ext cx="1798" cy="313"/>
              <a:chOff x="2634" y="2265"/>
              <a:chExt cx="1798" cy="313"/>
            </a:xfrm>
          </p:grpSpPr>
          <p:sp>
            <p:nvSpPr>
              <p:cNvPr id="717" name="Google Shape;717;p33"/>
              <p:cNvSpPr/>
              <p:nvPr/>
            </p:nvSpPr>
            <p:spPr>
              <a:xfrm>
                <a:off x="4192" y="233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18" name="Google Shape;718;p33"/>
              <p:cNvSpPr/>
              <p:nvPr/>
            </p:nvSpPr>
            <p:spPr>
              <a:xfrm>
                <a:off x="2634" y="2334"/>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19" name="Google Shape;719;p33"/>
              <p:cNvSpPr txBox="1"/>
              <p:nvPr/>
            </p:nvSpPr>
            <p:spPr>
              <a:xfrm>
                <a:off x="2676" y="2335"/>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i</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0" name="Google Shape;720;p33"/>
              <p:cNvSpPr txBox="1"/>
              <p:nvPr/>
            </p:nvSpPr>
            <p:spPr>
              <a:xfrm>
                <a:off x="4232" y="2335"/>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j</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21" name="Google Shape;721;p33"/>
              <p:cNvCxnSpPr/>
              <p:nvPr/>
            </p:nvCxnSpPr>
            <p:spPr>
              <a:xfrm>
                <a:off x="3656" y="2455"/>
                <a:ext cx="540" cy="2"/>
              </a:xfrm>
              <a:prstGeom prst="straightConnector1">
                <a:avLst/>
              </a:prstGeom>
              <a:noFill/>
              <a:ln w="9525" cap="flat" cmpd="sng">
                <a:solidFill>
                  <a:schemeClr val="dk1"/>
                </a:solidFill>
                <a:prstDash val="solid"/>
                <a:round/>
                <a:headEnd type="none" w="med" len="med"/>
                <a:tailEnd type="triangle" w="med" len="med"/>
              </a:ln>
            </p:spPr>
          </p:cxnSp>
          <p:sp>
            <p:nvSpPr>
              <p:cNvPr id="722" name="Google Shape;722;p33"/>
              <p:cNvSpPr/>
              <p:nvPr/>
            </p:nvSpPr>
            <p:spPr>
              <a:xfrm>
                <a:off x="3416" y="233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3" name="Google Shape;723;p33"/>
              <p:cNvSpPr txBox="1"/>
              <p:nvPr/>
            </p:nvSpPr>
            <p:spPr>
              <a:xfrm>
                <a:off x="2992" y="2265"/>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R</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4" name="Google Shape;724;p33"/>
              <p:cNvSpPr txBox="1"/>
              <p:nvPr/>
            </p:nvSpPr>
            <p:spPr>
              <a:xfrm>
                <a:off x="3810" y="2269"/>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S</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25" name="Google Shape;725;p33"/>
              <p:cNvCxnSpPr/>
              <p:nvPr/>
            </p:nvCxnSpPr>
            <p:spPr>
              <a:xfrm>
                <a:off x="2874" y="2457"/>
                <a:ext cx="540" cy="2"/>
              </a:xfrm>
              <a:prstGeom prst="straightConnector1">
                <a:avLst/>
              </a:prstGeom>
              <a:noFill/>
              <a:ln w="9525" cap="flat" cmpd="sng">
                <a:solidFill>
                  <a:schemeClr val="dk1"/>
                </a:solidFill>
                <a:prstDash val="solid"/>
                <a:round/>
                <a:headEnd type="none" w="med" len="med"/>
                <a:tailEnd type="triangle" w="med" len="med"/>
              </a:ln>
            </p:spPr>
          </p:cxnSp>
        </p:grpSp>
        <p:sp>
          <p:nvSpPr>
            <p:cNvPr id="726" name="Google Shape;726;p33"/>
            <p:cNvSpPr/>
            <p:nvPr/>
          </p:nvSpPr>
          <p:spPr>
            <a:xfrm>
              <a:off x="2198" y="1977"/>
              <a:ext cx="8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transforms to</a:t>
              </a:r>
            </a:p>
          </p:txBody>
        </p:sp>
      </p:grpSp>
      <p:grpSp>
        <p:nvGrpSpPr>
          <p:cNvPr id="727" name="Google Shape;727;p33"/>
          <p:cNvGrpSpPr/>
          <p:nvPr/>
        </p:nvGrpSpPr>
        <p:grpSpPr>
          <a:xfrm>
            <a:off x="1216025" y="3633788"/>
            <a:ext cx="6832600" cy="1114425"/>
            <a:chOff x="766" y="2289"/>
            <a:chExt cx="4304" cy="702"/>
          </a:xfrm>
        </p:grpSpPr>
        <p:grpSp>
          <p:nvGrpSpPr>
            <p:cNvPr id="728" name="Google Shape;728;p33"/>
            <p:cNvGrpSpPr/>
            <p:nvPr/>
          </p:nvGrpSpPr>
          <p:grpSpPr>
            <a:xfrm>
              <a:off x="766" y="2453"/>
              <a:ext cx="1226" cy="328"/>
              <a:chOff x="862" y="2797"/>
              <a:chExt cx="1226" cy="328"/>
            </a:xfrm>
          </p:grpSpPr>
          <p:sp>
            <p:nvSpPr>
              <p:cNvPr id="729" name="Google Shape;729;p33"/>
              <p:cNvSpPr/>
              <p:nvPr/>
            </p:nvSpPr>
            <p:spPr>
              <a:xfrm>
                <a:off x="1848" y="2885"/>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0" name="Google Shape;730;p33"/>
              <p:cNvSpPr txBox="1"/>
              <p:nvPr/>
            </p:nvSpPr>
            <p:spPr>
              <a:xfrm>
                <a:off x="1318" y="2797"/>
                <a:ext cx="2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R</a:t>
                </a:r>
                <a:r>
                  <a:rPr lang="en-US" sz="1800">
                    <a:solidFill>
                      <a:schemeClr val="dk1"/>
                    </a:solidFill>
                    <a:latin typeface="Arial" panose="020B0604020202020204"/>
                    <a:ea typeface="Arial" panose="020B0604020202020204"/>
                    <a:cs typeface="Arial" panose="020B0604020202020204"/>
                    <a:sym typeface="Arial" panose="020B0604020202020204"/>
                  </a:rPr>
                  <a:t>*</a:t>
                </a:r>
              </a:p>
            </p:txBody>
          </p:sp>
          <p:cxnSp>
            <p:nvCxnSpPr>
              <p:cNvPr id="731" name="Google Shape;731;p33"/>
              <p:cNvCxnSpPr/>
              <p:nvPr/>
            </p:nvCxnSpPr>
            <p:spPr>
              <a:xfrm>
                <a:off x="1104" y="3007"/>
                <a:ext cx="740" cy="2"/>
              </a:xfrm>
              <a:prstGeom prst="straightConnector1">
                <a:avLst/>
              </a:prstGeom>
              <a:noFill/>
              <a:ln w="9525" cap="flat" cmpd="sng">
                <a:solidFill>
                  <a:schemeClr val="dk1"/>
                </a:solidFill>
                <a:prstDash val="solid"/>
                <a:round/>
                <a:headEnd type="none" w="med" len="med"/>
                <a:tailEnd type="triangle" w="med" len="med"/>
              </a:ln>
            </p:spPr>
          </p:cxnSp>
          <p:sp>
            <p:nvSpPr>
              <p:cNvPr id="732" name="Google Shape;732;p33"/>
              <p:cNvSpPr/>
              <p:nvPr/>
            </p:nvSpPr>
            <p:spPr>
              <a:xfrm>
                <a:off x="862" y="2882"/>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3" name="Google Shape;733;p33"/>
              <p:cNvSpPr txBox="1"/>
              <p:nvPr/>
            </p:nvSpPr>
            <p:spPr>
              <a:xfrm>
                <a:off x="904" y="2883"/>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i</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4" name="Google Shape;734;p33"/>
              <p:cNvSpPr txBox="1"/>
              <p:nvPr/>
            </p:nvSpPr>
            <p:spPr>
              <a:xfrm>
                <a:off x="1888" y="288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j</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735" name="Google Shape;735;p33"/>
            <p:cNvGrpSpPr/>
            <p:nvPr/>
          </p:nvGrpSpPr>
          <p:grpSpPr>
            <a:xfrm>
              <a:off x="3272" y="2289"/>
              <a:ext cx="1798" cy="702"/>
              <a:chOff x="2624" y="2689"/>
              <a:chExt cx="1798" cy="702"/>
            </a:xfrm>
          </p:grpSpPr>
          <p:sp>
            <p:nvSpPr>
              <p:cNvPr id="736" name="Google Shape;736;p33"/>
              <p:cNvSpPr/>
              <p:nvPr/>
            </p:nvSpPr>
            <p:spPr>
              <a:xfrm>
                <a:off x="4182" y="2965"/>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7" name="Google Shape;737;p33"/>
              <p:cNvSpPr/>
              <p:nvPr/>
            </p:nvSpPr>
            <p:spPr>
              <a:xfrm>
                <a:off x="2624" y="2966"/>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8" name="Google Shape;738;p33"/>
              <p:cNvSpPr txBox="1"/>
              <p:nvPr/>
            </p:nvSpPr>
            <p:spPr>
              <a:xfrm>
                <a:off x="2666" y="296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i</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9" name="Google Shape;739;p33"/>
              <p:cNvSpPr txBox="1"/>
              <p:nvPr/>
            </p:nvSpPr>
            <p:spPr>
              <a:xfrm>
                <a:off x="4222" y="296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j</a:t>
                </a: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40" name="Google Shape;740;p33"/>
              <p:cNvCxnSpPr/>
              <p:nvPr/>
            </p:nvCxnSpPr>
            <p:spPr>
              <a:xfrm>
                <a:off x="3646" y="3087"/>
                <a:ext cx="540" cy="2"/>
              </a:xfrm>
              <a:prstGeom prst="straightConnector1">
                <a:avLst/>
              </a:prstGeom>
              <a:noFill/>
              <a:ln w="9525" cap="flat" cmpd="sng">
                <a:solidFill>
                  <a:schemeClr val="dk1"/>
                </a:solidFill>
                <a:prstDash val="solid"/>
                <a:round/>
                <a:headEnd type="none" w="med" len="med"/>
                <a:tailEnd type="triangle" w="med" len="med"/>
              </a:ln>
            </p:spPr>
          </p:cxnSp>
          <p:sp>
            <p:nvSpPr>
              <p:cNvPr id="741" name="Google Shape;741;p33"/>
              <p:cNvSpPr/>
              <p:nvPr/>
            </p:nvSpPr>
            <p:spPr>
              <a:xfrm>
                <a:off x="3406" y="297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42" name="Google Shape;742;p33"/>
              <p:cNvSpPr txBox="1"/>
              <p:nvPr/>
            </p:nvSpPr>
            <p:spPr>
              <a:xfrm>
                <a:off x="2982" y="2897"/>
                <a:ext cx="198" cy="4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ɛ</a:t>
                </a:r>
              </a:p>
              <a:p>
                <a:pPr marL="0" marR="0" lvl="0" indent="0" algn="l" rtl="0">
                  <a:spcBef>
                    <a:spcPts val="90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43" name="Google Shape;743;p33"/>
              <p:cNvSpPr txBox="1"/>
              <p:nvPr/>
            </p:nvSpPr>
            <p:spPr>
              <a:xfrm>
                <a:off x="3800" y="2901"/>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Noto Sans Symbols"/>
                  <a:ea typeface="Noto Sans Symbols"/>
                  <a:cs typeface="Noto Sans Symbols"/>
                  <a:sym typeface="Noto Sans Symbols"/>
                </a:endParaRPr>
              </a:p>
            </p:txBody>
          </p:sp>
          <p:cxnSp>
            <p:nvCxnSpPr>
              <p:cNvPr id="744" name="Google Shape;744;p33"/>
              <p:cNvCxnSpPr/>
              <p:nvPr/>
            </p:nvCxnSpPr>
            <p:spPr>
              <a:xfrm>
                <a:off x="2864" y="3089"/>
                <a:ext cx="540" cy="2"/>
              </a:xfrm>
              <a:prstGeom prst="straightConnector1">
                <a:avLst/>
              </a:prstGeom>
              <a:noFill/>
              <a:ln w="9525" cap="flat" cmpd="sng">
                <a:solidFill>
                  <a:schemeClr val="dk1"/>
                </a:solidFill>
                <a:prstDash val="solid"/>
                <a:round/>
                <a:headEnd type="none" w="med" len="med"/>
                <a:tailEnd type="triangle" w="med" len="med"/>
              </a:ln>
            </p:spPr>
          </p:cxnSp>
          <p:sp>
            <p:nvSpPr>
              <p:cNvPr id="745" name="Google Shape;745;p33"/>
              <p:cNvSpPr/>
              <p:nvPr/>
            </p:nvSpPr>
            <p:spPr>
              <a:xfrm rot="10800000" flipH="1">
                <a:off x="3439" y="2794"/>
                <a:ext cx="260" cy="243"/>
              </a:xfrm>
              <a:custGeom>
                <a:avLst/>
                <a:gdLst/>
                <a:ahLst/>
                <a:cxnLst/>
                <a:rect l="l" t="t" r="r" b="b"/>
                <a:pathLst>
                  <a:path w="43200" h="40407" fill="none" extrusionOk="0">
                    <a:moveTo>
                      <a:pt x="32222" y="-1"/>
                    </a:moveTo>
                    <a:cubicBezTo>
                      <a:pt x="39005" y="3830"/>
                      <a:pt x="43200" y="11016"/>
                      <a:pt x="43200" y="18807"/>
                    </a:cubicBezTo>
                    <a:cubicBezTo>
                      <a:pt x="43200" y="30736"/>
                      <a:pt x="33529" y="40407"/>
                      <a:pt x="21600" y="40407"/>
                    </a:cubicBezTo>
                    <a:cubicBezTo>
                      <a:pt x="9670" y="40407"/>
                      <a:pt x="0" y="30736"/>
                      <a:pt x="0" y="18807"/>
                    </a:cubicBezTo>
                    <a:cubicBezTo>
                      <a:pt x="0" y="14939"/>
                      <a:pt x="1038" y="11142"/>
                      <a:pt x="3007" y="7812"/>
                    </a:cubicBezTo>
                  </a:path>
                  <a:path w="43200" h="40407" extrusionOk="0">
                    <a:moveTo>
                      <a:pt x="32222" y="-1"/>
                    </a:moveTo>
                    <a:cubicBezTo>
                      <a:pt x="39005" y="3830"/>
                      <a:pt x="43200" y="11016"/>
                      <a:pt x="43200" y="18807"/>
                    </a:cubicBezTo>
                    <a:cubicBezTo>
                      <a:pt x="43200" y="30736"/>
                      <a:pt x="33529" y="40407"/>
                      <a:pt x="21600" y="40407"/>
                    </a:cubicBezTo>
                    <a:cubicBezTo>
                      <a:pt x="9670" y="40407"/>
                      <a:pt x="0" y="30736"/>
                      <a:pt x="0" y="18807"/>
                    </a:cubicBezTo>
                    <a:cubicBezTo>
                      <a:pt x="0" y="14939"/>
                      <a:pt x="1038" y="11142"/>
                      <a:pt x="3007" y="7812"/>
                    </a:cubicBezTo>
                    <a:lnTo>
                      <a:pt x="21600" y="18807"/>
                    </a:lnTo>
                    <a:lnTo>
                      <a:pt x="32222"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6" name="Google Shape;746;p33"/>
              <p:cNvSpPr txBox="1"/>
              <p:nvPr/>
            </p:nvSpPr>
            <p:spPr>
              <a:xfrm>
                <a:off x="3672" y="2689"/>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R</a:t>
                </a: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47" name="Google Shape;747;p33"/>
            <p:cNvSpPr/>
            <p:nvPr/>
          </p:nvSpPr>
          <p:spPr>
            <a:xfrm>
              <a:off x="2198" y="2561"/>
              <a:ext cx="8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transforms to</a:t>
              </a:r>
            </a:p>
          </p:txBody>
        </p:sp>
      </p:grpSp>
      <p:sp>
        <p:nvSpPr>
          <p:cNvPr id="748" name="Google Shape;748;p33"/>
          <p:cNvSpPr/>
          <p:nvPr/>
        </p:nvSpPr>
        <p:spPr>
          <a:xfrm>
            <a:off x="200025" y="4697413"/>
            <a:ext cx="85740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Quiz.</a:t>
            </a:r>
            <a:r>
              <a:rPr lang="en-US" sz="1800">
                <a:solidFill>
                  <a:schemeClr val="dk1"/>
                </a:solidFill>
                <a:latin typeface="Arial" panose="020B0604020202020204"/>
                <a:ea typeface="Arial" panose="020B0604020202020204"/>
                <a:cs typeface="Arial" panose="020B0604020202020204"/>
                <a:sym typeface="Arial" panose="020B0604020202020204"/>
              </a:rPr>
              <a:t> Use the algorithm to construct a finite automaton for (</a:t>
            </a:r>
            <a:r>
              <a:rPr lang="en-US" sz="1800" i="1">
                <a:solidFill>
                  <a:schemeClr val="dk1"/>
                </a:solidFill>
                <a:latin typeface="Arial" panose="020B0604020202020204"/>
                <a:ea typeface="Arial" panose="020B0604020202020204"/>
                <a:cs typeface="Arial" panose="020B0604020202020204"/>
                <a:sym typeface="Arial" panose="020B0604020202020204"/>
              </a:rPr>
              <a:t>ab</a:t>
            </a:r>
            <a:r>
              <a:rPr lang="en-US" sz="1800">
                <a:solidFill>
                  <a:schemeClr val="dk1"/>
                </a:solidFill>
                <a:latin typeface="Arial" panose="020B0604020202020204"/>
                <a:ea typeface="Arial" panose="020B0604020202020204"/>
                <a:cs typeface="Arial" panose="020B0604020202020204"/>
                <a:sym typeface="Arial" panose="020B0604020202020204"/>
              </a:rPr>
              <a:t>)</a:t>
            </a:r>
            <a:r>
              <a:rPr lang="en-US" sz="1800" i="1">
                <a:solidFill>
                  <a:schemeClr val="dk1"/>
                </a:solidFill>
                <a:latin typeface="Arial" panose="020B0604020202020204"/>
                <a:ea typeface="Arial" panose="020B0604020202020204"/>
                <a:cs typeface="Arial" panose="020B0604020202020204"/>
                <a:sym typeface="Arial" panose="020B0604020202020204"/>
              </a:rPr>
              <a:t>* </a:t>
            </a:r>
            <a:r>
              <a:rPr lang="en-US" sz="1800">
                <a:solidFill>
                  <a:schemeClr val="dk1"/>
                </a:solidFill>
                <a:latin typeface="Arial" panose="020B0604020202020204"/>
                <a:ea typeface="Arial" panose="020B0604020202020204"/>
                <a:cs typeface="Arial" panose="020B0604020202020204"/>
                <a:sym typeface="Arial" panose="020B0604020202020204"/>
              </a:rPr>
              <a:t>+ </a:t>
            </a:r>
            <a:r>
              <a:rPr lang="en-US" sz="1800" i="1">
                <a:solidFill>
                  <a:schemeClr val="dk1"/>
                </a:solidFill>
                <a:latin typeface="Arial" panose="020B0604020202020204"/>
                <a:ea typeface="Arial" panose="020B0604020202020204"/>
                <a:cs typeface="Arial" panose="020B0604020202020204"/>
                <a:sym typeface="Arial" panose="020B0604020202020204"/>
              </a:rPr>
              <a:t>ba</a:t>
            </a:r>
            <a:r>
              <a:rPr lang="en-US" sz="1800">
                <a:solidFill>
                  <a:schemeClr val="dk1"/>
                </a:solidFill>
                <a:latin typeface="Arial" panose="020B0604020202020204"/>
                <a:ea typeface="Arial" panose="020B0604020202020204"/>
                <a:cs typeface="Arial" panose="020B0604020202020204"/>
                <a:sym typeface="Arial" panose="020B0604020202020204"/>
              </a:rPr>
              <a:t>. </a:t>
            </a:r>
          </a:p>
        </p:txBody>
      </p:sp>
      <p:grpSp>
        <p:nvGrpSpPr>
          <p:cNvPr id="749" name="Google Shape;749;p33"/>
          <p:cNvGrpSpPr/>
          <p:nvPr/>
        </p:nvGrpSpPr>
        <p:grpSpPr>
          <a:xfrm>
            <a:off x="225425" y="5130800"/>
            <a:ext cx="6026150" cy="1543050"/>
            <a:chOff x="142" y="3232"/>
            <a:chExt cx="3796" cy="972"/>
          </a:xfrm>
        </p:grpSpPr>
        <p:grpSp>
          <p:nvGrpSpPr>
            <p:cNvPr id="750" name="Google Shape;750;p33"/>
            <p:cNvGrpSpPr/>
            <p:nvPr/>
          </p:nvGrpSpPr>
          <p:grpSpPr>
            <a:xfrm>
              <a:off x="806" y="3232"/>
              <a:ext cx="3132" cy="972"/>
              <a:chOff x="774" y="3248"/>
              <a:chExt cx="3132" cy="972"/>
            </a:xfrm>
          </p:grpSpPr>
          <p:sp>
            <p:nvSpPr>
              <p:cNvPr id="751" name="Google Shape;751;p33"/>
              <p:cNvSpPr/>
              <p:nvPr/>
            </p:nvSpPr>
            <p:spPr>
              <a:xfrm>
                <a:off x="2624" y="398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752" name="Google Shape;752;p33"/>
              <p:cNvGrpSpPr/>
              <p:nvPr/>
            </p:nvGrpSpPr>
            <p:grpSpPr>
              <a:xfrm>
                <a:off x="3602" y="3551"/>
                <a:ext cx="304" cy="308"/>
                <a:chOff x="1680" y="2016"/>
                <a:chExt cx="304" cy="308"/>
              </a:xfrm>
            </p:grpSpPr>
            <p:sp>
              <p:nvSpPr>
                <p:cNvPr id="753" name="Google Shape;753;p33"/>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54" name="Google Shape;754;p33"/>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55" name="Google Shape;755;p33"/>
              <p:cNvSpPr/>
              <p:nvPr/>
            </p:nvSpPr>
            <p:spPr>
              <a:xfrm>
                <a:off x="1646" y="359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56" name="Google Shape;756;p33"/>
              <p:cNvSpPr txBox="1"/>
              <p:nvPr/>
            </p:nvSpPr>
            <p:spPr>
              <a:xfrm>
                <a:off x="774" y="3595"/>
                <a:ext cx="52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Start</a:t>
                </a:r>
              </a:p>
            </p:txBody>
          </p:sp>
          <p:cxnSp>
            <p:nvCxnSpPr>
              <p:cNvPr id="757" name="Google Shape;757;p33"/>
              <p:cNvCxnSpPr/>
              <p:nvPr/>
            </p:nvCxnSpPr>
            <p:spPr>
              <a:xfrm>
                <a:off x="1324" y="3713"/>
                <a:ext cx="320" cy="0"/>
              </a:xfrm>
              <a:prstGeom prst="straightConnector1">
                <a:avLst/>
              </a:prstGeom>
              <a:noFill/>
              <a:ln w="9525" cap="flat" cmpd="sng">
                <a:solidFill>
                  <a:schemeClr val="dk1"/>
                </a:solidFill>
                <a:prstDash val="solid"/>
                <a:round/>
                <a:headEnd type="none" w="med" len="med"/>
                <a:tailEnd type="triangle" w="med" len="med"/>
              </a:ln>
            </p:spPr>
          </p:cxnSp>
          <p:sp>
            <p:nvSpPr>
              <p:cNvPr id="758" name="Google Shape;758;p33"/>
              <p:cNvSpPr/>
              <p:nvPr/>
            </p:nvSpPr>
            <p:spPr>
              <a:xfrm>
                <a:off x="2628" y="324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59" name="Google Shape;759;p33"/>
              <p:cNvCxnSpPr/>
              <p:nvPr/>
            </p:nvCxnSpPr>
            <p:spPr>
              <a:xfrm rot="10800000" flipH="1">
                <a:off x="1878" y="3402"/>
                <a:ext cx="752" cy="264"/>
              </a:xfrm>
              <a:prstGeom prst="straightConnector1">
                <a:avLst/>
              </a:prstGeom>
              <a:noFill/>
              <a:ln w="9525" cap="flat" cmpd="sng">
                <a:solidFill>
                  <a:schemeClr val="dk1"/>
                </a:solidFill>
                <a:prstDash val="solid"/>
                <a:round/>
                <a:headEnd type="none" w="med" len="med"/>
                <a:tailEnd type="triangle" w="med" len="med"/>
              </a:ln>
            </p:spPr>
          </p:cxnSp>
          <p:cxnSp>
            <p:nvCxnSpPr>
              <p:cNvPr id="760" name="Google Shape;760;p33"/>
              <p:cNvCxnSpPr/>
              <p:nvPr/>
            </p:nvCxnSpPr>
            <p:spPr>
              <a:xfrm>
                <a:off x="2860" y="3402"/>
                <a:ext cx="756" cy="238"/>
              </a:xfrm>
              <a:prstGeom prst="straightConnector1">
                <a:avLst/>
              </a:prstGeom>
              <a:noFill/>
              <a:ln w="9525" cap="flat" cmpd="sng">
                <a:solidFill>
                  <a:schemeClr val="dk1"/>
                </a:solidFill>
                <a:prstDash val="solid"/>
                <a:round/>
                <a:headEnd type="none" w="med" len="med"/>
                <a:tailEnd type="triangle" w="med" len="med"/>
              </a:ln>
            </p:spPr>
          </p:cxnSp>
          <p:sp>
            <p:nvSpPr>
              <p:cNvPr id="761" name="Google Shape;761;p33"/>
              <p:cNvSpPr/>
              <p:nvPr/>
            </p:nvSpPr>
            <p:spPr>
              <a:xfrm>
                <a:off x="2624" y="3596"/>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panose="020B0604020202020204"/>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62" name="Google Shape;762;p33"/>
              <p:cNvCxnSpPr/>
              <p:nvPr/>
            </p:nvCxnSpPr>
            <p:spPr>
              <a:xfrm rot="10800000" flipH="1">
                <a:off x="1890" y="3712"/>
                <a:ext cx="734" cy="2"/>
              </a:xfrm>
              <a:prstGeom prst="straightConnector1">
                <a:avLst/>
              </a:prstGeom>
              <a:noFill/>
              <a:ln w="9525" cap="flat" cmpd="sng">
                <a:solidFill>
                  <a:schemeClr val="dk1"/>
                </a:solidFill>
                <a:prstDash val="solid"/>
                <a:round/>
                <a:headEnd type="none" w="med" len="med"/>
                <a:tailEnd type="triangle" w="med" len="med"/>
              </a:ln>
            </p:spPr>
          </p:cxnSp>
          <p:sp>
            <p:nvSpPr>
              <p:cNvPr id="763" name="Google Shape;763;p33"/>
              <p:cNvSpPr/>
              <p:nvPr/>
            </p:nvSpPr>
            <p:spPr>
              <a:xfrm>
                <a:off x="2748" y="3767"/>
                <a:ext cx="232" cy="317"/>
              </a:xfrm>
              <a:custGeom>
                <a:avLst/>
                <a:gdLst/>
                <a:ahLst/>
                <a:cxnLst/>
                <a:rect l="l" t="t" r="r" b="b"/>
                <a:pathLst>
                  <a:path w="21600" h="37735" fill="none" extrusionOk="0">
                    <a:moveTo>
                      <a:pt x="10162" y="-1"/>
                    </a:moveTo>
                    <a:cubicBezTo>
                      <a:pt x="17202" y="3753"/>
                      <a:pt x="21600" y="11081"/>
                      <a:pt x="21600" y="19060"/>
                    </a:cubicBezTo>
                    <a:cubicBezTo>
                      <a:pt x="21600" y="26755"/>
                      <a:pt x="17505" y="33869"/>
                      <a:pt x="10852" y="37735"/>
                    </a:cubicBezTo>
                  </a:path>
                  <a:path w="21600" h="37735" extrusionOk="0">
                    <a:moveTo>
                      <a:pt x="10162" y="-1"/>
                    </a:moveTo>
                    <a:cubicBezTo>
                      <a:pt x="17202" y="3753"/>
                      <a:pt x="21600" y="11081"/>
                      <a:pt x="21600" y="19060"/>
                    </a:cubicBezTo>
                    <a:cubicBezTo>
                      <a:pt x="21600" y="26755"/>
                      <a:pt x="17505" y="33869"/>
                      <a:pt x="10852" y="37735"/>
                    </a:cubicBezTo>
                    <a:lnTo>
                      <a:pt x="0" y="19060"/>
                    </a:lnTo>
                    <a:lnTo>
                      <a:pt x="10162"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4" name="Google Shape;764;p33"/>
              <p:cNvSpPr/>
              <p:nvPr/>
            </p:nvSpPr>
            <p:spPr>
              <a:xfrm rot="10800000">
                <a:off x="2520" y="3792"/>
                <a:ext cx="232" cy="308"/>
              </a:xfrm>
              <a:custGeom>
                <a:avLst/>
                <a:gdLst/>
                <a:ahLst/>
                <a:cxnLst/>
                <a:rect l="l" t="t" r="r" b="b"/>
                <a:pathLst>
                  <a:path w="21600" h="36644" fill="none" extrusionOk="0">
                    <a:moveTo>
                      <a:pt x="11986" y="-1"/>
                    </a:moveTo>
                    <a:cubicBezTo>
                      <a:pt x="17992" y="4006"/>
                      <a:pt x="21600" y="10748"/>
                      <a:pt x="21600" y="17969"/>
                    </a:cubicBezTo>
                    <a:cubicBezTo>
                      <a:pt x="21600" y="25664"/>
                      <a:pt x="17505" y="32778"/>
                      <a:pt x="10852" y="36644"/>
                    </a:cubicBezTo>
                  </a:path>
                  <a:path w="21600" h="36644" extrusionOk="0">
                    <a:moveTo>
                      <a:pt x="11986" y="-1"/>
                    </a:moveTo>
                    <a:cubicBezTo>
                      <a:pt x="17992" y="4006"/>
                      <a:pt x="21600" y="10748"/>
                      <a:pt x="21600" y="17969"/>
                    </a:cubicBezTo>
                    <a:cubicBezTo>
                      <a:pt x="21600" y="25664"/>
                      <a:pt x="17505" y="32778"/>
                      <a:pt x="10852" y="36644"/>
                    </a:cubicBezTo>
                    <a:lnTo>
                      <a:pt x="0" y="17969"/>
                    </a:lnTo>
                    <a:lnTo>
                      <a:pt x="11986"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765" name="Google Shape;765;p33"/>
              <p:cNvCxnSpPr/>
              <p:nvPr/>
            </p:nvCxnSpPr>
            <p:spPr>
              <a:xfrm rot="10800000" flipH="1">
                <a:off x="2864" y="3708"/>
                <a:ext cx="734" cy="2"/>
              </a:xfrm>
              <a:prstGeom prst="straightConnector1">
                <a:avLst/>
              </a:prstGeom>
              <a:noFill/>
              <a:ln w="9525" cap="flat" cmpd="sng">
                <a:solidFill>
                  <a:schemeClr val="dk1"/>
                </a:solidFill>
                <a:prstDash val="solid"/>
                <a:round/>
                <a:headEnd type="none" w="med" len="med"/>
                <a:tailEnd type="triangle" w="med" len="med"/>
              </a:ln>
            </p:spPr>
          </p:cxnSp>
          <p:sp>
            <p:nvSpPr>
              <p:cNvPr id="766" name="Google Shape;766;p33"/>
              <p:cNvSpPr txBox="1"/>
              <p:nvPr/>
            </p:nvSpPr>
            <p:spPr>
              <a:xfrm>
                <a:off x="3134" y="3317"/>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p>
            </p:txBody>
          </p:sp>
          <p:sp>
            <p:nvSpPr>
              <p:cNvPr id="767" name="Google Shape;767;p33"/>
              <p:cNvSpPr txBox="1"/>
              <p:nvPr/>
            </p:nvSpPr>
            <p:spPr>
              <a:xfrm>
                <a:off x="2094" y="3357"/>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p>
            </p:txBody>
          </p:sp>
          <p:sp>
            <p:nvSpPr>
              <p:cNvPr id="768" name="Google Shape;768;p33"/>
              <p:cNvSpPr txBox="1"/>
              <p:nvPr/>
            </p:nvSpPr>
            <p:spPr>
              <a:xfrm>
                <a:off x="2356" y="3837"/>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b</a:t>
                </a:r>
              </a:p>
            </p:txBody>
          </p:sp>
          <p:sp>
            <p:nvSpPr>
              <p:cNvPr id="769" name="Google Shape;769;p33"/>
              <p:cNvSpPr txBox="1"/>
              <p:nvPr/>
            </p:nvSpPr>
            <p:spPr>
              <a:xfrm>
                <a:off x="2960" y="3811"/>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i="1">
                    <a:solidFill>
                      <a:schemeClr val="dk1"/>
                    </a:solidFill>
                    <a:latin typeface="Arial" panose="020B0604020202020204"/>
                    <a:ea typeface="Arial" panose="020B0604020202020204"/>
                    <a:cs typeface="Arial" panose="020B0604020202020204"/>
                    <a:sym typeface="Arial" panose="020B0604020202020204"/>
                  </a:rPr>
                  <a:t>a</a:t>
                </a:r>
              </a:p>
            </p:txBody>
          </p:sp>
        </p:grpSp>
        <p:sp>
          <p:nvSpPr>
            <p:cNvPr id="770" name="Google Shape;770;p33"/>
            <p:cNvSpPr/>
            <p:nvPr/>
          </p:nvSpPr>
          <p:spPr>
            <a:xfrm>
              <a:off x="142" y="3313"/>
              <a:ext cx="690"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b="1" i="1">
                  <a:solidFill>
                    <a:schemeClr val="dk1"/>
                  </a:solidFill>
                  <a:latin typeface="Arial" panose="020B0604020202020204"/>
                  <a:ea typeface="Arial" panose="020B0604020202020204"/>
                  <a:cs typeface="Arial" panose="020B0604020202020204"/>
                  <a:sym typeface="Arial" panose="020B0604020202020204"/>
                </a:rPr>
                <a:t>Answer</a:t>
              </a:r>
              <a:r>
                <a:rPr lang="en-US" sz="1800" b="1">
                  <a:solidFill>
                    <a:schemeClr val="dk1"/>
                  </a:solidFill>
                  <a:latin typeface="Arial" panose="020B0604020202020204"/>
                  <a:ea typeface="Arial" panose="020B0604020202020204"/>
                  <a:cs typeface="Arial" panose="020B0604020202020204"/>
                  <a:sym typeface="Arial" panose="020B0604020202020204"/>
                </a:rPr>
                <a:t>:</a:t>
              </a:r>
              <a:endParaRPr sz="1800" b="1" i="1">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71" name="Google Shape;771;p33"/>
          <p:cNvSpPr txBox="1"/>
          <p:nvPr/>
        </p:nvSpPr>
        <p:spPr>
          <a:xfrm>
            <a:off x="7088188" y="3833813"/>
            <a:ext cx="29527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ɛ</a:t>
            </a:r>
          </a:p>
        </p:txBody>
      </p:sp>
      <p:sp>
        <p:nvSpPr>
          <p:cNvPr id="772" name="Google Shape;772;p33"/>
          <p:cNvSpPr txBox="1"/>
          <p:nvPr/>
        </p:nvSpPr>
        <p:spPr>
          <a:xfrm>
            <a:off x="4908550" y="5546725"/>
            <a:ext cx="29527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ɛ</a:t>
            </a:r>
          </a:p>
        </p:txBody>
      </p:sp>
      <p:sp>
        <p:nvSpPr>
          <p:cNvPr id="773" name="Google Shape;773;p33"/>
          <p:cNvSpPr txBox="1"/>
          <p:nvPr/>
        </p:nvSpPr>
        <p:spPr>
          <a:xfrm>
            <a:off x="3656013" y="5595938"/>
            <a:ext cx="29527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Arial" panose="020B0604020202020204"/>
                <a:ea typeface="Arial" panose="020B0604020202020204"/>
                <a:cs typeface="Arial" panose="020B0604020202020204"/>
                <a:sym typeface="Arial" panose="020B0604020202020204"/>
              </a:rPr>
              <a:t>ɛ</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9" name="Google Shape;779;p3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Example of NFA using Python</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780" name="Google Shape;780;p3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81" name="Google Shape;781;p34"/>
          <p:cNvGrpSpPr/>
          <p:nvPr/>
        </p:nvGrpSpPr>
        <p:grpSpPr>
          <a:xfrm>
            <a:off x="43248" y="661080"/>
            <a:ext cx="12105503" cy="5979173"/>
            <a:chOff x="127862" y="1268442"/>
            <a:chExt cx="9296400" cy="846250"/>
          </a:xfrm>
        </p:grpSpPr>
        <p:sp>
          <p:nvSpPr>
            <p:cNvPr id="782" name="Google Shape;782;p3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83" name="Google Shape;783;p34"/>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84" name="Google Shape;784;p34"/>
          <p:cNvSpPr txBox="1"/>
          <p:nvPr/>
        </p:nvSpPr>
        <p:spPr>
          <a:xfrm>
            <a:off x="171709" y="735349"/>
            <a:ext cx="7338363" cy="523220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from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automata.fa.nfa</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import NFA</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NFA which matches strings beginning with 'a', ending with 'a', and containing</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no consecutive 'b's</a:t>
            </a:r>
          </a:p>
          <a:p>
            <a:pPr marL="0" marR="0" lvl="0" indent="0" algn="just"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nfa</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NFA(</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states={'q0', 'q1', 'q2'},</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input_symbols</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 'b'},</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transitions={</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'q0': {'a': {'q1'}},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Use '' as the key name for empty string (lambda/epsilon) transitions</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'q1': {'a': {'q1'}, '': {'q2'}},</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'q2': {'b': {'q0'}}</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initial_state</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='q0',</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final_states</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={'q1'}</a:t>
            </a:r>
          </a:p>
          <a:p>
            <a:pPr marL="0" marR="0" lvl="0" indent="0" algn="just"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p:txBody>
      </p:sp>
      <p:sp>
        <p:nvSpPr>
          <p:cNvPr id="785" name="Google Shape;785;p34"/>
          <p:cNvSpPr txBox="1"/>
          <p:nvPr/>
        </p:nvSpPr>
        <p:spPr>
          <a:xfrm>
            <a:off x="8561689" y="735349"/>
            <a:ext cx="3295532"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nfa.read_input</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('aba') </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ANSWER :{'q1', 'q2'}</a:t>
            </a: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nfa.read_input</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abba</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ANSWER: ERROR</a:t>
            </a:r>
          </a:p>
        </p:txBody>
      </p:sp>
      <p:sp>
        <p:nvSpPr>
          <p:cNvPr id="786" name="Google Shape;786;p34"/>
          <p:cNvSpPr txBox="1"/>
          <p:nvPr/>
        </p:nvSpPr>
        <p:spPr>
          <a:xfrm>
            <a:off x="8561689" y="2772595"/>
            <a:ext cx="3295532" cy="276998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nfa.read_input_stepwise</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('aba')</a:t>
            </a: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if </a:t>
            </a: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nfa.accepts_input</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('aba'):</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print('accepted')</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else:</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print('rejected')</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ANSWER: ACCEPTED</a:t>
            </a:r>
          </a:p>
          <a:p>
            <a:pPr marL="0" marR="0" lvl="0" indent="0" algn="l" rtl="0">
              <a:spcBef>
                <a:spcPts val="0"/>
              </a:spcBef>
              <a:spcAft>
                <a:spcPts val="0"/>
              </a:spcAft>
              <a:buNone/>
            </a:pPr>
            <a:r>
              <a:rPr lang="en-US" sz="2000"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nfa.validate</a:t>
            </a: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ANSWR: TRUE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Sample Exercises  - NFA</a:t>
            </a: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633784"/>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97" name="Google Shape;797;p35"/>
          <p:cNvSpPr txBox="1"/>
          <p:nvPr/>
        </p:nvSpPr>
        <p:spPr>
          <a:xfrm>
            <a:off x="401507" y="909542"/>
            <a:ext cx="11215870" cy="2941447"/>
          </a:xfrm>
          <a:prstGeom prst="rect">
            <a:avLst/>
          </a:prstGeom>
          <a:noFill/>
          <a:ln>
            <a:noFill/>
          </a:ln>
        </p:spPr>
        <p:txBody>
          <a:bodyPr spcFirstLastPara="1" wrap="square" lIns="90000" tIns="46800" rIns="90000" bIns="46800" anchor="t" anchorCtr="0">
            <a:spAutoFit/>
          </a:bodyPr>
          <a:lstStyle/>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the Language that accepts all end with 01</a:t>
            </a: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L(M)= </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a:t>
            </a:r>
            <a:r>
              <a:rPr lang="en-US" sz="2400" i="1"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aa</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514350" marR="0" lvl="0" indent="-514350" algn="just" rtl="0">
              <a:lnSpc>
                <a:spcPct val="150000"/>
              </a:lnSpc>
              <a:spcBef>
                <a:spcPts val="0"/>
              </a:spcBef>
              <a:spcAft>
                <a:spcPts val="0"/>
              </a:spcAft>
              <a:buClr>
                <a:schemeClr val="dk1"/>
              </a:buClr>
              <a:buSzPts val="2400"/>
              <a:buFont typeface="Calibri" panose="020F0502020204030204"/>
              <a:buAutoNum type="arabicPeriod"/>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Write a automata code for Let Σ = {0, 1}. </a:t>
            </a:r>
          </a:p>
          <a:p>
            <a:pPr marL="0" marR="0" lvl="0" indent="0" algn="l" rtl="0">
              <a:lnSpc>
                <a:spcPct val="150000"/>
              </a:lnSpc>
              <a:spcBef>
                <a:spcPts val="600"/>
              </a:spcBef>
              <a:spcAft>
                <a:spcPts val="0"/>
              </a:spcAft>
              <a:buClr>
                <a:schemeClr val="dk1"/>
              </a:buClr>
              <a:buSzPts val="2400"/>
              <a:buFont typeface="Times" panose="02020603050405020304"/>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Given NFAs for {}, {ε}, {(</a:t>
            </a:r>
            <a:r>
              <a:rPr lang="en-US" sz="2400" i="1"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2400" i="1" baseline="30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a:t>
            </a:r>
            <a:r>
              <a:rPr lang="en-US" sz="24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 N}, which has regular expression (</a:t>
            </a:r>
            <a:r>
              <a:rPr lang="en-US" sz="2400" i="1" dirty="0" err="1">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sz="24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514350" marR="0" lvl="0" indent="-361950" algn="just" rtl="0">
              <a:lnSpc>
                <a:spcPct val="150000"/>
              </a:lnSpc>
              <a:spcBef>
                <a:spcPts val="0"/>
              </a:spcBef>
              <a:spcAft>
                <a:spcPts val="0"/>
              </a:spcAft>
              <a:buClr>
                <a:schemeClr val="lt1"/>
              </a:buClr>
              <a:buSzPts val="2400"/>
              <a:buFont typeface="Times New Roman" panose="02020603050405020304"/>
              <a:buNone/>
            </a:pPr>
            <a:endParaRPr sz="2400" b="1"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89671" y="44591"/>
            <a:ext cx="7212082" cy="825611"/>
          </a:xfrm>
          <a:prstGeom prst="rect">
            <a:avLst/>
          </a:prstGeom>
          <a:noFill/>
          <a:ln>
            <a:noFill/>
          </a:ln>
        </p:spPr>
        <p:txBody>
          <a:bodyPr spcFirstLastPara="1" wrap="square" lIns="0" tIns="0" rIns="0" bIns="0" anchor="t" anchorCtr="0">
            <a:spAutoFit/>
          </a:bodyPr>
          <a:lstStyle/>
          <a:p>
            <a:pPr marL="15875"/>
            <a:r>
              <a:rPr lang="en-US" sz="2800" dirty="0">
                <a:latin typeface="Times New Roman" panose="02020603050405020304" pitchFamily="18" charset="0"/>
                <a:cs typeface="Times New Roman" panose="02020603050405020304" pitchFamily="18" charset="0"/>
              </a:rPr>
              <a:t>Symbolic Programming Paradigms</a:t>
            </a:r>
          </a:p>
          <a:p>
            <a:pPr marL="15875" marR="0" lvl="0" indent="0" algn="l" rtl="0">
              <a:spcBef>
                <a:spcPts val="0"/>
              </a:spcBef>
              <a:spcAft>
                <a:spcPts val="0"/>
              </a:spcAft>
              <a:buNone/>
            </a:pPr>
            <a:endParaRPr lang="en-US" sz="2565" b="1" dirty="0">
              <a:solidFill>
                <a:srgbClr val="010103"/>
              </a:solidFill>
              <a:latin typeface="Arial" panose="020B0604020202020204"/>
              <a:ea typeface="Arial" panose="020B0604020202020204"/>
              <a:cs typeface="Arial" panose="020B0604020202020204"/>
              <a:sym typeface="Arial" panose="020B0604020202020204"/>
            </a:endParaRP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729642"/>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97" name="Google Shape;797;p35"/>
          <p:cNvSpPr txBox="1"/>
          <p:nvPr/>
        </p:nvSpPr>
        <p:spPr>
          <a:xfrm>
            <a:off x="401507" y="909542"/>
            <a:ext cx="11215870" cy="3785870"/>
          </a:xfrm>
          <a:prstGeom prst="rect">
            <a:avLst/>
          </a:prstGeom>
          <a:noFill/>
          <a:ln>
            <a:noFill/>
          </a:ln>
        </p:spPr>
        <p:txBody>
          <a:bodyPr spcFirstLastPara="1" wrap="square" lIns="90000" tIns="46800" rIns="90000" bIns="46800" anchor="t" anchorCtr="0">
            <a:spAutoFit/>
          </a:bodyPr>
          <a:lstStyle/>
          <a:p>
            <a:pPr marL="342900" indent="-342900" algn="just" fontAlgn="base">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symbolic </a:t>
            </a:r>
            <a:r>
              <a:rPr lang="en-US" sz="2400" b="1" dirty="0">
                <a:latin typeface="Times New Roman" panose="02020603050405020304" pitchFamily="18" charset="0"/>
                <a:cs typeface="Times New Roman" panose="02020603050405020304" pitchFamily="18" charset="0"/>
              </a:rPr>
              <a:t>programming</a:t>
            </a:r>
            <a:r>
              <a:rPr lang="en-US" sz="2400" dirty="0">
                <a:latin typeface="Times New Roman" panose="02020603050405020304" pitchFamily="18" charset="0"/>
                <a:cs typeface="Times New Roman" panose="02020603050405020304" pitchFamily="18" charset="0"/>
              </a:rPr>
              <a:t> is a programming </a:t>
            </a:r>
            <a:r>
              <a:rPr lang="en-US" sz="2400" dirty="0" smtClean="0">
                <a:latin typeface="Times New Roman" panose="02020603050405020304" pitchFamily="18" charset="0"/>
                <a:cs typeface="Times New Roman" panose="02020603050405020304" pitchFamily="18" charset="0"/>
              </a:rPr>
              <a:t>paradigm in </a:t>
            </a:r>
            <a:r>
              <a:rPr lang="en-US" sz="2400" dirty="0">
                <a:latin typeface="Times New Roman" panose="02020603050405020304" pitchFamily="18" charset="0"/>
                <a:cs typeface="Times New Roman" panose="02020603050405020304" pitchFamily="18" charset="0"/>
              </a:rPr>
              <a:t>which the program can manipulate its own formulas and program components as if they were plain data</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Through symbolic programming, complex processes can be developed that build other more intricate processes by combining smaller units of logic or functionality.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symbolic </a:t>
            </a:r>
            <a:r>
              <a:rPr lang="en-US" sz="2400" dirty="0">
                <a:latin typeface="Times New Roman" panose="02020603050405020304" pitchFamily="18" charset="0"/>
                <a:cs typeface="Times New Roman" panose="02020603050405020304" pitchFamily="18" charset="0"/>
              </a:rPr>
              <a:t>programs can effectively modify themselves and appear to learn, which makes them better suited for applications such as artificial </a:t>
            </a:r>
            <a:r>
              <a:rPr lang="en-US" sz="2400" dirty="0" smtClean="0">
                <a:latin typeface="Times New Roman" panose="02020603050405020304" pitchFamily="18" charset="0"/>
                <a:cs typeface="Times New Roman" panose="02020603050405020304" pitchFamily="18" charset="0"/>
              </a:rPr>
              <a:t>intelligence</a:t>
            </a:r>
            <a:r>
              <a:rPr lang="en-US" sz="2400" dirty="0">
                <a:latin typeface="Times New Roman" panose="02020603050405020304" pitchFamily="18" charset="0"/>
                <a:cs typeface="Times New Roman" panose="02020603050405020304" pitchFamily="18" charset="0"/>
              </a:rPr>
              <a:t> expert </a:t>
            </a:r>
            <a:r>
              <a:rPr lang="en-US" sz="2400" dirty="0" smtClean="0">
                <a:latin typeface="Times New Roman" panose="02020603050405020304" pitchFamily="18" charset="0"/>
                <a:cs typeface="Times New Roman" panose="02020603050405020304" pitchFamily="18" charset="0"/>
              </a:rPr>
              <a:t>systems</a:t>
            </a:r>
            <a:r>
              <a:rPr lang="en-US" sz="2400" dirty="0">
                <a:latin typeface="Times New Roman" panose="02020603050405020304" pitchFamily="18" charset="0"/>
                <a:cs typeface="Times New Roman" panose="02020603050405020304" pitchFamily="18" charset="0"/>
              </a:rPr>
              <a:t> natural language </a:t>
            </a:r>
            <a:r>
              <a:rPr lang="en-US" sz="2400" dirty="0" smtClean="0">
                <a:latin typeface="Times New Roman" panose="02020603050405020304" pitchFamily="18" charset="0"/>
                <a:cs typeface="Times New Roman" panose="02020603050405020304" pitchFamily="18" charset="0"/>
              </a:rPr>
              <a:t>processing </a:t>
            </a:r>
            <a:r>
              <a:rPr lang="en-US" sz="2400" dirty="0">
                <a:latin typeface="Times New Roman" panose="02020603050405020304" pitchFamily="18" charset="0"/>
                <a:cs typeface="Times New Roman" panose="02020603050405020304" pitchFamily="18" charset="0"/>
              </a:rPr>
              <a:t>and computer </a:t>
            </a:r>
            <a:r>
              <a:rPr lang="en-US" sz="2400" dirty="0" smtClean="0">
                <a:latin typeface="Times New Roman" panose="02020603050405020304" pitchFamily="18" charset="0"/>
                <a:cs typeface="Times New Roman" panose="02020603050405020304" pitchFamily="18" charset="0"/>
              </a:rPr>
              <a:t>games.</a:t>
            </a:r>
          </a:p>
          <a:p>
            <a:pPr marL="342900" indent="-342900" algn="just" fontAlgn="base">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Languages </a:t>
            </a:r>
            <a:r>
              <a:rPr lang="en-US" sz="2400" dirty="0">
                <a:latin typeface="Times New Roman" panose="02020603050405020304" pitchFamily="18" charset="0"/>
                <a:cs typeface="Times New Roman" panose="02020603050405020304" pitchFamily="18" charset="0"/>
              </a:rPr>
              <a:t>that support symbolic programming </a:t>
            </a:r>
            <a:r>
              <a:rPr lang="en-US" sz="2400" dirty="0" smtClean="0">
                <a:latin typeface="Times New Roman" panose="02020603050405020304" pitchFamily="18" charset="0"/>
                <a:cs typeface="Times New Roman" panose="02020603050405020304" pitchFamily="18" charset="0"/>
              </a:rPr>
              <a:t>include the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Language</a:t>
            </a:r>
            <a:r>
              <a:rPr lang="en-US" sz="2400" dirty="0">
                <a:latin typeface="Times New Roman" panose="02020603050405020304" pitchFamily="18" charset="0"/>
                <a:cs typeface="Times New Roman" panose="02020603050405020304" pitchFamily="18" charset="0"/>
              </a:rPr>
              <a:t> LISP and Prolog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89671" y="44591"/>
            <a:ext cx="7212082" cy="825611"/>
          </a:xfrm>
          <a:prstGeom prst="rect">
            <a:avLst/>
          </a:prstGeom>
          <a:noFill/>
          <a:ln>
            <a:noFill/>
          </a:ln>
        </p:spPr>
        <p:txBody>
          <a:bodyPr spcFirstLastPara="1" wrap="square" lIns="0" tIns="0" rIns="0" bIns="0" anchor="t" anchorCtr="0">
            <a:spAutoFit/>
          </a:bodyPr>
          <a:lstStyle/>
          <a:p>
            <a:pPr marL="15875"/>
            <a:r>
              <a:rPr lang="en-US" sz="2800" b="1" spc="-5" dirty="0">
                <a:latin typeface="Times New Roman" panose="02020603050405020304"/>
                <a:cs typeface="Times New Roman" panose="02020603050405020304"/>
              </a:rPr>
              <a:t>Sympy-Symbolic</a:t>
            </a:r>
            <a:r>
              <a:rPr lang="en-US" sz="2800" b="1" spc="-35" dirty="0">
                <a:latin typeface="Times New Roman" panose="02020603050405020304"/>
                <a:cs typeface="Times New Roman" panose="02020603050405020304"/>
              </a:rPr>
              <a:t> </a:t>
            </a:r>
            <a:r>
              <a:rPr lang="en-US" sz="2800" b="1" spc="-5" dirty="0">
                <a:latin typeface="Times New Roman" panose="02020603050405020304"/>
                <a:cs typeface="Times New Roman" panose="02020603050405020304"/>
              </a:rPr>
              <a:t>Mathematics</a:t>
            </a:r>
            <a:r>
              <a:rPr lang="en-US" sz="2800" b="1" spc="-30" dirty="0">
                <a:latin typeface="Times New Roman" panose="02020603050405020304"/>
                <a:cs typeface="Times New Roman" panose="02020603050405020304"/>
              </a:rPr>
              <a:t> </a:t>
            </a:r>
            <a:r>
              <a:rPr lang="en-US" sz="2800" b="1" spc="-5" dirty="0">
                <a:latin typeface="Times New Roman" panose="02020603050405020304"/>
                <a:cs typeface="Times New Roman" panose="02020603050405020304"/>
              </a:rPr>
              <a:t>in</a:t>
            </a:r>
            <a:r>
              <a:rPr lang="en-US" sz="2800" b="1" spc="-30" dirty="0">
                <a:latin typeface="Times New Roman" panose="02020603050405020304"/>
                <a:cs typeface="Times New Roman" panose="02020603050405020304"/>
              </a:rPr>
              <a:t> </a:t>
            </a:r>
            <a:r>
              <a:rPr lang="en-US" sz="2800" b="1" spc="-5" dirty="0">
                <a:latin typeface="Times New Roman" panose="02020603050405020304"/>
                <a:cs typeface="Times New Roman" panose="02020603050405020304"/>
              </a:rPr>
              <a:t>Python</a:t>
            </a:r>
            <a:endParaRPr lang="en-US" sz="2800" b="1" dirty="0">
              <a:latin typeface="Times New Roman" panose="02020603050405020304" pitchFamily="18" charset="0"/>
              <a:cs typeface="Times New Roman" panose="02020603050405020304" pitchFamily="18" charset="0"/>
            </a:endParaRPr>
          </a:p>
          <a:p>
            <a:pPr marL="15875" marR="0" lvl="0" indent="0" algn="l" rtl="0">
              <a:spcBef>
                <a:spcPts val="0"/>
              </a:spcBef>
              <a:spcAft>
                <a:spcPts val="0"/>
              </a:spcAft>
              <a:buNone/>
            </a:pPr>
            <a:endParaRPr lang="en-US" sz="2565" b="1" dirty="0">
              <a:solidFill>
                <a:srgbClr val="010103"/>
              </a:solidFill>
              <a:latin typeface="Arial" panose="020B0604020202020204"/>
              <a:ea typeface="Arial" panose="020B0604020202020204"/>
              <a:cs typeface="Arial" panose="020B0604020202020204"/>
              <a:sym typeface="Arial" panose="020B0604020202020204"/>
            </a:endParaRP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715672"/>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 name="Rectangle 1"/>
          <p:cNvSpPr/>
          <p:nvPr/>
        </p:nvSpPr>
        <p:spPr>
          <a:xfrm>
            <a:off x="277504" y="909700"/>
            <a:ext cx="11132023" cy="4601260"/>
          </a:xfrm>
          <a:prstGeom prst="rect">
            <a:avLst/>
          </a:prstGeom>
        </p:spPr>
        <p:txBody>
          <a:bodyPr wrap="square">
            <a:spAutoFit/>
          </a:bodyPr>
          <a:lstStyle/>
          <a:p>
            <a:pPr marL="355600" indent="-342900">
              <a:lnSpc>
                <a:spcPct val="100000"/>
              </a:lnSpc>
              <a:spcBef>
                <a:spcPts val="745"/>
              </a:spcBef>
              <a:buFont typeface="Arial" panose="020B0604020202020204" pitchFamily="34" charset="0"/>
              <a:buChar char="•"/>
              <a:tabLst>
                <a:tab pos="3359150" algn="l"/>
              </a:tabLst>
            </a:pPr>
            <a:r>
              <a:rPr lang="en-US" sz="2400" spc="-5" dirty="0">
                <a:latin typeface="Times New Roman" panose="02020603050405020304"/>
                <a:cs typeface="Times New Roman" panose="02020603050405020304"/>
              </a:rPr>
              <a:t>SymPy is</a:t>
            </a:r>
            <a:r>
              <a:rPr lang="en-US" sz="2400" dirty="0">
                <a:latin typeface="Times New Roman" panose="02020603050405020304"/>
                <a:cs typeface="Times New Roman" panose="02020603050405020304"/>
              </a:rPr>
              <a:t> a</a:t>
            </a:r>
            <a:r>
              <a:rPr lang="en-US" sz="2400" spc="-5" dirty="0">
                <a:latin typeface="Times New Roman" panose="02020603050405020304"/>
                <a:cs typeface="Times New Roman" panose="02020603050405020304"/>
              </a:rPr>
              <a:t> Python</a:t>
            </a:r>
            <a:r>
              <a:rPr lang="en-US" sz="2400" dirty="0">
                <a:latin typeface="Times New Roman" panose="02020603050405020304"/>
                <a:cs typeface="Times New Roman" panose="02020603050405020304"/>
              </a:rPr>
              <a:t> </a:t>
            </a:r>
            <a:r>
              <a:rPr lang="en-US" sz="2400" spc="-5" dirty="0" smtClean="0">
                <a:latin typeface="Times New Roman" panose="02020603050405020304"/>
                <a:cs typeface="Times New Roman" panose="02020603050405020304"/>
              </a:rPr>
              <a:t>library </a:t>
            </a:r>
            <a:r>
              <a:rPr lang="en-US" sz="2400" dirty="0" smtClean="0">
                <a:latin typeface="Times New Roman" panose="02020603050405020304"/>
                <a:cs typeface="Times New Roman" panose="02020603050405020304"/>
              </a:rPr>
              <a:t>used</a:t>
            </a:r>
            <a:r>
              <a:rPr lang="en-US" sz="2400" spc="-15" dirty="0" smtClean="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to</a:t>
            </a:r>
            <a:r>
              <a:rPr lang="en-US" sz="2400" spc="-1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represent</a:t>
            </a:r>
            <a:r>
              <a:rPr lang="en-US" sz="2400" spc="-1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a:t>
            </a:r>
            <a:r>
              <a:rPr lang="en-US" sz="2400" spc="-2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symbolic</a:t>
            </a:r>
            <a:r>
              <a:rPr lang="en-US" sz="2400" spc="-15" dirty="0">
                <a:latin typeface="Times New Roman" panose="02020603050405020304"/>
                <a:cs typeface="Times New Roman" panose="02020603050405020304"/>
              </a:rPr>
              <a:t> </a:t>
            </a:r>
            <a:r>
              <a:rPr lang="en-US" sz="2400" spc="-5" dirty="0" smtClean="0">
                <a:latin typeface="Times New Roman" panose="02020603050405020304"/>
                <a:cs typeface="Times New Roman" panose="02020603050405020304"/>
              </a:rPr>
              <a:t>mathematics</a:t>
            </a:r>
          </a:p>
          <a:p>
            <a:pPr marL="355600" indent="-342900">
              <a:lnSpc>
                <a:spcPct val="100000"/>
              </a:lnSpc>
              <a:spcBef>
                <a:spcPts val="745"/>
              </a:spcBef>
              <a:buFont typeface="Arial" panose="020B0604020202020204" pitchFamily="34" charset="0"/>
              <a:buChar char="•"/>
              <a:tabLst>
                <a:tab pos="3359150" algn="l"/>
              </a:tabLst>
            </a:pPr>
            <a:endParaRPr lang="en-US" sz="2400" dirty="0">
              <a:latin typeface="Times New Roman" panose="02020603050405020304"/>
              <a:cs typeface="Times New Roman" panose="02020603050405020304"/>
            </a:endParaRPr>
          </a:p>
          <a:p>
            <a:pPr marL="355600" marR="5080" indent="-342900">
              <a:lnSpc>
                <a:spcPct val="125000"/>
              </a:lnSpc>
              <a:buFont typeface="Arial" panose="020B0604020202020204" pitchFamily="34" charset="0"/>
              <a:buChar char="•"/>
              <a:tabLst>
                <a:tab pos="2675890" algn="l"/>
                <a:tab pos="4509135" algn="l"/>
              </a:tabLst>
            </a:pPr>
            <a:r>
              <a:rPr lang="en-US" sz="2400" spc="-5" dirty="0">
                <a:latin typeface="Times New Roman" panose="02020603050405020304"/>
                <a:cs typeface="Times New Roman" panose="02020603050405020304"/>
              </a:rPr>
              <a:t>SymPy is written entirely in Python and </a:t>
            </a:r>
            <a:r>
              <a:rPr lang="en-US" sz="2400" dirty="0">
                <a:latin typeface="Times New Roman" panose="02020603050405020304"/>
                <a:cs typeface="Times New Roman" panose="02020603050405020304"/>
              </a:rPr>
              <a:t>does not require </a:t>
            </a:r>
            <a:r>
              <a:rPr lang="en-US" sz="2400" spc="-5" dirty="0">
                <a:latin typeface="Times New Roman" panose="02020603050405020304"/>
                <a:cs typeface="Times New Roman" panose="02020603050405020304"/>
              </a:rPr>
              <a:t>any external libraries. </a:t>
            </a:r>
            <a:r>
              <a:rPr lang="en-US" sz="2400" spc="-585" dirty="0">
                <a:latin typeface="Times New Roman" panose="02020603050405020304"/>
                <a:cs typeface="Times New Roman" panose="02020603050405020304"/>
              </a:rPr>
              <a:t> </a:t>
            </a:r>
            <a:endParaRPr lang="en-US" sz="2400" spc="-585" dirty="0" smtClean="0">
              <a:latin typeface="Times New Roman" panose="02020603050405020304"/>
              <a:cs typeface="Times New Roman" panose="02020603050405020304"/>
            </a:endParaRPr>
          </a:p>
          <a:p>
            <a:pPr marL="355600" marR="5080" indent="-342900">
              <a:lnSpc>
                <a:spcPct val="125000"/>
              </a:lnSpc>
              <a:buFont typeface="Arial" panose="020B0604020202020204" pitchFamily="34" charset="0"/>
              <a:buChar char="•"/>
              <a:tabLst>
                <a:tab pos="2675890" algn="l"/>
                <a:tab pos="4509135" algn="l"/>
              </a:tabLst>
            </a:pPr>
            <a:r>
              <a:rPr lang="en-US" sz="2400" spc="-5" dirty="0" smtClean="0">
                <a:latin typeface="Times New Roman" panose="02020603050405020304"/>
                <a:cs typeface="Times New Roman" panose="02020603050405020304"/>
              </a:rPr>
              <a:t>To </a:t>
            </a:r>
            <a:r>
              <a:rPr lang="en-US" sz="2400" dirty="0">
                <a:latin typeface="Times New Roman" panose="02020603050405020304"/>
                <a:cs typeface="Times New Roman" panose="02020603050405020304"/>
              </a:rPr>
              <a:t>Install</a:t>
            </a:r>
            <a:r>
              <a:rPr lang="en-US" sz="2400" spc="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the </a:t>
            </a:r>
            <a:r>
              <a:rPr lang="en-US" sz="2400" spc="-5" dirty="0" smtClean="0">
                <a:latin typeface="Times New Roman" panose="02020603050405020304"/>
                <a:cs typeface="Times New Roman" panose="02020603050405020304"/>
              </a:rPr>
              <a:t>sympy  </a:t>
            </a:r>
            <a:r>
              <a:rPr lang="en-US" sz="2400" dirty="0" smtClean="0">
                <a:latin typeface="Times New Roman" panose="02020603050405020304"/>
                <a:cs typeface="Times New Roman" panose="02020603050405020304"/>
              </a:rPr>
              <a:t>use</a:t>
            </a:r>
            <a:r>
              <a:rPr lang="en-US" sz="2400" spc="5" dirty="0" smtClean="0">
                <a:latin typeface="Times New Roman" panose="02020603050405020304"/>
                <a:cs typeface="Times New Roman" panose="02020603050405020304"/>
              </a:rPr>
              <a:t> </a:t>
            </a:r>
            <a:r>
              <a:rPr lang="en-US" sz="2400" spc="-5" dirty="0" smtClean="0">
                <a:latin typeface="Times New Roman" panose="02020603050405020304"/>
                <a:cs typeface="Times New Roman" panose="02020603050405020304"/>
              </a:rPr>
              <a:t>command 	</a:t>
            </a:r>
            <a:r>
              <a:rPr lang="en-US" sz="2400" dirty="0" smtClean="0">
                <a:latin typeface="Times New Roman" panose="02020603050405020304"/>
                <a:cs typeface="Times New Roman" panose="02020603050405020304"/>
              </a:rPr>
              <a:t>:</a:t>
            </a:r>
            <a:r>
              <a:rPr lang="en-US" sz="2400" spc="45" dirty="0" smtClean="0">
                <a:latin typeface="Times New Roman" panose="02020603050405020304"/>
                <a:cs typeface="Times New Roman" panose="02020603050405020304"/>
              </a:rPr>
              <a:t> </a:t>
            </a:r>
            <a:r>
              <a:rPr lang="en-US" sz="2400" dirty="0">
                <a:solidFill>
                  <a:srgbClr val="FF0000"/>
                </a:solidFill>
                <a:latin typeface="Times New Roman" panose="02020603050405020304"/>
                <a:cs typeface="Times New Roman" panose="02020603050405020304"/>
              </a:rPr>
              <a:t>pip </a:t>
            </a:r>
            <a:r>
              <a:rPr lang="en-US" sz="2400" spc="-5" dirty="0">
                <a:solidFill>
                  <a:srgbClr val="FF0000"/>
                </a:solidFill>
                <a:latin typeface="Times New Roman" panose="02020603050405020304"/>
                <a:cs typeface="Times New Roman" panose="02020603050405020304"/>
              </a:rPr>
              <a:t>install</a:t>
            </a:r>
            <a:r>
              <a:rPr lang="en-US" sz="2400" spc="-10" dirty="0">
                <a:solidFill>
                  <a:srgbClr val="FF0000"/>
                </a:solidFill>
                <a:latin typeface="Times New Roman" panose="02020603050405020304"/>
                <a:cs typeface="Times New Roman" panose="02020603050405020304"/>
              </a:rPr>
              <a:t> </a:t>
            </a:r>
            <a:r>
              <a:rPr lang="en-US" sz="2400" spc="-5" dirty="0" smtClean="0">
                <a:solidFill>
                  <a:srgbClr val="FF0000"/>
                </a:solidFill>
                <a:latin typeface="Times New Roman" panose="02020603050405020304"/>
                <a:cs typeface="Times New Roman" panose="02020603050405020304"/>
              </a:rPr>
              <a:t>sympy</a:t>
            </a:r>
          </a:p>
          <a:p>
            <a:pPr marL="355600" marR="5080" indent="-342900">
              <a:lnSpc>
                <a:spcPct val="125000"/>
              </a:lnSpc>
              <a:buFont typeface="Arial" panose="020B0604020202020204" pitchFamily="34" charset="0"/>
              <a:buChar char="•"/>
              <a:tabLst>
                <a:tab pos="2675890" algn="l"/>
                <a:tab pos="4509135" algn="l"/>
              </a:tabLst>
            </a:pPr>
            <a:endParaRPr lang="en-US" sz="2400" dirty="0">
              <a:latin typeface="Times New Roman" panose="02020603050405020304"/>
              <a:cs typeface="Times New Roman" panose="02020603050405020304"/>
            </a:endParaRPr>
          </a:p>
          <a:p>
            <a:pPr marL="355600" indent="-342900">
              <a:lnSpc>
                <a:spcPct val="100000"/>
              </a:lnSpc>
              <a:spcBef>
                <a:spcPts val="720"/>
              </a:spcBef>
              <a:buFont typeface="Arial" panose="020B0604020202020204" pitchFamily="34" charset="0"/>
              <a:buChar char="•"/>
            </a:pPr>
            <a:r>
              <a:rPr lang="en-US" sz="2400" spc="-5" dirty="0">
                <a:latin typeface="Times New Roman" panose="02020603050405020304"/>
                <a:cs typeface="Times New Roman" panose="02020603050405020304"/>
              </a:rPr>
              <a:t>Sympy</a:t>
            </a:r>
            <a:r>
              <a:rPr lang="en-US" sz="2400" spc="-1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support</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to</a:t>
            </a:r>
            <a:r>
              <a:rPr lang="en-US" sz="2400" spc="-1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perform</a:t>
            </a:r>
            <a:r>
              <a:rPr lang="en-US" sz="2400" spc="-5" dirty="0">
                <a:latin typeface="Times New Roman" panose="02020603050405020304"/>
                <a:cs typeface="Times New Roman" panose="02020603050405020304"/>
              </a:rPr>
              <a:t> the</a:t>
            </a:r>
            <a:r>
              <a:rPr lang="en-US" sz="2400" spc="-1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mathematical</a:t>
            </a:r>
            <a:r>
              <a:rPr lang="en-US" sz="2400" spc="-10"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operations</a:t>
            </a:r>
            <a:r>
              <a:rPr lang="en-US" sz="2400" spc="-1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such</a:t>
            </a:r>
            <a:r>
              <a:rPr lang="en-US" sz="2400" spc="-10" dirty="0">
                <a:latin typeface="Times New Roman" panose="02020603050405020304"/>
                <a:cs typeface="Times New Roman" panose="02020603050405020304"/>
              </a:rPr>
              <a:t> </a:t>
            </a:r>
            <a:r>
              <a:rPr lang="en-US" sz="2400" spc="-5" dirty="0" smtClean="0">
                <a:latin typeface="Times New Roman" panose="02020603050405020304"/>
                <a:cs typeface="Times New Roman" panose="02020603050405020304"/>
              </a:rPr>
              <a:t>as</a:t>
            </a:r>
            <a:endParaRPr lang="en-US" sz="2400" dirty="0">
              <a:latin typeface="Times New Roman" panose="02020603050405020304"/>
              <a:cs typeface="Times New Roman" panose="02020603050405020304"/>
            </a:endParaRPr>
          </a:p>
          <a:p>
            <a:pPr marL="355600" indent="-297815">
              <a:lnSpc>
                <a:spcPct val="100000"/>
              </a:lnSpc>
              <a:spcBef>
                <a:spcPts val="720"/>
              </a:spcBef>
              <a:buFont typeface="Arial MT"/>
              <a:buChar char="•"/>
              <a:tabLst>
                <a:tab pos="354965" algn="l"/>
                <a:tab pos="355600" algn="l"/>
              </a:tabLst>
            </a:pPr>
            <a:r>
              <a:rPr lang="en-US" sz="2400" spc="-5" dirty="0">
                <a:latin typeface="Times New Roman" panose="02020603050405020304"/>
                <a:cs typeface="Times New Roman" panose="02020603050405020304"/>
              </a:rPr>
              <a:t>Algebraic</a:t>
            </a:r>
            <a:r>
              <a:rPr lang="en-US" sz="2400" spc="-50"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manipulations</a:t>
            </a:r>
            <a:endParaRPr lang="en-US" sz="2400" dirty="0">
              <a:latin typeface="Times New Roman" panose="02020603050405020304"/>
              <a:cs typeface="Times New Roman" panose="02020603050405020304"/>
            </a:endParaRPr>
          </a:p>
          <a:p>
            <a:pPr marL="355600" indent="-297815">
              <a:lnSpc>
                <a:spcPct val="100000"/>
              </a:lnSpc>
              <a:spcBef>
                <a:spcPts val="720"/>
              </a:spcBef>
              <a:buFont typeface="Arial MT"/>
              <a:buChar char="•"/>
              <a:tabLst>
                <a:tab pos="354965" algn="l"/>
                <a:tab pos="355600" algn="l"/>
              </a:tabLst>
            </a:pPr>
            <a:r>
              <a:rPr lang="en-US" sz="2400" spc="-5" dirty="0">
                <a:latin typeface="Times New Roman" panose="02020603050405020304"/>
                <a:cs typeface="Times New Roman" panose="02020603050405020304"/>
              </a:rPr>
              <a:t>Differentiation</a:t>
            </a:r>
            <a:endParaRPr lang="en-US" sz="2400" dirty="0">
              <a:latin typeface="Times New Roman" panose="02020603050405020304"/>
              <a:cs typeface="Times New Roman" panose="02020603050405020304"/>
            </a:endParaRPr>
          </a:p>
          <a:p>
            <a:pPr marL="355600" indent="-297815">
              <a:lnSpc>
                <a:spcPct val="100000"/>
              </a:lnSpc>
              <a:spcBef>
                <a:spcPts val="720"/>
              </a:spcBef>
              <a:buFont typeface="Arial MT"/>
              <a:buChar char="•"/>
              <a:tabLst>
                <a:tab pos="354965" algn="l"/>
                <a:tab pos="355600" algn="l"/>
              </a:tabLst>
            </a:pPr>
            <a:r>
              <a:rPr lang="en-US" sz="2400" dirty="0">
                <a:latin typeface="Times New Roman" panose="02020603050405020304"/>
                <a:cs typeface="Times New Roman" panose="02020603050405020304"/>
              </a:rPr>
              <a:t>Integration</a:t>
            </a:r>
          </a:p>
          <a:p>
            <a:pPr marL="355600" indent="-297815">
              <a:lnSpc>
                <a:spcPct val="100000"/>
              </a:lnSpc>
              <a:spcBef>
                <a:spcPts val="720"/>
              </a:spcBef>
              <a:buFont typeface="Arial MT"/>
              <a:buChar char="•"/>
              <a:tabLst>
                <a:tab pos="354965" algn="l"/>
                <a:tab pos="355600" algn="l"/>
              </a:tabLst>
            </a:pPr>
            <a:r>
              <a:rPr lang="en-US" sz="2400" spc="-5" dirty="0">
                <a:latin typeface="Times New Roman" panose="02020603050405020304"/>
                <a:cs typeface="Times New Roman" panose="02020603050405020304"/>
              </a:rPr>
              <a:t>Equation</a:t>
            </a:r>
            <a:r>
              <a:rPr lang="en-US" sz="2400" spc="-50" dirty="0">
                <a:latin typeface="Times New Roman" panose="02020603050405020304"/>
                <a:cs typeface="Times New Roman" panose="02020603050405020304"/>
              </a:rPr>
              <a:t> </a:t>
            </a:r>
            <a:r>
              <a:rPr lang="en-US" sz="2400" spc="-5" dirty="0" smtClean="0">
                <a:latin typeface="Times New Roman" panose="02020603050405020304"/>
                <a:cs typeface="Times New Roman" panose="02020603050405020304"/>
              </a:rPr>
              <a:t>solving</a:t>
            </a:r>
            <a:r>
              <a:rPr lang="en-US" sz="2400" dirty="0" smtClean="0">
                <a:latin typeface="Times New Roman" panose="02020603050405020304"/>
                <a:cs typeface="Times New Roman" panose="02020603050405020304"/>
              </a:rPr>
              <a:t> &amp;</a:t>
            </a:r>
            <a:r>
              <a:rPr lang="en-US" sz="2400" spc="-35" dirty="0" smtClean="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Linear</a:t>
            </a:r>
            <a:r>
              <a:rPr lang="en-US" sz="2400" spc="-3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algebra</a:t>
            </a:r>
            <a:endParaRPr lang="en-US" sz="24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dirty="0">
                <a:solidFill>
                  <a:srgbClr val="010103"/>
                </a:solidFill>
                <a:latin typeface="Arial" panose="020B0604020202020204"/>
                <a:ea typeface="Arial" panose="020B0604020202020204"/>
                <a:cs typeface="Arial" panose="020B0604020202020204"/>
                <a:sym typeface="Arial" panose="020B0604020202020204"/>
              </a:rPr>
              <a:t>Introduction</a:t>
            </a:r>
            <a:endParaRPr sz="2565"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96" name="Google Shape;96;p1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7" name="Google Shape;97;p10"/>
          <p:cNvGrpSpPr/>
          <p:nvPr/>
        </p:nvGrpSpPr>
        <p:grpSpPr>
          <a:xfrm>
            <a:off x="53340" y="586960"/>
            <a:ext cx="12052163" cy="6053293"/>
            <a:chOff x="127862" y="1268442"/>
            <a:chExt cx="9296400" cy="846250"/>
          </a:xfrm>
        </p:grpSpPr>
        <p:sp>
          <p:nvSpPr>
            <p:cNvPr id="98" name="Google Shape;98;p1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0"/>
            <p:cNvSpPr txBox="1"/>
            <p:nvPr/>
          </p:nvSpPr>
          <p:spPr>
            <a:xfrm>
              <a:off x="168824" y="1268622"/>
              <a:ext cx="9214580" cy="809149"/>
            </a:xfrm>
            <a:prstGeom prst="rect">
              <a:avLst/>
            </a:prstGeom>
            <a:noFill/>
            <a:ln>
              <a:noFill/>
            </a:ln>
          </p:spPr>
          <p:txBody>
            <a:bodyPr spcFirstLastPara="1" wrap="square" lIns="0" tIns="0" rIns="0" bIns="0" anchor="t" anchorCtr="0">
              <a:noAutofit/>
            </a:bodyPr>
            <a:lstStyle/>
            <a:p>
              <a:pPr marL="0" marR="0" lvl="0" indent="0" algn="just" rtl="0">
                <a:lnSpc>
                  <a:spcPct val="150000"/>
                </a:lnSpc>
                <a:spcBef>
                  <a:spcPts val="0"/>
                </a:spcBef>
                <a:spcAft>
                  <a:spcPts val="0"/>
                </a:spcAft>
                <a:buNone/>
              </a:pPr>
              <a:r>
                <a:rPr lang="en-US"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Automata-based programming is a programming paradigm in which the program or its part is thought of as a model of a finite state machine or any other formal automation.</a:t>
              </a:r>
            </a:p>
            <a:p>
              <a:pPr marL="0" marR="0" lvl="0" indent="0" algn="just" rtl="0">
                <a:lnSpc>
                  <a:spcPct val="150000"/>
                </a:lnSpc>
                <a:spcBef>
                  <a:spcPts val="0"/>
                </a:spcBef>
                <a:spcAft>
                  <a:spcPts val="0"/>
                </a:spcAft>
                <a:buNone/>
              </a:pPr>
              <a:endParaRPr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50000"/>
                </a:lnSpc>
                <a:spcBef>
                  <a:spcPts val="0"/>
                </a:spcBef>
                <a:spcAft>
                  <a:spcPts val="0"/>
                </a:spcAft>
                <a:buNone/>
              </a:pPr>
              <a:r>
                <a:rPr lang="en-US"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What is Automata Theory?</a:t>
              </a:r>
            </a:p>
            <a:p>
              <a:pPr marL="285750" marR="0" lvl="0" indent="-285750" algn="just" rtl="0">
                <a:lnSpc>
                  <a:spcPct val="150000"/>
                </a:lnSpc>
                <a:spcBef>
                  <a:spcPts val="0"/>
                </a:spcBef>
                <a:spcAft>
                  <a:spcPts val="0"/>
                </a:spcAft>
                <a:buClr>
                  <a:schemeClr val="dk1"/>
                </a:buClr>
                <a:buSzPts val="1750"/>
                <a:buFont typeface="Arial" panose="020B0604020202020204"/>
                <a:buChar char="•"/>
              </a:pPr>
              <a:r>
                <a:rPr lang="en-US"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Automata theory is the study of abstract computational devices</a:t>
              </a:r>
            </a:p>
            <a:p>
              <a:pPr marL="285750" marR="0" lvl="0" indent="-285750" algn="just" rtl="0">
                <a:lnSpc>
                  <a:spcPct val="150000"/>
                </a:lnSpc>
                <a:spcBef>
                  <a:spcPts val="0"/>
                </a:spcBef>
                <a:spcAft>
                  <a:spcPts val="0"/>
                </a:spcAft>
                <a:buClr>
                  <a:schemeClr val="dk1"/>
                </a:buClr>
                <a:buSzPts val="1750"/>
                <a:buFont typeface="Arial" panose="020B0604020202020204"/>
                <a:buChar char="•"/>
              </a:pPr>
              <a:r>
                <a:rPr lang="en-US"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Abstract devices are (simplified) models of real computations </a:t>
              </a:r>
            </a:p>
            <a:p>
              <a:pPr marL="285750" marR="0" lvl="0" indent="-285750" algn="just" rtl="0">
                <a:lnSpc>
                  <a:spcPct val="150000"/>
                </a:lnSpc>
                <a:spcBef>
                  <a:spcPts val="0"/>
                </a:spcBef>
                <a:spcAft>
                  <a:spcPts val="0"/>
                </a:spcAft>
                <a:buClr>
                  <a:schemeClr val="dk1"/>
                </a:buClr>
                <a:buSzPts val="1750"/>
                <a:buFont typeface="Arial" panose="020B0604020202020204"/>
                <a:buChar char="•"/>
              </a:pPr>
              <a:r>
                <a:rPr lang="en-US"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Computations happen everywhere: On your laptop, on your cell phone, in nature, …</a:t>
              </a:r>
            </a:p>
            <a:p>
              <a:pPr marL="285750" marR="0" lvl="0" indent="-174625" algn="just" rtl="0">
                <a:lnSpc>
                  <a:spcPct val="150000"/>
                </a:lnSpc>
                <a:spcBef>
                  <a:spcPts val="0"/>
                </a:spcBef>
                <a:spcAft>
                  <a:spcPts val="0"/>
                </a:spcAft>
                <a:buClr>
                  <a:schemeClr val="dk1"/>
                </a:buClr>
                <a:buSzPts val="1750"/>
                <a:buFont typeface="Arial" panose="020B0604020202020204"/>
                <a:buNone/>
              </a:pPr>
              <a:endParaRPr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50000"/>
                </a:lnSpc>
                <a:spcBef>
                  <a:spcPts val="0"/>
                </a:spcBef>
                <a:spcAft>
                  <a:spcPts val="0"/>
                </a:spcAft>
                <a:buNone/>
              </a:pPr>
              <a:r>
                <a:rPr lang="en-US"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Example:</a:t>
              </a:r>
            </a:p>
            <a:p>
              <a:pPr marL="0" marR="0" lvl="0" indent="0" algn="just" rtl="0">
                <a:lnSpc>
                  <a:spcPct val="150000"/>
                </a:lnSpc>
                <a:spcBef>
                  <a:spcPts val="0"/>
                </a:spcBef>
                <a:spcAft>
                  <a:spcPts val="0"/>
                </a:spcAft>
                <a:buNone/>
              </a:pPr>
              <a:endParaRPr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spcBef>
                  <a:spcPts val="875"/>
                </a:spcBef>
                <a:spcAft>
                  <a:spcPts val="0"/>
                </a:spcAft>
                <a:buNone/>
              </a:pPr>
              <a:r>
                <a:rPr lang="en-US"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input: switch</a:t>
              </a:r>
            </a:p>
            <a:p>
              <a:pPr marL="6374130" marR="0" lvl="8" indent="0" algn="l" rtl="0">
                <a:spcBef>
                  <a:spcPts val="875"/>
                </a:spcBef>
                <a:spcAft>
                  <a:spcPts val="0"/>
                </a:spcAft>
                <a:buNone/>
              </a:pPr>
              <a:r>
                <a:rPr lang="en-US"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output: light bulb</a:t>
              </a:r>
            </a:p>
            <a:p>
              <a:pPr marL="6374130" marR="0" lvl="8" indent="0" algn="l" rtl="0">
                <a:spcBef>
                  <a:spcPts val="875"/>
                </a:spcBef>
                <a:spcAft>
                  <a:spcPts val="0"/>
                </a:spcAft>
                <a:buNone/>
              </a:pPr>
              <a:r>
                <a:rPr lang="en-US"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actions: flip switch</a:t>
              </a:r>
            </a:p>
            <a:p>
              <a:pPr marL="6374130" marR="0" lvl="8" indent="0" algn="l" rtl="0">
                <a:spcBef>
                  <a:spcPts val="875"/>
                </a:spcBef>
                <a:spcAft>
                  <a:spcPts val="0"/>
                </a:spcAft>
                <a:buNone/>
              </a:pPr>
              <a:r>
                <a:rPr lang="en-US"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states: on, off</a:t>
              </a: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0" name="Google Shape;100;p10"/>
          <p:cNvGrpSpPr/>
          <p:nvPr/>
        </p:nvGrpSpPr>
        <p:grpSpPr>
          <a:xfrm>
            <a:off x="891989" y="4518212"/>
            <a:ext cx="3169023" cy="1620954"/>
            <a:chOff x="609600" y="1628775"/>
            <a:chExt cx="3529013" cy="1944688"/>
          </a:xfrm>
        </p:grpSpPr>
        <p:cxnSp>
          <p:nvCxnSpPr>
            <p:cNvPr id="101" name="Google Shape;101;p10"/>
            <p:cNvCxnSpPr/>
            <p:nvPr/>
          </p:nvCxnSpPr>
          <p:spPr>
            <a:xfrm>
              <a:off x="1114425" y="191611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10"/>
            <p:cNvCxnSpPr/>
            <p:nvPr/>
          </p:nvCxnSpPr>
          <p:spPr>
            <a:xfrm>
              <a:off x="1114425" y="1916113"/>
              <a:ext cx="0" cy="504825"/>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10"/>
            <p:cNvCxnSpPr/>
            <p:nvPr/>
          </p:nvCxnSpPr>
          <p:spPr>
            <a:xfrm>
              <a:off x="1114425" y="3068638"/>
              <a:ext cx="0" cy="503237"/>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10"/>
            <p:cNvCxnSpPr/>
            <p:nvPr/>
          </p:nvCxnSpPr>
          <p:spPr>
            <a:xfrm>
              <a:off x="1114425" y="3571875"/>
              <a:ext cx="2736850" cy="1588"/>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105;p10"/>
            <p:cNvCxnSpPr/>
            <p:nvPr/>
          </p:nvCxnSpPr>
          <p:spPr>
            <a:xfrm>
              <a:off x="2843213" y="191611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10"/>
            <p:cNvCxnSpPr/>
            <p:nvPr/>
          </p:nvCxnSpPr>
          <p:spPr>
            <a:xfrm>
              <a:off x="3849688" y="1916113"/>
              <a:ext cx="0" cy="1655762"/>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10"/>
            <p:cNvCxnSpPr/>
            <p:nvPr/>
          </p:nvCxnSpPr>
          <p:spPr>
            <a:xfrm rot="10800000" flipH="1">
              <a:off x="2090738" y="1628775"/>
              <a:ext cx="647700" cy="287338"/>
            </a:xfrm>
            <a:prstGeom prst="straightConnector1">
              <a:avLst/>
            </a:prstGeom>
            <a:noFill/>
            <a:ln w="9525" cap="flat" cmpd="sng">
              <a:solidFill>
                <a:schemeClr val="dk1"/>
              </a:solidFill>
              <a:prstDash val="solid"/>
              <a:round/>
              <a:headEnd type="none" w="med" len="med"/>
              <a:tailEnd type="none" w="med" len="med"/>
            </a:ln>
          </p:spPr>
        </p:cxnSp>
        <p:sp>
          <p:nvSpPr>
            <p:cNvPr id="108" name="Google Shape;108;p10"/>
            <p:cNvSpPr/>
            <p:nvPr/>
          </p:nvSpPr>
          <p:spPr>
            <a:xfrm>
              <a:off x="2057400" y="188912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09" name="Google Shape;109;p10"/>
            <p:cNvSpPr/>
            <p:nvPr/>
          </p:nvSpPr>
          <p:spPr>
            <a:xfrm>
              <a:off x="2820988" y="188912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10" name="Google Shape;110;p10"/>
            <p:cNvSpPr/>
            <p:nvPr/>
          </p:nvSpPr>
          <p:spPr>
            <a:xfrm>
              <a:off x="609600" y="2420938"/>
              <a:ext cx="1008063" cy="6477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dk1"/>
                  </a:solidFill>
                  <a:latin typeface="Arial" panose="020B0604020202020204"/>
                  <a:ea typeface="Arial" panose="020B0604020202020204"/>
                  <a:cs typeface="Arial" panose="020B0604020202020204"/>
                  <a:sym typeface="Arial" panose="020B0604020202020204"/>
                </a:rPr>
                <a:t>BATTERY</a:t>
              </a:r>
            </a:p>
          </p:txBody>
        </p:sp>
        <p:sp>
          <p:nvSpPr>
            <p:cNvPr id="111" name="Google Shape;111;p10"/>
            <p:cNvSpPr/>
            <p:nvPr/>
          </p:nvSpPr>
          <p:spPr>
            <a:xfrm>
              <a:off x="3559175" y="2276475"/>
              <a:ext cx="579438" cy="869950"/>
            </a:xfrm>
            <a:custGeom>
              <a:avLst/>
              <a:gdLst/>
              <a:ahLst/>
              <a:cxnLst/>
              <a:rect l="l" t="t" r="r" b="b"/>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89671" y="44591"/>
            <a:ext cx="7212082" cy="369332"/>
          </a:xfrm>
          <a:prstGeom prst="rect">
            <a:avLst/>
          </a:prstGeom>
          <a:noFill/>
          <a:ln>
            <a:noFill/>
          </a:ln>
        </p:spPr>
        <p:txBody>
          <a:bodyPr spcFirstLastPara="1" wrap="square" lIns="0" tIns="0" rIns="0" bIns="0" anchor="t" anchorCtr="0">
            <a:spAutoFit/>
          </a:bodyPr>
          <a:lstStyle/>
          <a:p>
            <a:pPr marL="15875" lvl="0"/>
            <a:r>
              <a:rPr lang="en-US" sz="2400" b="1" spc="-5" dirty="0" smtClean="0">
                <a:latin typeface="Times New Roman" panose="02020603050405020304"/>
                <a:cs typeface="Times New Roman" panose="02020603050405020304"/>
                <a:sym typeface="Arial" panose="020B0604020202020204"/>
              </a:rPr>
              <a:t>Mathematical Operations Using Sympy: </a:t>
            </a:r>
            <a:endParaRPr lang="en-US" sz="2565" b="1" dirty="0">
              <a:solidFill>
                <a:srgbClr val="010103"/>
              </a:solidFill>
              <a:latin typeface="Arial" panose="020B0604020202020204"/>
              <a:ea typeface="Arial" panose="020B0604020202020204"/>
              <a:cs typeface="Arial" panose="020B0604020202020204"/>
              <a:sym typeface="Arial" panose="020B0604020202020204"/>
            </a:endParaRP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702024"/>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 name="Rectangle 2"/>
          <p:cNvSpPr/>
          <p:nvPr/>
        </p:nvSpPr>
        <p:spPr>
          <a:xfrm>
            <a:off x="304800" y="974661"/>
            <a:ext cx="8279642" cy="1859483"/>
          </a:xfrm>
          <a:prstGeom prst="rect">
            <a:avLst/>
          </a:prstGeom>
        </p:spPr>
        <p:txBody>
          <a:bodyPr wrap="square">
            <a:spAutoFit/>
          </a:bodyPr>
          <a:lstStyle/>
          <a:p>
            <a:pPr marL="12700" marR="5080">
              <a:lnSpc>
                <a:spcPts val="3050"/>
              </a:lnSpc>
              <a:spcBef>
                <a:spcPts val="1000"/>
              </a:spcBef>
            </a:pPr>
            <a:r>
              <a:rPr lang="en-US" sz="2400" b="1" spc="-5" dirty="0">
                <a:latin typeface="Times New Roman" panose="02020603050405020304"/>
                <a:cs typeface="Times New Roman" panose="02020603050405020304"/>
              </a:rPr>
              <a:t>To</a:t>
            </a:r>
            <a:r>
              <a:rPr lang="en-US" sz="2400" b="1" spc="-20" dirty="0">
                <a:latin typeface="Times New Roman" panose="02020603050405020304"/>
                <a:cs typeface="Times New Roman" panose="02020603050405020304"/>
              </a:rPr>
              <a:t> </a:t>
            </a:r>
            <a:r>
              <a:rPr lang="en-US" sz="2400" b="1" spc="-5" dirty="0">
                <a:latin typeface="Times New Roman" panose="02020603050405020304"/>
                <a:cs typeface="Times New Roman" panose="02020603050405020304"/>
              </a:rPr>
              <a:t>Find</a:t>
            </a:r>
            <a:r>
              <a:rPr lang="en-US" sz="2400" b="1" spc="-15"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the</a:t>
            </a:r>
            <a:r>
              <a:rPr lang="en-US" sz="2400" b="1" spc="-10" dirty="0">
                <a:latin typeface="Times New Roman" panose="02020603050405020304"/>
                <a:cs typeface="Times New Roman" panose="02020603050405020304"/>
              </a:rPr>
              <a:t> </a:t>
            </a:r>
            <a:r>
              <a:rPr lang="en-US" sz="2400" b="1" spc="-5" dirty="0">
                <a:latin typeface="Times New Roman" panose="02020603050405020304"/>
                <a:cs typeface="Times New Roman" panose="02020603050405020304"/>
              </a:rPr>
              <a:t>rational</a:t>
            </a:r>
            <a:r>
              <a:rPr lang="en-US" sz="2400" b="1" spc="-15" dirty="0">
                <a:latin typeface="Times New Roman" panose="02020603050405020304"/>
                <a:cs typeface="Times New Roman" panose="02020603050405020304"/>
              </a:rPr>
              <a:t> </a:t>
            </a:r>
            <a:r>
              <a:rPr lang="en-US" sz="2400" b="1" spc="-5" dirty="0">
                <a:latin typeface="Times New Roman" panose="02020603050405020304"/>
                <a:cs typeface="Times New Roman" panose="02020603050405020304"/>
              </a:rPr>
              <a:t>no</a:t>
            </a:r>
            <a:r>
              <a:rPr lang="en-US" sz="2400" b="1" spc="-15" dirty="0">
                <a:latin typeface="Times New Roman" panose="02020603050405020304"/>
                <a:cs typeface="Times New Roman" panose="02020603050405020304"/>
              </a:rPr>
              <a:t> </a:t>
            </a:r>
            <a:r>
              <a:rPr lang="en-US" sz="2400" b="1" dirty="0" smtClean="0">
                <a:latin typeface="Times New Roman" panose="02020603050405020304"/>
                <a:cs typeface="Times New Roman" panose="02020603050405020304"/>
              </a:rPr>
              <a:t>:</a:t>
            </a:r>
            <a:endParaRPr lang="en-US" sz="2400" spc="-5" dirty="0" smtClean="0">
              <a:latin typeface="Times New Roman" panose="02020603050405020304"/>
              <a:cs typeface="Times New Roman" panose="02020603050405020304"/>
            </a:endParaRPr>
          </a:p>
          <a:p>
            <a:pPr marL="12700" marR="5080">
              <a:lnSpc>
                <a:spcPts val="3050"/>
              </a:lnSpc>
              <a:spcBef>
                <a:spcPts val="1000"/>
              </a:spcBef>
            </a:pPr>
            <a:r>
              <a:rPr lang="en-US" sz="2400" spc="-5" dirty="0" smtClean="0">
                <a:latin typeface="Times New Roman" panose="02020603050405020304"/>
                <a:cs typeface="Times New Roman" panose="02020603050405020304"/>
              </a:rPr>
              <a:t>The</a:t>
            </a:r>
            <a:r>
              <a:rPr lang="en-US" sz="2400" spc="-15" dirty="0" smtClean="0">
                <a:latin typeface="Times New Roman" panose="02020603050405020304"/>
                <a:cs typeface="Times New Roman" panose="02020603050405020304"/>
              </a:rPr>
              <a:t> </a:t>
            </a:r>
            <a:r>
              <a:rPr lang="en-US" sz="2400" spc="-10" dirty="0">
                <a:latin typeface="Times New Roman" panose="02020603050405020304"/>
                <a:cs typeface="Times New Roman" panose="02020603050405020304"/>
              </a:rPr>
              <a:t>Rational</a:t>
            </a:r>
            <a:r>
              <a:rPr lang="en-US" sz="2400" spc="-15" dirty="0">
                <a:latin typeface="Times New Roman" panose="02020603050405020304"/>
                <a:cs typeface="Times New Roman" panose="02020603050405020304"/>
              </a:rPr>
              <a:t> </a:t>
            </a:r>
            <a:r>
              <a:rPr lang="en-US" sz="2400" spc="-5" dirty="0">
                <a:latin typeface="Times New Roman" panose="02020603050405020304"/>
                <a:cs typeface="Times New Roman" panose="02020603050405020304"/>
              </a:rPr>
              <a:t>class</a:t>
            </a:r>
            <a:r>
              <a:rPr lang="en-US" sz="2400" spc="-1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represents</a:t>
            </a:r>
            <a:r>
              <a:rPr lang="en-US" sz="2400" spc="-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a</a:t>
            </a:r>
            <a:r>
              <a:rPr lang="en-US" sz="2400" spc="-10"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rational</a:t>
            </a:r>
            <a:r>
              <a:rPr lang="en-US" sz="2400" spc="-10"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number</a:t>
            </a:r>
            <a:r>
              <a:rPr lang="en-US" sz="2400" spc="-5" dirty="0">
                <a:latin typeface="Times New Roman" panose="02020603050405020304"/>
                <a:cs typeface="Times New Roman" panose="02020603050405020304"/>
              </a:rPr>
              <a:t> as</a:t>
            </a:r>
            <a:r>
              <a:rPr lang="en-US" sz="2400" spc="-10"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a</a:t>
            </a:r>
            <a:r>
              <a:rPr lang="en-US" sz="2400" spc="-1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pair</a:t>
            </a:r>
            <a:r>
              <a:rPr lang="en-US" sz="2400" spc="-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of</a:t>
            </a:r>
            <a:r>
              <a:rPr lang="en-US" sz="2400" spc="-5" dirty="0">
                <a:latin typeface="Times New Roman" panose="02020603050405020304"/>
                <a:cs typeface="Times New Roman" panose="02020603050405020304"/>
              </a:rPr>
              <a:t> two </a:t>
            </a:r>
            <a:r>
              <a:rPr lang="en-US" sz="2400" spc="-685" dirty="0">
                <a:latin typeface="Times New Roman" panose="02020603050405020304"/>
                <a:cs typeface="Times New Roman" panose="02020603050405020304"/>
              </a:rPr>
              <a:t> </a:t>
            </a:r>
            <a:r>
              <a:rPr lang="en-US" sz="2400" dirty="0">
                <a:latin typeface="Times New Roman" panose="02020603050405020304"/>
                <a:cs typeface="Times New Roman" panose="02020603050405020304"/>
              </a:rPr>
              <a:t>Integers:</a:t>
            </a:r>
            <a:r>
              <a:rPr lang="en-US" sz="2400" spc="-10" dirty="0">
                <a:latin typeface="Times New Roman" panose="02020603050405020304"/>
                <a:cs typeface="Times New Roman" panose="02020603050405020304"/>
              </a:rPr>
              <a:t> </a:t>
            </a:r>
            <a:r>
              <a:rPr lang="en-US" sz="2400" spc="-5" dirty="0">
                <a:solidFill>
                  <a:srgbClr val="333331"/>
                </a:solidFill>
                <a:latin typeface="Times New Roman" panose="02020603050405020304"/>
                <a:cs typeface="Times New Roman" panose="02020603050405020304"/>
              </a:rPr>
              <a:t>the </a:t>
            </a:r>
            <a:r>
              <a:rPr lang="en-US" sz="2400" dirty="0">
                <a:solidFill>
                  <a:srgbClr val="333331"/>
                </a:solidFill>
                <a:latin typeface="Times New Roman" panose="02020603050405020304"/>
                <a:cs typeface="Times New Roman" panose="02020603050405020304"/>
              </a:rPr>
              <a:t>numerator</a:t>
            </a:r>
            <a:r>
              <a:rPr lang="en-US" sz="2400" spc="-5" dirty="0">
                <a:solidFill>
                  <a:srgbClr val="333331"/>
                </a:solidFill>
                <a:latin typeface="Times New Roman" panose="02020603050405020304"/>
                <a:cs typeface="Times New Roman" panose="02020603050405020304"/>
              </a:rPr>
              <a:t> and the</a:t>
            </a:r>
            <a:r>
              <a:rPr lang="en-US" sz="2400" spc="-10" dirty="0">
                <a:solidFill>
                  <a:srgbClr val="333331"/>
                </a:solidFill>
                <a:latin typeface="Times New Roman" panose="02020603050405020304"/>
                <a:cs typeface="Times New Roman" panose="02020603050405020304"/>
              </a:rPr>
              <a:t> </a:t>
            </a:r>
            <a:r>
              <a:rPr lang="en-US" sz="2400" dirty="0">
                <a:solidFill>
                  <a:srgbClr val="333331"/>
                </a:solidFill>
                <a:latin typeface="Times New Roman" panose="02020603050405020304"/>
                <a:cs typeface="Times New Roman" panose="02020603050405020304"/>
              </a:rPr>
              <a:t>denominator.</a:t>
            </a:r>
            <a:endParaRPr lang="en-US" sz="2400" dirty="0">
              <a:latin typeface="Times New Roman" panose="02020603050405020304"/>
              <a:cs typeface="Times New Roman" panose="02020603050405020304"/>
            </a:endParaRPr>
          </a:p>
          <a:p>
            <a:pPr marL="12700">
              <a:lnSpc>
                <a:spcPct val="100000"/>
              </a:lnSpc>
              <a:spcBef>
                <a:spcPts val="590"/>
              </a:spcBef>
            </a:pPr>
            <a:r>
              <a:rPr lang="en-US" sz="2400" spc="-10" dirty="0">
                <a:solidFill>
                  <a:srgbClr val="333331"/>
                </a:solidFill>
                <a:latin typeface="Times New Roman" panose="02020603050405020304"/>
                <a:cs typeface="Times New Roman" panose="02020603050405020304"/>
              </a:rPr>
              <a:t>Rational(5,</a:t>
            </a:r>
            <a:r>
              <a:rPr lang="en-US" sz="2400" spc="-35" dirty="0">
                <a:solidFill>
                  <a:srgbClr val="333331"/>
                </a:solidFill>
                <a:latin typeface="Times New Roman" panose="02020603050405020304"/>
                <a:cs typeface="Times New Roman" panose="02020603050405020304"/>
              </a:rPr>
              <a:t> </a:t>
            </a:r>
            <a:r>
              <a:rPr lang="en-US" sz="2400" dirty="0">
                <a:solidFill>
                  <a:srgbClr val="333331"/>
                </a:solidFill>
                <a:latin typeface="Times New Roman" panose="02020603050405020304"/>
                <a:cs typeface="Times New Roman" panose="02020603050405020304"/>
              </a:rPr>
              <a:t>2)</a:t>
            </a:r>
            <a:r>
              <a:rPr lang="en-US" sz="2400" spc="-20" dirty="0">
                <a:solidFill>
                  <a:srgbClr val="333331"/>
                </a:solidFill>
                <a:latin typeface="Times New Roman" panose="02020603050405020304"/>
                <a:cs typeface="Times New Roman" panose="02020603050405020304"/>
              </a:rPr>
              <a:t> </a:t>
            </a:r>
            <a:r>
              <a:rPr lang="en-US" sz="2400" dirty="0">
                <a:solidFill>
                  <a:srgbClr val="333331"/>
                </a:solidFill>
                <a:latin typeface="Times New Roman" panose="02020603050405020304"/>
                <a:cs typeface="Times New Roman" panose="02020603050405020304"/>
              </a:rPr>
              <a:t>represents</a:t>
            </a:r>
            <a:r>
              <a:rPr lang="en-US" sz="2400" spc="-20" dirty="0">
                <a:solidFill>
                  <a:srgbClr val="333331"/>
                </a:solidFill>
                <a:latin typeface="Times New Roman" panose="02020603050405020304"/>
                <a:cs typeface="Times New Roman" panose="02020603050405020304"/>
              </a:rPr>
              <a:t> </a:t>
            </a:r>
            <a:r>
              <a:rPr lang="en-US" sz="2400" dirty="0">
                <a:solidFill>
                  <a:srgbClr val="333331"/>
                </a:solidFill>
                <a:latin typeface="Times New Roman" panose="02020603050405020304"/>
                <a:cs typeface="Times New Roman" panose="02020603050405020304"/>
              </a:rPr>
              <a:t>5/2.</a:t>
            </a:r>
            <a:endParaRPr lang="en-US" sz="2400" dirty="0">
              <a:latin typeface="Times New Roman" panose="02020603050405020304"/>
              <a:cs typeface="Times New Roman" panose="02020603050405020304"/>
            </a:endParaRPr>
          </a:p>
        </p:txBody>
      </p:sp>
      <p:pic>
        <p:nvPicPr>
          <p:cNvPr id="10" name="object 4"/>
          <p:cNvPicPr/>
          <p:nvPr/>
        </p:nvPicPr>
        <p:blipFill>
          <a:blip r:embed="rId3" cstate="print"/>
          <a:stretch>
            <a:fillRect/>
          </a:stretch>
        </p:blipFill>
        <p:spPr>
          <a:xfrm>
            <a:off x="1636077" y="3016160"/>
            <a:ext cx="6948365" cy="251118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89671" y="44591"/>
            <a:ext cx="7212082" cy="369332"/>
          </a:xfrm>
          <a:prstGeom prst="rect">
            <a:avLst/>
          </a:prstGeom>
          <a:noFill/>
          <a:ln>
            <a:noFill/>
          </a:ln>
        </p:spPr>
        <p:txBody>
          <a:bodyPr spcFirstLastPara="1" wrap="square" lIns="0" tIns="0" rIns="0" bIns="0" anchor="t" anchorCtr="0">
            <a:spAutoFit/>
          </a:bodyPr>
          <a:lstStyle/>
          <a:p>
            <a:pPr marL="15875" lvl="0"/>
            <a:r>
              <a:rPr lang="en-US" sz="2400" b="1" spc="-5" dirty="0" smtClean="0">
                <a:latin typeface="Times New Roman" panose="02020603050405020304"/>
                <a:cs typeface="Times New Roman" panose="02020603050405020304"/>
                <a:sym typeface="Arial" panose="020B0604020202020204"/>
              </a:rPr>
              <a:t>Mathematical Operations Using Sympy: </a:t>
            </a:r>
            <a:endParaRPr lang="en-US" sz="2565" b="1" dirty="0">
              <a:solidFill>
                <a:srgbClr val="010103"/>
              </a:solidFill>
              <a:latin typeface="Arial" panose="020B0604020202020204"/>
              <a:ea typeface="Arial" panose="020B0604020202020204"/>
              <a:cs typeface="Arial" panose="020B0604020202020204"/>
              <a:sym typeface="Arial" panose="020B0604020202020204"/>
            </a:endParaRP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702024"/>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 name="object 2"/>
          <p:cNvSpPr txBox="1"/>
          <p:nvPr/>
        </p:nvSpPr>
        <p:spPr>
          <a:xfrm>
            <a:off x="559558" y="791966"/>
            <a:ext cx="10849969" cy="1214120"/>
          </a:xfrm>
          <a:prstGeom prst="rect">
            <a:avLst/>
          </a:prstGeom>
        </p:spPr>
        <p:txBody>
          <a:bodyPr vert="horz" wrap="square" lIns="0" tIns="63500" rIns="0" bIns="0" rtlCol="0">
            <a:spAutoFit/>
          </a:bodyPr>
          <a:lstStyle/>
          <a:p>
            <a:pPr marL="187960" marR="5080" indent="-175895">
              <a:lnSpc>
                <a:spcPts val="3000"/>
              </a:lnSpc>
              <a:spcBef>
                <a:spcPts val="500"/>
              </a:spcBef>
              <a:buFont typeface="Arial MT"/>
              <a:buChar char="•"/>
              <a:tabLst>
                <a:tab pos="188595" algn="l"/>
                <a:tab pos="3560445" algn="l"/>
              </a:tabLst>
            </a:pPr>
            <a:r>
              <a:rPr sz="2800" spc="-5" dirty="0">
                <a:latin typeface="Calibri" panose="020F0502020204030204"/>
                <a:cs typeface="Calibri" panose="020F0502020204030204"/>
              </a:rPr>
              <a:t>Some special</a:t>
            </a:r>
            <a:r>
              <a:rPr sz="2800" dirty="0">
                <a:latin typeface="Calibri" panose="020F0502020204030204"/>
                <a:cs typeface="Calibri" panose="020F0502020204030204"/>
              </a:rPr>
              <a:t> </a:t>
            </a:r>
            <a:r>
              <a:rPr sz="2800" spc="-5" dirty="0">
                <a:latin typeface="Calibri" panose="020F0502020204030204"/>
                <a:cs typeface="Calibri" panose="020F0502020204030204"/>
              </a:rPr>
              <a:t>constant	e,pi,oo</a:t>
            </a:r>
            <a:r>
              <a:rPr sz="2800" spc="-20" dirty="0">
                <a:latin typeface="Calibri" panose="020F0502020204030204"/>
                <a:cs typeface="Calibri" panose="020F0502020204030204"/>
              </a:rPr>
              <a:t> </a:t>
            </a:r>
            <a:r>
              <a:rPr sz="2800" spc="-5" dirty="0">
                <a:latin typeface="Calibri" panose="020F0502020204030204"/>
                <a:cs typeface="Calibri" panose="020F0502020204030204"/>
              </a:rPr>
              <a:t>(Infinity)</a:t>
            </a:r>
            <a:r>
              <a:rPr sz="2800" spc="-20" dirty="0">
                <a:latin typeface="Calibri" panose="020F0502020204030204"/>
                <a:cs typeface="Calibri" panose="020F0502020204030204"/>
              </a:rPr>
              <a:t> </a:t>
            </a:r>
            <a:r>
              <a:rPr sz="2800" spc="-5" dirty="0">
                <a:latin typeface="Calibri" panose="020F0502020204030204"/>
                <a:cs typeface="Calibri" panose="020F0502020204030204"/>
              </a:rPr>
              <a:t>considered</a:t>
            </a:r>
            <a:r>
              <a:rPr sz="2800" spc="-20" dirty="0">
                <a:latin typeface="Calibri" panose="020F0502020204030204"/>
                <a:cs typeface="Calibri" panose="020F0502020204030204"/>
              </a:rPr>
              <a:t> </a:t>
            </a:r>
            <a:r>
              <a:rPr sz="2800" dirty="0">
                <a:latin typeface="Calibri" panose="020F0502020204030204"/>
                <a:cs typeface="Calibri" panose="020F0502020204030204"/>
              </a:rPr>
              <a:t>as</a:t>
            </a:r>
            <a:r>
              <a:rPr sz="2800" spc="-20" dirty="0">
                <a:latin typeface="Calibri" panose="020F0502020204030204"/>
                <a:cs typeface="Calibri" panose="020F0502020204030204"/>
              </a:rPr>
              <a:t> </a:t>
            </a:r>
            <a:r>
              <a:rPr sz="2800" spc="-5" dirty="0">
                <a:latin typeface="Calibri" panose="020F0502020204030204"/>
                <a:cs typeface="Calibri" panose="020F0502020204030204"/>
              </a:rPr>
              <a:t>symbol</a:t>
            </a:r>
            <a:r>
              <a:rPr sz="2800" spc="-25" dirty="0">
                <a:latin typeface="Calibri" panose="020F0502020204030204"/>
                <a:cs typeface="Calibri" panose="020F0502020204030204"/>
              </a:rPr>
              <a:t> </a:t>
            </a:r>
            <a:r>
              <a:rPr sz="2800" dirty="0">
                <a:latin typeface="Calibri" panose="020F0502020204030204"/>
                <a:cs typeface="Calibri" panose="020F0502020204030204"/>
              </a:rPr>
              <a:t>and </a:t>
            </a:r>
            <a:r>
              <a:rPr sz="2800" spc="-615" dirty="0">
                <a:latin typeface="Calibri" panose="020F0502020204030204"/>
                <a:cs typeface="Calibri" panose="020F0502020204030204"/>
              </a:rPr>
              <a:t> </a:t>
            </a:r>
            <a:r>
              <a:rPr sz="2800" spc="-5" dirty="0">
                <a:latin typeface="Calibri" panose="020F0502020204030204"/>
                <a:cs typeface="Calibri" panose="020F0502020204030204"/>
              </a:rPr>
              <a:t>evaluat</a:t>
            </a:r>
            <a:r>
              <a:rPr sz="2800" dirty="0">
                <a:latin typeface="Calibri" panose="020F0502020204030204"/>
                <a:cs typeface="Calibri" panose="020F0502020204030204"/>
              </a:rPr>
              <a:t>e</a:t>
            </a:r>
            <a:r>
              <a:rPr sz="2800" spc="-5" dirty="0">
                <a:latin typeface="Calibri" panose="020F0502020204030204"/>
                <a:cs typeface="Calibri" panose="020F0502020204030204"/>
              </a:rPr>
              <a:t> </a:t>
            </a:r>
            <a:r>
              <a:rPr sz="2800" spc="-10" dirty="0">
                <a:latin typeface="Calibri" panose="020F0502020204030204"/>
                <a:cs typeface="Calibri" panose="020F0502020204030204"/>
              </a:rPr>
              <a:t>th</a:t>
            </a:r>
            <a:r>
              <a:rPr sz="2800" dirty="0">
                <a:latin typeface="Calibri" panose="020F0502020204030204"/>
                <a:cs typeface="Calibri" panose="020F0502020204030204"/>
              </a:rPr>
              <a:t>e</a:t>
            </a:r>
            <a:r>
              <a:rPr sz="2800" spc="-10" dirty="0">
                <a:latin typeface="Calibri" panose="020F0502020204030204"/>
                <a:cs typeface="Calibri" panose="020F0502020204030204"/>
              </a:rPr>
              <a:t> </a:t>
            </a:r>
            <a:r>
              <a:rPr sz="2800" spc="-5" dirty="0">
                <a:latin typeface="Calibri" panose="020F0502020204030204"/>
                <a:cs typeface="Calibri" panose="020F0502020204030204"/>
              </a:rPr>
              <a:t>values</a:t>
            </a:r>
            <a:r>
              <a:rPr sz="2800" dirty="0">
                <a:latin typeface="Calibri" panose="020F0502020204030204"/>
                <a:cs typeface="Calibri" panose="020F0502020204030204"/>
              </a:rPr>
              <a:t>.</a:t>
            </a:r>
            <a:r>
              <a:rPr sz="2800" spc="60" dirty="0">
                <a:latin typeface="Calibri" panose="020F0502020204030204"/>
                <a:cs typeface="Calibri" panose="020F0502020204030204"/>
              </a:rPr>
              <a:t> </a:t>
            </a:r>
            <a:r>
              <a:rPr sz="2800" spc="-5" dirty="0">
                <a:solidFill>
                  <a:srgbClr val="333331"/>
                </a:solidFill>
                <a:latin typeface="Courier New" panose="02070309020205020404"/>
                <a:cs typeface="Courier New" panose="02070309020205020404"/>
              </a:rPr>
              <a:t>eval</a:t>
            </a:r>
            <a:r>
              <a:rPr sz="2800" dirty="0">
                <a:solidFill>
                  <a:srgbClr val="333331"/>
                </a:solidFill>
                <a:latin typeface="Courier New" panose="02070309020205020404"/>
                <a:cs typeface="Courier New" panose="02070309020205020404"/>
              </a:rPr>
              <a:t>f</a:t>
            </a:r>
            <a:r>
              <a:rPr sz="2800" spc="-905" dirty="0">
                <a:solidFill>
                  <a:srgbClr val="333331"/>
                </a:solidFill>
                <a:latin typeface="Courier New" panose="02070309020205020404"/>
                <a:cs typeface="Courier New" panose="02070309020205020404"/>
              </a:rPr>
              <a:t> </a:t>
            </a:r>
            <a:r>
              <a:rPr sz="2800" spc="-5" dirty="0">
                <a:solidFill>
                  <a:srgbClr val="333331"/>
                </a:solidFill>
                <a:latin typeface="Arial MT"/>
                <a:cs typeface="Arial MT"/>
              </a:rPr>
              <a:t>evaluate</a:t>
            </a:r>
            <a:r>
              <a:rPr sz="2800" dirty="0">
                <a:solidFill>
                  <a:srgbClr val="333331"/>
                </a:solidFill>
                <a:latin typeface="Arial MT"/>
                <a:cs typeface="Arial MT"/>
              </a:rPr>
              <a:t>s</a:t>
            </a:r>
            <a:r>
              <a:rPr sz="2800" spc="-5" dirty="0">
                <a:solidFill>
                  <a:srgbClr val="333331"/>
                </a:solidFill>
                <a:latin typeface="Arial MT"/>
                <a:cs typeface="Arial MT"/>
              </a:rPr>
              <a:t> th</a:t>
            </a:r>
            <a:r>
              <a:rPr sz="2800" dirty="0">
                <a:solidFill>
                  <a:srgbClr val="333331"/>
                </a:solidFill>
                <a:latin typeface="Arial MT"/>
                <a:cs typeface="Arial MT"/>
              </a:rPr>
              <a:t>e</a:t>
            </a:r>
            <a:r>
              <a:rPr sz="2800" spc="-10" dirty="0">
                <a:solidFill>
                  <a:srgbClr val="333331"/>
                </a:solidFill>
                <a:latin typeface="Arial MT"/>
                <a:cs typeface="Arial MT"/>
              </a:rPr>
              <a:t> </a:t>
            </a:r>
            <a:r>
              <a:rPr sz="2800" spc="-5" dirty="0">
                <a:solidFill>
                  <a:srgbClr val="333331"/>
                </a:solidFill>
                <a:latin typeface="Arial MT"/>
                <a:cs typeface="Arial MT"/>
              </a:rPr>
              <a:t>expressio</a:t>
            </a:r>
            <a:r>
              <a:rPr sz="2800" dirty="0">
                <a:solidFill>
                  <a:srgbClr val="333331"/>
                </a:solidFill>
                <a:latin typeface="Arial MT"/>
                <a:cs typeface="Arial MT"/>
              </a:rPr>
              <a:t>n</a:t>
            </a:r>
            <a:r>
              <a:rPr sz="2800" spc="-5" dirty="0">
                <a:solidFill>
                  <a:srgbClr val="333331"/>
                </a:solidFill>
                <a:latin typeface="Arial MT"/>
                <a:cs typeface="Arial MT"/>
              </a:rPr>
              <a:t> t</a:t>
            </a:r>
            <a:r>
              <a:rPr sz="2800" dirty="0">
                <a:solidFill>
                  <a:srgbClr val="333331"/>
                </a:solidFill>
                <a:latin typeface="Arial MT"/>
                <a:cs typeface="Arial MT"/>
              </a:rPr>
              <a:t>o</a:t>
            </a:r>
            <a:r>
              <a:rPr sz="2800" spc="-10" dirty="0">
                <a:solidFill>
                  <a:srgbClr val="333331"/>
                </a:solidFill>
                <a:latin typeface="Arial MT"/>
                <a:cs typeface="Arial MT"/>
              </a:rPr>
              <a:t> </a:t>
            </a:r>
            <a:r>
              <a:rPr sz="2800" dirty="0">
                <a:solidFill>
                  <a:srgbClr val="333331"/>
                </a:solidFill>
                <a:latin typeface="Arial MT"/>
                <a:cs typeface="Arial MT"/>
              </a:rPr>
              <a:t>a  </a:t>
            </a:r>
            <a:r>
              <a:rPr lang="en-US" sz="2800" dirty="0" smtClean="0">
                <a:solidFill>
                  <a:srgbClr val="333331"/>
                </a:solidFill>
                <a:latin typeface="Arial MT"/>
                <a:cs typeface="Arial MT"/>
              </a:rPr>
              <a:t>      </a:t>
            </a:r>
            <a:r>
              <a:rPr sz="2800" spc="-5" dirty="0" smtClean="0">
                <a:solidFill>
                  <a:srgbClr val="333331"/>
                </a:solidFill>
                <a:latin typeface="Arial MT"/>
                <a:cs typeface="Arial MT"/>
              </a:rPr>
              <a:t>floating-point</a:t>
            </a:r>
            <a:r>
              <a:rPr sz="2800" spc="-15" dirty="0" smtClean="0">
                <a:solidFill>
                  <a:srgbClr val="333331"/>
                </a:solidFill>
                <a:latin typeface="Arial MT"/>
                <a:cs typeface="Arial MT"/>
              </a:rPr>
              <a:t> </a:t>
            </a:r>
            <a:r>
              <a:rPr sz="2800" spc="-5" dirty="0">
                <a:solidFill>
                  <a:srgbClr val="333331"/>
                </a:solidFill>
                <a:latin typeface="Arial MT"/>
                <a:cs typeface="Arial MT"/>
              </a:rPr>
              <a:t>number.</a:t>
            </a:r>
            <a:endParaRPr sz="2800" dirty="0">
              <a:latin typeface="Arial MT"/>
              <a:cs typeface="Arial MT"/>
            </a:endParaRPr>
          </a:p>
        </p:txBody>
      </p:sp>
      <p:pic>
        <p:nvPicPr>
          <p:cNvPr id="12" name="object 3"/>
          <p:cNvPicPr/>
          <p:nvPr/>
        </p:nvPicPr>
        <p:blipFill>
          <a:blip r:embed="rId3" cstate="print"/>
          <a:stretch>
            <a:fillRect/>
          </a:stretch>
        </p:blipFill>
        <p:spPr>
          <a:xfrm>
            <a:off x="1219200" y="2214880"/>
            <a:ext cx="8973819" cy="413618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89671" y="44591"/>
            <a:ext cx="7212082" cy="369332"/>
          </a:xfrm>
          <a:prstGeom prst="rect">
            <a:avLst/>
          </a:prstGeom>
          <a:noFill/>
          <a:ln>
            <a:noFill/>
          </a:ln>
        </p:spPr>
        <p:txBody>
          <a:bodyPr spcFirstLastPara="1" wrap="square" lIns="0" tIns="0" rIns="0" bIns="0" anchor="t" anchorCtr="0">
            <a:spAutoFit/>
          </a:bodyPr>
          <a:lstStyle/>
          <a:p>
            <a:pPr marL="15875" lvl="0"/>
            <a:r>
              <a:rPr lang="en-US" sz="2400" dirty="0" smtClean="0">
                <a:latin typeface="Times New Roman" panose="02020603050405020304"/>
                <a:cs typeface="Times New Roman" panose="02020603050405020304"/>
              </a:rPr>
              <a:t>Symbols </a:t>
            </a:r>
            <a:r>
              <a:rPr lang="en-US" sz="2400" b="1" spc="-5" dirty="0" smtClean="0">
                <a:latin typeface="Times New Roman" panose="02020603050405020304"/>
                <a:cs typeface="Times New Roman" panose="02020603050405020304"/>
                <a:sym typeface="Arial" panose="020B0604020202020204"/>
              </a:rPr>
              <a:t>: </a:t>
            </a:r>
            <a:endParaRPr lang="en-US" sz="2565" b="1" dirty="0">
              <a:solidFill>
                <a:srgbClr val="010103"/>
              </a:solidFill>
              <a:latin typeface="Arial" panose="020B0604020202020204"/>
              <a:ea typeface="Arial" panose="020B0604020202020204"/>
              <a:cs typeface="Arial" panose="020B0604020202020204"/>
              <a:sym typeface="Arial" panose="020B0604020202020204"/>
            </a:endParaRP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702024"/>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 name="object 3"/>
          <p:cNvSpPr txBox="1"/>
          <p:nvPr/>
        </p:nvSpPr>
        <p:spPr>
          <a:xfrm>
            <a:off x="352424" y="916837"/>
            <a:ext cx="11098047" cy="5301450"/>
          </a:xfrm>
          <a:prstGeom prst="rect">
            <a:avLst/>
          </a:prstGeom>
        </p:spPr>
        <p:txBody>
          <a:bodyPr vert="horz" wrap="square" lIns="0" tIns="58419" rIns="0" bIns="0" rtlCol="0">
            <a:spAutoFit/>
          </a:bodyPr>
          <a:lstStyle/>
          <a:p>
            <a:pPr marL="12700" marR="5080">
              <a:lnSpc>
                <a:spcPts val="3050"/>
              </a:lnSpc>
              <a:spcBef>
                <a:spcPts val="460"/>
              </a:spcBef>
            </a:pPr>
            <a:r>
              <a:rPr sz="2800" dirty="0">
                <a:latin typeface="Times New Roman" panose="02020603050405020304"/>
                <a:cs typeface="Times New Roman" panose="02020603050405020304"/>
              </a:rPr>
              <a:t>In </a:t>
            </a:r>
            <a:r>
              <a:rPr sz="2800" spc="-10" dirty="0">
                <a:latin typeface="Times New Roman" panose="02020603050405020304"/>
                <a:cs typeface="Times New Roman" panose="02020603050405020304"/>
              </a:rPr>
              <a:t>Computer </a:t>
            </a:r>
            <a:r>
              <a:rPr sz="2800" spc="-5" dirty="0">
                <a:latin typeface="Times New Roman" panose="02020603050405020304"/>
                <a:cs typeface="Times New Roman" panose="02020603050405020304"/>
              </a:rPr>
              <a:t>Algebra Systems, in SymPy </a:t>
            </a:r>
            <a:r>
              <a:rPr sz="2800" dirty="0">
                <a:latin typeface="Times New Roman" panose="02020603050405020304"/>
                <a:cs typeface="Times New Roman" panose="02020603050405020304"/>
              </a:rPr>
              <a:t>you have </a:t>
            </a:r>
            <a:r>
              <a:rPr sz="2800" spc="-5" dirty="0">
                <a:latin typeface="Times New Roman" panose="02020603050405020304"/>
                <a:cs typeface="Times New Roman" panose="02020603050405020304"/>
              </a:rPr>
              <a:t>to </a:t>
            </a:r>
            <a:r>
              <a:rPr sz="2800" dirty="0">
                <a:latin typeface="Times New Roman" panose="02020603050405020304"/>
                <a:cs typeface="Times New Roman" panose="02020603050405020304"/>
              </a:rPr>
              <a:t>declare </a:t>
            </a:r>
            <a:r>
              <a:rPr sz="2800" spc="-5" dirty="0">
                <a:latin typeface="Times New Roman" panose="02020603050405020304"/>
                <a:cs typeface="Times New Roman" panose="02020603050405020304"/>
              </a:rPr>
              <a:t>symbolic </a:t>
            </a:r>
            <a:r>
              <a:rPr sz="2800" spc="-685" dirty="0">
                <a:latin typeface="Times New Roman" panose="02020603050405020304"/>
                <a:cs typeface="Times New Roman" panose="02020603050405020304"/>
              </a:rPr>
              <a:t> </a:t>
            </a:r>
            <a:r>
              <a:rPr sz="2800" dirty="0">
                <a:latin typeface="Times New Roman" panose="02020603050405020304"/>
                <a:cs typeface="Times New Roman" panose="02020603050405020304"/>
              </a:rPr>
              <a:t>variables</a:t>
            </a:r>
            <a:r>
              <a:rPr sz="2800" spc="-5" dirty="0">
                <a:latin typeface="Times New Roman" panose="02020603050405020304"/>
                <a:cs typeface="Times New Roman" panose="02020603050405020304"/>
              </a:rPr>
              <a:t> explicitly</a:t>
            </a:r>
            <a:r>
              <a:rPr sz="2800" spc="-5" dirty="0" smtClean="0">
                <a:latin typeface="Times New Roman" panose="02020603050405020304"/>
                <a:cs typeface="Times New Roman" panose="02020603050405020304"/>
              </a:rPr>
              <a:t>:</a:t>
            </a:r>
            <a:endParaRPr lang="en-US" sz="2800" spc="-5" dirty="0" smtClean="0">
              <a:latin typeface="Times New Roman" panose="02020603050405020304"/>
              <a:cs typeface="Times New Roman" panose="02020603050405020304"/>
            </a:endParaRPr>
          </a:p>
          <a:p>
            <a:pPr marL="12700" marR="5080">
              <a:lnSpc>
                <a:spcPts val="3050"/>
              </a:lnSpc>
              <a:spcBef>
                <a:spcPts val="460"/>
              </a:spcBef>
            </a:pPr>
            <a:endParaRPr sz="2800" dirty="0">
              <a:latin typeface="Times New Roman" panose="02020603050405020304"/>
              <a:cs typeface="Times New Roman" panose="02020603050405020304"/>
            </a:endParaRPr>
          </a:p>
          <a:p>
            <a:pPr marL="12700">
              <a:lnSpc>
                <a:spcPct val="100000"/>
              </a:lnSpc>
              <a:spcBef>
                <a:spcPts val="590"/>
              </a:spcBef>
            </a:pPr>
            <a:r>
              <a:rPr sz="2800" b="1" spc="-5" dirty="0">
                <a:solidFill>
                  <a:srgbClr val="FF0000"/>
                </a:solidFill>
                <a:latin typeface="Times New Roman" panose="02020603050405020304"/>
                <a:cs typeface="Times New Roman" panose="02020603050405020304"/>
              </a:rPr>
              <a:t>Symbols()</a:t>
            </a:r>
            <a:r>
              <a:rPr sz="2800" b="1" spc="-15" dirty="0">
                <a:solidFill>
                  <a:srgbClr val="FF0000"/>
                </a:solidFill>
                <a:latin typeface="Times New Roman" panose="02020603050405020304"/>
                <a:cs typeface="Times New Roman" panose="02020603050405020304"/>
              </a:rPr>
              <a:t> </a:t>
            </a:r>
            <a:r>
              <a:rPr sz="2800" spc="-5" dirty="0">
                <a:latin typeface="Times New Roman" panose="02020603050405020304"/>
                <a:cs typeface="Times New Roman" panose="02020603050405020304"/>
              </a:rPr>
              <a:t>method</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also</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declare</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variable</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as</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symbol.</a:t>
            </a:r>
            <a:endParaRPr sz="2800" dirty="0">
              <a:latin typeface="Times New Roman" panose="02020603050405020304"/>
              <a:cs typeface="Times New Roman" panose="02020603050405020304"/>
            </a:endParaRPr>
          </a:p>
          <a:p>
            <a:pPr>
              <a:lnSpc>
                <a:spcPct val="100000"/>
              </a:lnSpc>
            </a:pPr>
            <a:endParaRPr sz="3100" dirty="0">
              <a:latin typeface="Times New Roman" panose="02020603050405020304"/>
              <a:cs typeface="Times New Roman" panose="02020603050405020304"/>
            </a:endParaRPr>
          </a:p>
          <a:p>
            <a:pPr marL="12700">
              <a:lnSpc>
                <a:spcPct val="100000"/>
              </a:lnSpc>
              <a:spcBef>
                <a:spcPts val="2070"/>
              </a:spcBef>
            </a:pPr>
            <a:endParaRPr lang="en-US" sz="2800" spc="-5" dirty="0" smtClean="0">
              <a:latin typeface="Times New Roman" panose="02020603050405020304"/>
              <a:cs typeface="Times New Roman" panose="02020603050405020304"/>
            </a:endParaRPr>
          </a:p>
          <a:p>
            <a:pPr marL="12700">
              <a:lnSpc>
                <a:spcPct val="100000"/>
              </a:lnSpc>
              <a:spcBef>
                <a:spcPts val="2070"/>
              </a:spcBef>
            </a:pPr>
            <a:r>
              <a:rPr sz="2800" spc="-5" dirty="0" smtClean="0">
                <a:latin typeface="Times New Roman" panose="02020603050405020304"/>
                <a:cs typeface="Times New Roman" panose="02020603050405020304"/>
              </a:rPr>
              <a:t>Then</a:t>
            </a:r>
            <a:r>
              <a:rPr sz="2800" spc="-25" dirty="0" smtClean="0">
                <a:latin typeface="Times New Roman" panose="02020603050405020304"/>
                <a:cs typeface="Times New Roman" panose="02020603050405020304"/>
              </a:rPr>
              <a:t> </a:t>
            </a:r>
            <a:r>
              <a:rPr sz="2800" dirty="0">
                <a:latin typeface="Times New Roman" panose="02020603050405020304"/>
                <a:cs typeface="Times New Roman" panose="02020603050405020304"/>
              </a:rPr>
              <a:t>you</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can</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manipulate</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them:</a:t>
            </a:r>
            <a:endParaRPr sz="2800" dirty="0">
              <a:latin typeface="Times New Roman" panose="02020603050405020304"/>
              <a:cs typeface="Times New Roman" panose="02020603050405020304"/>
            </a:endParaRPr>
          </a:p>
          <a:p>
            <a:pPr marL="12700">
              <a:lnSpc>
                <a:spcPct val="100000"/>
              </a:lnSpc>
              <a:spcBef>
                <a:spcPts val="840"/>
              </a:spcBef>
            </a:pPr>
            <a:r>
              <a:rPr sz="2800" spc="-10" dirty="0">
                <a:latin typeface="Times New Roman" panose="02020603050405020304"/>
                <a:cs typeface="Times New Roman" panose="02020603050405020304"/>
              </a:rPr>
              <a:t>&gt;&gt;&gt;</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x</a:t>
            </a:r>
            <a:r>
              <a:rPr sz="2800" spc="5" dirty="0">
                <a:latin typeface="Times New Roman" panose="02020603050405020304"/>
                <a:cs typeface="Times New Roman" panose="02020603050405020304"/>
              </a:rPr>
              <a:t> </a:t>
            </a:r>
            <a:r>
              <a:rPr sz="2800" dirty="0">
                <a:solidFill>
                  <a:srgbClr val="666666"/>
                </a:solidFill>
                <a:latin typeface="Times New Roman" panose="02020603050405020304"/>
                <a:cs typeface="Times New Roman" panose="02020603050405020304"/>
              </a:rPr>
              <a:t>+</a:t>
            </a:r>
            <a:r>
              <a:rPr sz="2800" spc="-15" dirty="0">
                <a:solidFill>
                  <a:srgbClr val="666666"/>
                </a:solidFill>
                <a:latin typeface="Times New Roman" panose="02020603050405020304"/>
                <a:cs typeface="Times New Roman" panose="02020603050405020304"/>
              </a:rPr>
              <a:t> </a:t>
            </a:r>
            <a:r>
              <a:rPr sz="2800" dirty="0">
                <a:latin typeface="Times New Roman" panose="02020603050405020304"/>
                <a:cs typeface="Times New Roman" panose="02020603050405020304"/>
              </a:rPr>
              <a:t>y</a:t>
            </a:r>
            <a:r>
              <a:rPr sz="2800" spc="-15" dirty="0">
                <a:latin typeface="Times New Roman" panose="02020603050405020304"/>
                <a:cs typeface="Times New Roman" panose="02020603050405020304"/>
              </a:rPr>
              <a:t> </a:t>
            </a:r>
            <a:r>
              <a:rPr sz="2800" dirty="0">
                <a:solidFill>
                  <a:srgbClr val="666666"/>
                </a:solidFill>
                <a:latin typeface="Times New Roman" panose="02020603050405020304"/>
                <a:cs typeface="Times New Roman" panose="02020603050405020304"/>
              </a:rPr>
              <a:t>+</a:t>
            </a:r>
            <a:r>
              <a:rPr sz="2800" spc="-15" dirty="0">
                <a:solidFill>
                  <a:srgbClr val="666666"/>
                </a:solidFill>
                <a:latin typeface="Times New Roman" panose="02020603050405020304"/>
                <a:cs typeface="Times New Roman" panose="02020603050405020304"/>
              </a:rPr>
              <a:t> </a:t>
            </a:r>
            <a:r>
              <a:rPr sz="2800" dirty="0">
                <a:latin typeface="Times New Roman" panose="02020603050405020304"/>
                <a:cs typeface="Times New Roman" panose="02020603050405020304"/>
              </a:rPr>
              <a:t>x</a:t>
            </a:r>
            <a:r>
              <a:rPr sz="2800" spc="-15" dirty="0">
                <a:latin typeface="Times New Roman" panose="02020603050405020304"/>
                <a:cs typeface="Times New Roman" panose="02020603050405020304"/>
              </a:rPr>
              <a:t> </a:t>
            </a:r>
            <a:r>
              <a:rPr lang="en-US" sz="2800" dirty="0" smtClean="0">
                <a:solidFill>
                  <a:srgbClr val="666666"/>
                </a:solidFill>
                <a:latin typeface="Times New Roman" panose="02020603050405020304"/>
                <a:cs typeface="Times New Roman" panose="02020603050405020304"/>
              </a:rPr>
              <a:t>–</a:t>
            </a:r>
            <a:r>
              <a:rPr sz="2800" spc="-20" dirty="0" smtClean="0">
                <a:solidFill>
                  <a:srgbClr val="666666"/>
                </a:solidFill>
                <a:latin typeface="Times New Roman" panose="02020603050405020304"/>
                <a:cs typeface="Times New Roman" panose="02020603050405020304"/>
              </a:rPr>
              <a:t> </a:t>
            </a:r>
            <a:r>
              <a:rPr sz="2800" dirty="0" smtClean="0">
                <a:latin typeface="Times New Roman" panose="02020603050405020304"/>
                <a:cs typeface="Times New Roman" panose="02020603050405020304"/>
              </a:rPr>
              <a:t>y</a:t>
            </a:r>
            <a:endParaRPr sz="2800" dirty="0">
              <a:latin typeface="Times New Roman" panose="02020603050405020304"/>
              <a:cs typeface="Times New Roman" panose="02020603050405020304"/>
            </a:endParaRPr>
          </a:p>
          <a:p>
            <a:pPr marL="812800">
              <a:lnSpc>
                <a:spcPct val="100000"/>
              </a:lnSpc>
              <a:spcBef>
                <a:spcPts val="840"/>
              </a:spcBef>
            </a:pPr>
            <a:r>
              <a:rPr sz="2800" dirty="0">
                <a:latin typeface="Times New Roman" panose="02020603050405020304"/>
                <a:cs typeface="Times New Roman" panose="02020603050405020304"/>
              </a:rPr>
              <a:t>o/p</a:t>
            </a:r>
          </a:p>
          <a:p>
            <a:pPr marL="12700">
              <a:lnSpc>
                <a:spcPct val="100000"/>
              </a:lnSpc>
              <a:spcBef>
                <a:spcPts val="840"/>
              </a:spcBef>
              <a:tabLst>
                <a:tab pos="789940" algn="l"/>
              </a:tabLst>
            </a:pPr>
            <a:r>
              <a:rPr sz="2800" spc="-10" dirty="0">
                <a:latin typeface="Times New Roman" panose="02020603050405020304"/>
                <a:cs typeface="Times New Roman" panose="02020603050405020304"/>
              </a:rPr>
              <a:t>&gt;&gt;&gt;	</a:t>
            </a:r>
            <a:r>
              <a:rPr sz="2800" dirty="0">
                <a:latin typeface="Times New Roman" panose="02020603050405020304"/>
                <a:cs typeface="Times New Roman" panose="02020603050405020304"/>
              </a:rPr>
              <a:t>2*</a:t>
            </a:r>
            <a:r>
              <a:rPr sz="2800" spc="-100" dirty="0">
                <a:latin typeface="Times New Roman" panose="02020603050405020304"/>
                <a:cs typeface="Times New Roman" panose="02020603050405020304"/>
              </a:rPr>
              <a:t> </a:t>
            </a:r>
            <a:r>
              <a:rPr sz="2800" dirty="0">
                <a:latin typeface="Times New Roman" panose="02020603050405020304"/>
                <a:cs typeface="Times New Roman" panose="02020603050405020304"/>
              </a:rPr>
              <a:t>x</a:t>
            </a:r>
          </a:p>
        </p:txBody>
      </p:sp>
      <p:pic>
        <p:nvPicPr>
          <p:cNvPr id="14" name="object 5"/>
          <p:cNvPicPr/>
          <p:nvPr/>
        </p:nvPicPr>
        <p:blipFill>
          <a:blip r:embed="rId3" cstate="print"/>
          <a:stretch>
            <a:fillRect/>
          </a:stretch>
        </p:blipFill>
        <p:spPr>
          <a:xfrm>
            <a:off x="4438101" y="2735923"/>
            <a:ext cx="2953988" cy="81026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5"/>
          <p:cNvSpPr txBox="1"/>
          <p:nvPr/>
        </p:nvSpPr>
        <p:spPr>
          <a:xfrm>
            <a:off x="11883" y="44591"/>
            <a:ext cx="7212082" cy="430887"/>
          </a:xfrm>
          <a:prstGeom prst="rect">
            <a:avLst/>
          </a:prstGeom>
          <a:noFill/>
          <a:ln>
            <a:noFill/>
          </a:ln>
        </p:spPr>
        <p:txBody>
          <a:bodyPr spcFirstLastPara="1" wrap="square" lIns="0" tIns="0" rIns="0" bIns="0" anchor="t" anchorCtr="0">
            <a:spAutoFit/>
          </a:bodyPr>
          <a:lstStyle/>
          <a:p>
            <a:pPr marL="15875" lvl="0"/>
            <a:r>
              <a:rPr lang="en-US" sz="2800" b="1" spc="-10" dirty="0">
                <a:latin typeface="Times New Roman" panose="02020603050405020304" pitchFamily="18" charset="0"/>
                <a:cs typeface="Times New Roman" panose="02020603050405020304" pitchFamily="18" charset="0"/>
              </a:rPr>
              <a:t>Calculus</a:t>
            </a:r>
            <a:r>
              <a:rPr lang="en-US" sz="2800" b="1"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(differentiation and integration)</a:t>
            </a:r>
            <a:endParaRPr lang="en-US" sz="2800" b="1" dirty="0">
              <a:solidFill>
                <a:srgbClr val="010103"/>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793" name="Google Shape;793;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94" name="Google Shape;794;p35"/>
          <p:cNvGrpSpPr/>
          <p:nvPr/>
        </p:nvGrpSpPr>
        <p:grpSpPr>
          <a:xfrm>
            <a:off x="43248" y="688376"/>
            <a:ext cx="12105503" cy="5979173"/>
            <a:chOff x="127862" y="1268442"/>
            <a:chExt cx="9296400" cy="846250"/>
          </a:xfrm>
        </p:grpSpPr>
        <p:sp>
          <p:nvSpPr>
            <p:cNvPr id="795" name="Google Shape;795;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6" name="Google Shape;796;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 name="Rectangle 1"/>
          <p:cNvSpPr/>
          <p:nvPr/>
        </p:nvSpPr>
        <p:spPr>
          <a:xfrm>
            <a:off x="236560" y="1338593"/>
            <a:ext cx="11432275" cy="1515800"/>
          </a:xfrm>
          <a:prstGeom prst="rect">
            <a:avLst/>
          </a:prstGeom>
        </p:spPr>
        <p:txBody>
          <a:bodyPr wrap="square">
            <a:spAutoFit/>
          </a:bodyPr>
          <a:lstStyle/>
          <a:p>
            <a:pPr marL="241300" marR="5080" indent="-179705">
              <a:lnSpc>
                <a:spcPct val="79000"/>
              </a:lnSpc>
              <a:spcBef>
                <a:spcPts val="1025"/>
              </a:spcBef>
              <a:buFont typeface="Arial MT"/>
              <a:buChar char="•"/>
              <a:tabLst>
                <a:tab pos="241300" algn="l"/>
              </a:tabLst>
            </a:pPr>
            <a:r>
              <a:rPr lang="en-US" sz="2400" spc="-10" dirty="0">
                <a:latin typeface="Times New Roman" panose="02020603050405020304" pitchFamily="18" charset="0"/>
                <a:cs typeface="Times New Roman" panose="02020603050405020304" pitchFamily="18" charset="0"/>
              </a:rPr>
              <a:t>Differentiation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integration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 help</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solve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many types of</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real-world </a:t>
            </a:r>
            <a:r>
              <a:rPr lang="en-US" sz="2400" spc="-57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problems</a:t>
            </a:r>
            <a:r>
              <a:rPr lang="en-US" sz="2400" spc="-10" dirty="0" smtClean="0">
                <a:latin typeface="Times New Roman" panose="02020603050405020304" pitchFamily="18" charset="0"/>
                <a:cs typeface="Times New Roman" panose="02020603050405020304" pitchFamily="18" charset="0"/>
              </a:rPr>
              <a:t>.</a:t>
            </a:r>
          </a:p>
          <a:p>
            <a:pPr marL="61595" marR="5080">
              <a:lnSpc>
                <a:spcPct val="79000"/>
              </a:lnSpc>
              <a:spcBef>
                <a:spcPts val="1025"/>
              </a:spcBef>
              <a:tabLst>
                <a:tab pos="241300" algn="l"/>
              </a:tabLst>
            </a:pPr>
            <a:endParaRPr lang="en-US" sz="2400" dirty="0">
              <a:latin typeface="Times New Roman" panose="02020603050405020304" pitchFamily="18" charset="0"/>
              <a:cs typeface="Times New Roman" panose="02020603050405020304" pitchFamily="18" charset="0"/>
            </a:endParaRPr>
          </a:p>
          <a:p>
            <a:pPr marL="241300" marR="29210" indent="-179705">
              <a:lnSpc>
                <a:spcPct val="79000"/>
              </a:lnSpc>
              <a:spcBef>
                <a:spcPts val="1025"/>
              </a:spcBef>
              <a:buFont typeface="Arial MT"/>
              <a:buChar char="•"/>
              <a:tabLst>
                <a:tab pos="241300" algn="l"/>
              </a:tabLst>
            </a:pPr>
            <a:r>
              <a:rPr lang="en-US" sz="2400" spc="-10" dirty="0">
                <a:latin typeface="Times New Roman" panose="02020603050405020304" pitchFamily="18" charset="0"/>
                <a:cs typeface="Times New Roman" panose="02020603050405020304" pitchFamily="18" charset="0"/>
              </a:rPr>
              <a:t>Derivatives </a:t>
            </a:r>
            <a:r>
              <a:rPr lang="en-US" sz="2400" spc="-5" dirty="0">
                <a:latin typeface="Times New Roman" panose="02020603050405020304" pitchFamily="18" charset="0"/>
                <a:cs typeface="Times New Roman" panose="02020603050405020304" pitchFamily="18" charset="0"/>
              </a:rPr>
              <a:t>are </a:t>
            </a:r>
            <a:r>
              <a:rPr lang="en-US" sz="2400" spc="-10" dirty="0">
                <a:latin typeface="Times New Roman" panose="02020603050405020304" pitchFamily="18" charset="0"/>
                <a:cs typeface="Times New Roman" panose="02020603050405020304" pitchFamily="18" charset="0"/>
              </a:rPr>
              <a:t>met in many engineering and science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problems,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especially </a:t>
            </a:r>
            <a:r>
              <a:rPr lang="en-US" sz="2400" spc="-57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when</a:t>
            </a:r>
            <a:r>
              <a:rPr lang="en-US" sz="2400" spc="-15" dirty="0">
                <a:latin typeface="Times New Roman" panose="02020603050405020304" pitchFamily="18" charset="0"/>
                <a:cs typeface="Times New Roman" panose="02020603050405020304" pitchFamily="18" charset="0"/>
              </a:rPr>
              <a:t> </a:t>
            </a:r>
            <a:r>
              <a:rPr lang="en-US" sz="2400" spc="-10" dirty="0" smtClean="0">
                <a:latin typeface="Times New Roman" panose="02020603050405020304" pitchFamily="18" charset="0"/>
                <a:cs typeface="Times New Roman" panose="02020603050405020304" pitchFamily="18" charset="0"/>
              </a:rPr>
              <a:t>modeling </a:t>
            </a:r>
            <a:r>
              <a:rPr lang="en-US" sz="2400" spc="-10" dirty="0">
                <a:latin typeface="Times New Roman" panose="02020603050405020304" pitchFamily="18" charset="0"/>
                <a:cs typeface="Times New Roman" panose="02020603050405020304" pitchFamily="18" charset="0"/>
              </a:rPr>
              <a:t>the behaviour</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of moving objects</a:t>
            </a:r>
            <a:r>
              <a:rPr lang="en-US" spc="-10" dirty="0">
                <a:cs typeface="Calibri" panose="020F0502020204030204"/>
              </a:rPr>
              <a:t>.</a:t>
            </a:r>
            <a:endParaRPr lang="en-US" dirty="0">
              <a:cs typeface="Calibri" panose="020F05020202040302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5" y="15459"/>
            <a:ext cx="2240922" cy="456535"/>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Times New Roman" panose="02020603050405020304" pitchFamily="18" charset="0"/>
                <a:cs typeface="Times New Roman" panose="02020603050405020304" pitchFamily="18" charset="0"/>
              </a:rPr>
              <a:t>3.Calculus</a:t>
            </a:r>
            <a:endParaRPr sz="2800" b="1" dirty="0">
              <a:latin typeface="Times New Roman" panose="02020603050405020304" pitchFamily="18" charset="0"/>
              <a:cs typeface="Times New Roman" panose="02020603050405020304" pitchFamily="18" charset="0"/>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4820359"/>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Times New Roman" panose="02020603050405020304" pitchFamily="18" charset="0"/>
                <a:cs typeface="Times New Roman" panose="02020603050405020304" pitchFamily="18" charset="0"/>
              </a:rPr>
              <a:t>limit()</a:t>
            </a:r>
            <a:r>
              <a:rPr sz="2400" b="1" spc="-35"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in</a:t>
            </a:r>
            <a:r>
              <a:rPr sz="2400" b="1" spc="-30"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Python</a:t>
            </a:r>
            <a:endParaRPr sz="2400"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45"/>
              </a:spcBef>
            </a:pPr>
            <a:endParaRPr sz="2400" dirty="0">
              <a:latin typeface="Times New Roman" panose="02020603050405020304" pitchFamily="18" charset="0"/>
              <a:cs typeface="Times New Roman" panose="02020603050405020304" pitchFamily="18" charset="0"/>
            </a:endParaRPr>
          </a:p>
          <a:p>
            <a:pPr marL="12700" marR="418465">
              <a:lnSpc>
                <a:spcPts val="2850"/>
              </a:lnSpc>
            </a:pPr>
            <a:r>
              <a:rPr sz="2400" spc="-5" dirty="0">
                <a:latin typeface="Times New Roman" panose="02020603050405020304" pitchFamily="18" charset="0"/>
                <a:cs typeface="Times New Roman" panose="02020603050405020304" pitchFamily="18" charset="0"/>
              </a:rPr>
              <a:t>With</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help</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3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sympy.limit()</a:t>
            </a:r>
            <a:r>
              <a:rPr sz="2400" b="1"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 we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can find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limit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any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mathematical expression, </a:t>
            </a:r>
            <a:r>
              <a:rPr sz="2400" spc="-5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e.g.,</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spcBef>
                <a:spcPts val="25"/>
              </a:spcBef>
            </a:pPr>
            <a:endParaRPr sz="2400" dirty="0">
              <a:latin typeface="Times New Roman" panose="02020603050405020304" pitchFamily="18" charset="0"/>
              <a:cs typeface="Times New Roman" panose="02020603050405020304" pitchFamily="18" charset="0"/>
            </a:endParaRPr>
          </a:p>
          <a:p>
            <a:pPr marL="12700">
              <a:lnSpc>
                <a:spcPct val="100000"/>
              </a:lnSpc>
              <a:spcBef>
                <a:spcPts val="5"/>
              </a:spcBef>
            </a:pPr>
            <a:r>
              <a:rPr sz="2400" b="1" spc="-5" dirty="0">
                <a:solidFill>
                  <a:srgbClr val="FF0000"/>
                </a:solidFill>
                <a:latin typeface="Times New Roman" panose="02020603050405020304" pitchFamily="18" charset="0"/>
                <a:cs typeface="Times New Roman" panose="02020603050405020304" pitchFamily="18" charset="0"/>
              </a:rPr>
              <a:t>Syntax</a:t>
            </a:r>
            <a:r>
              <a:rPr sz="2400" b="1" spc="-5" dirty="0">
                <a:latin typeface="Times New Roman" panose="02020603050405020304" pitchFamily="18" charset="0"/>
                <a:cs typeface="Times New Roman" panose="02020603050405020304" pitchFamily="18" charset="0"/>
              </a:rPr>
              <a:t>:</a:t>
            </a:r>
            <a:r>
              <a:rPr sz="2400" b="1"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limit(expression,</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variable,</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value)</a:t>
            </a:r>
            <a:endParaRPr sz="2400" dirty="0">
              <a:latin typeface="Times New Roman" panose="02020603050405020304" pitchFamily="18" charset="0"/>
              <a:cs typeface="Times New Roman" panose="02020603050405020304" pitchFamily="18" charset="0"/>
            </a:endParaRPr>
          </a:p>
          <a:p>
            <a:pPr>
              <a:lnSpc>
                <a:spcPct val="100000"/>
              </a:lnSpc>
              <a:spcBef>
                <a:spcPts val="10"/>
              </a:spcBef>
            </a:pPr>
            <a:endParaRPr sz="2400" dirty="0">
              <a:latin typeface="Times New Roman" panose="02020603050405020304" pitchFamily="18" charset="0"/>
              <a:cs typeface="Times New Roman" panose="02020603050405020304" pitchFamily="18" charset="0"/>
            </a:endParaRPr>
          </a:p>
          <a:p>
            <a:pPr marL="12700">
              <a:lnSpc>
                <a:spcPts val="2865"/>
              </a:lnSpc>
            </a:pPr>
            <a:r>
              <a:rPr sz="2400" b="1" spc="-5" dirty="0">
                <a:solidFill>
                  <a:srgbClr val="FF0000"/>
                </a:solidFill>
                <a:latin typeface="Times New Roman" panose="02020603050405020304" pitchFamily="18" charset="0"/>
                <a:cs typeface="Times New Roman" panose="02020603050405020304" pitchFamily="18" charset="0"/>
              </a:rPr>
              <a:t>Parameters:</a:t>
            </a:r>
            <a:endParaRPr sz="2400" dirty="0">
              <a:solidFill>
                <a:srgbClr val="FF0000"/>
              </a:solidFill>
              <a:latin typeface="Times New Roman" panose="02020603050405020304" pitchFamily="18" charset="0"/>
              <a:cs typeface="Times New Roman" panose="02020603050405020304" pitchFamily="18" charset="0"/>
            </a:endParaRPr>
          </a:p>
          <a:p>
            <a:pPr marL="12700">
              <a:lnSpc>
                <a:spcPts val="2850"/>
              </a:lnSpc>
            </a:pPr>
            <a:r>
              <a:rPr sz="2400" b="1" spc="-5" dirty="0">
                <a:latin typeface="Times New Roman" panose="02020603050405020304" pitchFamily="18" charset="0"/>
                <a:cs typeface="Times New Roman" panose="02020603050405020304" pitchFamily="18" charset="0"/>
              </a:rPr>
              <a:t>expression</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t>
            </a:r>
            <a:r>
              <a:rPr sz="2400" b="1"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mathematical expression 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which limit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opeartion is 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 performed,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 e., f(x).</a:t>
            </a:r>
            <a:endParaRPr sz="2400" dirty="0">
              <a:latin typeface="Times New Roman" panose="02020603050405020304" pitchFamily="18" charset="0"/>
              <a:cs typeface="Times New Roman" panose="02020603050405020304" pitchFamily="18" charset="0"/>
            </a:endParaRPr>
          </a:p>
          <a:p>
            <a:pPr marL="12700">
              <a:lnSpc>
                <a:spcPts val="2850"/>
              </a:lnSpc>
            </a:pPr>
            <a:r>
              <a:rPr sz="2400" b="1" spc="-5" dirty="0">
                <a:latin typeface="Times New Roman" panose="02020603050405020304" pitchFamily="18" charset="0"/>
                <a:cs typeface="Times New Roman" panose="02020603050405020304" pitchFamily="18" charset="0"/>
              </a:rPr>
              <a:t>variable</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variable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 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mathematical expression,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 </a:t>
            </a:r>
            <a:r>
              <a:rPr sz="2400" dirty="0">
                <a:latin typeface="Times New Roman" panose="02020603050405020304" pitchFamily="18" charset="0"/>
                <a:cs typeface="Times New Roman" panose="02020603050405020304" pitchFamily="18" charset="0"/>
              </a:rPr>
              <a:t>x</a:t>
            </a:r>
          </a:p>
          <a:p>
            <a:pPr marL="12700">
              <a:lnSpc>
                <a:spcPts val="2850"/>
              </a:lnSpc>
            </a:pPr>
            <a:r>
              <a:rPr sz="2400" b="1" spc="-5" dirty="0">
                <a:latin typeface="Times New Roman" panose="02020603050405020304" pitchFamily="18" charset="0"/>
                <a:cs typeface="Times New Roman" panose="02020603050405020304" pitchFamily="18" charset="0"/>
              </a:rPr>
              <a:t>value</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value 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which 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limit tends 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 e.,</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p>
          <a:p>
            <a:pPr marL="12700">
              <a:lnSpc>
                <a:spcPts val="2865"/>
              </a:lnSpc>
            </a:pPr>
            <a:r>
              <a:rPr sz="2400" b="1" spc="-5" dirty="0">
                <a:latin typeface="Times New Roman" panose="02020603050405020304" pitchFamily="18" charset="0"/>
                <a:cs typeface="Times New Roman" panose="02020603050405020304" pitchFamily="18" charset="0"/>
              </a:rPr>
              <a:t>Returns:</a:t>
            </a:r>
            <a:r>
              <a:rPr sz="2400" b="1"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Returns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limit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mathematical</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expression under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given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conditions.</a:t>
            </a:r>
            <a:endParaRPr sz="24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3113372" y="2665756"/>
            <a:ext cx="1600199" cy="62945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4" y="15459"/>
            <a:ext cx="3933245" cy="456535"/>
          </a:xfrm>
          <a:prstGeom prst="rect">
            <a:avLst/>
          </a:prstGeom>
        </p:spPr>
        <p:txBody>
          <a:bodyPr vert="horz" wrap="square" lIns="0" tIns="12700" rIns="0" bIns="0" rtlCol="0">
            <a:spAutoFit/>
          </a:bodyPr>
          <a:lstStyle/>
          <a:p>
            <a:pPr marL="12700">
              <a:lnSpc>
                <a:spcPct val="100000"/>
              </a:lnSpc>
              <a:spcBef>
                <a:spcPts val="100"/>
              </a:spcBef>
            </a:pPr>
            <a:r>
              <a:rPr lang="en-US" sz="2800" b="1" spc="-5" dirty="0">
                <a:latin typeface="Times New Roman" panose="02020603050405020304" pitchFamily="18" charset="0"/>
                <a:cs typeface="Times New Roman" panose="02020603050405020304" pitchFamily="18" charset="0"/>
              </a:rPr>
              <a:t>l</a:t>
            </a:r>
            <a:r>
              <a:rPr lang="en-US" sz="2800" b="1" spc="-5" dirty="0" smtClean="0">
                <a:latin typeface="Times New Roman" panose="02020603050405020304" pitchFamily="18" charset="0"/>
                <a:cs typeface="Times New Roman" panose="02020603050405020304" pitchFamily="18" charset="0"/>
              </a:rPr>
              <a:t>imit() -method:</a:t>
            </a:r>
            <a:endParaRPr sz="2800" b="1" dirty="0">
              <a:latin typeface="Times New Roman" panose="02020603050405020304" pitchFamily="18" charset="0"/>
              <a:cs typeface="Times New Roman" panose="02020603050405020304" pitchFamily="18" charset="0"/>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9" name="object 3"/>
          <p:cNvSpPr txBox="1"/>
          <p:nvPr/>
        </p:nvSpPr>
        <p:spPr>
          <a:xfrm>
            <a:off x="911224" y="1156003"/>
            <a:ext cx="9474721" cy="4588436"/>
          </a:xfrm>
          <a:prstGeom prst="rect">
            <a:avLst/>
          </a:prstGeom>
        </p:spPr>
        <p:txBody>
          <a:bodyPr vert="horz" wrap="square" lIns="0" tIns="95885" rIns="0" bIns="0" rtlCol="0">
            <a:spAutoFit/>
          </a:bodyPr>
          <a:lstStyle/>
          <a:p>
            <a:pPr marL="12700">
              <a:lnSpc>
                <a:spcPct val="100000"/>
              </a:lnSpc>
              <a:spcBef>
                <a:spcPts val="755"/>
              </a:spcBef>
            </a:pPr>
            <a:r>
              <a:rPr sz="2400" spc="-5" dirty="0">
                <a:latin typeface="Times New Roman" panose="02020603050405020304" pitchFamily="18" charset="0"/>
                <a:cs typeface="Times New Roman" panose="02020603050405020304" pitchFamily="18" charset="0"/>
              </a:rPr>
              <a:t>Ex:</a:t>
            </a:r>
            <a:endParaRPr sz="2400" dirty="0">
              <a:latin typeface="Times New Roman" panose="02020603050405020304" pitchFamily="18" charset="0"/>
              <a:cs typeface="Times New Roman" panose="02020603050405020304" pitchFamily="18" charset="0"/>
            </a:endParaRPr>
          </a:p>
          <a:p>
            <a:pPr marL="12700">
              <a:lnSpc>
                <a:spcPct val="100000"/>
              </a:lnSpc>
              <a:spcBef>
                <a:spcPts val="655"/>
              </a:spcBef>
            </a:pPr>
            <a:r>
              <a:rPr sz="2400" dirty="0">
                <a:latin typeface="Times New Roman" panose="02020603050405020304" pitchFamily="18" charset="0"/>
                <a:cs typeface="Times New Roman" panose="02020603050405020304" pitchFamily="18" charset="0"/>
              </a:rPr>
              <a:t>#</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t>
            </a:r>
            <a:r>
              <a:rPr sz="2400" spc="-30"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sympy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12700">
              <a:lnSpc>
                <a:spcPct val="100000"/>
              </a:lnSpc>
              <a:spcBef>
                <a:spcPts val="655"/>
              </a:spcBef>
            </a:pPr>
            <a:r>
              <a:rPr sz="2400" spc="-5" dirty="0" smtClean="0">
                <a:latin typeface="Times New Roman" panose="02020603050405020304" pitchFamily="18" charset="0"/>
                <a:cs typeface="Times New Roman" panose="02020603050405020304" pitchFamily="18" charset="0"/>
              </a:rPr>
              <a:t>from</a:t>
            </a:r>
            <a:r>
              <a:rPr sz="2400" spc="-3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sympy</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12700">
              <a:lnSpc>
                <a:spcPct val="100000"/>
              </a:lnSpc>
              <a:spcBef>
                <a:spcPts val="655"/>
              </a:spcBef>
            </a:pPr>
            <a:r>
              <a:rPr sz="2400" spc="-570"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x</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symbols('x')</a:t>
            </a:r>
            <a:endParaRPr sz="2400" dirty="0">
              <a:latin typeface="Times New Roman" panose="02020603050405020304" pitchFamily="18" charset="0"/>
              <a:cs typeface="Times New Roman" panose="02020603050405020304" pitchFamily="18" charset="0"/>
            </a:endParaRPr>
          </a:p>
          <a:p>
            <a:pPr marL="12700">
              <a:lnSpc>
                <a:spcPct val="100000"/>
              </a:lnSpc>
              <a:spcBef>
                <a:spcPts val="705"/>
              </a:spcBef>
            </a:pPr>
            <a:r>
              <a:rPr sz="2400" spc="-5" dirty="0">
                <a:latin typeface="Times New Roman" panose="02020603050405020304" pitchFamily="18" charset="0"/>
                <a:cs typeface="Times New Roman" panose="02020603050405020304" pitchFamily="18" charset="0"/>
              </a:rPr>
              <a:t>expr</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sin(x)/x;</a:t>
            </a:r>
            <a:endParaRPr sz="2400" dirty="0">
              <a:latin typeface="Times New Roman" panose="02020603050405020304" pitchFamily="18" charset="0"/>
              <a:cs typeface="Times New Roman" panose="02020603050405020304" pitchFamily="18" charset="0"/>
            </a:endParaRPr>
          </a:p>
          <a:p>
            <a:pPr marL="12700" marR="4895850">
              <a:lnSpc>
                <a:spcPct val="123000"/>
              </a:lnSpc>
            </a:pPr>
            <a:r>
              <a:rPr sz="2400" dirty="0">
                <a:latin typeface="Times New Roman" panose="02020603050405020304" pitchFamily="18" charset="0"/>
                <a:cs typeface="Times New Roman" panose="02020603050405020304" pitchFamily="18" charset="0"/>
              </a:rPr>
              <a:t>#</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Use</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sympy.limit()</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 </a:t>
            </a:r>
            <a:r>
              <a:rPr sz="2400" spc="-5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limit_expr</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limit(expr,</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x,</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0)</a:t>
            </a:r>
            <a:endParaRPr sz="2400" dirty="0">
              <a:latin typeface="Times New Roman" panose="02020603050405020304" pitchFamily="18" charset="0"/>
              <a:cs typeface="Times New Roman" panose="02020603050405020304" pitchFamily="18" charset="0"/>
            </a:endParaRPr>
          </a:p>
          <a:p>
            <a:pPr marL="12700">
              <a:lnSpc>
                <a:spcPct val="100000"/>
              </a:lnSpc>
              <a:spcBef>
                <a:spcPts val="705"/>
              </a:spcBef>
            </a:pPr>
            <a:r>
              <a:rPr sz="2400" spc="-5" dirty="0">
                <a:latin typeface="Times New Roman" panose="02020603050405020304" pitchFamily="18" charset="0"/>
                <a:cs typeface="Times New Roman" panose="02020603050405020304" pitchFamily="18" charset="0"/>
              </a:rPr>
              <a:t>print("Limit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expression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tends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to</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{}".format(limit_expr))</a:t>
            </a:r>
            <a:endParaRPr sz="2400" dirty="0">
              <a:latin typeface="Times New Roman" panose="02020603050405020304" pitchFamily="18" charset="0"/>
              <a:cs typeface="Times New Roman" panose="02020603050405020304" pitchFamily="18" charset="0"/>
            </a:endParaRPr>
          </a:p>
          <a:p>
            <a:pPr marL="12700">
              <a:lnSpc>
                <a:spcPct val="100000"/>
              </a:lnSpc>
              <a:spcBef>
                <a:spcPts val="705"/>
              </a:spcBef>
            </a:pPr>
            <a:r>
              <a:rPr sz="2400" b="1" spc="-5" dirty="0">
                <a:latin typeface="Times New Roman" panose="02020603050405020304" pitchFamily="18" charset="0"/>
                <a:cs typeface="Times New Roman" panose="02020603050405020304" pitchFamily="18" charset="0"/>
              </a:rPr>
              <a:t>Output:</a:t>
            </a:r>
            <a:endParaRPr sz="2400" dirty="0">
              <a:latin typeface="Times New Roman" panose="02020603050405020304" pitchFamily="18" charset="0"/>
              <a:cs typeface="Times New Roman" panose="02020603050405020304" pitchFamily="18" charset="0"/>
            </a:endParaRPr>
          </a:p>
          <a:p>
            <a:pPr marL="12700">
              <a:lnSpc>
                <a:spcPct val="100000"/>
              </a:lnSpc>
              <a:spcBef>
                <a:spcPts val="705"/>
              </a:spcBef>
            </a:pPr>
            <a:r>
              <a:rPr sz="2400" spc="-5" dirty="0">
                <a:latin typeface="Times New Roman" panose="02020603050405020304" pitchFamily="18" charset="0"/>
                <a:cs typeface="Times New Roman" panose="02020603050405020304" pitchFamily="18" charset="0"/>
              </a:rPr>
              <a:t>Limit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expression</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tends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to</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0</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4" y="15459"/>
            <a:ext cx="3933245" cy="456535"/>
          </a:xfrm>
          <a:prstGeom prst="rect">
            <a:avLst/>
          </a:prstGeom>
        </p:spPr>
        <p:txBody>
          <a:bodyPr vert="horz" wrap="square" lIns="0" tIns="12700" rIns="0" bIns="0" rtlCol="0">
            <a:spAutoFit/>
          </a:bodyPr>
          <a:lstStyle/>
          <a:p>
            <a:pPr marL="12700">
              <a:lnSpc>
                <a:spcPct val="100000"/>
              </a:lnSpc>
              <a:spcBef>
                <a:spcPts val="100"/>
              </a:spcBef>
            </a:pPr>
            <a:r>
              <a:rPr lang="en-US" sz="2800" b="1" spc="-5" dirty="0">
                <a:latin typeface="Times New Roman" panose="02020603050405020304" pitchFamily="18" charset="0"/>
                <a:cs typeface="Times New Roman" panose="02020603050405020304" pitchFamily="18" charset="0"/>
              </a:rPr>
              <a:t>Differentiate</a:t>
            </a:r>
            <a:r>
              <a:rPr lang="en-US" sz="2800" b="1" spc="-1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a:t>
            </a:r>
            <a:r>
              <a:rPr lang="en-US" sz="2800" b="1" spc="-1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python</a:t>
            </a:r>
            <a:endParaRPr sz="2800" b="1" dirty="0">
              <a:latin typeface="Times New Roman" panose="02020603050405020304" pitchFamily="18" charset="0"/>
              <a:cs typeface="Times New Roman" panose="02020603050405020304" pitchFamily="18" charset="0"/>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236561" y="720108"/>
            <a:ext cx="8306938" cy="1197764"/>
          </a:xfrm>
          <a:prstGeom prst="rect">
            <a:avLst/>
          </a:prstGeom>
        </p:spPr>
        <p:txBody>
          <a:bodyPr wrap="square">
            <a:spAutoFit/>
          </a:bodyPr>
          <a:lstStyle/>
          <a:p>
            <a:pPr marL="455295">
              <a:lnSpc>
                <a:spcPct val="100000"/>
              </a:lnSpc>
              <a:spcBef>
                <a:spcPts val="100"/>
              </a:spcBef>
            </a:pPr>
            <a:r>
              <a:rPr lang="en-US" sz="2400" spc="-5" dirty="0" smtClean="0">
                <a:latin typeface="Times New Roman" panose="02020603050405020304" pitchFamily="18" charset="0"/>
                <a:cs typeface="Times New Roman" panose="02020603050405020304" pitchFamily="18" charset="0"/>
              </a:rPr>
              <a:t>Differentiate</a:t>
            </a:r>
            <a:r>
              <a:rPr lang="en-US" sz="2400" spc="-15"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any</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SymPy</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expression</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using</a:t>
            </a:r>
            <a:r>
              <a:rPr lang="en-US" sz="2400" spc="55"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diff()</a:t>
            </a:r>
            <a:r>
              <a:rPr lang="en-US" sz="2400" b="1"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method.</a:t>
            </a:r>
            <a:endParaRPr lang="en-US" sz="2400" dirty="0">
              <a:latin typeface="Times New Roman" panose="02020603050405020304" pitchFamily="18" charset="0"/>
              <a:cs typeface="Times New Roman" panose="02020603050405020304" pitchFamily="18" charset="0"/>
            </a:endParaRPr>
          </a:p>
          <a:p>
            <a:pPr marL="12700" marR="4330700">
              <a:lnSpc>
                <a:spcPct val="175000"/>
              </a:lnSpc>
              <a:spcBef>
                <a:spcPts val="670"/>
              </a:spcBef>
            </a:pPr>
            <a:r>
              <a:rPr lang="en-US" sz="2400" b="1" spc="-5" dirty="0">
                <a:solidFill>
                  <a:srgbClr val="FF0000"/>
                </a:solidFill>
                <a:latin typeface="Times New Roman" panose="02020603050405020304" pitchFamily="18" charset="0"/>
                <a:cs typeface="Times New Roman" panose="02020603050405020304" pitchFamily="18" charset="0"/>
              </a:rPr>
              <a:t>Syntax</a:t>
            </a:r>
            <a:r>
              <a:rPr lang="en-US" sz="2400" b="1" spc="-35"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b="1" spc="3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diff(</a:t>
            </a:r>
            <a:r>
              <a:rPr lang="en-US" sz="2400" spc="-5" dirty="0" err="1">
                <a:latin typeface="Times New Roman" panose="02020603050405020304" pitchFamily="18" charset="0"/>
                <a:cs typeface="Times New Roman" panose="02020603050405020304" pitchFamily="18" charset="0"/>
              </a:rPr>
              <a:t>func,var</a:t>
            </a:r>
            <a:r>
              <a:rPr lang="en-US" sz="2400" spc="-5"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85" y="2033516"/>
            <a:ext cx="6225511" cy="399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844" y="22111"/>
            <a:ext cx="3933245" cy="44323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pitchFamily="18" charset="0"/>
                <a:cs typeface="Times New Roman" panose="02020603050405020304" pitchFamily="18" charset="0"/>
                <a:sym typeface="+mn-ea"/>
              </a:rPr>
              <a:t>Series</a:t>
            </a:r>
            <a:r>
              <a:rPr sz="2800" b="1" spc="-25" dirty="0">
                <a:latin typeface="Times New Roman" panose="02020603050405020304" pitchFamily="18" charset="0"/>
                <a:cs typeface="Times New Roman" panose="02020603050405020304" pitchFamily="18" charset="0"/>
                <a:sym typeface="+mn-ea"/>
              </a:rPr>
              <a:t> </a:t>
            </a:r>
            <a:r>
              <a:rPr sz="2800" b="1" spc="5" dirty="0">
                <a:latin typeface="Times New Roman" panose="02020603050405020304" pitchFamily="18" charset="0"/>
                <a:cs typeface="Times New Roman" panose="02020603050405020304" pitchFamily="18" charset="0"/>
                <a:sym typeface="+mn-ea"/>
              </a:rPr>
              <a:t>in</a:t>
            </a:r>
            <a:r>
              <a:rPr sz="2800" b="1" spc="-20" dirty="0">
                <a:latin typeface="Times New Roman" panose="02020603050405020304" pitchFamily="18" charset="0"/>
                <a:cs typeface="Times New Roman" panose="02020603050405020304" pitchFamily="18" charset="0"/>
                <a:sym typeface="+mn-ea"/>
              </a:rPr>
              <a:t> </a:t>
            </a:r>
            <a:r>
              <a:rPr sz="2800" b="1" dirty="0">
                <a:latin typeface="Times New Roman" panose="02020603050405020304" pitchFamily="18" charset="0"/>
                <a:cs typeface="Times New Roman" panose="02020603050405020304" pitchFamily="18" charset="0"/>
                <a:sym typeface="+mn-ea"/>
              </a:rPr>
              <a:t>Python</a:t>
            </a:r>
            <a:endParaRPr sz="2800" b="1" dirty="0">
              <a:latin typeface="Times New Roman" panose="02020603050405020304" pitchFamily="18" charset="0"/>
              <a:cs typeface="Times New Roman" panose="02020603050405020304" pitchFamily="18" charset="0"/>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7" name="object 3"/>
          <p:cNvSpPr txBox="1"/>
          <p:nvPr/>
        </p:nvSpPr>
        <p:spPr>
          <a:xfrm>
            <a:off x="382905" y="930910"/>
            <a:ext cx="11292840" cy="4008120"/>
          </a:xfrm>
          <a:prstGeom prst="rect">
            <a:avLst/>
          </a:prstGeom>
        </p:spPr>
        <p:txBody>
          <a:bodyPr vert="horz" wrap="square" lIns="0" tIns="12065" rIns="0" bIns="0" rtlCol="0">
            <a:noAutofit/>
          </a:bodyPr>
          <a:lstStyle/>
          <a:p>
            <a:pPr marL="12700" marR="5080">
              <a:lnSpc>
                <a:spcPct val="151000"/>
              </a:lnSpc>
              <a:spcBef>
                <a:spcPts val="95"/>
              </a:spcBef>
            </a:pPr>
            <a:r>
              <a:rPr sz="2800" spc="10" dirty="0">
                <a:latin typeface="Times New Roman" panose="02020603050405020304" pitchFamily="18" charset="0"/>
                <a:cs typeface="Times New Roman" panose="02020603050405020304" pitchFamily="18" charset="0"/>
              </a:rPr>
              <a:t>With</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the</a:t>
            </a:r>
            <a:r>
              <a:rPr sz="2800" spc="5" dirty="0">
                <a:latin typeface="Times New Roman" panose="02020603050405020304" pitchFamily="18" charset="0"/>
                <a:cs typeface="Times New Roman" panose="02020603050405020304" pitchFamily="18" charset="0"/>
              </a:rPr>
              <a:t> help</a:t>
            </a:r>
            <a:r>
              <a:rPr sz="2800" spc="10" dirty="0">
                <a:latin typeface="Times New Roman" panose="02020603050405020304" pitchFamily="18" charset="0"/>
                <a:cs typeface="Times New Roman" panose="02020603050405020304" pitchFamily="18" charset="0"/>
              </a:rPr>
              <a:t> of </a:t>
            </a:r>
            <a:r>
              <a:rPr sz="2800" spc="5" dirty="0">
                <a:latin typeface="Times New Roman" panose="02020603050405020304" pitchFamily="18" charset="0"/>
                <a:cs typeface="Times New Roman" panose="02020603050405020304" pitchFamily="18" charset="0"/>
              </a:rPr>
              <a:t>sympy.series()</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method,</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we</a:t>
            </a:r>
            <a:r>
              <a:rPr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can</a:t>
            </a:r>
            <a:r>
              <a:rPr sz="2800" spc="5" dirty="0">
                <a:latin typeface="Times New Roman" panose="02020603050405020304" pitchFamily="18" charset="0"/>
                <a:cs typeface="Times New Roman" panose="02020603050405020304" pitchFamily="18" charset="0"/>
              </a:rPr>
              <a:t> find</a:t>
            </a:r>
            <a:r>
              <a:rPr sz="2800" spc="10" dirty="0">
                <a:latin typeface="Times New Roman" panose="02020603050405020304" pitchFamily="18" charset="0"/>
                <a:cs typeface="Times New Roman" panose="02020603050405020304" pitchFamily="18" charset="0"/>
              </a:rPr>
              <a:t> the </a:t>
            </a:r>
            <a:r>
              <a:rPr sz="2800" spc="5" dirty="0">
                <a:latin typeface="Times New Roman" panose="02020603050405020304" pitchFamily="18" charset="0"/>
                <a:cs typeface="Times New Roman" panose="02020603050405020304" pitchFamily="18" charset="0"/>
              </a:rPr>
              <a:t>series</a:t>
            </a:r>
            <a:r>
              <a:rPr sz="2800" spc="10" dirty="0">
                <a:latin typeface="Times New Roman" panose="02020603050405020304" pitchFamily="18" charset="0"/>
                <a:cs typeface="Times New Roman" panose="02020603050405020304" pitchFamily="18" charset="0"/>
              </a:rPr>
              <a:t> of some </a:t>
            </a:r>
            <a:r>
              <a:rPr sz="2800" spc="5" dirty="0">
                <a:latin typeface="Times New Roman" panose="02020603050405020304" pitchFamily="18" charset="0"/>
                <a:cs typeface="Times New Roman" panose="02020603050405020304" pitchFamily="18" charset="0"/>
              </a:rPr>
              <a:t>mathematical</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functions </a:t>
            </a:r>
            <a:r>
              <a:rPr sz="2800" spc="-45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and</a:t>
            </a:r>
            <a:r>
              <a:rPr sz="2800" spc="5" dirty="0">
                <a:latin typeface="Times New Roman" panose="02020603050405020304" pitchFamily="18" charset="0"/>
                <a:cs typeface="Times New Roman" panose="02020603050405020304" pitchFamily="18" charset="0"/>
              </a:rPr>
              <a:t> trigonometric</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expressions</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by</a:t>
            </a:r>
            <a:r>
              <a:rPr sz="2800" spc="5" dirty="0">
                <a:latin typeface="Times New Roman" panose="02020603050405020304" pitchFamily="18" charset="0"/>
                <a:cs typeface="Times New Roman" panose="02020603050405020304" pitchFamily="18" charset="0"/>
              </a:rPr>
              <a:t> using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sympy.series() method.</a:t>
            </a:r>
            <a:endParaRPr sz="2800" dirty="0">
              <a:latin typeface="Times New Roman" panose="02020603050405020304" pitchFamily="18" charset="0"/>
              <a:cs typeface="Times New Roman" panose="02020603050405020304" pitchFamily="18" charset="0"/>
            </a:endParaRPr>
          </a:p>
          <a:p>
            <a:pPr marL="1384300">
              <a:lnSpc>
                <a:spcPct val="100000"/>
              </a:lnSpc>
              <a:spcBef>
                <a:spcPts val="1690"/>
              </a:spcBef>
            </a:pPr>
            <a:r>
              <a:rPr sz="2800" spc="5" dirty="0">
                <a:latin typeface="Times New Roman" panose="02020603050405020304" pitchFamily="18" charset="0"/>
                <a:cs typeface="Times New Roman" panose="02020603050405020304" pitchFamily="18" charset="0"/>
              </a:rPr>
              <a:t>Syntax</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sympy.series()</a:t>
            </a:r>
            <a:endParaRPr sz="2800" dirty="0">
              <a:latin typeface="Times New Roman" panose="02020603050405020304" pitchFamily="18" charset="0"/>
              <a:cs typeface="Times New Roman" panose="02020603050405020304" pitchFamily="18" charset="0"/>
            </a:endParaRPr>
          </a:p>
          <a:p>
            <a:pPr>
              <a:lnSpc>
                <a:spcPct val="100000"/>
              </a:lnSpc>
              <a:spcBef>
                <a:spcPts val="30"/>
              </a:spcBef>
            </a:pPr>
            <a:endParaRPr sz="2800" dirty="0">
              <a:latin typeface="Times New Roman" panose="02020603050405020304" pitchFamily="18" charset="0"/>
              <a:cs typeface="Times New Roman" panose="02020603050405020304" pitchFamily="18" charset="0"/>
            </a:endParaRPr>
          </a:p>
          <a:p>
            <a:pPr marL="12700">
              <a:lnSpc>
                <a:spcPct val="100000"/>
              </a:lnSpc>
            </a:pPr>
            <a:r>
              <a:rPr sz="2800" spc="-5" dirty="0">
                <a:latin typeface="Times New Roman" panose="02020603050405020304" pitchFamily="18" charset="0"/>
                <a:cs typeface="Times New Roman" panose="02020603050405020304" pitchFamily="18" charset="0"/>
              </a:rPr>
              <a:t>Return</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Return</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series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functions</a:t>
            </a:r>
            <a:endParaRPr sz="2800" dirty="0">
              <a:latin typeface="Times New Roman" panose="02020603050405020304" pitchFamily="18" charset="0"/>
              <a:cs typeface="Times New Roman" panose="02020603050405020304" pitchFamily="18" charset="0"/>
            </a:endParaRPr>
          </a:p>
          <a:p>
            <a:pPr marL="12700">
              <a:lnSpc>
                <a:spcPct val="100000"/>
              </a:lnSpc>
              <a:spcBef>
                <a:spcPts val="30"/>
              </a:spcBef>
            </a:pPr>
            <a:endParaRPr sz="2800" dirty="0">
              <a:latin typeface="Calibri" panose="020F0502020204030204"/>
              <a:cs typeface="Calibri" panose="020F05020202040302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92710" y="21908"/>
            <a:ext cx="5486400" cy="44323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panose="02020603050405020304" pitchFamily="18" charset="0"/>
                <a:cs typeface="Times New Roman" panose="02020603050405020304" pitchFamily="18" charset="0"/>
                <a:sym typeface="+mn-ea"/>
              </a:rPr>
              <a:t>Series</a:t>
            </a:r>
            <a:r>
              <a:rPr sz="2800" b="1" spc="-25" dirty="0">
                <a:latin typeface="Times New Roman" panose="02020603050405020304" pitchFamily="18" charset="0"/>
                <a:cs typeface="Times New Roman" panose="02020603050405020304" pitchFamily="18" charset="0"/>
                <a:sym typeface="+mn-ea"/>
              </a:rPr>
              <a:t> </a:t>
            </a:r>
            <a:r>
              <a:rPr sz="2800" b="1" spc="5" dirty="0">
                <a:latin typeface="Times New Roman" panose="02020603050405020304" pitchFamily="18" charset="0"/>
                <a:cs typeface="Times New Roman" panose="02020603050405020304" pitchFamily="18" charset="0"/>
                <a:sym typeface="+mn-ea"/>
              </a:rPr>
              <a:t>in</a:t>
            </a:r>
            <a:r>
              <a:rPr sz="2800" b="1" spc="-20" dirty="0">
                <a:latin typeface="Times New Roman" panose="02020603050405020304" pitchFamily="18" charset="0"/>
                <a:cs typeface="Times New Roman" panose="02020603050405020304" pitchFamily="18" charset="0"/>
                <a:sym typeface="+mn-ea"/>
              </a:rPr>
              <a:t> </a:t>
            </a:r>
            <a:r>
              <a:rPr sz="2800" b="1" dirty="0">
                <a:latin typeface="Times New Roman" panose="02020603050405020304" pitchFamily="18" charset="0"/>
                <a:cs typeface="Times New Roman" panose="02020603050405020304" pitchFamily="18" charset="0"/>
                <a:sym typeface="+mn-ea"/>
              </a:rPr>
              <a:t>Python</a:t>
            </a:r>
            <a:r>
              <a:rPr lang="en-US" sz="2800" b="1" dirty="0">
                <a:latin typeface="Times New Roman" panose="02020603050405020304" pitchFamily="18" charset="0"/>
                <a:cs typeface="Times New Roman" panose="02020603050405020304" pitchFamily="18" charset="0"/>
                <a:sym typeface="+mn-ea"/>
              </a:rPr>
              <a:t>- Example</a:t>
            </a: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7" name="object 3"/>
          <p:cNvSpPr txBox="1"/>
          <p:nvPr/>
        </p:nvSpPr>
        <p:spPr>
          <a:xfrm>
            <a:off x="382905" y="930910"/>
            <a:ext cx="11292840" cy="4008120"/>
          </a:xfrm>
          <a:prstGeom prst="rect">
            <a:avLst/>
          </a:prstGeom>
        </p:spPr>
        <p:txBody>
          <a:bodyPr vert="horz" wrap="square" lIns="0" tIns="12065" rIns="0" bIns="0" rtlCol="0">
            <a:noAutofit/>
          </a:bodyPr>
          <a:lstStyle/>
          <a:p>
            <a:pPr marL="12700">
              <a:lnSpc>
                <a:spcPct val="100000"/>
              </a:lnSpc>
              <a:spcBef>
                <a:spcPts val="30"/>
              </a:spcBef>
            </a:pPr>
            <a:endParaRPr sz="2800" dirty="0">
              <a:latin typeface="Calibri" panose="020F0502020204030204"/>
              <a:cs typeface="Calibri" panose="020F0502020204030204"/>
            </a:endParaRPr>
          </a:p>
        </p:txBody>
      </p:sp>
      <p:sp>
        <p:nvSpPr>
          <p:cNvPr id="8" name="object 5"/>
          <p:cNvSpPr txBox="1"/>
          <p:nvPr/>
        </p:nvSpPr>
        <p:spPr>
          <a:xfrm>
            <a:off x="655320" y="1595755"/>
            <a:ext cx="4791075" cy="3876040"/>
          </a:xfrm>
          <a:prstGeom prst="rect">
            <a:avLst/>
          </a:prstGeom>
        </p:spPr>
        <p:txBody>
          <a:bodyPr vert="horz" wrap="square" lIns="0" tIns="13335" rIns="0" bIns="0" rtlCol="0">
            <a:noAutofit/>
          </a:bodyPr>
          <a:lstStyle/>
          <a:p>
            <a:pPr marL="81280" marR="1225550" indent="-69215">
              <a:lnSpc>
                <a:spcPts val="3000"/>
              </a:lnSpc>
              <a:spcBef>
                <a:spcPts val="105"/>
              </a:spcBef>
            </a:pPr>
            <a:r>
              <a:rPr sz="2800" spc="-5" dirty="0">
                <a:latin typeface="Times New Roman" panose="02020603050405020304" pitchFamily="18" charset="0"/>
                <a:cs typeface="Times New Roman" panose="02020603050405020304" pitchFamily="18" charset="0"/>
              </a:rPr>
              <a:t>from sympy import </a:t>
            </a:r>
            <a:r>
              <a:rPr sz="2800" dirty="0">
                <a:latin typeface="Times New Roman" panose="02020603050405020304" pitchFamily="18" charset="0"/>
                <a:cs typeface="Times New Roman" panose="02020603050405020304" pitchFamily="18" charset="0"/>
              </a:rPr>
              <a:t>* </a:t>
            </a:r>
            <a:r>
              <a:rPr sz="2800" spc="-5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x,</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y</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symbols('x y')</a:t>
            </a:r>
            <a:endParaRPr sz="2800" dirty="0">
              <a:latin typeface="Times New Roman" panose="02020603050405020304" pitchFamily="18" charset="0"/>
              <a:cs typeface="Times New Roman" panose="02020603050405020304" pitchFamily="18" charset="0"/>
            </a:endParaRPr>
          </a:p>
          <a:p>
            <a:pPr marL="12700" marR="247650">
              <a:lnSpc>
                <a:spcPts val="3000"/>
              </a:lnSpc>
            </a:pP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Use sympy.series() method </a:t>
            </a:r>
            <a:r>
              <a:rPr sz="2800" spc="-5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series_fun= cos(x).series()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print(series_fun)</a:t>
            </a:r>
          </a:p>
          <a:p>
            <a:pPr marL="12700" marR="247650">
              <a:lnSpc>
                <a:spcPts val="3000"/>
              </a:lnSpc>
            </a:pPr>
            <a:endParaRPr sz="2800" spc="-5" dirty="0">
              <a:latin typeface="Times New Roman" panose="02020603050405020304" pitchFamily="18" charset="0"/>
              <a:cs typeface="Times New Roman" panose="02020603050405020304" pitchFamily="18" charset="0"/>
            </a:endParaRPr>
          </a:p>
          <a:p>
            <a:pPr marL="12700" marR="247650">
              <a:lnSpc>
                <a:spcPts val="3000"/>
              </a:lnSpc>
            </a:pPr>
            <a:endParaRPr sz="2800" spc="-5" dirty="0">
              <a:latin typeface="Times New Roman" panose="02020603050405020304" pitchFamily="18" charset="0"/>
              <a:cs typeface="Times New Roman" panose="02020603050405020304" pitchFamily="18" charset="0"/>
            </a:endParaRPr>
          </a:p>
          <a:p>
            <a:pPr marL="12700" marR="247650">
              <a:lnSpc>
                <a:spcPts val="3000"/>
              </a:lnSpc>
            </a:pPr>
            <a:endParaRPr sz="2800" dirty="0">
              <a:latin typeface="Times New Roman" panose="02020603050405020304" pitchFamily="18" charset="0"/>
              <a:cs typeface="Times New Roman" panose="02020603050405020304" pitchFamily="18" charset="0"/>
            </a:endParaRPr>
          </a:p>
          <a:p>
            <a:pPr marL="12700">
              <a:lnSpc>
                <a:spcPct val="100000"/>
              </a:lnSpc>
            </a:pPr>
            <a:r>
              <a:rPr sz="2800" spc="-5" dirty="0">
                <a:solidFill>
                  <a:srgbClr val="FF0000"/>
                </a:solidFill>
                <a:latin typeface="Times New Roman" panose="02020603050405020304" pitchFamily="18" charset="0"/>
                <a:cs typeface="Times New Roman" panose="02020603050405020304" pitchFamily="18" charset="0"/>
              </a:rPr>
              <a:t>O/p:</a:t>
            </a:r>
            <a:endParaRPr sz="2800" dirty="0">
              <a:solidFill>
                <a:srgbClr val="FF0000"/>
              </a:solidFill>
              <a:latin typeface="Times New Roman" panose="02020603050405020304" pitchFamily="18" charset="0"/>
              <a:cs typeface="Times New Roman" panose="02020603050405020304" pitchFamily="18" charset="0"/>
            </a:endParaRPr>
          </a:p>
          <a:p>
            <a:pPr marL="12700">
              <a:lnSpc>
                <a:spcPct val="100000"/>
              </a:lnSpc>
              <a:spcBef>
                <a:spcPts val="120"/>
              </a:spcBef>
            </a:pPr>
            <a:r>
              <a:rPr sz="2800" dirty="0">
                <a:latin typeface="Times New Roman" panose="02020603050405020304" pitchFamily="18" charset="0"/>
                <a:cs typeface="Times New Roman" panose="02020603050405020304" pitchFamily="18" charset="0"/>
              </a:rPr>
              <a:t>1</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 x**2/2 </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 x**4/24 </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 O(x**6</a:t>
            </a:r>
            <a:r>
              <a:rPr sz="2400" spc="-5" dirty="0">
                <a:latin typeface="Calibri" panose="020F0502020204030204"/>
                <a:cs typeface="Calibri" panose="020F0502020204030204"/>
              </a:rPr>
              <a:t>)</a:t>
            </a:r>
            <a:endParaRPr sz="2400" dirty="0">
              <a:latin typeface="Calibri" panose="020F0502020204030204"/>
              <a:cs typeface="Calibri" panose="020F0502020204030204"/>
            </a:endParaRPr>
          </a:p>
        </p:txBody>
      </p:sp>
      <p:sp>
        <p:nvSpPr>
          <p:cNvPr id="9" name="object 4"/>
          <p:cNvSpPr txBox="1"/>
          <p:nvPr/>
        </p:nvSpPr>
        <p:spPr>
          <a:xfrm>
            <a:off x="4611306" y="1595768"/>
            <a:ext cx="1958339" cy="392430"/>
          </a:xfrm>
          <a:prstGeom prst="rect">
            <a:avLst/>
          </a:prstGeom>
        </p:spPr>
        <p:txBody>
          <a:bodyPr vert="horz" wrap="square" lIns="0" tIns="13335" rIns="0" bIns="0" rtlCol="0">
            <a:spAutoFit/>
          </a:bodyPr>
          <a:lstStyle/>
          <a:p>
            <a:pPr marL="12700">
              <a:lnSpc>
                <a:spcPct val="100000"/>
              </a:lnSpc>
              <a:spcBef>
                <a:spcPts val="105"/>
              </a:spcBef>
            </a:pPr>
            <a:r>
              <a:rPr sz="2400" dirty="0">
                <a:latin typeface="Calibri" panose="020F0502020204030204"/>
                <a:cs typeface="Calibri" panose="020F0502020204030204"/>
              </a:rPr>
              <a:t>#</a:t>
            </a:r>
            <a:r>
              <a:rPr sz="2400" spc="-30" dirty="0">
                <a:latin typeface="Calibri" panose="020F0502020204030204"/>
                <a:cs typeface="Calibri" panose="020F0502020204030204"/>
              </a:rPr>
              <a:t> </a:t>
            </a:r>
            <a:r>
              <a:rPr sz="2400" spc="-5" dirty="0">
                <a:latin typeface="Calibri" panose="020F0502020204030204"/>
                <a:cs typeface="Calibri" panose="020F0502020204030204"/>
              </a:rPr>
              <a:t>import</a:t>
            </a:r>
            <a:r>
              <a:rPr sz="2400" spc="-35" dirty="0">
                <a:latin typeface="Calibri" panose="020F0502020204030204"/>
                <a:cs typeface="Calibri" panose="020F0502020204030204"/>
              </a:rPr>
              <a:t> </a:t>
            </a:r>
            <a:r>
              <a:rPr sz="2400" spc="-5" dirty="0">
                <a:latin typeface="Calibri" panose="020F0502020204030204"/>
                <a:cs typeface="Calibri" panose="020F0502020204030204"/>
              </a:rPr>
              <a:t>sympy</a:t>
            </a:r>
            <a:endParaRPr sz="2400" dirty="0">
              <a:latin typeface="Calibri" panose="020F0502020204030204"/>
              <a:cs typeface="Calibri" panose="020F05020202040302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69691"/>
            <a:ext cx="10515600" cy="443230"/>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Times New Roman" panose="02020603050405020304" pitchFamily="18" charset="0"/>
                <a:cs typeface="Times New Roman" panose="02020603050405020304" pitchFamily="18" charset="0"/>
                <a:sym typeface="+mn-ea"/>
              </a:rPr>
              <a:t>Integration	</a:t>
            </a:r>
            <a:r>
              <a:rPr sz="2800" b="1" dirty="0">
                <a:latin typeface="Times New Roman" panose="02020603050405020304" pitchFamily="18" charset="0"/>
                <a:cs typeface="Times New Roman" panose="02020603050405020304" pitchFamily="18" charset="0"/>
                <a:sym typeface="+mn-ea"/>
              </a:rPr>
              <a:t>in</a:t>
            </a:r>
            <a:r>
              <a:rPr sz="2800" b="1" spc="-65" dirty="0">
                <a:latin typeface="Times New Roman" panose="02020603050405020304" pitchFamily="18" charset="0"/>
                <a:cs typeface="Times New Roman" panose="02020603050405020304" pitchFamily="18" charset="0"/>
                <a:sym typeface="+mn-ea"/>
              </a:rPr>
              <a:t> </a:t>
            </a:r>
            <a:r>
              <a:rPr sz="2800" b="1" spc="-5" dirty="0">
                <a:latin typeface="Times New Roman" panose="02020603050405020304" pitchFamily="18" charset="0"/>
                <a:cs typeface="Times New Roman" panose="02020603050405020304" pitchFamily="18" charset="0"/>
                <a:sym typeface="+mn-ea"/>
              </a:rPr>
              <a:t>python</a:t>
            </a:r>
            <a:endParaRPr lang="en-US" sz="28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10" name="object 3"/>
          <p:cNvSpPr txBox="1"/>
          <p:nvPr/>
        </p:nvSpPr>
        <p:spPr>
          <a:xfrm>
            <a:off x="382905" y="786130"/>
            <a:ext cx="11210290" cy="4667250"/>
          </a:xfrm>
          <a:prstGeom prst="rect">
            <a:avLst/>
          </a:prstGeom>
        </p:spPr>
        <p:txBody>
          <a:bodyPr vert="horz" wrap="square" lIns="0" tIns="115570" rIns="0" bIns="0" rtlCol="0">
            <a:spAutoFit/>
          </a:bodyPr>
          <a:lstStyle/>
          <a:p>
            <a:pPr marL="12700">
              <a:lnSpc>
                <a:spcPct val="100000"/>
              </a:lnSpc>
              <a:spcBef>
                <a:spcPts val="910"/>
              </a:spcBef>
            </a:pPr>
            <a:r>
              <a:rPr sz="2400" b="1" spc="-10" dirty="0">
                <a:latin typeface="Times New Roman" panose="02020603050405020304" pitchFamily="18" charset="0"/>
                <a:cs typeface="Times New Roman" panose="02020603050405020304" pitchFamily="18" charset="0"/>
              </a:rPr>
              <a:t>sympy.integrate()</a:t>
            </a:r>
            <a:r>
              <a:rPr sz="2400" b="1" spc="-5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method</a:t>
            </a:r>
            <a:endParaRPr sz="2400" dirty="0">
              <a:latin typeface="Times New Roman" panose="02020603050405020304" pitchFamily="18" charset="0"/>
              <a:cs typeface="Times New Roman" panose="02020603050405020304" pitchFamily="18" charset="0"/>
            </a:endParaRPr>
          </a:p>
          <a:p>
            <a:pPr marL="241300" marR="5080" indent="-241300">
              <a:lnSpc>
                <a:spcPts val="3600"/>
              </a:lnSpc>
              <a:spcBef>
                <a:spcPts val="215"/>
              </a:spcBef>
              <a:buFont typeface="Arial MT"/>
              <a:buChar char="•"/>
              <a:tabLst>
                <a:tab pos="241300" algn="l"/>
              </a:tabLst>
            </a:pPr>
            <a:r>
              <a:rPr sz="2400" spc="-5" dirty="0">
                <a:latin typeface="Times New Roman" panose="02020603050405020304" pitchFamily="18" charset="0"/>
                <a:cs typeface="Times New Roman" panose="02020603050405020304" pitchFamily="18" charset="0"/>
              </a:rPr>
              <a:t>we can find the integration of mathematical expressions in the form of variables</a:t>
            </a:r>
          </a:p>
          <a:p>
            <a:pPr marL="241300" marR="5080" indent="-241300">
              <a:lnSpc>
                <a:spcPts val="3600"/>
              </a:lnSpc>
              <a:spcBef>
                <a:spcPts val="215"/>
              </a:spcBef>
              <a:buFont typeface="Arial MT"/>
              <a:buChar char="•"/>
              <a:tabLst>
                <a:tab pos="241300" algn="l"/>
              </a:tabLst>
            </a:pPr>
            <a:r>
              <a:rPr sz="2400" spc="-5" dirty="0">
                <a:solidFill>
                  <a:srgbClr val="FF0000"/>
                </a:solidFill>
                <a:latin typeface="Times New Roman" panose="02020603050405020304" pitchFamily="18" charset="0"/>
                <a:cs typeface="Times New Roman" panose="02020603050405020304" pitchFamily="18" charset="0"/>
              </a:rPr>
              <a:t>syntax</a:t>
            </a:r>
            <a:r>
              <a:rPr sz="2400" spc="-10" dirty="0">
                <a:solidFill>
                  <a:srgbClr val="FF0000"/>
                </a:solidFill>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sympy.integrate(expression,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reference variable)</a:t>
            </a:r>
            <a:endParaRPr sz="2400" dirty="0">
              <a:latin typeface="Times New Roman" panose="02020603050405020304" pitchFamily="18" charset="0"/>
              <a:cs typeface="Times New Roman" panose="02020603050405020304" pitchFamily="18" charset="0"/>
            </a:endParaRPr>
          </a:p>
          <a:p>
            <a:pPr marL="241300" marR="86995" indent="-183515">
              <a:lnSpc>
                <a:spcPts val="2600"/>
              </a:lnSpc>
              <a:spcBef>
                <a:spcPts val="800"/>
              </a:spcBef>
              <a:buFont typeface="Arial MT"/>
              <a:buChar char="•"/>
              <a:tabLst>
                <a:tab pos="241300" algn="l"/>
              </a:tabLst>
            </a:pPr>
            <a:r>
              <a:rPr sz="2400" spc="-5" dirty="0">
                <a:solidFill>
                  <a:srgbClr val="FF0000"/>
                </a:solidFill>
                <a:latin typeface="Times New Roman" panose="02020603050405020304" pitchFamily="18" charset="0"/>
                <a:cs typeface="Times New Roman" panose="02020603050405020304" pitchFamily="18" charset="0"/>
              </a:rPr>
              <a:t>Return </a:t>
            </a:r>
            <a:r>
              <a:rPr sz="2400" dirty="0">
                <a:solidFill>
                  <a:srgbClr val="FF0000"/>
                </a:solidFill>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Return integration of mathematical expression using sympy.integrate() </a:t>
            </a:r>
            <a:r>
              <a:rPr sz="2400" spc="-5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a:t>
            </a:r>
            <a:endParaRPr sz="2400" dirty="0">
              <a:latin typeface="Times New Roman" panose="02020603050405020304" pitchFamily="18" charset="0"/>
              <a:cs typeface="Times New Roman" panose="02020603050405020304" pitchFamily="18" charset="0"/>
            </a:endParaRPr>
          </a:p>
          <a:p>
            <a:pPr marL="12700">
              <a:lnSpc>
                <a:spcPct val="100000"/>
              </a:lnSpc>
              <a:spcBef>
                <a:spcPts val="705"/>
              </a:spcBef>
            </a:pPr>
            <a:r>
              <a:rPr sz="2400" spc="-5" dirty="0">
                <a:latin typeface="Times New Roman" panose="02020603050405020304" pitchFamily="18" charset="0"/>
                <a:cs typeface="Times New Roman" panose="02020603050405020304" pitchFamily="18" charset="0"/>
              </a:rPr>
              <a:t>Ex1:</a:t>
            </a:r>
            <a:endParaRPr sz="2400" dirty="0">
              <a:latin typeface="Times New Roman" panose="02020603050405020304" pitchFamily="18" charset="0"/>
              <a:cs typeface="Times New Roman" panose="02020603050405020304" pitchFamily="18" charset="0"/>
            </a:endParaRPr>
          </a:p>
          <a:p>
            <a:pPr marL="12700" marR="6886575">
              <a:lnSpc>
                <a:spcPct val="125000"/>
              </a:lnSpc>
            </a:pPr>
            <a:r>
              <a:rPr sz="2400" spc="-5" dirty="0">
                <a:latin typeface="Times New Roman" panose="02020603050405020304" pitchFamily="18" charset="0"/>
                <a:cs typeface="Times New Roman" panose="02020603050405020304" pitchFamily="18" charset="0"/>
              </a:rPr>
              <a:t>int_exp</a:t>
            </a:r>
            <a:r>
              <a:rPr sz="2400" spc="10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10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sin(x)*exp(x) </a:t>
            </a:r>
          </a:p>
          <a:p>
            <a:pPr marL="12700" marR="6886575">
              <a:lnSpc>
                <a:spcPct val="125000"/>
              </a:lnSpc>
            </a:pP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intr</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integrate(int_exp,</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x)</a:t>
            </a:r>
            <a:endParaRPr sz="2400" dirty="0">
              <a:latin typeface="Times New Roman" panose="02020603050405020304" pitchFamily="18" charset="0"/>
              <a:cs typeface="Times New Roman" panose="02020603050405020304" pitchFamily="18" charset="0"/>
            </a:endParaRPr>
          </a:p>
          <a:p>
            <a:pPr marL="12700" marR="2924810">
              <a:lnSpc>
                <a:spcPct val="125000"/>
              </a:lnSpc>
              <a:tabLst>
                <a:tab pos="2219325" algn="l"/>
              </a:tabLst>
            </a:pPr>
            <a:r>
              <a:rPr sz="2400" spc="-5" dirty="0">
                <a:latin typeface="Times New Roman" panose="02020603050405020304" pitchFamily="18" charset="0"/>
                <a:cs typeface="Times New Roman" panose="02020603050405020304" pitchFamily="18" charset="0"/>
              </a:rPr>
              <a:t>After Integration	O/p is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exp(x)*sin(x)/2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exp(x)*cos(x)/2 </a:t>
            </a:r>
            <a:r>
              <a:rPr sz="2400" spc="-525" dirty="0">
                <a:latin typeface="Times New Roman" panose="02020603050405020304" pitchFamily="18" charset="0"/>
                <a:cs typeface="Times New Roman" panose="02020603050405020304" pitchFamily="18" charset="0"/>
              </a:rPr>
              <a:t> </a:t>
            </a:r>
          </a:p>
          <a:p>
            <a:pPr marL="12700" marR="2924810">
              <a:lnSpc>
                <a:spcPct val="125000"/>
              </a:lnSpc>
              <a:tabLst>
                <a:tab pos="2219325" algn="l"/>
              </a:tabLst>
            </a:pPr>
            <a:r>
              <a:rPr sz="2400" spc="-5" dirty="0">
                <a:latin typeface="Calibri" panose="020F0502020204030204"/>
                <a:cs typeface="Calibri" panose="020F0502020204030204"/>
              </a:rPr>
              <a:t>Ex2:</a:t>
            </a:r>
          </a:p>
          <a:p>
            <a:pPr marL="12700" marR="2924810">
              <a:lnSpc>
                <a:spcPct val="125000"/>
              </a:lnSpc>
              <a:tabLst>
                <a:tab pos="2219325" algn="l"/>
              </a:tabLst>
            </a:pPr>
            <a:endParaRPr sz="2400" dirty="0">
              <a:latin typeface="Calibri" panose="020F0502020204030204"/>
              <a:cs typeface="Calibri" panose="020F0502020204030204"/>
            </a:endParaRPr>
          </a:p>
        </p:txBody>
      </p:sp>
      <p:pic>
        <p:nvPicPr>
          <p:cNvPr id="11" name="object 4"/>
          <p:cNvPicPr>
            <a:picLocks noGrp="1" noChangeAspect="1"/>
          </p:cNvPicPr>
          <p:nvPr>
            <p:ph sz="half" idx="1"/>
          </p:nvPr>
        </p:nvPicPr>
        <p:blipFill>
          <a:blip r:embed="rId2" cstate="print"/>
          <a:stretch>
            <a:fillRect/>
          </a:stretch>
        </p:blipFill>
        <p:spPr>
          <a:xfrm>
            <a:off x="1543050" y="5416550"/>
            <a:ext cx="6496685" cy="9328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1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dirty="0">
                <a:solidFill>
                  <a:srgbClr val="010103"/>
                </a:solidFill>
                <a:latin typeface="Arial" panose="020B0604020202020204"/>
                <a:ea typeface="Arial" panose="020B0604020202020204"/>
                <a:cs typeface="Arial" panose="020B0604020202020204"/>
                <a:sym typeface="Arial" panose="020B0604020202020204"/>
              </a:rPr>
              <a:t>Simple Computer</a:t>
            </a:r>
            <a:endParaRPr sz="2565"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18" name="Google Shape;118;p1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19" name="Google Shape;119;p11"/>
          <p:cNvGrpSpPr/>
          <p:nvPr/>
        </p:nvGrpSpPr>
        <p:grpSpPr>
          <a:xfrm>
            <a:off x="0" y="586960"/>
            <a:ext cx="12105503" cy="5979174"/>
            <a:chOff x="127862" y="1268442"/>
            <a:chExt cx="9296400" cy="846250"/>
          </a:xfrm>
        </p:grpSpPr>
        <p:sp>
          <p:nvSpPr>
            <p:cNvPr id="120" name="Google Shape;120;p1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1" name="Google Shape;121;p11"/>
            <p:cNvSpPr txBox="1"/>
            <p:nvPr/>
          </p:nvSpPr>
          <p:spPr>
            <a:xfrm>
              <a:off x="168600" y="1274313"/>
              <a:ext cx="9214355" cy="816760"/>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panose="020B0604020202020204"/>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r>
                <a:rPr lang="en-US" sz="1750" b="1" dirty="0">
                  <a:solidFill>
                    <a:schemeClr val="dk1"/>
                  </a:solidFill>
                  <a:latin typeface="Calibri" panose="020F0502020204030204"/>
                  <a:ea typeface="Calibri" panose="020F0502020204030204"/>
                  <a:cs typeface="Calibri" panose="020F0502020204030204"/>
                  <a:sym typeface="Calibri" panose="020F0502020204030204"/>
                </a:rPr>
                <a:t>Example:</a:t>
              </a: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875"/>
                </a:spcBef>
                <a:spcAft>
                  <a:spcPts val="0"/>
                </a:spcAft>
                <a:buNone/>
              </a:pPr>
              <a:r>
                <a:rPr lang="en-US" sz="1750" dirty="0">
                  <a:solidFill>
                    <a:schemeClr val="dk1"/>
                  </a:solidFill>
                  <a:latin typeface="Calibri" panose="020F0502020204030204"/>
                  <a:ea typeface="Calibri" panose="020F0502020204030204"/>
                  <a:cs typeface="Calibri" panose="020F0502020204030204"/>
                  <a:sym typeface="Calibri" panose="020F0502020204030204"/>
                </a:rPr>
                <a:t>							</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input: switch</a:t>
              </a:r>
            </a:p>
            <a:p>
              <a:pPr marL="6374130" marR="0" lvl="8" indent="0" algn="l" rtl="0">
                <a:spcBef>
                  <a:spcPts val="875"/>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output: light bulb</a:t>
              </a:r>
            </a:p>
            <a:p>
              <a:pPr marL="6374130" marR="0" lvl="8" indent="0" algn="l" rtl="0">
                <a:spcBef>
                  <a:spcPts val="875"/>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actions: flip switch</a:t>
              </a:r>
            </a:p>
            <a:p>
              <a:pPr marL="6374130" marR="0" lvl="8" indent="0" algn="l" rtl="0">
                <a:spcBef>
                  <a:spcPts val="875"/>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states: on, off</a:t>
              </a:r>
            </a:p>
            <a:p>
              <a:pPr marL="6374130" marR="0" lvl="8" indent="0" algn="just" rtl="0">
                <a:lnSpc>
                  <a:spcPct val="150000"/>
                </a:lnSpc>
                <a:spcBef>
                  <a:spcPts val="0"/>
                </a:spcBef>
                <a:spcAft>
                  <a:spcPts val="0"/>
                </a:spcAft>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6374130" marR="0" lvl="8" indent="0" algn="just" rtl="0">
                <a:lnSpc>
                  <a:spcPct val="150000"/>
                </a:lnSpc>
                <a:spcBef>
                  <a:spcPts val="0"/>
                </a:spcBef>
                <a:spcAft>
                  <a:spcPts val="0"/>
                </a:spcAft>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6374130" marR="0" lvl="8" indent="0" algn="just" rtl="0">
                <a:lnSpc>
                  <a:spcPct val="150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bulb is on if and only if there was an odd number of flips</a:t>
              </a: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22" name="Google Shape;122;p11"/>
          <p:cNvGrpSpPr/>
          <p:nvPr/>
        </p:nvGrpSpPr>
        <p:grpSpPr>
          <a:xfrm>
            <a:off x="1444111" y="1557943"/>
            <a:ext cx="3528220" cy="1944688"/>
            <a:chOff x="8060063" y="2072528"/>
            <a:chExt cx="3528220" cy="1944688"/>
          </a:xfrm>
        </p:grpSpPr>
        <p:grpSp>
          <p:nvGrpSpPr>
            <p:cNvPr id="123" name="Google Shape;123;p11"/>
            <p:cNvGrpSpPr/>
            <p:nvPr/>
          </p:nvGrpSpPr>
          <p:grpSpPr>
            <a:xfrm>
              <a:off x="8564095" y="2072528"/>
              <a:ext cx="3024188" cy="1944688"/>
              <a:chOff x="1114425" y="1628775"/>
              <a:chExt cx="3024188" cy="1944688"/>
            </a:xfrm>
          </p:grpSpPr>
          <p:cxnSp>
            <p:nvCxnSpPr>
              <p:cNvPr id="124" name="Google Shape;124;p11"/>
              <p:cNvCxnSpPr/>
              <p:nvPr/>
            </p:nvCxnSpPr>
            <p:spPr>
              <a:xfrm>
                <a:off x="1114425" y="191611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1"/>
              <p:cNvCxnSpPr/>
              <p:nvPr/>
            </p:nvCxnSpPr>
            <p:spPr>
              <a:xfrm>
                <a:off x="1114425" y="1916113"/>
                <a:ext cx="0" cy="504825"/>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11"/>
              <p:cNvCxnSpPr/>
              <p:nvPr/>
            </p:nvCxnSpPr>
            <p:spPr>
              <a:xfrm>
                <a:off x="1114425" y="3068638"/>
                <a:ext cx="0" cy="503237"/>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1"/>
              <p:cNvCxnSpPr/>
              <p:nvPr/>
            </p:nvCxnSpPr>
            <p:spPr>
              <a:xfrm>
                <a:off x="1114425" y="3571875"/>
                <a:ext cx="2736850" cy="1588"/>
              </a:xfrm>
              <a:prstGeom prst="straightConnector1">
                <a:avLst/>
              </a:prstGeom>
              <a:noFill/>
              <a:ln w="9525" cap="flat" cmpd="sng">
                <a:solidFill>
                  <a:schemeClr val="dk1"/>
                </a:solidFill>
                <a:prstDash val="solid"/>
                <a:round/>
                <a:headEnd type="none" w="med" len="med"/>
                <a:tailEnd type="none" w="med" len="med"/>
              </a:ln>
            </p:spPr>
          </p:cxnSp>
          <p:cxnSp>
            <p:nvCxnSpPr>
              <p:cNvPr id="128" name="Google Shape;128;p11"/>
              <p:cNvCxnSpPr/>
              <p:nvPr/>
            </p:nvCxnSpPr>
            <p:spPr>
              <a:xfrm>
                <a:off x="2843213" y="191611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11"/>
              <p:cNvCxnSpPr/>
              <p:nvPr/>
            </p:nvCxnSpPr>
            <p:spPr>
              <a:xfrm>
                <a:off x="3849688" y="1916113"/>
                <a:ext cx="0" cy="1655762"/>
              </a:xfrm>
              <a:prstGeom prst="straightConnector1">
                <a:avLst/>
              </a:prstGeom>
              <a:noFill/>
              <a:ln w="9525" cap="flat" cmpd="sng">
                <a:solidFill>
                  <a:schemeClr val="dk1"/>
                </a:solidFill>
                <a:prstDash val="solid"/>
                <a:round/>
                <a:headEnd type="none" w="med" len="med"/>
                <a:tailEnd type="none" w="med" len="med"/>
              </a:ln>
            </p:spPr>
          </p:cxnSp>
          <p:cxnSp>
            <p:nvCxnSpPr>
              <p:cNvPr id="130" name="Google Shape;130;p11"/>
              <p:cNvCxnSpPr/>
              <p:nvPr/>
            </p:nvCxnSpPr>
            <p:spPr>
              <a:xfrm rot="10800000" flipH="1">
                <a:off x="2090738" y="1628775"/>
                <a:ext cx="647700" cy="287338"/>
              </a:xfrm>
              <a:prstGeom prst="straightConnector1">
                <a:avLst/>
              </a:prstGeom>
              <a:noFill/>
              <a:ln w="9525" cap="flat" cmpd="sng">
                <a:solidFill>
                  <a:schemeClr val="dk1"/>
                </a:solidFill>
                <a:prstDash val="solid"/>
                <a:round/>
                <a:headEnd type="none" w="med" len="med"/>
                <a:tailEnd type="none" w="med" len="med"/>
              </a:ln>
            </p:spPr>
          </p:cxnSp>
          <p:sp>
            <p:nvSpPr>
              <p:cNvPr id="131" name="Google Shape;131;p11"/>
              <p:cNvSpPr/>
              <p:nvPr/>
            </p:nvSpPr>
            <p:spPr>
              <a:xfrm>
                <a:off x="2057400" y="188912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1"/>
              <p:cNvSpPr/>
              <p:nvPr/>
            </p:nvSpPr>
            <p:spPr>
              <a:xfrm>
                <a:off x="2820988" y="188912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33" name="Google Shape;133;p11"/>
              <p:cNvSpPr/>
              <p:nvPr/>
            </p:nvSpPr>
            <p:spPr>
              <a:xfrm>
                <a:off x="3559175" y="2276475"/>
                <a:ext cx="579438" cy="869950"/>
              </a:xfrm>
              <a:custGeom>
                <a:avLst/>
                <a:gdLst/>
                <a:ahLst/>
                <a:cxnLst/>
                <a:rect l="l" t="t" r="r" b="b"/>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4" name="Google Shape;134;p11"/>
            <p:cNvSpPr/>
            <p:nvPr/>
          </p:nvSpPr>
          <p:spPr>
            <a:xfrm>
              <a:off x="8060063" y="2857220"/>
              <a:ext cx="1008063" cy="6477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dk1"/>
                  </a:solidFill>
                  <a:latin typeface="Arial" panose="020B0604020202020204"/>
                  <a:ea typeface="Arial" panose="020B0604020202020204"/>
                  <a:cs typeface="Arial" panose="020B0604020202020204"/>
                  <a:sym typeface="Arial" panose="020B0604020202020204"/>
                </a:rPr>
                <a:t>BATTERY</a:t>
              </a:r>
            </a:p>
          </p:txBody>
        </p:sp>
      </p:grpSp>
      <p:grpSp>
        <p:nvGrpSpPr>
          <p:cNvPr id="135" name="Google Shape;135;p11"/>
          <p:cNvGrpSpPr/>
          <p:nvPr/>
        </p:nvGrpSpPr>
        <p:grpSpPr>
          <a:xfrm>
            <a:off x="1347274" y="4487812"/>
            <a:ext cx="3335338" cy="1379538"/>
            <a:chOff x="5003800" y="2054225"/>
            <a:chExt cx="3335338" cy="1379538"/>
          </a:xfrm>
        </p:grpSpPr>
        <p:sp>
          <p:nvSpPr>
            <p:cNvPr id="136" name="Google Shape;136;p11"/>
            <p:cNvSpPr/>
            <p:nvPr/>
          </p:nvSpPr>
          <p:spPr>
            <a:xfrm>
              <a:off x="5976938" y="24463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37" name="Google Shape;137;p11"/>
            <p:cNvSpPr/>
            <p:nvPr/>
          </p:nvSpPr>
          <p:spPr>
            <a:xfrm>
              <a:off x="7729538" y="23701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38" name="Google Shape;138;p11"/>
            <p:cNvSpPr/>
            <p:nvPr/>
          </p:nvSpPr>
          <p:spPr>
            <a:xfrm>
              <a:off x="6510338" y="2420938"/>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 name="Google Shape;139;p11"/>
            <p:cNvSpPr/>
            <p:nvPr/>
          </p:nvSpPr>
          <p:spPr>
            <a:xfrm rot="10800000" flipH="1">
              <a:off x="6586538" y="2890838"/>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40" name="Google Shape;140;p11"/>
            <p:cNvCxnSpPr/>
            <p:nvPr/>
          </p:nvCxnSpPr>
          <p:spPr>
            <a:xfrm>
              <a:off x="5595938" y="2751138"/>
              <a:ext cx="381000" cy="0"/>
            </a:xfrm>
            <a:prstGeom prst="straightConnector1">
              <a:avLst/>
            </a:prstGeom>
            <a:noFill/>
            <a:ln w="9525" cap="flat" cmpd="sng">
              <a:solidFill>
                <a:schemeClr val="dk1"/>
              </a:solidFill>
              <a:prstDash val="solid"/>
              <a:round/>
              <a:headEnd type="none" w="med" len="med"/>
              <a:tailEnd type="triangle" w="med" len="med"/>
            </a:ln>
          </p:spPr>
        </p:cxnSp>
        <p:sp>
          <p:nvSpPr>
            <p:cNvPr id="141" name="Google Shape;141;p11"/>
            <p:cNvSpPr txBox="1"/>
            <p:nvPr/>
          </p:nvSpPr>
          <p:spPr>
            <a:xfrm>
              <a:off x="6064250" y="2565400"/>
              <a:ext cx="4460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off</a:t>
              </a:r>
            </a:p>
          </p:txBody>
        </p:sp>
        <p:sp>
          <p:nvSpPr>
            <p:cNvPr id="142" name="Google Shape;142;p11"/>
            <p:cNvSpPr txBox="1"/>
            <p:nvPr/>
          </p:nvSpPr>
          <p:spPr>
            <a:xfrm>
              <a:off x="7823200" y="2492375"/>
              <a:ext cx="4159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on</a:t>
              </a:r>
            </a:p>
          </p:txBody>
        </p:sp>
        <p:sp>
          <p:nvSpPr>
            <p:cNvPr id="143" name="Google Shape;143;p11"/>
            <p:cNvSpPr txBox="1"/>
            <p:nvPr/>
          </p:nvSpPr>
          <p:spPr>
            <a:xfrm>
              <a:off x="5003800" y="2557463"/>
              <a:ext cx="5715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start</a:t>
              </a:r>
            </a:p>
          </p:txBody>
        </p:sp>
        <p:sp>
          <p:nvSpPr>
            <p:cNvPr id="144" name="Google Shape;144;p11"/>
            <p:cNvSpPr txBox="1"/>
            <p:nvPr/>
          </p:nvSpPr>
          <p:spPr>
            <a:xfrm>
              <a:off x="7067550" y="2054225"/>
              <a:ext cx="2349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latin typeface="Garamond" panose="02020404030301010803"/>
                  <a:ea typeface="Garamond" panose="02020404030301010803"/>
                  <a:cs typeface="Garamond" panose="02020404030301010803"/>
                  <a:sym typeface="Garamond" panose="02020404030301010803"/>
                </a:rPr>
                <a:t>f</a:t>
              </a:r>
            </a:p>
          </p:txBody>
        </p:sp>
        <p:sp>
          <p:nvSpPr>
            <p:cNvPr id="145" name="Google Shape;145;p11"/>
            <p:cNvSpPr txBox="1"/>
            <p:nvPr/>
          </p:nvSpPr>
          <p:spPr>
            <a:xfrm>
              <a:off x="7051675" y="3067050"/>
              <a:ext cx="2349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latin typeface="Garamond" panose="02020404030301010803"/>
                  <a:ea typeface="Garamond" panose="02020404030301010803"/>
                  <a:cs typeface="Garamond" panose="02020404030301010803"/>
                  <a:sym typeface="Garamond" panose="02020404030301010803"/>
                </a:rPr>
                <a:t>f</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69691"/>
            <a:ext cx="10515600" cy="443230"/>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Times New Roman" panose="02020603050405020304" pitchFamily="18" charset="0"/>
                <a:cs typeface="Times New Roman" panose="02020603050405020304" pitchFamily="18" charset="0"/>
                <a:sym typeface="+mn-ea"/>
              </a:rPr>
              <a:t>Algebraic</a:t>
            </a:r>
            <a:r>
              <a:rPr sz="2800" b="1" spc="-85" dirty="0">
                <a:latin typeface="Times New Roman" panose="02020603050405020304" pitchFamily="18" charset="0"/>
                <a:cs typeface="Times New Roman" panose="02020603050405020304" pitchFamily="18" charset="0"/>
                <a:sym typeface="+mn-ea"/>
              </a:rPr>
              <a:t> </a:t>
            </a:r>
            <a:r>
              <a:rPr sz="2800" b="1" spc="-5" dirty="0">
                <a:latin typeface="Times New Roman" panose="02020603050405020304" pitchFamily="18" charset="0"/>
                <a:cs typeface="Times New Roman" panose="02020603050405020304" pitchFamily="18" charset="0"/>
                <a:sym typeface="+mn-ea"/>
              </a:rPr>
              <a:t>manipulations</a:t>
            </a:r>
            <a:endParaRPr lang="en-US" sz="28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12065" y="1223645"/>
            <a:ext cx="11857355" cy="4032250"/>
          </a:xfrm>
          <a:prstGeom prst="rect">
            <a:avLst/>
          </a:prstGeom>
        </p:spPr>
        <p:txBody>
          <a:bodyPr vert="horz" wrap="square" lIns="0" tIns="93980" rIns="0" bIns="0" rtlCol="0">
            <a:spAutoFit/>
          </a:bodyPr>
          <a:lstStyle/>
          <a:p>
            <a:pPr marL="241300" indent="-175895">
              <a:lnSpc>
                <a:spcPct val="100000"/>
              </a:lnSpc>
              <a:spcBef>
                <a:spcPts val="740"/>
              </a:spcBef>
              <a:buFont typeface="Arial MT"/>
              <a:buChar char="•"/>
              <a:tabLst>
                <a:tab pos="241300" algn="l"/>
              </a:tabLst>
            </a:pPr>
            <a:r>
              <a:rPr sz="2800" spc="-5" dirty="0">
                <a:latin typeface="Times New Roman" panose="02020603050405020304" pitchFamily="18" charset="0"/>
                <a:cs typeface="Times New Roman" panose="02020603050405020304" pitchFamily="18" charset="0"/>
              </a:rPr>
              <a:t>SymPy</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capable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performing</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powerful</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algebraic</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manipulations.</a:t>
            </a:r>
            <a:endParaRPr sz="2800" dirty="0">
              <a:latin typeface="Times New Roman" panose="02020603050405020304" pitchFamily="18" charset="0"/>
              <a:cs typeface="Times New Roman" panose="02020603050405020304" pitchFamily="18" charset="0"/>
            </a:endParaRPr>
          </a:p>
          <a:p>
            <a:pPr marL="253365">
              <a:lnSpc>
                <a:spcPct val="100000"/>
              </a:lnSpc>
              <a:spcBef>
                <a:spcPts val="640"/>
              </a:spcBef>
            </a:pPr>
            <a:r>
              <a:rPr sz="2800" b="1" spc="-5" dirty="0">
                <a:latin typeface="Times New Roman" panose="02020603050405020304" pitchFamily="18" charset="0"/>
                <a:cs typeface="Times New Roman" panose="02020603050405020304" pitchFamily="18" charset="0"/>
              </a:rPr>
              <a:t>Most</a:t>
            </a:r>
            <a:r>
              <a:rPr sz="2800" b="1" spc="-2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frequently</a:t>
            </a:r>
            <a:r>
              <a:rPr sz="2800" b="1" spc="-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used</a:t>
            </a:r>
            <a:r>
              <a:rPr sz="2800" b="1" spc="-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algebraic</a:t>
            </a:r>
            <a:r>
              <a:rPr sz="2800" b="1" spc="-2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manipulations</a:t>
            </a:r>
            <a:r>
              <a:rPr sz="2800" b="1" spc="-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are</a:t>
            </a:r>
            <a:r>
              <a:rPr lang="en-US" sz="2800" b="1" spc="-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expand</a:t>
            </a:r>
            <a:r>
              <a:rPr sz="2800" b="1" spc="-3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and</a:t>
            </a:r>
            <a:r>
              <a:rPr sz="2800" b="1" spc="-3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simplify.</a:t>
            </a:r>
            <a:endParaRPr sz="2800" dirty="0">
              <a:latin typeface="Times New Roman" panose="02020603050405020304" pitchFamily="18" charset="0"/>
              <a:cs typeface="Times New Roman" panose="02020603050405020304" pitchFamily="18" charset="0"/>
            </a:endParaRPr>
          </a:p>
          <a:p>
            <a:pPr marL="12700">
              <a:lnSpc>
                <a:spcPct val="100000"/>
              </a:lnSpc>
              <a:spcBef>
                <a:spcPts val="690"/>
              </a:spcBef>
            </a:pPr>
            <a:r>
              <a:rPr lang="en-US" sz="2800" b="1" spc="-5" dirty="0">
                <a:solidFill>
                  <a:srgbClr val="FF0000"/>
                </a:solidFill>
                <a:latin typeface="Times New Roman" panose="02020603050405020304" pitchFamily="18" charset="0"/>
                <a:cs typeface="Times New Roman" panose="02020603050405020304" pitchFamily="18" charset="0"/>
              </a:rPr>
              <a:t> </a:t>
            </a:r>
            <a:r>
              <a:rPr sz="2800" b="1" spc="-5" dirty="0">
                <a:solidFill>
                  <a:srgbClr val="FF0000"/>
                </a:solidFill>
                <a:latin typeface="Times New Roman" panose="02020603050405020304" pitchFamily="18" charset="0"/>
                <a:cs typeface="Times New Roman" panose="02020603050405020304" pitchFamily="18" charset="0"/>
              </a:rPr>
              <a:t>expand()</a:t>
            </a:r>
            <a:r>
              <a:rPr sz="2800" b="1" spc="-35" dirty="0">
                <a:solidFill>
                  <a:srgbClr val="FF0000"/>
                </a:solidFill>
                <a:latin typeface="Times New Roman" panose="02020603050405020304" pitchFamily="18" charset="0"/>
                <a:cs typeface="Times New Roman" panose="02020603050405020304" pitchFamily="18" charset="0"/>
              </a:rPr>
              <a:t> </a:t>
            </a:r>
            <a:r>
              <a:rPr sz="2800" b="1" spc="-5" dirty="0">
                <a:solidFill>
                  <a:srgbClr val="FF0000"/>
                </a:solidFill>
                <a:latin typeface="Times New Roman" panose="02020603050405020304" pitchFamily="18" charset="0"/>
                <a:cs typeface="Times New Roman" panose="02020603050405020304" pitchFamily="18" charset="0"/>
              </a:rPr>
              <a:t>in</a:t>
            </a:r>
            <a:r>
              <a:rPr sz="2800" b="1" spc="-30" dirty="0">
                <a:solidFill>
                  <a:srgbClr val="FF0000"/>
                </a:solidFill>
                <a:latin typeface="Times New Roman" panose="02020603050405020304" pitchFamily="18" charset="0"/>
                <a:cs typeface="Times New Roman" panose="02020603050405020304" pitchFamily="18" charset="0"/>
              </a:rPr>
              <a:t> </a:t>
            </a:r>
            <a:r>
              <a:rPr sz="2800" b="1" spc="-5" dirty="0">
                <a:solidFill>
                  <a:srgbClr val="FF0000"/>
                </a:solidFill>
                <a:latin typeface="Times New Roman" panose="02020603050405020304" pitchFamily="18" charset="0"/>
                <a:cs typeface="Times New Roman" panose="02020603050405020304" pitchFamily="18" charset="0"/>
              </a:rPr>
              <a:t>python</a:t>
            </a:r>
            <a:r>
              <a:rPr lang="en-US" sz="2800" b="1" spc="-5" dirty="0">
                <a:solidFill>
                  <a:srgbClr val="FF0000"/>
                </a:solidFill>
                <a:latin typeface="Times New Roman" panose="02020603050405020304" pitchFamily="18" charset="0"/>
                <a:cs typeface="Times New Roman" panose="02020603050405020304" pitchFamily="18" charset="0"/>
              </a:rPr>
              <a:t>:</a:t>
            </a:r>
          </a:p>
          <a:p>
            <a:pPr marL="12700">
              <a:lnSpc>
                <a:spcPct val="100000"/>
              </a:lnSpc>
              <a:spcBef>
                <a:spcPts val="690"/>
              </a:spcBef>
            </a:pPr>
            <a:endParaRPr sz="2800" dirty="0">
              <a:solidFill>
                <a:srgbClr val="FF0000"/>
              </a:solidFill>
              <a:latin typeface="Times New Roman" panose="02020603050405020304" pitchFamily="18" charset="0"/>
              <a:cs typeface="Times New Roman" panose="02020603050405020304" pitchFamily="18" charset="0"/>
            </a:endParaRPr>
          </a:p>
          <a:p>
            <a:pPr marL="12700" marR="5080">
              <a:lnSpc>
                <a:spcPts val="3050"/>
              </a:lnSpc>
              <a:spcBef>
                <a:spcPts val="1050"/>
              </a:spcBef>
            </a:pPr>
            <a:r>
              <a:rPr sz="2800" spc="-5" dirty="0">
                <a:latin typeface="Times New Roman" panose="02020603050405020304" pitchFamily="18" charset="0"/>
                <a:cs typeface="Times New Roman" panose="02020603050405020304" pitchFamily="18" charset="0"/>
              </a:rPr>
              <a:t>we can expand </a:t>
            </a:r>
            <a:r>
              <a:rPr sz="2800" spc="-1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mathematical expressions in </a:t>
            </a:r>
            <a:r>
              <a:rPr sz="2800" spc="-1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form of variables by </a:t>
            </a:r>
            <a:r>
              <a:rPr sz="2800" spc="-6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using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sympy.expand() method.</a:t>
            </a:r>
            <a:endParaRPr sz="2800" dirty="0">
              <a:latin typeface="Times New Roman" panose="02020603050405020304" pitchFamily="18" charset="0"/>
              <a:cs typeface="Times New Roman" panose="02020603050405020304" pitchFamily="18" charset="0"/>
            </a:endParaRPr>
          </a:p>
          <a:p>
            <a:pPr marL="12700" marR="3990975" indent="1371600">
              <a:lnSpc>
                <a:spcPts val="4050"/>
              </a:lnSpc>
            </a:pPr>
            <a:r>
              <a:rPr sz="2800" b="1" spc="-5" dirty="0">
                <a:solidFill>
                  <a:srgbClr val="FF0000"/>
                </a:solidFill>
                <a:latin typeface="Times New Roman" panose="02020603050405020304" pitchFamily="18" charset="0"/>
                <a:cs typeface="Times New Roman" panose="02020603050405020304" pitchFamily="18" charset="0"/>
              </a:rPr>
              <a:t>Syntax</a:t>
            </a:r>
            <a:r>
              <a:rPr sz="2800" b="1" spc="-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sympy.expand(expression) </a:t>
            </a:r>
            <a:r>
              <a:rPr sz="2800" b="1" spc="-620" dirty="0">
                <a:latin typeface="Times New Roman" panose="02020603050405020304" pitchFamily="18" charset="0"/>
                <a:cs typeface="Times New Roman" panose="02020603050405020304" pitchFamily="18" charset="0"/>
              </a:rPr>
              <a:t> </a:t>
            </a:r>
          </a:p>
          <a:p>
            <a:pPr marL="12700" marR="3990975" indent="1371600">
              <a:lnSpc>
                <a:spcPts val="4050"/>
              </a:lnSpc>
            </a:pPr>
            <a:r>
              <a:rPr sz="2800" b="1" spc="-10" dirty="0">
                <a:solidFill>
                  <a:srgbClr val="FF0000"/>
                </a:solidFill>
                <a:latin typeface="Times New Roman" panose="02020603050405020304" pitchFamily="18" charset="0"/>
                <a:cs typeface="Times New Roman" panose="02020603050405020304" pitchFamily="18" charset="0"/>
              </a:rPr>
              <a:t>Return</a:t>
            </a:r>
            <a:r>
              <a:rPr sz="2800" b="1" spc="-2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a:t>
            </a:r>
            <a:r>
              <a:rPr sz="2800" b="1" spc="-15"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Return</a:t>
            </a:r>
            <a:r>
              <a:rPr sz="2800" b="1" spc="-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mathematical</a:t>
            </a:r>
            <a:r>
              <a:rPr sz="2800" b="1" spc="-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expression.</a:t>
            </a:r>
            <a:endParaRPr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69691"/>
            <a:ext cx="10515600" cy="443230"/>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Times New Roman" panose="02020603050405020304" pitchFamily="18" charset="0"/>
                <a:cs typeface="Times New Roman" panose="02020603050405020304" pitchFamily="18" charset="0"/>
                <a:sym typeface="+mn-ea"/>
              </a:rPr>
              <a:t>Algebraic</a:t>
            </a:r>
            <a:r>
              <a:rPr sz="2800" b="1" spc="-85" dirty="0">
                <a:latin typeface="Times New Roman" panose="02020603050405020304" pitchFamily="18" charset="0"/>
                <a:cs typeface="Times New Roman" panose="02020603050405020304" pitchFamily="18" charset="0"/>
                <a:sym typeface="+mn-ea"/>
              </a:rPr>
              <a:t> </a:t>
            </a:r>
            <a:r>
              <a:rPr sz="2800" b="1" spc="-5" dirty="0">
                <a:latin typeface="Times New Roman" panose="02020603050405020304" pitchFamily="18" charset="0"/>
                <a:cs typeface="Times New Roman" panose="02020603050405020304" pitchFamily="18" charset="0"/>
                <a:sym typeface="+mn-ea"/>
              </a:rPr>
              <a:t>manipulations</a:t>
            </a:r>
            <a:endParaRPr lang="en-US" sz="28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7" name="object 2"/>
          <p:cNvSpPr txBox="1"/>
          <p:nvPr/>
        </p:nvSpPr>
        <p:spPr>
          <a:xfrm>
            <a:off x="584200" y="1028065"/>
            <a:ext cx="4977765" cy="4672965"/>
          </a:xfrm>
          <a:prstGeom prst="rect">
            <a:avLst/>
          </a:prstGeom>
        </p:spPr>
        <p:txBody>
          <a:bodyPr vert="horz" wrap="square" lIns="0" tIns="93980" rIns="0" bIns="0" rtlCol="0">
            <a:spAutoFit/>
          </a:bodyPr>
          <a:lstStyle/>
          <a:p>
            <a:pPr marL="12700">
              <a:lnSpc>
                <a:spcPct val="100000"/>
              </a:lnSpc>
              <a:spcBef>
                <a:spcPts val="740"/>
              </a:spcBef>
            </a:pPr>
            <a:r>
              <a:rPr sz="2800" b="1" spc="-5" dirty="0">
                <a:latin typeface="Times New Roman" panose="02020603050405020304" pitchFamily="18" charset="0"/>
                <a:cs typeface="Times New Roman" panose="02020603050405020304" pitchFamily="18" charset="0"/>
              </a:rPr>
              <a:t>Example:</a:t>
            </a:r>
            <a:endParaRPr sz="2800" dirty="0">
              <a:latin typeface="Times New Roman" panose="02020603050405020304" pitchFamily="18" charset="0"/>
              <a:cs typeface="Times New Roman" panose="02020603050405020304" pitchFamily="18" charset="0"/>
            </a:endParaRPr>
          </a:p>
          <a:p>
            <a:pPr marL="12700" marR="1003935">
              <a:lnSpc>
                <a:spcPts val="4050"/>
              </a:lnSpc>
              <a:spcBef>
                <a:spcPts val="200"/>
              </a:spcBef>
            </a:pPr>
            <a:r>
              <a:rPr sz="2800" spc="-5" dirty="0">
                <a:latin typeface="Times New Roman" panose="02020603050405020304" pitchFamily="18" charset="0"/>
                <a:cs typeface="Times New Roman" panose="02020603050405020304" pitchFamily="18" charset="0"/>
              </a:rPr>
              <a:t>import</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sympy</a:t>
            </a:r>
            <a:r>
              <a:rPr sz="2800" spc="-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as</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sym </a:t>
            </a:r>
            <a:r>
              <a:rPr sz="2800" spc="-6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x=sym.Symbol('x')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y=sym.Symbol('y')</a:t>
            </a:r>
            <a:endParaRPr sz="2800" dirty="0">
              <a:latin typeface="Times New Roman" panose="02020603050405020304" pitchFamily="18" charset="0"/>
              <a:cs typeface="Times New Roman" panose="02020603050405020304" pitchFamily="18" charset="0"/>
            </a:endParaRPr>
          </a:p>
          <a:p>
            <a:pPr marL="12700" marR="5080">
              <a:lnSpc>
                <a:spcPts val="4050"/>
              </a:lnSpc>
            </a:pPr>
            <a:r>
              <a:rPr sz="2800" spc="-5" dirty="0">
                <a:latin typeface="Times New Roman" panose="02020603050405020304" pitchFamily="18" charset="0"/>
                <a:cs typeface="Times New Roman" panose="02020603050405020304" pitchFamily="18" charset="0"/>
              </a:rPr>
              <a:t>exp </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sym.expand((x+y)**2) </a:t>
            </a:r>
            <a:r>
              <a:rPr sz="2800" spc="-6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print(exp)</a:t>
            </a:r>
          </a:p>
          <a:p>
            <a:pPr marL="12700" marR="5080">
              <a:lnSpc>
                <a:spcPts val="4050"/>
              </a:lnSpc>
            </a:pPr>
            <a:endParaRPr sz="2800" dirty="0">
              <a:latin typeface="Times New Roman" panose="02020603050405020304" pitchFamily="18" charset="0"/>
              <a:cs typeface="Times New Roman" panose="02020603050405020304" pitchFamily="18" charset="0"/>
            </a:endParaRPr>
          </a:p>
          <a:p>
            <a:pPr marL="12700">
              <a:lnSpc>
                <a:spcPct val="100000"/>
              </a:lnSpc>
              <a:spcBef>
                <a:spcPts val="440"/>
              </a:spcBef>
            </a:pPr>
            <a:r>
              <a:rPr sz="2800" spc="-5" dirty="0">
                <a:solidFill>
                  <a:srgbClr val="FF0000"/>
                </a:solidFill>
                <a:latin typeface="Times New Roman" panose="02020603050405020304" pitchFamily="18" charset="0"/>
                <a:cs typeface="Times New Roman" panose="02020603050405020304" pitchFamily="18" charset="0"/>
              </a:rPr>
              <a:t>O/p</a:t>
            </a:r>
            <a:r>
              <a:rPr lang="en-US" sz="2800" spc="-5" dirty="0">
                <a:solidFill>
                  <a:srgbClr val="FF0000"/>
                </a:solidFill>
                <a:latin typeface="Times New Roman" panose="02020603050405020304" pitchFamily="18" charset="0"/>
                <a:cs typeface="Times New Roman" panose="02020603050405020304" pitchFamily="18" charset="0"/>
              </a:rPr>
              <a:t>:</a:t>
            </a:r>
            <a:endParaRPr sz="2800" dirty="0">
              <a:solidFill>
                <a:srgbClr val="FF0000"/>
              </a:solidFill>
              <a:latin typeface="Times New Roman" panose="02020603050405020304" pitchFamily="18" charset="0"/>
              <a:cs typeface="Times New Roman" panose="02020603050405020304" pitchFamily="18" charset="0"/>
            </a:endParaRPr>
          </a:p>
          <a:p>
            <a:pPr marL="976630">
              <a:lnSpc>
                <a:spcPct val="100000"/>
              </a:lnSpc>
              <a:spcBef>
                <a:spcPts val="690"/>
              </a:spcBef>
            </a:pPr>
            <a:r>
              <a:rPr sz="2800" spc="-5" dirty="0">
                <a:latin typeface="Times New Roman" panose="02020603050405020304" pitchFamily="18" charset="0"/>
                <a:cs typeface="Times New Roman" panose="02020603050405020304" pitchFamily="18" charset="0"/>
              </a:rPr>
              <a:t>x**2</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2*x*y</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y**2</a:t>
            </a:r>
            <a:endParaRP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38893"/>
            <a:ext cx="10515600" cy="50482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Times New Roman" panose="02020603050405020304" pitchFamily="18" charset="0"/>
                <a:cs typeface="Times New Roman" panose="02020603050405020304" pitchFamily="18" charset="0"/>
                <a:sym typeface="+mn-ea"/>
              </a:rPr>
              <a:t>simplify()</a:t>
            </a:r>
            <a:r>
              <a:rPr sz="3200" b="1" spc="-20" dirty="0">
                <a:latin typeface="Times New Roman" panose="02020603050405020304" pitchFamily="18" charset="0"/>
                <a:cs typeface="Times New Roman" panose="02020603050405020304" pitchFamily="18" charset="0"/>
                <a:sym typeface="+mn-ea"/>
              </a:rPr>
              <a:t> </a:t>
            </a:r>
            <a:r>
              <a:rPr sz="3200" b="1" dirty="0">
                <a:latin typeface="Times New Roman" panose="02020603050405020304" pitchFamily="18" charset="0"/>
                <a:cs typeface="Times New Roman" panose="02020603050405020304" pitchFamily="18" charset="0"/>
                <a:sym typeface="+mn-ea"/>
              </a:rPr>
              <a:t>in</a:t>
            </a:r>
            <a:r>
              <a:rPr sz="3200" b="1" spc="-1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python</a:t>
            </a:r>
            <a:endParaRPr lang="en-US" sz="32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280035" y="998855"/>
            <a:ext cx="11650345" cy="5323205"/>
          </a:xfrm>
          <a:prstGeom prst="rect">
            <a:avLst/>
          </a:prstGeom>
        </p:spPr>
        <p:txBody>
          <a:bodyPr vert="horz" wrap="square" lIns="0" tIns="38100" rIns="0" bIns="0" rtlCol="0">
            <a:spAutoFit/>
          </a:bodyPr>
          <a:lstStyle/>
          <a:p>
            <a:pPr marL="241300" indent="-183515">
              <a:lnSpc>
                <a:spcPct val="100000"/>
              </a:lnSpc>
              <a:spcBef>
                <a:spcPts val="300"/>
              </a:spcBef>
              <a:buFont typeface="Arial MT"/>
              <a:buChar char="•"/>
              <a:tabLst>
                <a:tab pos="241300" algn="l"/>
              </a:tabLst>
            </a:pPr>
            <a:r>
              <a:rPr sz="2400" spc="15" dirty="0">
                <a:latin typeface="Times New Roman" panose="02020603050405020304" pitchFamily="18" charset="0"/>
                <a:cs typeface="Times New Roman" panose="02020603050405020304" pitchFamily="18" charset="0"/>
              </a:rPr>
              <a:t>We</a:t>
            </a:r>
            <a:r>
              <a:rPr sz="2400" spc="10" dirty="0">
                <a:latin typeface="Times New Roman" panose="02020603050405020304" pitchFamily="18" charset="0"/>
                <a:cs typeface="Times New Roman" panose="02020603050405020304" pitchFamily="18" charset="0"/>
              </a:rPr>
              <a:t> can </a:t>
            </a:r>
            <a:r>
              <a:rPr sz="2400" spc="5" dirty="0">
                <a:latin typeface="Times New Roman" panose="02020603050405020304" pitchFamily="18" charset="0"/>
                <a:cs typeface="Times New Roman" panose="02020603050405020304" pitchFamily="18" charset="0"/>
              </a:rPr>
              <a:t>simplify</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any</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mathematical</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expression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using</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simplify()</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a:t>
            </a:r>
            <a:endParaRPr sz="2400" dirty="0">
              <a:latin typeface="Times New Roman" panose="02020603050405020304" pitchFamily="18" charset="0"/>
              <a:cs typeface="Times New Roman" panose="02020603050405020304" pitchFamily="18" charset="0"/>
            </a:endParaRPr>
          </a:p>
          <a:p>
            <a:pPr marL="1242060">
              <a:lnSpc>
                <a:spcPct val="100000"/>
              </a:lnSpc>
              <a:spcBef>
                <a:spcPts val="205"/>
              </a:spcBef>
            </a:pPr>
            <a:r>
              <a:rPr sz="2400" b="1" i="1" spc="5" dirty="0">
                <a:solidFill>
                  <a:srgbClr val="FF0000"/>
                </a:solidFill>
                <a:latin typeface="Times New Roman" panose="02020603050405020304" pitchFamily="18" charset="0"/>
                <a:cs typeface="Times New Roman" panose="02020603050405020304" pitchFamily="18" charset="0"/>
              </a:rPr>
              <a:t>Syntax</a:t>
            </a:r>
            <a:r>
              <a:rPr sz="2400" b="1" i="1" spc="5" dirty="0">
                <a:latin typeface="Times New Roman" panose="02020603050405020304" pitchFamily="18" charset="0"/>
                <a:cs typeface="Times New Roman" panose="02020603050405020304" pitchFamily="18" charset="0"/>
              </a:rPr>
              <a:t>:</a:t>
            </a:r>
            <a:r>
              <a:rPr sz="2400" b="1" i="1" spc="-1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simplify(expression)</a:t>
            </a:r>
            <a:endParaRPr sz="2400" dirty="0">
              <a:latin typeface="Times New Roman" panose="02020603050405020304" pitchFamily="18" charset="0"/>
              <a:cs typeface="Times New Roman" panose="02020603050405020304" pitchFamily="18" charset="0"/>
            </a:endParaRPr>
          </a:p>
          <a:p>
            <a:pPr marL="241300" indent="-183515">
              <a:lnSpc>
                <a:spcPts val="2410"/>
              </a:lnSpc>
              <a:spcBef>
                <a:spcPts val="180"/>
              </a:spcBef>
              <a:buFont typeface="Arial" panose="020B0604020202020204"/>
              <a:buChar char="•"/>
              <a:tabLst>
                <a:tab pos="241300" algn="l"/>
              </a:tabLst>
            </a:pPr>
            <a:r>
              <a:rPr sz="2400" b="1" i="1" spc="5" dirty="0">
                <a:solidFill>
                  <a:srgbClr val="FF0000"/>
                </a:solidFill>
                <a:latin typeface="Times New Roman" panose="02020603050405020304" pitchFamily="18" charset="0"/>
                <a:cs typeface="Times New Roman" panose="02020603050405020304" pitchFamily="18" charset="0"/>
              </a:rPr>
              <a:t>Parameters:</a:t>
            </a:r>
            <a:endParaRPr sz="2400" dirty="0">
              <a:solidFill>
                <a:srgbClr val="FF0000"/>
              </a:solidFill>
              <a:latin typeface="Times New Roman" panose="02020603050405020304" pitchFamily="18" charset="0"/>
              <a:cs typeface="Times New Roman" panose="02020603050405020304" pitchFamily="18" charset="0"/>
            </a:endParaRPr>
          </a:p>
          <a:p>
            <a:pPr marL="241300">
              <a:lnSpc>
                <a:spcPts val="2410"/>
              </a:lnSpc>
            </a:pPr>
            <a:r>
              <a:rPr sz="2400" b="1" i="1" spc="5" dirty="0">
                <a:latin typeface="Times New Roman" panose="02020603050405020304" pitchFamily="18" charset="0"/>
                <a:cs typeface="Times New Roman" panose="02020603050405020304" pitchFamily="18" charset="0"/>
              </a:rPr>
              <a:t>expression</a:t>
            </a:r>
            <a:r>
              <a:rPr sz="2400" b="1" i="1" spc="10" dirty="0">
                <a:latin typeface="Times New Roman" panose="02020603050405020304" pitchFamily="18" charset="0"/>
                <a:cs typeface="Times New Roman" panose="02020603050405020304" pitchFamily="18" charset="0"/>
              </a:rPr>
              <a:t> </a:t>
            </a:r>
            <a:r>
              <a:rPr sz="2400" i="1" spc="1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It is</a:t>
            </a:r>
            <a:r>
              <a:rPr sz="2400" i="1" spc="1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the mathematical</a:t>
            </a:r>
            <a:r>
              <a:rPr sz="2400" i="1" spc="1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expression</a:t>
            </a:r>
            <a:r>
              <a:rPr sz="2400" i="1" spc="10" dirty="0">
                <a:latin typeface="Times New Roman" panose="02020603050405020304" pitchFamily="18" charset="0"/>
                <a:cs typeface="Times New Roman" panose="02020603050405020304" pitchFamily="18" charset="0"/>
              </a:rPr>
              <a:t> which</a:t>
            </a:r>
            <a:r>
              <a:rPr sz="2400" i="1" spc="5" dirty="0">
                <a:latin typeface="Times New Roman" panose="02020603050405020304" pitchFamily="18" charset="0"/>
                <a:cs typeface="Times New Roman" panose="02020603050405020304" pitchFamily="18" charset="0"/>
              </a:rPr>
              <a:t> </a:t>
            </a:r>
            <a:r>
              <a:rPr sz="2400" i="1" spc="10" dirty="0">
                <a:latin typeface="Times New Roman" panose="02020603050405020304" pitchFamily="18" charset="0"/>
                <a:cs typeface="Times New Roman" panose="02020603050405020304" pitchFamily="18" charset="0"/>
              </a:rPr>
              <a:t>needs to</a:t>
            </a:r>
            <a:r>
              <a:rPr sz="2400" i="1" spc="5" dirty="0">
                <a:latin typeface="Times New Roman" panose="02020603050405020304" pitchFamily="18" charset="0"/>
                <a:cs typeface="Times New Roman" panose="02020603050405020304" pitchFamily="18" charset="0"/>
              </a:rPr>
              <a:t> </a:t>
            </a:r>
            <a:r>
              <a:rPr sz="2400" i="1" spc="10" dirty="0">
                <a:latin typeface="Times New Roman" panose="02020603050405020304" pitchFamily="18" charset="0"/>
                <a:cs typeface="Times New Roman" panose="02020603050405020304" pitchFamily="18" charset="0"/>
              </a:rPr>
              <a:t>be</a:t>
            </a:r>
            <a:r>
              <a:rPr sz="2400" i="1" spc="15"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simplified.</a:t>
            </a:r>
            <a:endParaRPr sz="2400" dirty="0">
              <a:latin typeface="Times New Roman" panose="02020603050405020304" pitchFamily="18" charset="0"/>
              <a:cs typeface="Times New Roman" panose="02020603050405020304" pitchFamily="18" charset="0"/>
            </a:endParaRPr>
          </a:p>
          <a:p>
            <a:pPr>
              <a:lnSpc>
                <a:spcPct val="100000"/>
              </a:lnSpc>
              <a:spcBef>
                <a:spcPts val="30"/>
              </a:spcBef>
            </a:pPr>
            <a:endParaRPr sz="2400" dirty="0">
              <a:latin typeface="Times New Roman" panose="02020603050405020304" pitchFamily="18" charset="0"/>
              <a:cs typeface="Times New Roman" panose="02020603050405020304" pitchFamily="18" charset="0"/>
            </a:endParaRPr>
          </a:p>
          <a:p>
            <a:pPr marL="12700">
              <a:lnSpc>
                <a:spcPct val="100000"/>
              </a:lnSpc>
            </a:pPr>
            <a:r>
              <a:rPr sz="2400" spc="10" dirty="0">
                <a:latin typeface="Times New Roman" panose="02020603050405020304" pitchFamily="18" charset="0"/>
                <a:cs typeface="Times New Roman" panose="02020603050405020304" pitchFamily="18" charset="0"/>
              </a:rPr>
              <a: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sympy</a:t>
            </a:r>
            <a:endParaRPr sz="2400" dirty="0">
              <a:latin typeface="Times New Roman" panose="02020603050405020304" pitchFamily="18" charset="0"/>
              <a:cs typeface="Times New Roman" panose="02020603050405020304" pitchFamily="18" charset="0"/>
            </a:endParaRPr>
          </a:p>
          <a:p>
            <a:pPr marL="12700" marR="6899910">
              <a:lnSpc>
                <a:spcPct val="106000"/>
              </a:lnSpc>
            </a:pPr>
            <a:r>
              <a:rPr sz="2400" spc="10" dirty="0">
                <a:latin typeface="Times New Roman" panose="02020603050405020304" pitchFamily="18" charset="0"/>
                <a:cs typeface="Times New Roman" panose="02020603050405020304" pitchFamily="18" charset="0"/>
              </a:rPr>
              <a:t>from</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sympy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 </a:t>
            </a:r>
          </a:p>
          <a:p>
            <a:pPr marL="12700" marR="6899910">
              <a:lnSpc>
                <a:spcPct val="106000"/>
              </a:lnSpc>
            </a:pPr>
            <a:r>
              <a:rPr sz="2400" spc="-5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x</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symbols('x')</a:t>
            </a:r>
            <a:endParaRPr sz="2400" dirty="0">
              <a:latin typeface="Times New Roman" panose="02020603050405020304" pitchFamily="18" charset="0"/>
              <a:cs typeface="Times New Roman" panose="02020603050405020304" pitchFamily="18" charset="0"/>
            </a:endParaRPr>
          </a:p>
          <a:p>
            <a:pPr marL="12700">
              <a:lnSpc>
                <a:spcPct val="100000"/>
              </a:lnSpc>
              <a:spcBef>
                <a:spcPts val="180"/>
              </a:spcBef>
            </a:pPr>
            <a:r>
              <a:rPr sz="2400" spc="5" dirty="0">
                <a:latin typeface="Times New Roman" panose="02020603050405020304" pitchFamily="18" charset="0"/>
                <a:cs typeface="Times New Roman" panose="02020603050405020304" pitchFamily="18" charset="0"/>
              </a:rPr>
              <a:t>expr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sin(x)**2</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cos(x)**2</a:t>
            </a:r>
            <a:endParaRPr sz="2400" dirty="0">
              <a:latin typeface="Times New Roman" panose="02020603050405020304" pitchFamily="18" charset="0"/>
              <a:cs typeface="Times New Roman" panose="02020603050405020304" pitchFamily="18" charset="0"/>
            </a:endParaRPr>
          </a:p>
          <a:p>
            <a:pPr marL="12700">
              <a:lnSpc>
                <a:spcPct val="100000"/>
              </a:lnSpc>
              <a:spcBef>
                <a:spcPts val="215"/>
              </a:spcBef>
            </a:pPr>
            <a:r>
              <a:rPr sz="2400" spc="5"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sympy.simplify() </a:t>
            </a:r>
            <a:r>
              <a:rPr sz="2400" dirty="0">
                <a:latin typeface="Times New Roman" panose="02020603050405020304" pitchFamily="18" charset="0"/>
                <a:cs typeface="Times New Roman" panose="02020603050405020304" pitchFamily="18" charset="0"/>
              </a:rPr>
              <a:t>method</a:t>
            </a:r>
          </a:p>
          <a:p>
            <a:pPr marL="12700">
              <a:lnSpc>
                <a:spcPct val="100000"/>
              </a:lnSpc>
              <a:spcBef>
                <a:spcPts val="175"/>
              </a:spcBef>
            </a:pPr>
            <a:r>
              <a:rPr sz="2400" spc="10" dirty="0">
                <a:latin typeface="Times New Roman" panose="02020603050405020304" pitchFamily="18" charset="0"/>
                <a:cs typeface="Times New Roman" panose="02020603050405020304" pitchFamily="18" charset="0"/>
              </a:rPr>
              <a:t>smpl</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simplify(expr)</a:t>
            </a:r>
            <a:endParaRPr sz="2400" dirty="0">
              <a:latin typeface="Times New Roman" panose="02020603050405020304" pitchFamily="18" charset="0"/>
              <a:cs typeface="Times New Roman" panose="02020603050405020304" pitchFamily="18" charset="0"/>
            </a:endParaRPr>
          </a:p>
          <a:p>
            <a:pPr marL="12700" marR="4009390">
              <a:lnSpc>
                <a:spcPct val="106000"/>
              </a:lnSpc>
            </a:pPr>
            <a:r>
              <a:rPr sz="2400" spc="5" dirty="0">
                <a:latin typeface="Times New Roman" panose="02020603050405020304" pitchFamily="18" charset="0"/>
                <a:cs typeface="Times New Roman" panose="02020603050405020304" pitchFamily="18" charset="0"/>
              </a:rPr>
              <a:t>print("After Simplification : {}".format(smpl))</a:t>
            </a:r>
          </a:p>
          <a:p>
            <a:pPr marL="12700" marR="4009390">
              <a:lnSpc>
                <a:spcPct val="106000"/>
              </a:lnSpc>
            </a:pPr>
            <a:endParaRPr sz="2400" spc="5" dirty="0">
              <a:latin typeface="Times New Roman" panose="02020603050405020304" pitchFamily="18" charset="0"/>
              <a:cs typeface="Times New Roman" panose="02020603050405020304" pitchFamily="18" charset="0"/>
            </a:endParaRPr>
          </a:p>
          <a:p>
            <a:pPr marL="12700" marR="4009390">
              <a:lnSpc>
                <a:spcPct val="106000"/>
              </a:lnSpc>
            </a:pPr>
            <a:r>
              <a:rPr sz="2400" spc="5" dirty="0">
                <a:latin typeface="Times New Roman" panose="02020603050405020304" pitchFamily="18" charset="0"/>
                <a:cs typeface="Times New Roman" panose="02020603050405020304" pitchFamily="18" charset="0"/>
              </a:rPr>
              <a:t> </a:t>
            </a:r>
            <a:r>
              <a:rPr sz="2400" spc="-520"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O/p</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 After</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Simplification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1</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38893"/>
            <a:ext cx="10515600" cy="50482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Times New Roman" panose="02020603050405020304" pitchFamily="18" charset="0"/>
                <a:cs typeface="Times New Roman" panose="02020603050405020304" pitchFamily="18" charset="0"/>
                <a:sym typeface="+mn-ea"/>
              </a:rPr>
              <a:t>trigsimp()</a:t>
            </a:r>
            <a:r>
              <a:rPr sz="3200" b="1" spc="-20" dirty="0">
                <a:latin typeface="Times New Roman" panose="02020603050405020304" pitchFamily="18" charset="0"/>
                <a:cs typeface="Times New Roman" panose="02020603050405020304" pitchFamily="18" charset="0"/>
                <a:sym typeface="+mn-ea"/>
              </a:rPr>
              <a:t> </a:t>
            </a:r>
            <a:r>
              <a:rPr sz="3200" b="1" dirty="0">
                <a:latin typeface="Times New Roman" panose="02020603050405020304" pitchFamily="18" charset="0"/>
                <a:cs typeface="Times New Roman" panose="02020603050405020304" pitchFamily="18" charset="0"/>
                <a:sym typeface="+mn-ea"/>
              </a:rPr>
              <a:t>in</a:t>
            </a:r>
            <a:r>
              <a:rPr sz="3200" b="1" spc="-1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python</a:t>
            </a:r>
            <a:endParaRPr lang="en-US" sz="32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7" name="object 3"/>
          <p:cNvSpPr txBox="1"/>
          <p:nvPr/>
        </p:nvSpPr>
        <p:spPr>
          <a:xfrm>
            <a:off x="381000" y="885825"/>
            <a:ext cx="10570845" cy="5377180"/>
          </a:xfrm>
          <a:prstGeom prst="rect">
            <a:avLst/>
          </a:prstGeom>
        </p:spPr>
        <p:txBody>
          <a:bodyPr vert="horz" wrap="square" lIns="0" tIns="57785" rIns="0" bIns="0" rtlCol="0">
            <a:noAutofit/>
          </a:bodyPr>
          <a:lstStyle/>
          <a:p>
            <a:pPr marL="12700">
              <a:lnSpc>
                <a:spcPct val="100000"/>
              </a:lnSpc>
              <a:spcBef>
                <a:spcPts val="455"/>
              </a:spcBef>
            </a:pPr>
            <a:r>
              <a:rPr sz="2400" spc="15" dirty="0">
                <a:latin typeface="Times New Roman" panose="02020603050405020304" pitchFamily="18" charset="0"/>
                <a:cs typeface="Times New Roman" panose="02020603050405020304" pitchFamily="18" charset="0"/>
              </a:rPr>
              <a:t>We</a:t>
            </a:r>
            <a:r>
              <a:rPr sz="2400" spc="10" dirty="0">
                <a:latin typeface="Times New Roman" panose="02020603050405020304" pitchFamily="18" charset="0"/>
                <a:cs typeface="Times New Roman" panose="02020603050405020304" pitchFamily="18" charset="0"/>
              </a:rPr>
              <a:t> can </a:t>
            </a:r>
            <a:r>
              <a:rPr sz="2400" spc="5" dirty="0">
                <a:latin typeface="Times New Roman" panose="02020603050405020304" pitchFamily="18" charset="0"/>
                <a:cs typeface="Times New Roman" panose="02020603050405020304" pitchFamily="18" charset="0"/>
              </a:rPr>
              <a:t>simplify</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mathematical</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expressions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using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trigonometric</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identities.</a:t>
            </a:r>
            <a:endParaRPr sz="2400" dirty="0">
              <a:latin typeface="Times New Roman" panose="02020603050405020304" pitchFamily="18" charset="0"/>
              <a:cs typeface="Times New Roman" panose="02020603050405020304" pitchFamily="18" charset="0"/>
            </a:endParaRPr>
          </a:p>
          <a:p>
            <a:pPr marL="1384300">
              <a:lnSpc>
                <a:spcPct val="100000"/>
              </a:lnSpc>
              <a:spcBef>
                <a:spcPts val="360"/>
              </a:spcBef>
            </a:pPr>
            <a:r>
              <a:rPr sz="2800" spc="5" dirty="0">
                <a:solidFill>
                  <a:srgbClr val="FF0000"/>
                </a:solidFill>
                <a:latin typeface="Times New Roman" panose="02020603050405020304" pitchFamily="18" charset="0"/>
                <a:cs typeface="Times New Roman" panose="02020603050405020304" pitchFamily="18" charset="0"/>
              </a:rPr>
              <a:t>Syntax:</a:t>
            </a:r>
            <a:r>
              <a:rPr sz="2800" spc="-15"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trigsimp(expression)</a:t>
            </a:r>
          </a:p>
          <a:p>
            <a:pPr marL="1384300">
              <a:lnSpc>
                <a:spcPct val="100000"/>
              </a:lnSpc>
              <a:spcBef>
                <a:spcPts val="360"/>
              </a:spcBef>
            </a:pPr>
            <a:endParaRPr sz="2800" dirty="0">
              <a:solidFill>
                <a:srgbClr val="FF0000"/>
              </a:solidFill>
              <a:latin typeface="Times New Roman" panose="02020603050405020304" pitchFamily="18" charset="0"/>
              <a:cs typeface="Times New Roman" panose="02020603050405020304" pitchFamily="18" charset="0"/>
            </a:endParaRPr>
          </a:p>
          <a:p>
            <a:pPr marL="69215">
              <a:lnSpc>
                <a:spcPct val="100000"/>
              </a:lnSpc>
              <a:spcBef>
                <a:spcPts val="360"/>
              </a:spcBef>
            </a:pPr>
            <a:r>
              <a:rPr sz="2800" spc="5" dirty="0">
                <a:solidFill>
                  <a:srgbClr val="FF0000"/>
                </a:solidFill>
                <a:latin typeface="Times New Roman" panose="02020603050405020304" pitchFamily="18" charset="0"/>
                <a:cs typeface="Times New Roman" panose="02020603050405020304" pitchFamily="18" charset="0"/>
              </a:rPr>
              <a:t>Parameters:</a:t>
            </a:r>
            <a:endParaRPr sz="2800" dirty="0">
              <a:solidFill>
                <a:srgbClr val="FF0000"/>
              </a:solidFill>
              <a:latin typeface="Times New Roman" panose="02020603050405020304" pitchFamily="18" charset="0"/>
              <a:cs typeface="Times New Roman" panose="02020603050405020304" pitchFamily="18" charset="0"/>
            </a:endParaRPr>
          </a:p>
          <a:p>
            <a:pPr marL="241300" indent="-191135">
              <a:lnSpc>
                <a:spcPct val="100000"/>
              </a:lnSpc>
              <a:spcBef>
                <a:spcPts val="360"/>
              </a:spcBef>
              <a:buFont typeface="Arial MT"/>
              <a:buChar char="•"/>
              <a:tabLst>
                <a:tab pos="241300" algn="l"/>
              </a:tabLst>
            </a:pPr>
            <a:r>
              <a:rPr sz="2400" spc="5" dirty="0">
                <a:latin typeface="Times New Roman" panose="02020603050405020304" pitchFamily="18" charset="0"/>
                <a:cs typeface="Times New Roman" panose="02020603050405020304" pitchFamily="18" charset="0"/>
              </a:rPr>
              <a:t>expression </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 is </a:t>
            </a:r>
            <a:r>
              <a:rPr sz="2400" spc="1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mathematical expression </a:t>
            </a:r>
            <a:r>
              <a:rPr sz="2400" spc="10" dirty="0">
                <a:latin typeface="Times New Roman" panose="02020603050405020304" pitchFamily="18" charset="0"/>
                <a:cs typeface="Times New Roman" panose="02020603050405020304" pitchFamily="18" charset="0"/>
              </a:rPr>
              <a:t>which</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needs to be </a:t>
            </a:r>
            <a:r>
              <a:rPr sz="2400" spc="5" dirty="0">
                <a:latin typeface="Times New Roman" panose="02020603050405020304" pitchFamily="18" charset="0"/>
                <a:cs typeface="Times New Roman" panose="02020603050405020304" pitchFamily="18" charset="0"/>
              </a:rPr>
              <a:t>simplified.</a:t>
            </a:r>
            <a:endParaRPr sz="2400" dirty="0">
              <a:latin typeface="Times New Roman" panose="02020603050405020304" pitchFamily="18" charset="0"/>
              <a:cs typeface="Times New Roman" panose="02020603050405020304" pitchFamily="18" charset="0"/>
            </a:endParaRPr>
          </a:p>
          <a:p>
            <a:pPr>
              <a:lnSpc>
                <a:spcPct val="100000"/>
              </a:lnSpc>
              <a:spcBef>
                <a:spcPts val="5"/>
              </a:spcBef>
            </a:pPr>
            <a:endParaRPr sz="2400" dirty="0">
              <a:latin typeface="Times New Roman" panose="02020603050405020304" pitchFamily="18" charset="0"/>
              <a:cs typeface="Times New Roman" panose="02020603050405020304" pitchFamily="18" charset="0"/>
            </a:endParaRPr>
          </a:p>
          <a:p>
            <a:pPr marL="12700">
              <a:lnSpc>
                <a:spcPct val="100000"/>
              </a:lnSpc>
            </a:pP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38893"/>
            <a:ext cx="10515600" cy="504825"/>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Times New Roman" panose="02020603050405020304" pitchFamily="18" charset="0"/>
                <a:cs typeface="Times New Roman" panose="02020603050405020304" pitchFamily="18" charset="0"/>
                <a:sym typeface="+mn-ea"/>
              </a:rPr>
              <a:t>trigsimp()</a:t>
            </a:r>
            <a:r>
              <a:rPr sz="3200" b="1" spc="-20" dirty="0">
                <a:latin typeface="Times New Roman" panose="02020603050405020304" pitchFamily="18" charset="0"/>
                <a:cs typeface="Times New Roman" panose="02020603050405020304" pitchFamily="18" charset="0"/>
                <a:sym typeface="+mn-ea"/>
              </a:rPr>
              <a:t> </a:t>
            </a:r>
            <a:r>
              <a:rPr sz="3200" b="1" dirty="0">
                <a:latin typeface="Times New Roman" panose="02020603050405020304" pitchFamily="18" charset="0"/>
                <a:cs typeface="Times New Roman" panose="02020603050405020304" pitchFamily="18" charset="0"/>
                <a:sym typeface="+mn-ea"/>
              </a:rPr>
              <a:t>in</a:t>
            </a:r>
            <a:r>
              <a:rPr sz="3200" b="1" spc="-1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python</a:t>
            </a:r>
            <a:endParaRPr lang="en-US" sz="32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7" name="object 3"/>
          <p:cNvSpPr txBox="1"/>
          <p:nvPr/>
        </p:nvSpPr>
        <p:spPr>
          <a:xfrm>
            <a:off x="381000" y="885825"/>
            <a:ext cx="9375140" cy="5377180"/>
          </a:xfrm>
          <a:prstGeom prst="rect">
            <a:avLst/>
          </a:prstGeom>
        </p:spPr>
        <p:txBody>
          <a:bodyPr vert="horz" wrap="square" lIns="0" tIns="57785" rIns="0" bIns="0" rtlCol="0">
            <a:noAutofit/>
          </a:bodyPr>
          <a:lstStyle/>
          <a:p>
            <a:pPr>
              <a:lnSpc>
                <a:spcPct val="100000"/>
              </a:lnSpc>
              <a:spcBef>
                <a:spcPts val="5"/>
              </a:spcBef>
            </a:pPr>
            <a:endParaRPr sz="2400" dirty="0">
              <a:latin typeface="Times New Roman" panose="02020603050405020304" pitchFamily="18" charset="0"/>
              <a:cs typeface="Times New Roman" panose="02020603050405020304" pitchFamily="18" charset="0"/>
            </a:endParaRPr>
          </a:p>
          <a:p>
            <a:pPr marL="12700">
              <a:lnSpc>
                <a:spcPct val="100000"/>
              </a:lnSpc>
            </a:pPr>
            <a:r>
              <a:rPr sz="2400" b="1" spc="10" dirty="0">
                <a:solidFill>
                  <a:srgbClr val="FF0000"/>
                </a:solidFill>
                <a:latin typeface="Times New Roman" panose="02020603050405020304" pitchFamily="18" charset="0"/>
                <a:cs typeface="Times New Roman" panose="02020603050405020304" pitchFamily="18" charset="0"/>
              </a:rPr>
              <a:t>Example</a:t>
            </a:r>
            <a:r>
              <a:rPr sz="2400" b="1" spc="-40"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a:t>
            </a:r>
            <a:endParaRPr sz="2400" dirty="0">
              <a:solidFill>
                <a:srgbClr val="FF0000"/>
              </a:solidFill>
              <a:latin typeface="Times New Roman" panose="02020603050405020304" pitchFamily="18" charset="0"/>
              <a:cs typeface="Times New Roman" panose="02020603050405020304" pitchFamily="18" charset="0"/>
            </a:endParaRPr>
          </a:p>
          <a:p>
            <a:pPr marL="12700">
              <a:lnSpc>
                <a:spcPct val="100000"/>
              </a:lnSpc>
              <a:spcBef>
                <a:spcPts val="360"/>
              </a:spcBef>
            </a:pPr>
            <a:r>
              <a:rPr sz="2400" spc="10" dirty="0">
                <a:latin typeface="Times New Roman" panose="02020603050405020304" pitchFamily="18" charset="0"/>
                <a:cs typeface="Times New Roman" panose="02020603050405020304" pitchFamily="18" charset="0"/>
              </a:rPr>
              <a: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sympy</a:t>
            </a:r>
            <a:endParaRPr sz="2400" dirty="0">
              <a:latin typeface="Times New Roman" panose="02020603050405020304" pitchFamily="18" charset="0"/>
              <a:cs typeface="Times New Roman" panose="02020603050405020304" pitchFamily="18" charset="0"/>
            </a:endParaRPr>
          </a:p>
          <a:p>
            <a:pPr marL="69215" marR="5826125" indent="-57150">
              <a:lnSpc>
                <a:spcPct val="115000"/>
              </a:lnSpc>
            </a:pPr>
            <a:r>
              <a:rPr sz="2400" spc="10" dirty="0">
                <a:latin typeface="Times New Roman" panose="02020603050405020304" pitchFamily="18" charset="0"/>
                <a:cs typeface="Times New Roman" panose="02020603050405020304" pitchFamily="18" charset="0"/>
              </a:rPr>
              <a:t>from</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sympy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import</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 </a:t>
            </a:r>
          </a:p>
          <a:p>
            <a:pPr marL="69215" marR="5826125" indent="-57150">
              <a:lnSpc>
                <a:spcPct val="115000"/>
              </a:lnSpc>
            </a:pPr>
            <a:r>
              <a:rPr sz="2400" spc="-4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x</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symbols('x')</a:t>
            </a:r>
            <a:endParaRPr sz="2400" dirty="0">
              <a:latin typeface="Times New Roman" panose="02020603050405020304" pitchFamily="18" charset="0"/>
              <a:cs typeface="Times New Roman" panose="02020603050405020304" pitchFamily="18" charset="0"/>
            </a:endParaRPr>
          </a:p>
          <a:p>
            <a:pPr marL="12700">
              <a:lnSpc>
                <a:spcPct val="100000"/>
              </a:lnSpc>
              <a:spcBef>
                <a:spcPts val="360"/>
              </a:spcBef>
            </a:pPr>
            <a:r>
              <a:rPr sz="2400" spc="5" dirty="0">
                <a:latin typeface="Times New Roman" panose="02020603050405020304" pitchFamily="18" charset="0"/>
                <a:cs typeface="Times New Roman" panose="02020603050405020304" pitchFamily="18" charset="0"/>
              </a:rPr>
              <a:t>expr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sin(x)**2</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cos(x)**2</a:t>
            </a:r>
            <a:endParaRPr sz="2400" dirty="0">
              <a:latin typeface="Times New Roman" panose="02020603050405020304" pitchFamily="18" charset="0"/>
              <a:cs typeface="Times New Roman" panose="02020603050405020304" pitchFamily="18" charset="0"/>
            </a:endParaRPr>
          </a:p>
          <a:p>
            <a:pPr marL="12700">
              <a:lnSpc>
                <a:spcPct val="100000"/>
              </a:lnSpc>
              <a:spcBef>
                <a:spcPts val="360"/>
              </a:spcBef>
            </a:pPr>
            <a:r>
              <a:rPr sz="2400" spc="1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Use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sympy.trigsimp()</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method</a:t>
            </a:r>
            <a:endParaRPr sz="2400" dirty="0">
              <a:latin typeface="Times New Roman" panose="02020603050405020304" pitchFamily="18" charset="0"/>
              <a:cs typeface="Times New Roman" panose="02020603050405020304" pitchFamily="18" charset="0"/>
            </a:endParaRPr>
          </a:p>
          <a:p>
            <a:pPr marL="12700">
              <a:lnSpc>
                <a:spcPct val="100000"/>
              </a:lnSpc>
              <a:spcBef>
                <a:spcPts val="360"/>
              </a:spcBef>
            </a:pPr>
            <a:r>
              <a:rPr sz="2400" b="1" spc="10" dirty="0">
                <a:latin typeface="Times New Roman" panose="02020603050405020304" pitchFamily="18" charset="0"/>
                <a:cs typeface="Times New Roman" panose="02020603050405020304" pitchFamily="18" charset="0"/>
              </a:rPr>
              <a:t>smpl</a:t>
            </a:r>
            <a:r>
              <a:rPr sz="2400" b="1" spc="-20"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trigsimp(expr)</a:t>
            </a:r>
            <a:endParaRPr sz="2400" dirty="0">
              <a:latin typeface="Times New Roman" panose="02020603050405020304" pitchFamily="18" charset="0"/>
              <a:cs typeface="Times New Roman" panose="02020603050405020304" pitchFamily="18" charset="0"/>
            </a:endParaRPr>
          </a:p>
          <a:p>
            <a:pPr marL="12700" marR="3364230" indent="56515">
              <a:lnSpc>
                <a:spcPct val="115000"/>
              </a:lnSpc>
            </a:pPr>
            <a:r>
              <a:rPr sz="2400" spc="5" dirty="0">
                <a:latin typeface="Times New Roman" panose="02020603050405020304" pitchFamily="18" charset="0"/>
                <a:cs typeface="Times New Roman" panose="02020603050405020304" pitchFamily="18" charset="0"/>
              </a:rPr>
              <a:t>print("After Simplification : {}".format(smpl))</a:t>
            </a:r>
          </a:p>
          <a:p>
            <a:pPr marL="12700" marR="3364230" indent="56515">
              <a:lnSpc>
                <a:spcPct val="115000"/>
              </a:lnSpc>
            </a:pPr>
            <a:endParaRPr sz="2400" spc="5" dirty="0">
              <a:latin typeface="Times New Roman" panose="02020603050405020304" pitchFamily="18" charset="0"/>
              <a:cs typeface="Times New Roman" panose="02020603050405020304" pitchFamily="18" charset="0"/>
            </a:endParaRPr>
          </a:p>
          <a:p>
            <a:pPr marL="12700" marR="3364230" indent="56515">
              <a:lnSpc>
                <a:spcPct val="115000"/>
              </a:lnSpc>
            </a:pPr>
            <a:r>
              <a:rPr sz="2400" spc="5" dirty="0">
                <a:latin typeface="Times New Roman" panose="02020603050405020304" pitchFamily="18" charset="0"/>
                <a:cs typeface="Times New Roman" panose="02020603050405020304" pitchFamily="18" charset="0"/>
              </a:rPr>
              <a:t> </a:t>
            </a:r>
            <a:r>
              <a:rPr sz="2400" spc="-430"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O/p</a:t>
            </a:r>
            <a:r>
              <a:rPr lang="en-US" sz="2400" spc="10" dirty="0">
                <a:solidFill>
                  <a:srgbClr val="FF0000"/>
                </a:solidFill>
                <a:latin typeface="Times New Roman" panose="02020603050405020304" pitchFamily="18" charset="0"/>
                <a:cs typeface="Times New Roman" panose="02020603050405020304" pitchFamily="18" charset="0"/>
              </a:rPr>
              <a:t>:</a:t>
            </a:r>
            <a:endParaRPr lang="en-US" sz="2400" spc="10" dirty="0">
              <a:latin typeface="Times New Roman" panose="02020603050405020304" pitchFamily="18" charset="0"/>
              <a:cs typeface="Times New Roman" panose="02020603050405020304" pitchFamily="18" charset="0"/>
            </a:endParaRPr>
          </a:p>
          <a:p>
            <a:pPr marL="12700" marR="3364230" indent="56515">
              <a:lnSpc>
                <a:spcPct val="115000"/>
              </a:lnSpc>
            </a:pP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After</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Simplification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1</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76835" y="38893"/>
            <a:ext cx="10515600" cy="504825"/>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Times New Roman" panose="02020603050405020304" pitchFamily="18" charset="0"/>
                <a:cs typeface="Times New Roman" panose="02020603050405020304" pitchFamily="18" charset="0"/>
                <a:sym typeface="+mn-ea"/>
              </a:rPr>
              <a:t>solve()</a:t>
            </a:r>
            <a:r>
              <a:rPr sz="3200" b="1" spc="-2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in</a:t>
            </a:r>
            <a:r>
              <a:rPr sz="3200" b="1" spc="-2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python-SymPy</a:t>
            </a:r>
            <a:r>
              <a:rPr sz="3200" b="1" spc="-2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solving</a:t>
            </a:r>
            <a:r>
              <a:rPr sz="3200" b="1" spc="-25" dirty="0">
                <a:latin typeface="Times New Roman" panose="02020603050405020304" pitchFamily="18" charset="0"/>
                <a:cs typeface="Times New Roman" panose="02020603050405020304" pitchFamily="18" charset="0"/>
                <a:sym typeface="+mn-ea"/>
              </a:rPr>
              <a:t> </a:t>
            </a:r>
            <a:r>
              <a:rPr sz="3200" b="1" spc="-5" dirty="0">
                <a:latin typeface="Times New Roman" panose="02020603050405020304" pitchFamily="18" charset="0"/>
                <a:cs typeface="Times New Roman" panose="02020603050405020304" pitchFamily="18" charset="0"/>
                <a:sym typeface="+mn-ea"/>
              </a:rPr>
              <a:t>equations</a:t>
            </a:r>
            <a:endParaRPr lang="en-US" sz="32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76971" y="106672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911225" y="1205581"/>
            <a:ext cx="6737984" cy="4716145"/>
          </a:xfrm>
          <a:prstGeom prst="rect">
            <a:avLst/>
          </a:prstGeom>
        </p:spPr>
        <p:txBody>
          <a:bodyPr vert="horz" wrap="square" lIns="0" tIns="55880" rIns="0" bIns="0" rtlCol="0">
            <a:spAutoFit/>
          </a:bodyPr>
          <a:lstStyle/>
          <a:p>
            <a:pPr marL="12700">
              <a:lnSpc>
                <a:spcPct val="100000"/>
              </a:lnSpc>
              <a:spcBef>
                <a:spcPts val="440"/>
              </a:spcBef>
            </a:pPr>
            <a:r>
              <a:rPr sz="2800" spc="-5" dirty="0">
                <a:latin typeface="Calibri" panose="020F0502020204030204"/>
                <a:cs typeface="Calibri" panose="020F0502020204030204"/>
              </a:rPr>
              <a:t>Equations</a:t>
            </a:r>
            <a:r>
              <a:rPr sz="2800" spc="-20" dirty="0">
                <a:latin typeface="Calibri" panose="020F0502020204030204"/>
                <a:cs typeface="Calibri" panose="020F0502020204030204"/>
              </a:rPr>
              <a:t> </a:t>
            </a:r>
            <a:r>
              <a:rPr sz="2800" dirty="0">
                <a:latin typeface="Calibri" panose="020F0502020204030204"/>
                <a:cs typeface="Calibri" panose="020F0502020204030204"/>
              </a:rPr>
              <a:t>are</a:t>
            </a:r>
            <a:r>
              <a:rPr sz="2800" spc="-15" dirty="0">
                <a:latin typeface="Calibri" panose="020F0502020204030204"/>
                <a:cs typeface="Calibri" panose="020F0502020204030204"/>
              </a:rPr>
              <a:t> </a:t>
            </a:r>
            <a:r>
              <a:rPr sz="2800" spc="-5" dirty="0">
                <a:latin typeface="Calibri" panose="020F0502020204030204"/>
                <a:cs typeface="Calibri" panose="020F0502020204030204"/>
              </a:rPr>
              <a:t>solved</a:t>
            </a:r>
            <a:r>
              <a:rPr sz="2800" spc="-20" dirty="0">
                <a:latin typeface="Calibri" panose="020F0502020204030204"/>
                <a:cs typeface="Calibri" panose="020F0502020204030204"/>
              </a:rPr>
              <a:t> </a:t>
            </a:r>
            <a:r>
              <a:rPr sz="2800" spc="-5" dirty="0">
                <a:latin typeface="Calibri" panose="020F0502020204030204"/>
                <a:cs typeface="Calibri" panose="020F0502020204030204"/>
              </a:rPr>
              <a:t>with</a:t>
            </a:r>
            <a:r>
              <a:rPr sz="2800" spc="-15" dirty="0">
                <a:latin typeface="Calibri" panose="020F0502020204030204"/>
                <a:cs typeface="Calibri" panose="020F0502020204030204"/>
              </a:rPr>
              <a:t> </a:t>
            </a:r>
            <a:r>
              <a:rPr sz="2800" spc="-5" dirty="0">
                <a:latin typeface="Calibri" panose="020F0502020204030204"/>
                <a:cs typeface="Calibri" panose="020F0502020204030204"/>
              </a:rPr>
              <a:t>solve()</a:t>
            </a:r>
            <a:r>
              <a:rPr sz="2800" spc="-15" dirty="0">
                <a:latin typeface="Calibri" panose="020F0502020204030204"/>
                <a:cs typeface="Calibri" panose="020F0502020204030204"/>
              </a:rPr>
              <a:t> </a:t>
            </a:r>
            <a:r>
              <a:rPr sz="2800" spc="-5" dirty="0">
                <a:latin typeface="Calibri" panose="020F0502020204030204"/>
                <a:cs typeface="Calibri" panose="020F0502020204030204"/>
              </a:rPr>
              <a:t>or</a:t>
            </a:r>
            <a:r>
              <a:rPr sz="2800" spc="-20" dirty="0">
                <a:latin typeface="Calibri" panose="020F0502020204030204"/>
                <a:cs typeface="Calibri" panose="020F0502020204030204"/>
              </a:rPr>
              <a:t> </a:t>
            </a:r>
            <a:r>
              <a:rPr sz="2800" spc="-5" dirty="0">
                <a:latin typeface="Calibri" panose="020F0502020204030204"/>
                <a:cs typeface="Calibri" panose="020F0502020204030204"/>
              </a:rPr>
              <a:t>solveset().</a:t>
            </a:r>
            <a:endParaRPr sz="2800" dirty="0">
              <a:latin typeface="Calibri" panose="020F0502020204030204"/>
              <a:cs typeface="Calibri" panose="020F0502020204030204"/>
            </a:endParaRPr>
          </a:p>
          <a:p>
            <a:pPr marL="241300" indent="-175895">
              <a:lnSpc>
                <a:spcPct val="100000"/>
              </a:lnSpc>
              <a:spcBef>
                <a:spcPts val="340"/>
              </a:spcBef>
              <a:buFont typeface="Arial MT"/>
              <a:buChar char="•"/>
              <a:tabLst>
                <a:tab pos="241300" algn="l"/>
              </a:tabLst>
            </a:pPr>
            <a:r>
              <a:rPr sz="2800" b="1" spc="-5" dirty="0">
                <a:solidFill>
                  <a:srgbClr val="FF0000"/>
                </a:solidFill>
                <a:latin typeface="Calibri" panose="020F0502020204030204"/>
                <a:cs typeface="Calibri" panose="020F0502020204030204"/>
              </a:rPr>
              <a:t>E</a:t>
            </a:r>
            <a:r>
              <a:rPr lang="en-US" sz="2800" b="1" spc="-5" dirty="0">
                <a:solidFill>
                  <a:srgbClr val="FF0000"/>
                </a:solidFill>
                <a:latin typeface="Calibri" panose="020F0502020204030204"/>
                <a:cs typeface="Calibri" panose="020F0502020204030204"/>
              </a:rPr>
              <a:t>xample</a:t>
            </a:r>
            <a:r>
              <a:rPr sz="2800" b="1" spc="-5" dirty="0">
                <a:solidFill>
                  <a:srgbClr val="FF0000"/>
                </a:solidFill>
                <a:latin typeface="Calibri" panose="020F0502020204030204"/>
                <a:cs typeface="Calibri" panose="020F0502020204030204"/>
              </a:rPr>
              <a:t>:</a:t>
            </a:r>
            <a:endParaRPr sz="2800" b="1" dirty="0">
              <a:solidFill>
                <a:srgbClr val="FF0000"/>
              </a:solidFill>
              <a:latin typeface="Calibri" panose="020F0502020204030204"/>
              <a:cs typeface="Calibri" panose="020F0502020204030204"/>
            </a:endParaRPr>
          </a:p>
          <a:p>
            <a:pPr marL="12700" marR="3670300">
              <a:lnSpc>
                <a:spcPct val="109000"/>
              </a:lnSpc>
            </a:pPr>
            <a:r>
              <a:rPr sz="2800" spc="-5" dirty="0">
                <a:latin typeface="Calibri" panose="020F0502020204030204"/>
                <a:cs typeface="Calibri" panose="020F0502020204030204"/>
              </a:rPr>
              <a:t>import</a:t>
            </a:r>
            <a:r>
              <a:rPr sz="2800" spc="-35" dirty="0">
                <a:latin typeface="Calibri" panose="020F0502020204030204"/>
                <a:cs typeface="Calibri" panose="020F0502020204030204"/>
              </a:rPr>
              <a:t> </a:t>
            </a:r>
            <a:r>
              <a:rPr sz="2800" spc="-5" dirty="0">
                <a:latin typeface="Calibri" panose="020F0502020204030204"/>
                <a:cs typeface="Calibri" panose="020F0502020204030204"/>
              </a:rPr>
              <a:t>sympy</a:t>
            </a:r>
            <a:r>
              <a:rPr sz="2800" spc="-35" dirty="0">
                <a:latin typeface="Calibri" panose="020F0502020204030204"/>
                <a:cs typeface="Calibri" panose="020F0502020204030204"/>
              </a:rPr>
              <a:t> </a:t>
            </a:r>
            <a:r>
              <a:rPr sz="2800" dirty="0">
                <a:latin typeface="Calibri" panose="020F0502020204030204"/>
                <a:cs typeface="Calibri" panose="020F0502020204030204"/>
              </a:rPr>
              <a:t>as</a:t>
            </a:r>
            <a:r>
              <a:rPr sz="2800" spc="-35" dirty="0">
                <a:latin typeface="Calibri" panose="020F0502020204030204"/>
                <a:cs typeface="Calibri" panose="020F0502020204030204"/>
              </a:rPr>
              <a:t> </a:t>
            </a:r>
            <a:r>
              <a:rPr sz="2800" spc="-5" dirty="0">
                <a:latin typeface="Calibri" panose="020F0502020204030204"/>
                <a:cs typeface="Calibri" panose="020F0502020204030204"/>
              </a:rPr>
              <a:t>sym </a:t>
            </a:r>
            <a:r>
              <a:rPr sz="2800" spc="-615" dirty="0">
                <a:latin typeface="Calibri" panose="020F0502020204030204"/>
                <a:cs typeface="Calibri" panose="020F0502020204030204"/>
              </a:rPr>
              <a:t> </a:t>
            </a:r>
            <a:r>
              <a:rPr sz="2800" dirty="0">
                <a:latin typeface="Calibri" panose="020F0502020204030204"/>
                <a:cs typeface="Calibri" panose="020F0502020204030204"/>
              </a:rPr>
              <a:t>x</a:t>
            </a:r>
            <a:r>
              <a:rPr sz="2800" spc="-15" dirty="0">
                <a:latin typeface="Calibri" panose="020F0502020204030204"/>
                <a:cs typeface="Calibri" panose="020F0502020204030204"/>
              </a:rPr>
              <a:t> </a:t>
            </a:r>
            <a:r>
              <a:rPr sz="2800" dirty="0">
                <a:latin typeface="Calibri" panose="020F0502020204030204"/>
                <a:cs typeface="Calibri" panose="020F0502020204030204"/>
              </a:rPr>
              <a:t>=</a:t>
            </a:r>
            <a:r>
              <a:rPr sz="2800" spc="-10" dirty="0">
                <a:latin typeface="Calibri" panose="020F0502020204030204"/>
                <a:cs typeface="Calibri" panose="020F0502020204030204"/>
              </a:rPr>
              <a:t> </a:t>
            </a:r>
            <a:r>
              <a:rPr sz="2800" spc="-5" dirty="0">
                <a:latin typeface="Calibri" panose="020F0502020204030204"/>
                <a:cs typeface="Calibri" panose="020F0502020204030204"/>
              </a:rPr>
              <a:t>Symbol('x')</a:t>
            </a:r>
            <a:endParaRPr sz="2800" dirty="0">
              <a:latin typeface="Calibri" panose="020F0502020204030204"/>
              <a:cs typeface="Calibri" panose="020F0502020204030204"/>
            </a:endParaRPr>
          </a:p>
          <a:p>
            <a:pPr marL="12700" marR="4144010" algn="just">
              <a:lnSpc>
                <a:spcPct val="109000"/>
              </a:lnSpc>
            </a:pPr>
            <a:r>
              <a:rPr sz="2800" spc="-5" dirty="0">
                <a:latin typeface="Calibri" panose="020F0502020204030204"/>
                <a:cs typeface="Calibri" panose="020F0502020204030204"/>
              </a:rPr>
              <a:t>eq1 </a:t>
            </a:r>
            <a:r>
              <a:rPr sz="2800" dirty="0">
                <a:latin typeface="Calibri" panose="020F0502020204030204"/>
                <a:cs typeface="Calibri" panose="020F0502020204030204"/>
              </a:rPr>
              <a:t>= </a:t>
            </a:r>
            <a:r>
              <a:rPr sz="2800" spc="-5" dirty="0">
                <a:latin typeface="Calibri" panose="020F0502020204030204"/>
                <a:cs typeface="Calibri" panose="020F0502020204030204"/>
              </a:rPr>
              <a:t>Eq(x </a:t>
            </a:r>
            <a:r>
              <a:rPr sz="2800" dirty="0">
                <a:latin typeface="Calibri" panose="020F0502020204030204"/>
                <a:cs typeface="Calibri" panose="020F0502020204030204"/>
              </a:rPr>
              <a:t>+ </a:t>
            </a:r>
            <a:r>
              <a:rPr sz="2800" spc="-5" dirty="0">
                <a:latin typeface="Calibri" panose="020F0502020204030204"/>
                <a:cs typeface="Calibri" panose="020F0502020204030204"/>
              </a:rPr>
              <a:t>1, 3) </a:t>
            </a:r>
            <a:r>
              <a:rPr sz="2800" dirty="0">
                <a:latin typeface="Calibri" panose="020F0502020204030204"/>
                <a:cs typeface="Calibri" panose="020F0502020204030204"/>
              </a:rPr>
              <a:t> </a:t>
            </a:r>
            <a:r>
              <a:rPr sz="2800" spc="-5" dirty="0">
                <a:latin typeface="Calibri" panose="020F0502020204030204"/>
                <a:cs typeface="Calibri" panose="020F0502020204030204"/>
              </a:rPr>
              <a:t>sol</a:t>
            </a:r>
            <a:r>
              <a:rPr sz="2800" spc="-35" dirty="0">
                <a:latin typeface="Calibri" panose="020F0502020204030204"/>
                <a:cs typeface="Calibri" panose="020F0502020204030204"/>
              </a:rPr>
              <a:t> </a:t>
            </a:r>
            <a:r>
              <a:rPr sz="2800" dirty="0">
                <a:latin typeface="Calibri" panose="020F0502020204030204"/>
                <a:cs typeface="Calibri" panose="020F0502020204030204"/>
              </a:rPr>
              <a:t>=</a:t>
            </a:r>
            <a:r>
              <a:rPr sz="2800" spc="-35" dirty="0">
                <a:latin typeface="Calibri" panose="020F0502020204030204"/>
                <a:cs typeface="Calibri" panose="020F0502020204030204"/>
              </a:rPr>
              <a:t> </a:t>
            </a:r>
            <a:r>
              <a:rPr sz="2800" spc="-5" dirty="0">
                <a:latin typeface="Calibri" panose="020F0502020204030204"/>
                <a:cs typeface="Calibri" panose="020F0502020204030204"/>
              </a:rPr>
              <a:t>solve(eq1,</a:t>
            </a:r>
            <a:r>
              <a:rPr sz="2800" spc="-35" dirty="0">
                <a:latin typeface="Calibri" panose="020F0502020204030204"/>
                <a:cs typeface="Calibri" panose="020F0502020204030204"/>
              </a:rPr>
              <a:t> </a:t>
            </a:r>
            <a:r>
              <a:rPr sz="2800" spc="-5" dirty="0">
                <a:latin typeface="Calibri" panose="020F0502020204030204"/>
                <a:cs typeface="Calibri" panose="020F0502020204030204"/>
              </a:rPr>
              <a:t>x) </a:t>
            </a:r>
            <a:r>
              <a:rPr sz="2800" spc="-620" dirty="0">
                <a:latin typeface="Calibri" panose="020F0502020204030204"/>
                <a:cs typeface="Calibri" panose="020F0502020204030204"/>
              </a:rPr>
              <a:t> </a:t>
            </a:r>
            <a:r>
              <a:rPr sz="2800" spc="-5" dirty="0">
                <a:latin typeface="Calibri" panose="020F0502020204030204"/>
                <a:cs typeface="Calibri" panose="020F0502020204030204"/>
              </a:rPr>
              <a:t>print(sol)</a:t>
            </a:r>
          </a:p>
          <a:p>
            <a:pPr marL="12700" marR="4144010" algn="just">
              <a:lnSpc>
                <a:spcPct val="109000"/>
              </a:lnSpc>
            </a:pPr>
            <a:endParaRPr sz="2800" dirty="0">
              <a:latin typeface="Calibri" panose="020F0502020204030204"/>
              <a:cs typeface="Calibri" panose="020F0502020204030204"/>
            </a:endParaRPr>
          </a:p>
          <a:p>
            <a:pPr marL="12700" marR="6158230">
              <a:lnSpc>
                <a:spcPct val="109000"/>
              </a:lnSpc>
            </a:pPr>
            <a:r>
              <a:rPr lang="en-US" sz="2800" spc="-5" dirty="0">
                <a:latin typeface="Calibri" panose="020F0502020204030204"/>
                <a:cs typeface="Calibri" panose="020F0502020204030204"/>
              </a:rPr>
              <a:t>O/P</a:t>
            </a:r>
            <a:r>
              <a:rPr sz="2800" spc="-5" dirty="0">
                <a:latin typeface="Calibri" panose="020F0502020204030204"/>
                <a:cs typeface="Calibri" panose="020F0502020204030204"/>
              </a:rPr>
              <a:t> [2]</a:t>
            </a:r>
            <a:endParaRPr sz="2800" dirty="0">
              <a:latin typeface="Calibri" panose="020F0502020204030204"/>
              <a:cs typeface="Calibri" panose="020F05020202040302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3" y="512977"/>
            <a:ext cx="12168505" cy="0"/>
          </a:xfrm>
          <a:custGeom>
            <a:avLst/>
            <a:gdLst/>
            <a:ahLst/>
            <a:cxnLst/>
            <a:rect l="l" t="t" r="r" b="b"/>
            <a:pathLst>
              <a:path w="12168505">
                <a:moveTo>
                  <a:pt x="0" y="0"/>
                </a:moveTo>
                <a:lnTo>
                  <a:pt x="12168233" y="0"/>
                </a:lnTo>
              </a:path>
            </a:pathLst>
          </a:custGeom>
          <a:ln w="28499">
            <a:solidFill>
              <a:srgbClr val="1F97C8"/>
            </a:solidFill>
          </a:ln>
        </p:spPr>
        <p:txBody>
          <a:bodyPr wrap="square" lIns="0" tIns="0" rIns="0" bIns="0" rtlCol="0"/>
          <a:lstStyle/>
          <a:p>
            <a:endParaRPr/>
          </a:p>
        </p:txBody>
      </p:sp>
      <p:sp>
        <p:nvSpPr>
          <p:cNvPr id="3" name="object 3"/>
          <p:cNvSpPr txBox="1">
            <a:spLocks noGrp="1"/>
          </p:cNvSpPr>
          <p:nvPr>
            <p:ph type="title"/>
          </p:nvPr>
        </p:nvSpPr>
        <p:spPr>
          <a:xfrm>
            <a:off x="131445" y="-215900"/>
            <a:ext cx="10515600" cy="796290"/>
          </a:xfrm>
          <a:prstGeom prst="rect">
            <a:avLst/>
          </a:prstGeom>
        </p:spPr>
        <p:txBody>
          <a:bodyPr vert="horz" wrap="square" lIns="0" tIns="12700" rIns="0" bIns="0" rtlCol="0">
            <a:noAutofit/>
          </a:bodyPr>
          <a:lstStyle/>
          <a:p>
            <a:pPr marL="12700">
              <a:lnSpc>
                <a:spcPct val="100000"/>
              </a:lnSpc>
              <a:spcBef>
                <a:spcPts val="100"/>
              </a:spcBef>
            </a:pPr>
            <a:r>
              <a:rPr sz="3200" dirty="0">
                <a:latin typeface="Times New Roman" panose="02020603050405020304" pitchFamily="18" charset="0"/>
                <a:cs typeface="Times New Roman" panose="02020603050405020304" pitchFamily="18" charset="0"/>
                <a:sym typeface="+mn-ea"/>
              </a:rPr>
              <a:t>SymPy</a:t>
            </a:r>
            <a:r>
              <a:rPr sz="3200" spc="-60" dirty="0">
                <a:latin typeface="Times New Roman" panose="02020603050405020304" pitchFamily="18" charset="0"/>
                <a:cs typeface="Times New Roman" panose="02020603050405020304" pitchFamily="18" charset="0"/>
                <a:sym typeface="+mn-ea"/>
              </a:rPr>
              <a:t> </a:t>
            </a:r>
            <a:r>
              <a:rPr sz="3200" spc="-5" dirty="0">
                <a:latin typeface="Times New Roman" panose="02020603050405020304" pitchFamily="18" charset="0"/>
                <a:cs typeface="Times New Roman" panose="02020603050405020304" pitchFamily="18" charset="0"/>
                <a:sym typeface="+mn-ea"/>
              </a:rPr>
              <a:t>matrixes</a:t>
            </a:r>
            <a:endParaRPr lang="en-US" sz="3200" b="1" dirty="0">
              <a:latin typeface="Times New Roman" panose="02020603050405020304" pitchFamily="18" charset="0"/>
              <a:cs typeface="Times New Roman" panose="02020603050405020304" pitchFamily="18" charset="0"/>
              <a:sym typeface="+mn-ea"/>
            </a:endParaRPr>
          </a:p>
        </p:txBody>
      </p:sp>
      <p:sp>
        <p:nvSpPr>
          <p:cNvPr id="4" name="object 4"/>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5" name="object 5"/>
          <p:cNvSpPr/>
          <p:nvPr/>
        </p:nvSpPr>
        <p:spPr>
          <a:xfrm>
            <a:off x="0" y="586960"/>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6" name="object 6"/>
          <p:cNvSpPr txBox="1"/>
          <p:nvPr/>
        </p:nvSpPr>
        <p:spPr>
          <a:xfrm>
            <a:off x="136" y="130730"/>
            <a:ext cx="11995785" cy="382156"/>
          </a:xfrm>
          <a:prstGeom prst="rect">
            <a:avLst/>
          </a:prstGeom>
        </p:spPr>
        <p:txBody>
          <a:bodyPr vert="horz" wrap="square" lIns="0" tIns="12700" rIns="0" bIns="0" rtlCol="0">
            <a:spAutoFit/>
          </a:bodyPr>
          <a:lstStyle/>
          <a:p>
            <a:pPr marL="12700">
              <a:lnSpc>
                <a:spcPct val="100000"/>
              </a:lnSpc>
              <a:spcBef>
                <a:spcPts val="100"/>
              </a:spcBef>
            </a:pPr>
            <a:r>
              <a:rPr sz="2400" spc="-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9" name="object 3"/>
          <p:cNvSpPr txBox="1"/>
          <p:nvPr/>
        </p:nvSpPr>
        <p:spPr>
          <a:xfrm>
            <a:off x="321994" y="802772"/>
            <a:ext cx="10133965" cy="5549265"/>
          </a:xfrm>
          <a:prstGeom prst="rect">
            <a:avLst/>
          </a:prstGeom>
        </p:spPr>
        <p:txBody>
          <a:bodyPr vert="horz" wrap="square" lIns="0" tIns="63500" rIns="0" bIns="0" rtlCol="0">
            <a:spAutoFit/>
          </a:bodyPr>
          <a:lstStyle/>
          <a:p>
            <a:pPr marL="187960" marR="5080" indent="-175895" algn="just">
              <a:lnSpc>
                <a:spcPts val="3000"/>
              </a:lnSpc>
              <a:spcBef>
                <a:spcPts val="500"/>
              </a:spcBef>
              <a:buFont typeface="Arial MT"/>
              <a:buChar char="•"/>
              <a:tabLst>
                <a:tab pos="188595" algn="l"/>
              </a:tabLst>
            </a:pPr>
            <a:r>
              <a:rPr sz="2800" spc="-5" dirty="0">
                <a:latin typeface="Times New Roman" panose="02020603050405020304" pitchFamily="18" charset="0"/>
                <a:cs typeface="Times New Roman" panose="02020603050405020304" pitchFamily="18" charset="0"/>
              </a:rPr>
              <a:t>In SymPy, we can work with matrixes. </a:t>
            </a:r>
            <a:r>
              <a:rPr sz="2800" dirty="0">
                <a:latin typeface="Times New Roman" panose="02020603050405020304" pitchFamily="18" charset="0"/>
                <a:cs typeface="Times New Roman" panose="02020603050405020304" pitchFamily="18" charset="0"/>
              </a:rPr>
              <a:t>A </a:t>
            </a:r>
            <a:r>
              <a:rPr sz="2800" spc="-5" dirty="0">
                <a:latin typeface="Times New Roman" panose="02020603050405020304" pitchFamily="18" charset="0"/>
                <a:cs typeface="Times New Roman" panose="02020603050405020304" pitchFamily="18" charset="0"/>
              </a:rPr>
              <a:t>matrix is </a:t>
            </a:r>
            <a:r>
              <a:rPr sz="2800" dirty="0">
                <a:latin typeface="Times New Roman" panose="02020603050405020304" pitchFamily="18" charset="0"/>
                <a:cs typeface="Times New Roman" panose="02020603050405020304" pitchFamily="18" charset="0"/>
              </a:rPr>
              <a:t>a </a:t>
            </a:r>
            <a:r>
              <a:rPr sz="2800" spc="-5" dirty="0">
                <a:latin typeface="Times New Roman" panose="02020603050405020304" pitchFamily="18" charset="0"/>
                <a:cs typeface="Times New Roman" panose="02020603050405020304" pitchFamily="18" charset="0"/>
              </a:rPr>
              <a:t>rectangular </a:t>
            </a:r>
            <a:r>
              <a:rPr sz="2800" dirty="0">
                <a:latin typeface="Times New Roman" panose="02020603050405020304" pitchFamily="18" charset="0"/>
                <a:cs typeface="Times New Roman" panose="02020603050405020304" pitchFamily="18" charset="0"/>
              </a:rPr>
              <a:t>array </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 numbers or other mathematical objects for which operations such </a:t>
            </a:r>
            <a:r>
              <a:rPr sz="2800" spc="-6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as</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addition</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multiplication </a:t>
            </a:r>
            <a:r>
              <a:rPr sz="2800" dirty="0">
                <a:latin typeface="Times New Roman" panose="02020603050405020304" pitchFamily="18" charset="0"/>
                <a:cs typeface="Times New Roman" panose="02020603050405020304" pitchFamily="18" charset="0"/>
              </a:rPr>
              <a:t>are</a:t>
            </a:r>
            <a:r>
              <a:rPr sz="2800" spc="-5" dirty="0">
                <a:latin typeface="Times New Roman" panose="02020603050405020304" pitchFamily="18" charset="0"/>
                <a:cs typeface="Times New Roman" panose="02020603050405020304" pitchFamily="18" charset="0"/>
              </a:rPr>
              <a:t> defined.</a:t>
            </a:r>
            <a:endParaRPr sz="2800" dirty="0">
              <a:latin typeface="Times New Roman" panose="02020603050405020304" pitchFamily="18" charset="0"/>
              <a:cs typeface="Times New Roman" panose="02020603050405020304" pitchFamily="18" charset="0"/>
            </a:endParaRPr>
          </a:p>
          <a:p>
            <a:pPr marL="187960" indent="-175895" algn="just">
              <a:lnSpc>
                <a:spcPct val="100000"/>
              </a:lnSpc>
              <a:spcBef>
                <a:spcPts val="600"/>
              </a:spcBef>
              <a:buFont typeface="Arial MT"/>
              <a:buChar char="•"/>
              <a:tabLst>
                <a:tab pos="188595" algn="l"/>
              </a:tabLst>
            </a:pPr>
            <a:r>
              <a:rPr sz="2800" spc="-10" dirty="0">
                <a:latin typeface="Times New Roman" panose="02020603050405020304" pitchFamily="18" charset="0"/>
                <a:cs typeface="Times New Roman" panose="02020603050405020304" pitchFamily="18" charset="0"/>
              </a:rPr>
              <a:t>Matrixes</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are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used</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computing,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engineering,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or</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image</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processing.</a:t>
            </a:r>
            <a:endParaRPr sz="2800" dirty="0">
              <a:latin typeface="Calibri" panose="020F0502020204030204"/>
              <a:cs typeface="Calibri" panose="020F0502020204030204"/>
            </a:endParaRPr>
          </a:p>
          <a:p>
            <a:pPr marL="330200">
              <a:lnSpc>
                <a:spcPct val="100000"/>
              </a:lnSpc>
              <a:spcBef>
                <a:spcPts val="1640"/>
              </a:spcBef>
            </a:pPr>
            <a:r>
              <a:rPr sz="1800" dirty="0">
                <a:latin typeface="Calibri" panose="020F0502020204030204"/>
                <a:cs typeface="Calibri" panose="020F0502020204030204"/>
              </a:rPr>
              <a:t>M</a:t>
            </a:r>
            <a:r>
              <a:rPr sz="1800" spc="-15" dirty="0">
                <a:latin typeface="Calibri" panose="020F0502020204030204"/>
                <a:cs typeface="Calibri" panose="020F0502020204030204"/>
              </a:rPr>
              <a:t> </a:t>
            </a:r>
            <a:r>
              <a:rPr sz="1800" dirty="0">
                <a:latin typeface="Calibri" panose="020F0502020204030204"/>
                <a:cs typeface="Calibri" panose="020F0502020204030204"/>
              </a:rPr>
              <a:t>=</a:t>
            </a:r>
            <a:r>
              <a:rPr sz="1800" spc="-15" dirty="0">
                <a:latin typeface="Calibri" panose="020F0502020204030204"/>
                <a:cs typeface="Calibri" panose="020F0502020204030204"/>
              </a:rPr>
              <a:t> </a:t>
            </a:r>
            <a:r>
              <a:rPr sz="1800" spc="-5" dirty="0">
                <a:latin typeface="Calibri" panose="020F0502020204030204"/>
                <a:cs typeface="Calibri" panose="020F0502020204030204"/>
              </a:rPr>
              <a:t>Matrix([[1,</a:t>
            </a:r>
            <a:r>
              <a:rPr sz="1800" spc="-15" dirty="0">
                <a:latin typeface="Calibri" panose="020F0502020204030204"/>
                <a:cs typeface="Calibri" panose="020F0502020204030204"/>
              </a:rPr>
              <a:t> </a:t>
            </a:r>
            <a:r>
              <a:rPr sz="1800" spc="-5" dirty="0">
                <a:latin typeface="Calibri" panose="020F0502020204030204"/>
                <a:cs typeface="Calibri" panose="020F0502020204030204"/>
              </a:rPr>
              <a:t>2],</a:t>
            </a:r>
            <a:r>
              <a:rPr sz="1800" spc="-15" dirty="0">
                <a:latin typeface="Calibri" panose="020F0502020204030204"/>
                <a:cs typeface="Calibri" panose="020F0502020204030204"/>
              </a:rPr>
              <a:t> </a:t>
            </a:r>
            <a:r>
              <a:rPr sz="1800" spc="-5" dirty="0">
                <a:latin typeface="Calibri" panose="020F0502020204030204"/>
                <a:cs typeface="Calibri" panose="020F0502020204030204"/>
              </a:rPr>
              <a:t>[3,</a:t>
            </a:r>
            <a:r>
              <a:rPr sz="1800" spc="-10" dirty="0">
                <a:latin typeface="Calibri" panose="020F0502020204030204"/>
                <a:cs typeface="Calibri" panose="020F0502020204030204"/>
              </a:rPr>
              <a:t> </a:t>
            </a:r>
            <a:r>
              <a:rPr sz="1800" spc="-5" dirty="0">
                <a:latin typeface="Calibri" panose="020F0502020204030204"/>
                <a:cs typeface="Calibri" panose="020F0502020204030204"/>
              </a:rPr>
              <a:t>4],</a:t>
            </a:r>
            <a:r>
              <a:rPr sz="1800" spc="-15" dirty="0">
                <a:latin typeface="Calibri" panose="020F0502020204030204"/>
                <a:cs typeface="Calibri" panose="020F0502020204030204"/>
              </a:rPr>
              <a:t> </a:t>
            </a:r>
            <a:r>
              <a:rPr sz="1800" spc="-5" dirty="0">
                <a:latin typeface="Calibri" panose="020F0502020204030204"/>
                <a:cs typeface="Calibri" panose="020F0502020204030204"/>
              </a:rPr>
              <a:t>[0,</a:t>
            </a:r>
            <a:r>
              <a:rPr sz="1800" spc="-15" dirty="0">
                <a:latin typeface="Calibri" panose="020F0502020204030204"/>
                <a:cs typeface="Calibri" panose="020F0502020204030204"/>
              </a:rPr>
              <a:t> </a:t>
            </a:r>
            <a:r>
              <a:rPr sz="1800" spc="-5" dirty="0">
                <a:latin typeface="Calibri" panose="020F0502020204030204"/>
                <a:cs typeface="Calibri" panose="020F0502020204030204"/>
              </a:rPr>
              <a:t>3]])</a:t>
            </a:r>
            <a:endParaRPr sz="1800" dirty="0">
              <a:latin typeface="Calibri" panose="020F0502020204030204"/>
              <a:cs typeface="Calibri" panose="020F0502020204030204"/>
            </a:endParaRPr>
          </a:p>
          <a:p>
            <a:pPr marL="330200" marR="8892540">
              <a:lnSpc>
                <a:spcPct val="101000"/>
              </a:lnSpc>
            </a:pPr>
            <a:r>
              <a:rPr sz="1800" spc="-5" dirty="0">
                <a:latin typeface="Calibri" panose="020F0502020204030204"/>
                <a:cs typeface="Calibri" panose="020F0502020204030204"/>
              </a:rPr>
              <a:t>print(M) </a:t>
            </a:r>
            <a:r>
              <a:rPr sz="1800" dirty="0">
                <a:latin typeface="Calibri" panose="020F0502020204030204"/>
                <a:cs typeface="Calibri" panose="020F0502020204030204"/>
              </a:rPr>
              <a:t> </a:t>
            </a:r>
            <a:r>
              <a:rPr sz="1800" spc="-5" dirty="0">
                <a:latin typeface="Calibri" panose="020F0502020204030204"/>
                <a:cs typeface="Calibri" panose="020F0502020204030204"/>
              </a:rPr>
              <a:t>pprint(M)</a:t>
            </a:r>
            <a:endParaRPr sz="1800" dirty="0">
              <a:latin typeface="Calibri" panose="020F0502020204030204"/>
              <a:cs typeface="Calibri" panose="020F0502020204030204"/>
            </a:endParaRPr>
          </a:p>
          <a:p>
            <a:pPr>
              <a:lnSpc>
                <a:spcPct val="100000"/>
              </a:lnSpc>
              <a:spcBef>
                <a:spcPts val="55"/>
              </a:spcBef>
            </a:pPr>
            <a:endParaRPr sz="1750" dirty="0">
              <a:latin typeface="Calibri" panose="020F0502020204030204"/>
              <a:cs typeface="Calibri" panose="020F0502020204030204"/>
            </a:endParaRPr>
          </a:p>
          <a:p>
            <a:pPr marL="330200">
              <a:lnSpc>
                <a:spcPct val="100000"/>
              </a:lnSpc>
            </a:pPr>
            <a:r>
              <a:rPr sz="1800" dirty="0">
                <a:latin typeface="Calibri" panose="020F0502020204030204"/>
                <a:cs typeface="Calibri" panose="020F0502020204030204"/>
              </a:rPr>
              <a:t>N</a:t>
            </a:r>
            <a:r>
              <a:rPr sz="1800" spc="-30" dirty="0">
                <a:latin typeface="Calibri" panose="020F0502020204030204"/>
                <a:cs typeface="Calibri" panose="020F0502020204030204"/>
              </a:rPr>
              <a:t> </a:t>
            </a:r>
            <a:r>
              <a:rPr sz="1800" dirty="0">
                <a:latin typeface="Calibri" panose="020F0502020204030204"/>
                <a:cs typeface="Calibri" panose="020F0502020204030204"/>
              </a:rPr>
              <a:t>=</a:t>
            </a:r>
            <a:r>
              <a:rPr sz="1800" spc="-25" dirty="0">
                <a:latin typeface="Calibri" panose="020F0502020204030204"/>
                <a:cs typeface="Calibri" panose="020F0502020204030204"/>
              </a:rPr>
              <a:t> </a:t>
            </a:r>
            <a:r>
              <a:rPr sz="1800" spc="-5" dirty="0">
                <a:latin typeface="Calibri" panose="020F0502020204030204"/>
                <a:cs typeface="Calibri" panose="020F0502020204030204"/>
              </a:rPr>
              <a:t>Matrix([2,</a:t>
            </a:r>
            <a:r>
              <a:rPr sz="1800" spc="-25" dirty="0">
                <a:latin typeface="Calibri" panose="020F0502020204030204"/>
                <a:cs typeface="Calibri" panose="020F0502020204030204"/>
              </a:rPr>
              <a:t> </a:t>
            </a:r>
            <a:r>
              <a:rPr sz="1800" spc="-5" dirty="0">
                <a:latin typeface="Calibri" panose="020F0502020204030204"/>
                <a:cs typeface="Calibri" panose="020F0502020204030204"/>
              </a:rPr>
              <a:t>2])</a:t>
            </a:r>
            <a:endParaRPr sz="1800" dirty="0">
              <a:latin typeface="Calibri" panose="020F0502020204030204"/>
              <a:cs typeface="Calibri" panose="020F0502020204030204"/>
            </a:endParaRPr>
          </a:p>
          <a:p>
            <a:pPr>
              <a:lnSpc>
                <a:spcPct val="100000"/>
              </a:lnSpc>
              <a:spcBef>
                <a:spcPts val="55"/>
              </a:spcBef>
            </a:pPr>
            <a:endParaRPr sz="1750" dirty="0">
              <a:latin typeface="Calibri" panose="020F0502020204030204"/>
              <a:cs typeface="Calibri" panose="020F0502020204030204"/>
            </a:endParaRPr>
          </a:p>
          <a:p>
            <a:pPr marL="330200">
              <a:lnSpc>
                <a:spcPct val="100000"/>
              </a:lnSpc>
            </a:pPr>
            <a:r>
              <a:rPr sz="1800" spc="-5" dirty="0">
                <a:latin typeface="Calibri" panose="020F0502020204030204"/>
                <a:cs typeface="Calibri" panose="020F0502020204030204"/>
              </a:rPr>
              <a:t>print("M</a:t>
            </a:r>
            <a:r>
              <a:rPr sz="1800" spc="-35" dirty="0">
                <a:latin typeface="Calibri" panose="020F0502020204030204"/>
                <a:cs typeface="Calibri" panose="020F0502020204030204"/>
              </a:rPr>
              <a:t> </a:t>
            </a:r>
            <a:r>
              <a:rPr sz="1800" dirty="0">
                <a:latin typeface="Calibri" panose="020F0502020204030204"/>
                <a:cs typeface="Calibri" panose="020F0502020204030204"/>
              </a:rPr>
              <a:t>*</a:t>
            </a:r>
            <a:r>
              <a:rPr sz="1800" spc="-30" dirty="0">
                <a:latin typeface="Calibri" panose="020F0502020204030204"/>
                <a:cs typeface="Calibri" panose="020F0502020204030204"/>
              </a:rPr>
              <a:t> </a:t>
            </a:r>
            <a:r>
              <a:rPr sz="1800" spc="-5" dirty="0">
                <a:latin typeface="Calibri" panose="020F0502020204030204"/>
                <a:cs typeface="Calibri" panose="020F0502020204030204"/>
              </a:rPr>
              <a:t>N")</a:t>
            </a:r>
            <a:endParaRPr sz="1800" dirty="0">
              <a:latin typeface="Calibri" panose="020F0502020204030204"/>
              <a:cs typeface="Calibri" panose="020F0502020204030204"/>
            </a:endParaRPr>
          </a:p>
          <a:p>
            <a:pPr marL="330200">
              <a:lnSpc>
                <a:spcPct val="100000"/>
              </a:lnSpc>
              <a:spcBef>
                <a:spcPts val="15"/>
              </a:spcBef>
            </a:pPr>
            <a:r>
              <a:rPr sz="1800" spc="-5" dirty="0">
                <a:latin typeface="Calibri" panose="020F0502020204030204"/>
                <a:cs typeface="Calibri" panose="020F0502020204030204"/>
              </a:rPr>
              <a:t>print("---------------------------")</a:t>
            </a:r>
            <a:endParaRPr sz="1800" dirty="0">
              <a:latin typeface="Calibri" panose="020F0502020204030204"/>
              <a:cs typeface="Calibri" panose="020F0502020204030204"/>
            </a:endParaRPr>
          </a:p>
          <a:p>
            <a:pPr marL="330200" marR="8631555">
              <a:lnSpc>
                <a:spcPct val="201000"/>
              </a:lnSpc>
            </a:pPr>
            <a:r>
              <a:rPr sz="1800" spc="-5" dirty="0">
                <a:latin typeface="Calibri" panose="020F0502020204030204"/>
                <a:cs typeface="Calibri" panose="020F0502020204030204"/>
              </a:rPr>
              <a:t>pprint(M*N)  O/p</a:t>
            </a:r>
            <a:endParaRPr sz="1800" dirty="0">
              <a:latin typeface="Calibri" panose="020F0502020204030204"/>
              <a:cs typeface="Calibri" panose="020F0502020204030204"/>
            </a:endParaRPr>
          </a:p>
          <a:p>
            <a:pPr marL="330200">
              <a:lnSpc>
                <a:spcPct val="100000"/>
              </a:lnSpc>
              <a:spcBef>
                <a:spcPts val="15"/>
              </a:spcBef>
            </a:pPr>
            <a:r>
              <a:rPr sz="1800" spc="20" dirty="0">
                <a:latin typeface="Calibri" panose="020F0502020204030204"/>
                <a:cs typeface="Calibri" panose="020F0502020204030204"/>
              </a:rPr>
              <a:t>--?</a:t>
            </a:r>
            <a:endParaRPr sz="1800" dirty="0">
              <a:latin typeface="Calibri" panose="020F0502020204030204"/>
              <a:cs typeface="Calibri" panose="020F0502020204030204"/>
            </a:endParaRPr>
          </a:p>
        </p:txBody>
      </p:sp>
      <p:pic>
        <p:nvPicPr>
          <p:cNvPr id="10" name="object 4"/>
          <p:cNvPicPr>
            <a:picLocks noGrp="1" noChangeAspect="1"/>
          </p:cNvPicPr>
          <p:nvPr>
            <p:ph sz="half" idx="1"/>
          </p:nvPr>
        </p:nvPicPr>
        <p:blipFill>
          <a:blip r:embed="rId2" cstate="print"/>
          <a:stretch>
            <a:fillRect/>
          </a:stretch>
        </p:blipFill>
        <p:spPr>
          <a:xfrm>
            <a:off x="5957570" y="2603500"/>
            <a:ext cx="3581400" cy="351599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845" y="17667"/>
            <a:ext cx="1282700" cy="452120"/>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Calibri" panose="020F0502020204030204"/>
                <a:cs typeface="Calibri" panose="020F0502020204030204"/>
              </a:rPr>
              <a:t>Example</a:t>
            </a:r>
            <a:endParaRPr sz="2800">
              <a:latin typeface="Calibri" panose="020F0502020204030204"/>
              <a:cs typeface="Calibri" panose="020F0502020204030204"/>
            </a:endParaRPr>
          </a:p>
        </p:txBody>
      </p:sp>
      <p:sp>
        <p:nvSpPr>
          <p:cNvPr id="3" name="object 3"/>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0" y="586958"/>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40347" y="606850"/>
            <a:ext cx="872490" cy="292100"/>
          </a:xfrm>
          <a:prstGeom prst="rect">
            <a:avLst/>
          </a:prstGeom>
        </p:spPr>
        <p:txBody>
          <a:bodyPr vert="horz" wrap="square" lIns="0" tIns="12700" rIns="0" bIns="0" rtlCol="0">
            <a:spAutoFit/>
          </a:bodyPr>
          <a:lstStyle/>
          <a:p>
            <a:pPr marL="12700">
              <a:lnSpc>
                <a:spcPct val="100000"/>
              </a:lnSpc>
              <a:spcBef>
                <a:spcPts val="100"/>
              </a:spcBef>
            </a:pPr>
            <a:r>
              <a:rPr sz="1750" b="1" spc="-5" dirty="0">
                <a:latin typeface="Calibri" panose="020F0502020204030204"/>
                <a:cs typeface="Calibri" panose="020F0502020204030204"/>
              </a:rPr>
              <a:t>Example:</a:t>
            </a:r>
            <a:endParaRPr sz="1750">
              <a:latin typeface="Calibri" panose="020F0502020204030204"/>
              <a:cs typeface="Calibri" panose="020F0502020204030204"/>
            </a:endParaRPr>
          </a:p>
        </p:txBody>
      </p:sp>
      <p:grpSp>
        <p:nvGrpSpPr>
          <p:cNvPr id="6" name="object 6"/>
          <p:cNvGrpSpPr/>
          <p:nvPr/>
        </p:nvGrpSpPr>
        <p:grpSpPr>
          <a:xfrm>
            <a:off x="12065" y="946150"/>
            <a:ext cx="11718925" cy="5234305"/>
            <a:chOff x="11883" y="1064632"/>
            <a:chExt cx="11377930" cy="4718050"/>
          </a:xfrm>
        </p:grpSpPr>
        <p:pic>
          <p:nvPicPr>
            <p:cNvPr id="7" name="object 7"/>
            <p:cNvPicPr/>
            <p:nvPr/>
          </p:nvPicPr>
          <p:blipFill>
            <a:blip r:embed="rId2" cstate="print"/>
            <a:stretch>
              <a:fillRect/>
            </a:stretch>
          </p:blipFill>
          <p:spPr>
            <a:xfrm>
              <a:off x="11883" y="1064632"/>
              <a:ext cx="5786693" cy="4717891"/>
            </a:xfrm>
            <a:prstGeom prst="rect">
              <a:avLst/>
            </a:prstGeom>
          </p:spPr>
        </p:pic>
        <p:pic>
          <p:nvPicPr>
            <p:cNvPr id="8" name="object 8"/>
            <p:cNvPicPr/>
            <p:nvPr/>
          </p:nvPicPr>
          <p:blipFill>
            <a:blip r:embed="rId3" cstate="print"/>
            <a:stretch>
              <a:fillRect/>
            </a:stretch>
          </p:blipFill>
          <p:spPr>
            <a:xfrm>
              <a:off x="6302188" y="1064632"/>
              <a:ext cx="5087471" cy="3720174"/>
            </a:xfrm>
            <a:prstGeom prst="rect">
              <a:avLst/>
            </a:prstGeom>
          </p:spPr>
        </p:pic>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845" y="17667"/>
            <a:ext cx="1282700" cy="452120"/>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Calibri" panose="020F0502020204030204"/>
                <a:cs typeface="Calibri" panose="020F0502020204030204"/>
              </a:rPr>
              <a:t>Example</a:t>
            </a:r>
            <a:endParaRPr sz="2800">
              <a:latin typeface="Calibri" panose="020F0502020204030204"/>
              <a:cs typeface="Calibri" panose="020F0502020204030204"/>
            </a:endParaRPr>
          </a:p>
        </p:txBody>
      </p:sp>
      <p:sp>
        <p:nvSpPr>
          <p:cNvPr id="3" name="object 3"/>
          <p:cNvSpPr/>
          <p:nvPr/>
        </p:nvSpPr>
        <p:spPr>
          <a:xfrm>
            <a:off x="0" y="6640335"/>
            <a:ext cx="12190095" cy="57150"/>
          </a:xfrm>
          <a:custGeom>
            <a:avLst/>
            <a:gdLst/>
            <a:ahLst/>
            <a:cxnLst/>
            <a:rect l="l" t="t" r="r" b="b"/>
            <a:pathLst>
              <a:path w="12190095" h="57150">
                <a:moveTo>
                  <a:pt x="12189867" y="57066"/>
                </a:moveTo>
                <a:lnTo>
                  <a:pt x="0" y="57066"/>
                </a:lnTo>
                <a:lnTo>
                  <a:pt x="0" y="0"/>
                </a:lnTo>
                <a:lnTo>
                  <a:pt x="12189867" y="0"/>
                </a:lnTo>
                <a:lnTo>
                  <a:pt x="12189867" y="57066"/>
                </a:lnTo>
                <a:close/>
              </a:path>
            </a:pathLst>
          </a:custGeom>
          <a:solidFill>
            <a:srgbClr val="0693CE"/>
          </a:solidFill>
        </p:spPr>
        <p:txBody>
          <a:bodyPr wrap="square" lIns="0" tIns="0" rIns="0" bIns="0" rtlCol="0"/>
          <a:lstStyle/>
          <a:p>
            <a:endParaRPr/>
          </a:p>
        </p:txBody>
      </p:sp>
      <p:sp>
        <p:nvSpPr>
          <p:cNvPr id="4" name="object 4"/>
          <p:cNvSpPr/>
          <p:nvPr/>
        </p:nvSpPr>
        <p:spPr>
          <a:xfrm>
            <a:off x="0" y="586958"/>
            <a:ext cx="12105640" cy="5979795"/>
          </a:xfrm>
          <a:custGeom>
            <a:avLst/>
            <a:gdLst/>
            <a:ahLst/>
            <a:cxnLst/>
            <a:rect l="l" t="t" r="r" b="b"/>
            <a:pathLst>
              <a:path w="12105640" h="5979795">
                <a:moveTo>
                  <a:pt x="0" y="0"/>
                </a:moveTo>
                <a:lnTo>
                  <a:pt x="12105503" y="0"/>
                </a:lnTo>
                <a:lnTo>
                  <a:pt x="12105503" y="5979172"/>
                </a:lnTo>
                <a:lnTo>
                  <a:pt x="0" y="5979172"/>
                </a:lnTo>
                <a:lnTo>
                  <a:pt x="0" y="0"/>
                </a:lnTo>
                <a:close/>
              </a:path>
            </a:pathLst>
          </a:custGeom>
          <a:ln w="12699">
            <a:solidFill>
              <a:srgbClr val="00B0F0"/>
            </a:solidFill>
          </a:ln>
        </p:spPr>
        <p:txBody>
          <a:bodyPr wrap="square" lIns="0" tIns="0" rIns="0" bIns="0" rtlCol="0"/>
          <a:lstStyle/>
          <a:p>
            <a:endParaRPr/>
          </a:p>
        </p:txBody>
      </p:sp>
      <p:sp>
        <p:nvSpPr>
          <p:cNvPr id="5" name="object 5"/>
          <p:cNvSpPr txBox="1"/>
          <p:nvPr/>
        </p:nvSpPr>
        <p:spPr>
          <a:xfrm>
            <a:off x="40347" y="606850"/>
            <a:ext cx="872490" cy="292100"/>
          </a:xfrm>
          <a:prstGeom prst="rect">
            <a:avLst/>
          </a:prstGeom>
        </p:spPr>
        <p:txBody>
          <a:bodyPr vert="horz" wrap="square" lIns="0" tIns="12700" rIns="0" bIns="0" rtlCol="0">
            <a:spAutoFit/>
          </a:bodyPr>
          <a:lstStyle/>
          <a:p>
            <a:pPr marL="12700">
              <a:lnSpc>
                <a:spcPct val="100000"/>
              </a:lnSpc>
              <a:spcBef>
                <a:spcPts val="100"/>
              </a:spcBef>
            </a:pPr>
            <a:r>
              <a:rPr sz="1750" b="1" spc="-5" dirty="0">
                <a:latin typeface="Calibri" panose="020F0502020204030204"/>
                <a:cs typeface="Calibri" panose="020F0502020204030204"/>
              </a:rPr>
              <a:t>Example:</a:t>
            </a:r>
            <a:endParaRPr sz="1750">
              <a:latin typeface="Calibri" panose="020F0502020204030204"/>
              <a:cs typeface="Calibri" panose="020F0502020204030204"/>
            </a:endParaRPr>
          </a:p>
        </p:txBody>
      </p:sp>
      <p:grpSp>
        <p:nvGrpSpPr>
          <p:cNvPr id="6" name="object 6"/>
          <p:cNvGrpSpPr/>
          <p:nvPr/>
        </p:nvGrpSpPr>
        <p:grpSpPr>
          <a:xfrm>
            <a:off x="141229" y="628441"/>
            <a:ext cx="10878820" cy="5937885"/>
            <a:chOff x="141229" y="628441"/>
            <a:chExt cx="10878820" cy="5937885"/>
          </a:xfrm>
        </p:grpSpPr>
        <p:pic>
          <p:nvPicPr>
            <p:cNvPr id="7" name="object 7"/>
            <p:cNvPicPr/>
            <p:nvPr/>
          </p:nvPicPr>
          <p:blipFill>
            <a:blip r:embed="rId2" cstate="print"/>
            <a:stretch>
              <a:fillRect/>
            </a:stretch>
          </p:blipFill>
          <p:spPr>
            <a:xfrm>
              <a:off x="163605" y="1097650"/>
              <a:ext cx="5562599" cy="1228724"/>
            </a:xfrm>
            <a:prstGeom prst="rect">
              <a:avLst/>
            </a:prstGeom>
          </p:spPr>
        </p:pic>
        <p:pic>
          <p:nvPicPr>
            <p:cNvPr id="8" name="object 8"/>
            <p:cNvPicPr/>
            <p:nvPr/>
          </p:nvPicPr>
          <p:blipFill>
            <a:blip r:embed="rId3" cstate="print"/>
            <a:stretch>
              <a:fillRect/>
            </a:stretch>
          </p:blipFill>
          <p:spPr>
            <a:xfrm>
              <a:off x="141229" y="2354950"/>
              <a:ext cx="5584974" cy="3971924"/>
            </a:xfrm>
            <a:prstGeom prst="rect">
              <a:avLst/>
            </a:prstGeom>
          </p:spPr>
        </p:pic>
        <p:pic>
          <p:nvPicPr>
            <p:cNvPr id="9" name="object 9"/>
            <p:cNvPicPr/>
            <p:nvPr/>
          </p:nvPicPr>
          <p:blipFill>
            <a:blip r:embed="rId4" cstate="print"/>
            <a:stretch>
              <a:fillRect/>
            </a:stretch>
          </p:blipFill>
          <p:spPr>
            <a:xfrm>
              <a:off x="6715778" y="628441"/>
              <a:ext cx="4304085" cy="1128328"/>
            </a:xfrm>
            <a:prstGeom prst="rect">
              <a:avLst/>
            </a:prstGeom>
          </p:spPr>
        </p:pic>
        <p:pic>
          <p:nvPicPr>
            <p:cNvPr id="10" name="object 10"/>
            <p:cNvPicPr/>
            <p:nvPr/>
          </p:nvPicPr>
          <p:blipFill>
            <a:blip r:embed="rId5" cstate="print"/>
            <a:stretch>
              <a:fillRect/>
            </a:stretch>
          </p:blipFill>
          <p:spPr>
            <a:xfrm>
              <a:off x="6748471" y="1757522"/>
              <a:ext cx="4271392" cy="2318354"/>
            </a:xfrm>
            <a:prstGeom prst="rect">
              <a:avLst/>
            </a:prstGeom>
          </p:spPr>
        </p:pic>
        <p:pic>
          <p:nvPicPr>
            <p:cNvPr id="11" name="object 11"/>
            <p:cNvPicPr/>
            <p:nvPr/>
          </p:nvPicPr>
          <p:blipFill>
            <a:blip r:embed="rId6" cstate="print"/>
            <a:stretch>
              <a:fillRect/>
            </a:stretch>
          </p:blipFill>
          <p:spPr>
            <a:xfrm>
              <a:off x="6850843" y="4169582"/>
              <a:ext cx="4169020" cy="2396549"/>
            </a:xfrm>
            <a:prstGeom prst="rect">
              <a:avLst/>
            </a:prstGeom>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solidFill>
            <a:schemeClr val="bg1"/>
          </a:solidFill>
        </p:spPr>
        <p:txBody>
          <a:bodyPr wrap="square" lIns="0" tIns="0" rIns="0" bIns="0" rtlCol="0"/>
          <a:lstStyle/>
          <a:p>
            <a:endParaRPr sz="2250" dirty="0"/>
          </a:p>
        </p:txBody>
      </p:sp>
      <p:sp>
        <p:nvSpPr>
          <p:cNvPr id="3" name="TextBox 2"/>
          <p:cNvSpPr txBox="1"/>
          <p:nvPr/>
        </p:nvSpPr>
        <p:spPr>
          <a:xfrm>
            <a:off x="3179928" y="3130924"/>
            <a:ext cx="5583072" cy="1169551"/>
          </a:xfrm>
          <a:prstGeom prst="rect">
            <a:avLst/>
          </a:prstGeom>
          <a:solidFill>
            <a:srgbClr val="009BD2"/>
          </a:solidFill>
        </p:spPr>
        <p:txBody>
          <a:bodyPr wrap="square" rtlCol="0">
            <a:spAutoFit/>
          </a:bodyPr>
          <a:lstStyle/>
          <a:p>
            <a:pPr algn="ctr"/>
            <a:r>
              <a:rPr lang="en-US" sz="3500" b="1" dirty="0" smtClean="0">
                <a:solidFill>
                  <a:schemeClr val="bg1"/>
                </a:solidFill>
                <a:latin typeface="Candara" panose="020E0502030303020204" pitchFamily="34" charset="0"/>
              </a:rPr>
              <a:t> </a:t>
            </a:r>
            <a:r>
              <a:rPr lang="en-US" sz="3500" b="1" dirty="0" smtClean="0">
                <a:solidFill>
                  <a:schemeClr val="bg1"/>
                </a:solidFill>
                <a:latin typeface="Candara" panose="020E0502030303020204" pitchFamily="34" charset="0"/>
              </a:rPr>
              <a:t>Event </a:t>
            </a:r>
            <a:r>
              <a:rPr lang="en-US" sz="3500" b="1" dirty="0" smtClean="0">
                <a:solidFill>
                  <a:schemeClr val="bg1"/>
                </a:solidFill>
                <a:latin typeface="Candara" panose="020E0502030303020204" pitchFamily="34" charset="0"/>
              </a:rPr>
              <a:t> </a:t>
            </a:r>
            <a:r>
              <a:rPr lang="en-US" sz="3500" b="1" dirty="0" smtClean="0">
                <a:solidFill>
                  <a:schemeClr val="bg1"/>
                </a:solidFill>
                <a:latin typeface="Candara" panose="020E0502030303020204" pitchFamily="34" charset="0"/>
              </a:rPr>
              <a:t>Programming Paradigm</a:t>
            </a:r>
            <a:endParaRPr lang="en-US" sz="3500" b="1" dirty="0">
              <a:solidFill>
                <a:schemeClr val="bg1"/>
              </a:solidFill>
              <a:latin typeface="Candara" panose="020E0502030303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 name="Google Shape;151;p1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dirty="0">
                <a:solidFill>
                  <a:srgbClr val="010103"/>
                </a:solidFill>
                <a:latin typeface="Arial" panose="020B0604020202020204"/>
                <a:ea typeface="Arial" panose="020B0604020202020204"/>
                <a:cs typeface="Arial" panose="020B0604020202020204"/>
                <a:sym typeface="Arial" panose="020B0604020202020204"/>
              </a:rPr>
              <a:t>Another “computer”</a:t>
            </a:r>
            <a:endParaRPr sz="2565"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52" name="Google Shape;152;p1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53" name="Google Shape;153;p12"/>
          <p:cNvGrpSpPr/>
          <p:nvPr/>
        </p:nvGrpSpPr>
        <p:grpSpPr>
          <a:xfrm>
            <a:off x="0" y="596581"/>
            <a:ext cx="12105503" cy="5979173"/>
            <a:chOff x="127862" y="1269804"/>
            <a:chExt cx="9296400" cy="846250"/>
          </a:xfrm>
        </p:grpSpPr>
        <p:sp>
          <p:nvSpPr>
            <p:cNvPr id="154" name="Google Shape;154;p12"/>
            <p:cNvSpPr/>
            <p:nvPr/>
          </p:nvSpPr>
          <p:spPr>
            <a:xfrm>
              <a:off x="127862" y="1269804"/>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5" name="Google Shape;155;p12"/>
            <p:cNvSpPr txBox="1"/>
            <p:nvPr/>
          </p:nvSpPr>
          <p:spPr>
            <a:xfrm>
              <a:off x="168600" y="1274313"/>
              <a:ext cx="9214355" cy="731817"/>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panose="020B0604020202020204"/>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r>
                <a:rPr lang="en-US" sz="1750" b="1" dirty="0">
                  <a:solidFill>
                    <a:schemeClr val="dk1"/>
                  </a:solidFill>
                  <a:latin typeface="Calibri" panose="020F0502020204030204"/>
                  <a:ea typeface="Calibri" panose="020F0502020204030204"/>
                  <a:cs typeface="Calibri" panose="020F0502020204030204"/>
                  <a:sym typeface="Calibri" panose="020F0502020204030204"/>
                </a:rPr>
                <a:t>Example:</a:t>
              </a:r>
              <a:endParaRPr dirty="0"/>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875"/>
                </a:spcBef>
                <a:spcAft>
                  <a:spcPts val="0"/>
                </a:spcAft>
                <a:buNone/>
              </a:pPr>
              <a:r>
                <a:rPr lang="en-US" sz="1750" dirty="0">
                  <a:solidFill>
                    <a:schemeClr val="dk1"/>
                  </a:solidFill>
                  <a:latin typeface="Calibri" panose="020F0502020204030204"/>
                  <a:ea typeface="Calibri" panose="020F0502020204030204"/>
                  <a:cs typeface="Calibri" panose="020F0502020204030204"/>
                  <a:sym typeface="Calibri" panose="020F0502020204030204"/>
                </a:rPr>
                <a:t>							</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inputs: switches 1 and 2</a:t>
              </a:r>
              <a:endParaRPr sz="2400" dirty="0">
                <a:latin typeface="Times New Roman" panose="02020603050405020304" pitchFamily="18" charset="0"/>
                <a:cs typeface="Times New Roman" panose="02020603050405020304" pitchFamily="18" charset="0"/>
              </a:endParaRPr>
            </a:p>
            <a:p>
              <a:pPr marL="6374130" marR="0" lvl="8" indent="0" algn="l" rtl="0">
                <a:spcBef>
                  <a:spcPts val="875"/>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actions: 1 for “flip switch 1”</a:t>
              </a:r>
              <a:endParaRPr sz="2400" dirty="0">
                <a:latin typeface="Times New Roman" panose="02020603050405020304" pitchFamily="18" charset="0"/>
                <a:cs typeface="Times New Roman" panose="02020603050405020304" pitchFamily="18" charset="0"/>
              </a:endParaRPr>
            </a:p>
            <a:p>
              <a:pPr marL="6374130" marR="0" lvl="8" indent="0" algn="l" rtl="0">
                <a:spcBef>
                  <a:spcPts val="875"/>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actions: 2 for “flip switch 2”</a:t>
              </a:r>
              <a:endParaRPr sz="2400" dirty="0">
                <a:latin typeface="Times New Roman" panose="02020603050405020304" pitchFamily="18" charset="0"/>
                <a:cs typeface="Times New Roman" panose="02020603050405020304" pitchFamily="18" charset="0"/>
              </a:endParaRPr>
            </a:p>
            <a:p>
              <a:pPr marL="6374130" marR="0" lvl="8" indent="0" algn="l" rtl="0">
                <a:spcBef>
                  <a:spcPts val="875"/>
                </a:spcBef>
                <a:spcAft>
                  <a:spcPts val="0"/>
                </a:spcAft>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states: on, off</a:t>
              </a:r>
              <a:endParaRPr sz="2400" dirty="0">
                <a:latin typeface="Times New Roman" panose="02020603050405020304" pitchFamily="18" charset="0"/>
                <a:cs typeface="Times New Roman" panose="02020603050405020304" pitchFamily="18" charset="0"/>
              </a:endParaRP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56" name="Google Shape;156;p12"/>
          <p:cNvGrpSpPr/>
          <p:nvPr/>
        </p:nvGrpSpPr>
        <p:grpSpPr>
          <a:xfrm>
            <a:off x="701231" y="1250950"/>
            <a:ext cx="3529013" cy="2139950"/>
            <a:chOff x="609600" y="1477963"/>
            <a:chExt cx="3529013" cy="2139950"/>
          </a:xfrm>
        </p:grpSpPr>
        <p:cxnSp>
          <p:nvCxnSpPr>
            <p:cNvPr id="157" name="Google Shape;157;p12"/>
            <p:cNvCxnSpPr/>
            <p:nvPr/>
          </p:nvCxnSpPr>
          <p:spPr>
            <a:xfrm>
              <a:off x="1114425" y="191611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158" name="Google Shape;158;p12"/>
            <p:cNvCxnSpPr/>
            <p:nvPr/>
          </p:nvCxnSpPr>
          <p:spPr>
            <a:xfrm>
              <a:off x="1114425" y="1916113"/>
              <a:ext cx="0" cy="504825"/>
            </a:xfrm>
            <a:prstGeom prst="straightConnector1">
              <a:avLst/>
            </a:prstGeom>
            <a:noFill/>
            <a:ln w="9525" cap="flat" cmpd="sng">
              <a:solidFill>
                <a:schemeClr val="dk1"/>
              </a:solidFill>
              <a:prstDash val="solid"/>
              <a:round/>
              <a:headEnd type="none" w="med" len="med"/>
              <a:tailEnd type="none" w="med" len="med"/>
            </a:ln>
          </p:spPr>
        </p:cxnSp>
        <p:cxnSp>
          <p:nvCxnSpPr>
            <p:cNvPr id="159" name="Google Shape;159;p12"/>
            <p:cNvCxnSpPr/>
            <p:nvPr/>
          </p:nvCxnSpPr>
          <p:spPr>
            <a:xfrm>
              <a:off x="1114425" y="3068638"/>
              <a:ext cx="0" cy="503237"/>
            </a:xfrm>
            <a:prstGeom prst="straightConnector1">
              <a:avLst/>
            </a:prstGeom>
            <a:noFill/>
            <a:ln w="9525" cap="flat" cmpd="sng">
              <a:solidFill>
                <a:schemeClr val="dk1"/>
              </a:solidFill>
              <a:prstDash val="solid"/>
              <a:round/>
              <a:headEnd type="none" w="med" len="med"/>
              <a:tailEnd type="none" w="med" len="med"/>
            </a:ln>
          </p:spPr>
        </p:cxnSp>
        <p:cxnSp>
          <p:nvCxnSpPr>
            <p:cNvPr id="160" name="Google Shape;160;p12"/>
            <p:cNvCxnSpPr/>
            <p:nvPr/>
          </p:nvCxnSpPr>
          <p:spPr>
            <a:xfrm>
              <a:off x="2843213" y="191611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12"/>
            <p:cNvCxnSpPr/>
            <p:nvPr/>
          </p:nvCxnSpPr>
          <p:spPr>
            <a:xfrm>
              <a:off x="3849688" y="1916113"/>
              <a:ext cx="0" cy="1655762"/>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12"/>
            <p:cNvCxnSpPr/>
            <p:nvPr/>
          </p:nvCxnSpPr>
          <p:spPr>
            <a:xfrm rot="10800000" flipH="1">
              <a:off x="2090738" y="1628775"/>
              <a:ext cx="647700" cy="287338"/>
            </a:xfrm>
            <a:prstGeom prst="straightConnector1">
              <a:avLst/>
            </a:prstGeom>
            <a:noFill/>
            <a:ln w="9525" cap="flat" cmpd="sng">
              <a:solidFill>
                <a:schemeClr val="dk1"/>
              </a:solidFill>
              <a:prstDash val="solid"/>
              <a:round/>
              <a:headEnd type="none" w="med" len="med"/>
              <a:tailEnd type="none" w="med" len="med"/>
            </a:ln>
          </p:spPr>
        </p:cxnSp>
        <p:sp>
          <p:nvSpPr>
            <p:cNvPr id="163" name="Google Shape;163;p12"/>
            <p:cNvSpPr/>
            <p:nvPr/>
          </p:nvSpPr>
          <p:spPr>
            <a:xfrm>
              <a:off x="2057400" y="188912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4" name="Google Shape;164;p12"/>
            <p:cNvSpPr/>
            <p:nvPr/>
          </p:nvSpPr>
          <p:spPr>
            <a:xfrm>
              <a:off x="2820988" y="188912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5" name="Google Shape;165;p12"/>
            <p:cNvSpPr/>
            <p:nvPr/>
          </p:nvSpPr>
          <p:spPr>
            <a:xfrm>
              <a:off x="609600" y="2420938"/>
              <a:ext cx="1008063" cy="6477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dk1"/>
                  </a:solidFill>
                  <a:latin typeface="Arial" panose="020B0604020202020204"/>
                  <a:ea typeface="Arial" panose="020B0604020202020204"/>
                  <a:cs typeface="Arial" panose="020B0604020202020204"/>
                  <a:sym typeface="Arial" panose="020B0604020202020204"/>
                </a:rPr>
                <a:t>BATTERY</a:t>
              </a:r>
            </a:p>
          </p:txBody>
        </p:sp>
        <p:sp>
          <p:nvSpPr>
            <p:cNvPr id="166" name="Google Shape;166;p12"/>
            <p:cNvSpPr/>
            <p:nvPr/>
          </p:nvSpPr>
          <p:spPr>
            <a:xfrm>
              <a:off x="3559175" y="2276475"/>
              <a:ext cx="579438" cy="869950"/>
            </a:xfrm>
            <a:custGeom>
              <a:avLst/>
              <a:gdLst/>
              <a:ahLst/>
              <a:cxnLst/>
              <a:rect l="l" t="t" r="r" b="b"/>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67" name="Google Shape;167;p12"/>
            <p:cNvCxnSpPr/>
            <p:nvPr/>
          </p:nvCxnSpPr>
          <p:spPr>
            <a:xfrm>
              <a:off x="1114425" y="357346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12"/>
            <p:cNvCxnSpPr/>
            <p:nvPr/>
          </p:nvCxnSpPr>
          <p:spPr>
            <a:xfrm>
              <a:off x="2843213" y="357346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12"/>
            <p:cNvCxnSpPr/>
            <p:nvPr/>
          </p:nvCxnSpPr>
          <p:spPr>
            <a:xfrm rot="10800000" flipH="1">
              <a:off x="2090738" y="3286125"/>
              <a:ext cx="647700" cy="287338"/>
            </a:xfrm>
            <a:prstGeom prst="straightConnector1">
              <a:avLst/>
            </a:prstGeom>
            <a:noFill/>
            <a:ln w="9525" cap="flat" cmpd="sng">
              <a:solidFill>
                <a:schemeClr val="dk1"/>
              </a:solidFill>
              <a:prstDash val="solid"/>
              <a:round/>
              <a:headEnd type="none" w="med" len="med"/>
              <a:tailEnd type="none" w="med" len="med"/>
            </a:ln>
          </p:spPr>
        </p:cxnSp>
        <p:sp>
          <p:nvSpPr>
            <p:cNvPr id="170" name="Google Shape;170;p12"/>
            <p:cNvSpPr/>
            <p:nvPr/>
          </p:nvSpPr>
          <p:spPr>
            <a:xfrm>
              <a:off x="2057400" y="354647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71" name="Google Shape;171;p12"/>
            <p:cNvSpPr/>
            <p:nvPr/>
          </p:nvSpPr>
          <p:spPr>
            <a:xfrm>
              <a:off x="2820988" y="354647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72" name="Google Shape;172;p12"/>
            <p:cNvSpPr txBox="1"/>
            <p:nvPr/>
          </p:nvSpPr>
          <p:spPr>
            <a:xfrm>
              <a:off x="2192338" y="1477963"/>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173" name="Google Shape;173;p12"/>
            <p:cNvSpPr txBox="1"/>
            <p:nvPr/>
          </p:nvSpPr>
          <p:spPr>
            <a:xfrm>
              <a:off x="2263775" y="30686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2</a:t>
              </a:r>
            </a:p>
          </p:txBody>
        </p:sp>
      </p:grpSp>
      <p:grpSp>
        <p:nvGrpSpPr>
          <p:cNvPr id="174" name="Google Shape;174;p12"/>
          <p:cNvGrpSpPr/>
          <p:nvPr/>
        </p:nvGrpSpPr>
        <p:grpSpPr>
          <a:xfrm>
            <a:off x="582962" y="3876954"/>
            <a:ext cx="4057277" cy="2519363"/>
            <a:chOff x="4765675" y="1349375"/>
            <a:chExt cx="3694113" cy="2519363"/>
          </a:xfrm>
        </p:grpSpPr>
        <p:sp>
          <p:nvSpPr>
            <p:cNvPr id="175" name="Google Shape;175;p12"/>
            <p:cNvSpPr/>
            <p:nvPr/>
          </p:nvSpPr>
          <p:spPr>
            <a:xfrm>
              <a:off x="5738813" y="14255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76" name="Google Shape;176;p12"/>
            <p:cNvSpPr/>
            <p:nvPr/>
          </p:nvSpPr>
          <p:spPr>
            <a:xfrm>
              <a:off x="7491413" y="13493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77" name="Google Shape;177;p12"/>
            <p:cNvSpPr/>
            <p:nvPr/>
          </p:nvSpPr>
          <p:spPr>
            <a:xfrm rot="-5078651">
              <a:off x="5167313" y="2593975"/>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Google Shape;178;p12"/>
            <p:cNvSpPr/>
            <p:nvPr/>
          </p:nvSpPr>
          <p:spPr>
            <a:xfrm rot="10800000" flipH="1">
              <a:off x="6348413" y="1870075"/>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79" name="Google Shape;179;p12"/>
            <p:cNvCxnSpPr/>
            <p:nvPr/>
          </p:nvCxnSpPr>
          <p:spPr>
            <a:xfrm>
              <a:off x="5357813" y="1730375"/>
              <a:ext cx="381000" cy="0"/>
            </a:xfrm>
            <a:prstGeom prst="straightConnector1">
              <a:avLst/>
            </a:prstGeom>
            <a:noFill/>
            <a:ln w="9525" cap="flat" cmpd="sng">
              <a:solidFill>
                <a:schemeClr val="dk1"/>
              </a:solidFill>
              <a:prstDash val="solid"/>
              <a:round/>
              <a:headEnd type="none" w="med" len="med"/>
              <a:tailEnd type="triangle" w="med" len="med"/>
            </a:ln>
          </p:spPr>
        </p:cxnSp>
        <p:sp>
          <p:nvSpPr>
            <p:cNvPr id="180" name="Google Shape;180;p12"/>
            <p:cNvSpPr txBox="1"/>
            <p:nvPr/>
          </p:nvSpPr>
          <p:spPr>
            <a:xfrm>
              <a:off x="5826125" y="1544638"/>
              <a:ext cx="4460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off</a:t>
              </a:r>
            </a:p>
          </p:txBody>
        </p:sp>
        <p:sp>
          <p:nvSpPr>
            <p:cNvPr id="181" name="Google Shape;181;p12"/>
            <p:cNvSpPr txBox="1"/>
            <p:nvPr/>
          </p:nvSpPr>
          <p:spPr>
            <a:xfrm>
              <a:off x="7585075" y="1471613"/>
              <a:ext cx="4460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off</a:t>
              </a:r>
            </a:p>
          </p:txBody>
        </p:sp>
        <p:sp>
          <p:nvSpPr>
            <p:cNvPr id="182" name="Google Shape;182;p12"/>
            <p:cNvSpPr txBox="1"/>
            <p:nvPr/>
          </p:nvSpPr>
          <p:spPr>
            <a:xfrm>
              <a:off x="4765675" y="1536700"/>
              <a:ext cx="5715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start</a:t>
              </a:r>
            </a:p>
          </p:txBody>
        </p:sp>
        <p:sp>
          <p:nvSpPr>
            <p:cNvPr id="183" name="Google Shape;183;p12"/>
            <p:cNvSpPr txBox="1"/>
            <p:nvPr/>
          </p:nvSpPr>
          <p:spPr>
            <a:xfrm>
              <a:off x="6838950" y="1708150"/>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184" name="Google Shape;184;p12"/>
            <p:cNvSpPr/>
            <p:nvPr/>
          </p:nvSpPr>
          <p:spPr>
            <a:xfrm>
              <a:off x="5705475" y="3219450"/>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85" name="Google Shape;185;p12"/>
            <p:cNvSpPr/>
            <p:nvPr/>
          </p:nvSpPr>
          <p:spPr>
            <a:xfrm>
              <a:off x="7458075" y="3143250"/>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86" name="Google Shape;186;p12"/>
            <p:cNvSpPr/>
            <p:nvPr/>
          </p:nvSpPr>
          <p:spPr>
            <a:xfrm>
              <a:off x="6238875" y="3194050"/>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12"/>
            <p:cNvSpPr/>
            <p:nvPr/>
          </p:nvSpPr>
          <p:spPr>
            <a:xfrm rot="10800000" flipH="1">
              <a:off x="6315075" y="3663950"/>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12"/>
            <p:cNvSpPr txBox="1"/>
            <p:nvPr/>
          </p:nvSpPr>
          <p:spPr>
            <a:xfrm>
              <a:off x="5792788" y="3338513"/>
              <a:ext cx="446087"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off</a:t>
              </a:r>
            </a:p>
          </p:txBody>
        </p:sp>
        <p:sp>
          <p:nvSpPr>
            <p:cNvPr id="189" name="Google Shape;189;p12"/>
            <p:cNvSpPr txBox="1"/>
            <p:nvPr/>
          </p:nvSpPr>
          <p:spPr>
            <a:xfrm>
              <a:off x="7551738" y="3265488"/>
              <a:ext cx="41592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on</a:t>
              </a:r>
            </a:p>
          </p:txBody>
        </p:sp>
        <p:sp>
          <p:nvSpPr>
            <p:cNvPr id="190" name="Google Shape;190;p12"/>
            <p:cNvSpPr txBox="1"/>
            <p:nvPr/>
          </p:nvSpPr>
          <p:spPr>
            <a:xfrm>
              <a:off x="6796088" y="28543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191" name="Google Shape;191;p12"/>
            <p:cNvSpPr txBox="1"/>
            <p:nvPr/>
          </p:nvSpPr>
          <p:spPr>
            <a:xfrm>
              <a:off x="6805613" y="35020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1</a:t>
              </a:r>
            </a:p>
          </p:txBody>
        </p:sp>
        <p:sp>
          <p:nvSpPr>
            <p:cNvPr id="192" name="Google Shape;192;p12"/>
            <p:cNvSpPr/>
            <p:nvPr/>
          </p:nvSpPr>
          <p:spPr>
            <a:xfrm>
              <a:off x="6267450" y="1420813"/>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12"/>
            <p:cNvSpPr/>
            <p:nvPr/>
          </p:nvSpPr>
          <p:spPr>
            <a:xfrm rot="5523972" flipH="1">
              <a:off x="5637213" y="2513013"/>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 name="Google Shape;194;p12"/>
            <p:cNvSpPr txBox="1"/>
            <p:nvPr/>
          </p:nvSpPr>
          <p:spPr>
            <a:xfrm>
              <a:off x="5475288" y="24225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195" name="Google Shape;195;p12"/>
            <p:cNvSpPr txBox="1"/>
            <p:nvPr/>
          </p:nvSpPr>
          <p:spPr>
            <a:xfrm>
              <a:off x="6367463" y="242887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196" name="Google Shape;196;p12"/>
            <p:cNvSpPr/>
            <p:nvPr/>
          </p:nvSpPr>
          <p:spPr>
            <a:xfrm rot="-5078651">
              <a:off x="6967538" y="2492375"/>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 name="Google Shape;197;p12"/>
            <p:cNvSpPr/>
            <p:nvPr/>
          </p:nvSpPr>
          <p:spPr>
            <a:xfrm rot="5523972" flipH="1">
              <a:off x="7437438" y="2411413"/>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 name="Google Shape;198;p12"/>
            <p:cNvSpPr txBox="1"/>
            <p:nvPr/>
          </p:nvSpPr>
          <p:spPr>
            <a:xfrm>
              <a:off x="7275513" y="23209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2</a:t>
              </a:r>
            </a:p>
          </p:txBody>
        </p:sp>
        <p:sp>
          <p:nvSpPr>
            <p:cNvPr id="199" name="Google Shape;199;p12"/>
            <p:cNvSpPr txBox="1"/>
            <p:nvPr/>
          </p:nvSpPr>
          <p:spPr>
            <a:xfrm>
              <a:off x="8167688" y="232727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Garamond" panose="02020404030301010803"/>
                  <a:ea typeface="Garamond" panose="02020404030301010803"/>
                  <a:cs typeface="Garamond" panose="02020404030301010803"/>
                  <a:sym typeface="Garamond" panose="02020404030301010803"/>
                </a:rPr>
                <a:t>2</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Event Driven Programming Paradigm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45184"/>
            <a:ext cx="11939542" cy="565539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Event-driven programming is a programming paradigm in which the flow of program execution is determined by events - for example a user action such as a mouse click, key press, or a message from the operating system or another program. </a:t>
            </a:r>
            <a:endParaRPr lang="en-IN" sz="2400" dirty="0" smtClean="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400" dirty="0" smtClean="0">
                <a:latin typeface="Times New Roman" pitchFamily="18" charset="0"/>
                <a:cs typeface="Times New Roman" pitchFamily="18" charset="0"/>
              </a:rPr>
              <a:t>An </a:t>
            </a:r>
            <a:r>
              <a:rPr lang="en-IN" sz="2400" dirty="0">
                <a:latin typeface="Times New Roman" pitchFamily="18" charset="0"/>
                <a:cs typeface="Times New Roman" pitchFamily="18" charset="0"/>
              </a:rPr>
              <a:t>event-driven application is designed to detect events as they occur, and then deal with them using an appropriate event-handling procedure. </a:t>
            </a:r>
            <a:endParaRPr lang="en-IN" sz="2400" dirty="0" smtClean="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In a typical modern event-driven program, there is no discernible flow of control. The main routine is an event-loop that waits for an event to occur, and then invokes the appropriate event-handling </a:t>
            </a:r>
            <a:r>
              <a:rPr lang="en-IN" sz="2400" dirty="0" smtClean="0">
                <a:latin typeface="Times New Roman" pitchFamily="18" charset="0"/>
                <a:cs typeface="Times New Roman" pitchFamily="18" charset="0"/>
              </a:rPr>
              <a:t>routine.</a:t>
            </a:r>
          </a:p>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Event callback is a function that is invoked when something significant happens like when click event is performed by user or the result of database query is available</a:t>
            </a:r>
            <a:r>
              <a:rPr lang="en-IN" sz="2400" dirty="0" smtClean="0">
                <a:latin typeface="Times New Roman" pitchFamily="18" charset="0"/>
                <a:cs typeface="Times New Roman" pitchFamily="18" charset="0"/>
              </a:rPr>
              <a:t>.</a:t>
            </a:r>
          </a:p>
          <a:p>
            <a:pPr algn="just" fontAlgn="base">
              <a:lnSpc>
                <a:spcPct val="150000"/>
              </a:lnSpc>
            </a:pPr>
            <a:endParaRPr lang="en-IN" sz="5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Event Driven Programming Paradigm</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45184"/>
            <a:ext cx="11939542" cy="6209392"/>
          </a:xfrm>
          <a:prstGeom prst="rect">
            <a:avLst/>
          </a:prstGeom>
        </p:spPr>
        <p:txBody>
          <a:bodyPr vert="horz" wrap="square" lIns="0" tIns="0" rIns="0" bIns="0" numCol="1" rtlCol="0">
            <a:spAutoFit/>
          </a:bodyPr>
          <a:lstStyle/>
          <a:p>
            <a:pPr algn="just" fontAlgn="base">
              <a:lnSpc>
                <a:spcPct val="150000"/>
              </a:lnSpc>
            </a:pPr>
            <a:endParaRPr lang="en-IN" sz="500" dirty="0" smtClean="0"/>
          </a:p>
          <a:p>
            <a:pPr algn="just" fontAlgn="base">
              <a:lnSpc>
                <a:spcPct val="150000"/>
              </a:lnSpc>
            </a:pPr>
            <a:r>
              <a:rPr lang="en-IN" sz="2400" b="1" dirty="0">
                <a:solidFill>
                  <a:srgbClr val="FF0000"/>
                </a:solidFill>
                <a:latin typeface="Times New Roman" pitchFamily="18" charset="0"/>
                <a:cs typeface="Times New Roman" pitchFamily="18" charset="0"/>
              </a:rPr>
              <a:t>Event </a:t>
            </a:r>
            <a:r>
              <a:rPr lang="en-IN" sz="2400" b="1" dirty="0" smtClean="0">
                <a:solidFill>
                  <a:srgbClr val="FF0000"/>
                </a:solidFill>
                <a:latin typeface="Times New Roman" pitchFamily="18" charset="0"/>
                <a:cs typeface="Times New Roman" pitchFamily="18" charset="0"/>
              </a:rPr>
              <a:t>Handlers: </a:t>
            </a:r>
            <a:r>
              <a:rPr lang="en-IN" sz="2400" dirty="0" smtClean="0">
                <a:latin typeface="Times New Roman" pitchFamily="18" charset="0"/>
                <a:cs typeface="Times New Roman" pitchFamily="18" charset="0"/>
              </a:rPr>
              <a:t>Event </a:t>
            </a:r>
            <a:r>
              <a:rPr lang="en-IN" sz="2400" dirty="0">
                <a:latin typeface="Times New Roman" pitchFamily="18" charset="0"/>
                <a:cs typeface="Times New Roman" pitchFamily="18" charset="0"/>
              </a:rPr>
              <a:t>handlers is a type of function or method that run a specific action when a specific event is triggered. For example, it could be a button that when user click it, it will display a message, and it will close the message when user click the button again, this is an event handler</a:t>
            </a:r>
            <a:r>
              <a:rPr lang="en-IN" sz="2400" dirty="0" smtClean="0">
                <a:latin typeface="Times New Roman" pitchFamily="18" charset="0"/>
                <a:cs typeface="Times New Roman" pitchFamily="18" charset="0"/>
              </a:rPr>
              <a:t>.</a:t>
            </a:r>
          </a:p>
          <a:p>
            <a:pPr algn="just" fontAlgn="base">
              <a:lnSpc>
                <a:spcPct val="150000"/>
              </a:lnSpc>
            </a:pPr>
            <a:endParaRPr lang="en-IN" sz="2400" dirty="0">
              <a:latin typeface="Times New Roman" pitchFamily="18" charset="0"/>
              <a:cs typeface="Times New Roman" pitchFamily="18" charset="0"/>
            </a:endParaRPr>
          </a:p>
          <a:p>
            <a:pPr algn="just" fontAlgn="base">
              <a:lnSpc>
                <a:spcPct val="150000"/>
              </a:lnSpc>
            </a:pPr>
            <a:r>
              <a:rPr lang="en-IN" sz="2400" b="1" dirty="0" smtClean="0">
                <a:solidFill>
                  <a:srgbClr val="FF0000"/>
                </a:solidFill>
                <a:latin typeface="Times New Roman" pitchFamily="18" charset="0"/>
                <a:cs typeface="Times New Roman" pitchFamily="18" charset="0"/>
              </a:rPr>
              <a:t>Trigger Functions: </a:t>
            </a:r>
            <a:r>
              <a:rPr lang="en-IN" sz="2400" dirty="0" smtClean="0">
                <a:latin typeface="Times New Roman" pitchFamily="18" charset="0"/>
                <a:cs typeface="Times New Roman" pitchFamily="18" charset="0"/>
              </a:rPr>
              <a:t>Trigger </a:t>
            </a:r>
            <a:r>
              <a:rPr lang="en-IN" sz="2400" dirty="0">
                <a:latin typeface="Times New Roman" pitchFamily="18" charset="0"/>
                <a:cs typeface="Times New Roman" pitchFamily="18" charset="0"/>
              </a:rPr>
              <a:t>functions in event-driven programming are a functions that decide what code to run when there are a specific event occurs, which are used to select which event handler to use for the event when there is specific event occurred</a:t>
            </a:r>
            <a:r>
              <a:rPr lang="en-IN" sz="2400" dirty="0" smtClean="0">
                <a:latin typeface="Times New Roman" pitchFamily="18" charset="0"/>
                <a:cs typeface="Times New Roman" pitchFamily="18" charset="0"/>
              </a:rPr>
              <a:t>.</a:t>
            </a:r>
          </a:p>
          <a:p>
            <a:pPr algn="just" fontAlgn="base">
              <a:lnSpc>
                <a:spcPct val="150000"/>
              </a:lnSpc>
            </a:pPr>
            <a:endParaRPr lang="en-IN" sz="2400" dirty="0">
              <a:latin typeface="Times New Roman" pitchFamily="18" charset="0"/>
              <a:cs typeface="Times New Roman" pitchFamily="18" charset="0"/>
            </a:endParaRPr>
          </a:p>
          <a:p>
            <a:pPr algn="just" fontAlgn="base">
              <a:lnSpc>
                <a:spcPct val="150000"/>
              </a:lnSpc>
            </a:pPr>
            <a:r>
              <a:rPr lang="en-IN" sz="2400" b="1" dirty="0" smtClean="0">
                <a:solidFill>
                  <a:srgbClr val="FF0000"/>
                </a:solidFill>
                <a:latin typeface="Times New Roman" pitchFamily="18" charset="0"/>
                <a:cs typeface="Times New Roman" pitchFamily="18" charset="0"/>
              </a:rPr>
              <a:t>Events: </a:t>
            </a:r>
            <a:r>
              <a:rPr lang="en-IN" sz="2400" dirty="0" smtClean="0">
                <a:latin typeface="Times New Roman" pitchFamily="18" charset="0"/>
                <a:cs typeface="Times New Roman" pitchFamily="18" charset="0"/>
              </a:rPr>
              <a:t>Events </a:t>
            </a:r>
            <a:r>
              <a:rPr lang="en-IN" sz="2400" dirty="0">
                <a:latin typeface="Times New Roman" pitchFamily="18" charset="0"/>
                <a:cs typeface="Times New Roman" pitchFamily="18" charset="0"/>
              </a:rPr>
              <a:t>include mouse, keyboard and user interface, which events need to be triggered in the program in order to happen, that mean user have to interacts with an object in the program, for example, click a button by a mouse, use keyboard to select a button and etc.</a:t>
            </a:r>
          </a:p>
        </p:txBody>
      </p:sp>
    </p:spTree>
    <p:extLst>
      <p:ext uri="{BB962C8B-B14F-4D97-AF65-F5344CB8AC3E}">
        <p14:creationId xmlns:p14="http://schemas.microsoft.com/office/powerpoint/2010/main" val="16408780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5" b="1" spc="13" dirty="0" smtClean="0">
                <a:solidFill>
                  <a:srgbClr val="010103"/>
                </a:solidFill>
                <a:latin typeface="Arial" panose="020B0604020202020204"/>
                <a:cs typeface="Arial" panose="020B0604020202020204"/>
              </a:rPr>
              <a:t>Introduction</a:t>
            </a:r>
            <a:endParaRPr sz="2565" dirty="0">
              <a:latin typeface="Arial" panose="020B0604020202020204"/>
              <a:cs typeface="Arial" panose="020B0604020202020204"/>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1"/>
            <a:ext cx="12105504" cy="5713994"/>
            <a:chOff x="152400" y="1236340"/>
            <a:chExt cx="9296400" cy="860166"/>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83397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t>A graphical user interface allows the user to interact with the operating system and other programs using graphical elements such as icons, buttons, and dialog boxes.</a:t>
              </a:r>
            </a:p>
            <a:p>
              <a:pPr marL="285750" indent="-285750" algn="just" fontAlgn="base">
                <a:lnSpc>
                  <a:spcPct val="150000"/>
                </a:lnSpc>
                <a:buFont typeface="Arial" panose="020B0604020202020204" pitchFamily="34" charset="0"/>
                <a:buChar char="•"/>
              </a:pPr>
              <a:r>
                <a:rPr lang="en-IN" sz="2400" dirty="0"/>
                <a:t>GUIs popularized the use of the mouse.</a:t>
              </a:r>
            </a:p>
            <a:p>
              <a:pPr marL="285750" indent="-285750" algn="just" fontAlgn="base">
                <a:lnSpc>
                  <a:spcPct val="150000"/>
                </a:lnSpc>
                <a:buFont typeface="Arial" panose="020B0604020202020204" pitchFamily="34" charset="0"/>
                <a:buChar char="•"/>
              </a:pPr>
              <a:r>
                <a:rPr lang="en-IN" sz="2400" dirty="0"/>
                <a:t>GUIs allow the user to point at graphical elements and click the mouse button to activate them.</a:t>
              </a:r>
            </a:p>
            <a:p>
              <a:pPr marL="285750" indent="-285750" algn="just" fontAlgn="base">
                <a:lnSpc>
                  <a:spcPct val="150000"/>
                </a:lnSpc>
                <a:buFont typeface="Arial" panose="020B0604020202020204" pitchFamily="34" charset="0"/>
                <a:buChar char="•"/>
              </a:pPr>
              <a:r>
                <a:rPr lang="en-IN" sz="2400" dirty="0"/>
                <a:t>GUI Programs Are Event-Driven</a:t>
              </a:r>
            </a:p>
            <a:p>
              <a:pPr marL="285750" indent="-285750" algn="just" fontAlgn="base">
                <a:lnSpc>
                  <a:spcPct val="150000"/>
                </a:lnSpc>
                <a:buFont typeface="Arial" panose="020B0604020202020204" pitchFamily="34" charset="0"/>
                <a:buChar char="•"/>
              </a:pPr>
              <a:r>
                <a:rPr lang="en-IN" sz="2400" dirty="0"/>
                <a:t>User determines the order in which things happen</a:t>
              </a:r>
            </a:p>
            <a:p>
              <a:pPr marL="285750" indent="-285750" algn="just" fontAlgn="base">
                <a:lnSpc>
                  <a:spcPct val="150000"/>
                </a:lnSpc>
                <a:buFont typeface="Arial" panose="020B0604020202020204" pitchFamily="34" charset="0"/>
                <a:buChar char="•"/>
              </a:pPr>
              <a:r>
                <a:rPr lang="en-IN" sz="2400" dirty="0"/>
                <a:t>GUI programs respond to the actions of the user, thus they are event driven</a:t>
              </a:r>
              <a:r>
                <a:rPr lang="en-IN" sz="2400" dirty="0" smtClean="0"/>
                <a:t>.</a:t>
              </a:r>
            </a:p>
            <a:p>
              <a:pPr marL="285750" indent="-285750" algn="just" fontAlgn="base">
                <a:lnSpc>
                  <a:spcPct val="150000"/>
                </a:lnSpc>
                <a:buFont typeface="Arial" panose="020B0604020202020204" pitchFamily="34" charset="0"/>
                <a:buChar char="•"/>
              </a:pPr>
              <a:r>
                <a:rPr lang="en-IN" sz="2400" dirty="0"/>
                <a:t>The </a:t>
              </a:r>
              <a:r>
                <a:rPr lang="en-IN" sz="2400" dirty="0" err="1"/>
                <a:t>tkinter</a:t>
              </a:r>
              <a:r>
                <a:rPr lang="en-IN" sz="2400" dirty="0"/>
                <a:t> module is a wrapper around </a:t>
              </a:r>
              <a:r>
                <a:rPr lang="en-IN" sz="2400" dirty="0" err="1"/>
                <a:t>tk</a:t>
              </a:r>
              <a:r>
                <a:rPr lang="en-IN" sz="2400" dirty="0"/>
                <a:t>, which is a wrapper around </a:t>
              </a:r>
              <a:r>
                <a:rPr lang="en-IN" sz="2400" dirty="0" err="1"/>
                <a:t>tcl</a:t>
              </a:r>
              <a:r>
                <a:rPr lang="en-IN" sz="2400" dirty="0"/>
                <a:t>, which is what is used to create windows and graphical user interfaces.</a:t>
              </a:r>
            </a:p>
          </p:txBody>
        </p:sp>
      </p:grpSp>
      <p:pic>
        <p:nvPicPr>
          <p:cNvPr id="4" name="Picture 3"/>
          <p:cNvPicPr>
            <a:picLocks noChangeAspect="1"/>
          </p:cNvPicPr>
          <p:nvPr/>
        </p:nvPicPr>
        <p:blipFill>
          <a:blip r:embed="rId3"/>
          <a:stretch>
            <a:fillRect/>
          </a:stretch>
        </p:blipFill>
        <p:spPr>
          <a:xfrm>
            <a:off x="8304803" y="3347815"/>
            <a:ext cx="3224746" cy="152499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5" b="1" spc="13" dirty="0" smtClean="0">
                <a:solidFill>
                  <a:srgbClr val="010103"/>
                </a:solidFill>
                <a:latin typeface="Arial" panose="020B0604020202020204"/>
                <a:cs typeface="Arial" panose="020B0604020202020204"/>
              </a:rPr>
              <a:t>Introduction</a:t>
            </a:r>
            <a:endParaRPr sz="2565" dirty="0">
              <a:latin typeface="Arial" panose="020B0604020202020204"/>
              <a:cs typeface="Arial" panose="020B0604020202020204"/>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978859"/>
            <a:chOff x="152400" y="1236340"/>
            <a:chExt cx="9296400" cy="925722"/>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41747"/>
              <a:ext cx="9071457" cy="92031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A major task that a GUI designer needs to do is to determine what will happen when a GUI is invoked</a:t>
              </a:r>
            </a:p>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Every GUI component may generate different kinds of “events”  when a user makes access to it using his mouse or keyboard</a:t>
              </a:r>
            </a:p>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E.g. if a user moves his mouse on top of a button, an event of that button will be generated to the Windows system</a:t>
              </a:r>
            </a:p>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E.g. if the user further clicks, then another event of that button will be generated (actually it is the click event)</a:t>
              </a:r>
            </a:p>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For any event generated, the system will first check if there is an event handler, which </a:t>
              </a:r>
              <a:r>
                <a:rPr lang="en-IN" sz="2400" dirty="0" smtClean="0">
                  <a:latin typeface="Times New Roman" pitchFamily="18" charset="0"/>
                  <a:cs typeface="Times New Roman" pitchFamily="18" charset="0"/>
                </a:rPr>
                <a:t>defines the </a:t>
              </a:r>
              <a:r>
                <a:rPr lang="en-IN" sz="2400" dirty="0">
                  <a:latin typeface="Times New Roman" pitchFamily="18" charset="0"/>
                  <a:cs typeface="Times New Roman" pitchFamily="18" charset="0"/>
                </a:rPr>
                <a:t>action for that event</a:t>
              </a:r>
            </a:p>
            <a:p>
              <a:pPr marL="285750" indent="-285750" algn="just" fontAlgn="base">
                <a:lnSpc>
                  <a:spcPct val="150000"/>
                </a:lnSpc>
                <a:buFont typeface="Arial" panose="020B0604020202020204" pitchFamily="34" charset="0"/>
                <a:buChar char="•"/>
              </a:pPr>
              <a:endParaRPr lang="en-IN" sz="1750" dirty="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5" b="1" spc="13" dirty="0" smtClean="0">
                <a:solidFill>
                  <a:srgbClr val="010103"/>
                </a:solidFill>
                <a:latin typeface="Arial" panose="020B0604020202020204"/>
                <a:cs typeface="Arial" panose="020B0604020202020204"/>
              </a:rPr>
              <a:t>Introduction</a:t>
            </a:r>
            <a:endParaRPr sz="2565" dirty="0">
              <a:latin typeface="Arial" panose="020B0604020202020204"/>
              <a:cs typeface="Arial" panose="020B0604020202020204"/>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22760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smtClean="0">
                  <a:latin typeface="Times New Roman" pitchFamily="18" charset="0"/>
                  <a:cs typeface="Times New Roman" pitchFamily="18" charset="0"/>
                </a:rPr>
                <a:t>For </a:t>
              </a:r>
              <a:r>
                <a:rPr lang="en-IN" sz="2400" dirty="0">
                  <a:latin typeface="Times New Roman" pitchFamily="18" charset="0"/>
                  <a:cs typeface="Times New Roman" pitchFamily="18" charset="0"/>
                </a:rPr>
                <a:t>a GUI designer, he needs to develop the event handler to determine the action that he wants Windows to take for that event</a:t>
              </a:r>
              <a:r>
                <a:rPr lang="en-IN" sz="2400" dirty="0" smtClean="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endParaRPr lang="en-IN" sz="1750" dirty="0"/>
            </a:p>
          </p:txBody>
        </p:sp>
      </p:grpSp>
      <p:grpSp>
        <p:nvGrpSpPr>
          <p:cNvPr id="10" name="Group 9"/>
          <p:cNvGrpSpPr/>
          <p:nvPr/>
        </p:nvGrpSpPr>
        <p:grpSpPr>
          <a:xfrm>
            <a:off x="3974446" y="2806733"/>
            <a:ext cx="5153026" cy="2895600"/>
            <a:chOff x="990600" y="1447800"/>
            <a:chExt cx="8001000" cy="4724400"/>
          </a:xfrm>
        </p:grpSpPr>
        <p:sp>
          <p:nvSpPr>
            <p:cNvPr id="11" name="AutoShape 20"/>
            <p:cNvSpPr>
              <a:spLocks noChangeArrowheads="1"/>
            </p:cNvSpPr>
            <p:nvPr/>
          </p:nvSpPr>
          <p:spPr bwMode="auto">
            <a:xfrm>
              <a:off x="1295400" y="2514600"/>
              <a:ext cx="2590800" cy="1905000"/>
            </a:xfrm>
            <a:prstGeom prst="flowChartDecision">
              <a:avLst/>
            </a:prstGeom>
            <a:solidFill>
              <a:schemeClr val="bg1"/>
            </a:solidFill>
            <a:ln w="9525">
              <a:solidFill>
                <a:schemeClr val="tx1"/>
              </a:solidFill>
              <a:miter lim="800000"/>
            </a:ln>
          </p:spPr>
          <p:txBody>
            <a:bodyPr wrap="none" anchor="ctr"/>
            <a:lstStyle/>
            <a:p>
              <a:pPr algn="ctr"/>
              <a:r>
                <a:rPr lang="en-US" altLang="zh-TW" sz="1400" dirty="0"/>
                <a:t>Any event?</a:t>
              </a:r>
            </a:p>
          </p:txBody>
        </p:sp>
        <p:sp>
          <p:nvSpPr>
            <p:cNvPr id="12" name="AutoShape 22"/>
            <p:cNvSpPr>
              <a:spLocks noChangeArrowheads="1"/>
            </p:cNvSpPr>
            <p:nvPr/>
          </p:nvSpPr>
          <p:spPr bwMode="auto">
            <a:xfrm>
              <a:off x="4419600" y="2514600"/>
              <a:ext cx="2895600" cy="1905000"/>
            </a:xfrm>
            <a:prstGeom prst="flowChartDecision">
              <a:avLst/>
            </a:prstGeom>
            <a:solidFill>
              <a:schemeClr val="bg1"/>
            </a:solidFill>
            <a:ln w="9525">
              <a:solidFill>
                <a:schemeClr val="tx1"/>
              </a:solidFill>
              <a:miter lim="800000"/>
            </a:ln>
          </p:spPr>
          <p:txBody>
            <a:bodyPr wrap="none" anchor="ctr"/>
            <a:lstStyle/>
            <a:p>
              <a:pPr algn="ctr"/>
              <a:r>
                <a:rPr lang="en-US" altLang="zh-TW" sz="1400" dirty="0"/>
                <a:t>Is there </a:t>
              </a:r>
            </a:p>
            <a:p>
              <a:pPr algn="ctr"/>
              <a:r>
                <a:rPr lang="en-US" altLang="zh-TW" sz="1400" dirty="0"/>
                <a:t>an event handler </a:t>
              </a:r>
            </a:p>
            <a:p>
              <a:pPr algn="ctr"/>
              <a:r>
                <a:rPr lang="en-US" altLang="zh-TW" sz="1400" dirty="0"/>
                <a:t>for that </a:t>
              </a:r>
            </a:p>
            <a:p>
              <a:pPr algn="ctr"/>
              <a:r>
                <a:rPr lang="en-US" altLang="zh-TW" sz="1400" dirty="0"/>
                <a:t>event?</a:t>
              </a:r>
            </a:p>
          </p:txBody>
        </p:sp>
        <p:sp>
          <p:nvSpPr>
            <p:cNvPr id="13" name="AutoShape 23"/>
            <p:cNvSpPr>
              <a:spLocks noChangeArrowheads="1"/>
            </p:cNvSpPr>
            <p:nvPr/>
          </p:nvSpPr>
          <p:spPr bwMode="auto">
            <a:xfrm>
              <a:off x="6705600" y="4953000"/>
              <a:ext cx="2286000" cy="990600"/>
            </a:xfrm>
            <a:prstGeom prst="flowChartInputOutput">
              <a:avLst/>
            </a:prstGeom>
            <a:solidFill>
              <a:srgbClr val="FFFF00"/>
            </a:solidFill>
            <a:ln w="9525">
              <a:solidFill>
                <a:schemeClr val="tx1"/>
              </a:solidFill>
              <a:miter lim="800000"/>
            </a:ln>
          </p:spPr>
          <p:txBody>
            <a:bodyPr wrap="none" anchor="ctr"/>
            <a:lstStyle/>
            <a:p>
              <a:pPr algn="ctr"/>
              <a:r>
                <a:rPr lang="en-US" altLang="zh-TW" sz="1400" dirty="0"/>
                <a:t>Run event </a:t>
              </a:r>
            </a:p>
            <a:p>
              <a:pPr algn="ctr"/>
              <a:r>
                <a:rPr lang="en-US" altLang="zh-TW" sz="1400" dirty="0"/>
                <a:t>handler</a:t>
              </a:r>
            </a:p>
          </p:txBody>
        </p:sp>
        <p:sp>
          <p:nvSpPr>
            <p:cNvPr id="14" name="Line 25"/>
            <p:cNvSpPr>
              <a:spLocks noChangeShapeType="1"/>
            </p:cNvSpPr>
            <p:nvPr/>
          </p:nvSpPr>
          <p:spPr bwMode="auto">
            <a:xfrm>
              <a:off x="2590800" y="1447800"/>
              <a:ext cx="0" cy="1066800"/>
            </a:xfrm>
            <a:prstGeom prst="line">
              <a:avLst/>
            </a:prstGeom>
            <a:noFill/>
            <a:ln w="9525">
              <a:solidFill>
                <a:schemeClr val="tx1"/>
              </a:solidFill>
              <a:miter lim="800000"/>
              <a:tailEnd type="triangle" w="med" len="med"/>
            </a:ln>
          </p:spPr>
          <p:txBody>
            <a:bodyPr wrap="none"/>
            <a:lstStyle/>
            <a:p>
              <a:endParaRPr lang="en-US"/>
            </a:p>
          </p:txBody>
        </p:sp>
        <p:sp>
          <p:nvSpPr>
            <p:cNvPr id="15" name="Line 26"/>
            <p:cNvSpPr>
              <a:spLocks noChangeShapeType="1"/>
            </p:cNvSpPr>
            <p:nvPr/>
          </p:nvSpPr>
          <p:spPr bwMode="auto">
            <a:xfrm>
              <a:off x="2590800" y="4419600"/>
              <a:ext cx="0" cy="990600"/>
            </a:xfrm>
            <a:prstGeom prst="line">
              <a:avLst/>
            </a:prstGeom>
            <a:noFill/>
            <a:ln w="9525">
              <a:solidFill>
                <a:schemeClr val="tx1"/>
              </a:solidFill>
              <a:miter lim="800000"/>
              <a:tailEnd type="triangle" w="med" len="med"/>
            </a:ln>
          </p:spPr>
          <p:txBody>
            <a:bodyPr wrap="none"/>
            <a:lstStyle/>
            <a:p>
              <a:endParaRPr lang="en-US"/>
            </a:p>
          </p:txBody>
        </p:sp>
        <p:sp>
          <p:nvSpPr>
            <p:cNvPr id="16" name="Freeform 27"/>
            <p:cNvSpPr/>
            <p:nvPr/>
          </p:nvSpPr>
          <p:spPr bwMode="auto">
            <a:xfrm>
              <a:off x="990600" y="2057400"/>
              <a:ext cx="5927725" cy="3352800"/>
            </a:xfrm>
            <a:custGeom>
              <a:avLst/>
              <a:gdLst>
                <a:gd name="T0" fmla="*/ 3734 w 3734"/>
                <a:gd name="T1" fmla="*/ 2112 h 2112"/>
                <a:gd name="T2" fmla="*/ 0 w 3734"/>
                <a:gd name="T3" fmla="*/ 2112 h 2112"/>
                <a:gd name="T4" fmla="*/ 0 w 3734"/>
                <a:gd name="T5" fmla="*/ 0 h 2112"/>
                <a:gd name="T6" fmla="*/ 1027 w 3734"/>
                <a:gd name="T7" fmla="*/ 0 h 2112"/>
                <a:gd name="T8" fmla="*/ 0 60000 65536"/>
                <a:gd name="T9" fmla="*/ 0 60000 65536"/>
                <a:gd name="T10" fmla="*/ 0 60000 65536"/>
                <a:gd name="T11" fmla="*/ 0 60000 65536"/>
                <a:gd name="T12" fmla="*/ 0 w 3734"/>
                <a:gd name="T13" fmla="*/ 0 h 2112"/>
                <a:gd name="T14" fmla="*/ 3734 w 3734"/>
                <a:gd name="T15" fmla="*/ 2112 h 2112"/>
              </a:gdLst>
              <a:ahLst/>
              <a:cxnLst>
                <a:cxn ang="T8">
                  <a:pos x="T0" y="T1"/>
                </a:cxn>
                <a:cxn ang="T9">
                  <a:pos x="T2" y="T3"/>
                </a:cxn>
                <a:cxn ang="T10">
                  <a:pos x="T4" y="T5"/>
                </a:cxn>
                <a:cxn ang="T11">
                  <a:pos x="T6" y="T7"/>
                </a:cxn>
              </a:cxnLst>
              <a:rect l="T12" t="T13" r="T14" b="T15"/>
              <a:pathLst>
                <a:path w="3734" h="2112">
                  <a:moveTo>
                    <a:pt x="3734" y="2112"/>
                  </a:moveTo>
                  <a:lnTo>
                    <a:pt x="0" y="2112"/>
                  </a:lnTo>
                  <a:lnTo>
                    <a:pt x="0" y="0"/>
                  </a:lnTo>
                  <a:lnTo>
                    <a:pt x="1027" y="0"/>
                  </a:lnTo>
                </a:path>
              </a:pathLst>
            </a:custGeom>
            <a:noFill/>
            <a:ln w="9525">
              <a:solidFill>
                <a:schemeClr val="tx1"/>
              </a:solidFill>
              <a:miter lim="800000"/>
              <a:tailEnd type="triangle" w="med" len="med"/>
            </a:ln>
          </p:spPr>
          <p:txBody>
            <a:bodyPr wrap="none"/>
            <a:lstStyle/>
            <a:p>
              <a:endParaRPr lang="en-US"/>
            </a:p>
          </p:txBody>
        </p:sp>
        <p:sp>
          <p:nvSpPr>
            <p:cNvPr id="17" name="Line 28"/>
            <p:cNvSpPr>
              <a:spLocks noChangeShapeType="1"/>
            </p:cNvSpPr>
            <p:nvPr/>
          </p:nvSpPr>
          <p:spPr bwMode="auto">
            <a:xfrm>
              <a:off x="3886200" y="3429000"/>
              <a:ext cx="609600" cy="0"/>
            </a:xfrm>
            <a:prstGeom prst="line">
              <a:avLst/>
            </a:prstGeom>
            <a:noFill/>
            <a:ln w="9525">
              <a:solidFill>
                <a:schemeClr val="tx1"/>
              </a:solidFill>
              <a:miter lim="800000"/>
              <a:tailEnd type="triangle" w="med" len="med"/>
            </a:ln>
          </p:spPr>
          <p:txBody>
            <a:bodyPr wrap="none"/>
            <a:lstStyle/>
            <a:p>
              <a:endParaRPr lang="en-US"/>
            </a:p>
          </p:txBody>
        </p:sp>
        <p:sp>
          <p:nvSpPr>
            <p:cNvPr id="18" name="Line 29"/>
            <p:cNvSpPr>
              <a:spLocks noChangeShapeType="1"/>
            </p:cNvSpPr>
            <p:nvPr/>
          </p:nvSpPr>
          <p:spPr bwMode="auto">
            <a:xfrm>
              <a:off x="5867400" y="4419600"/>
              <a:ext cx="0" cy="990600"/>
            </a:xfrm>
            <a:prstGeom prst="line">
              <a:avLst/>
            </a:prstGeom>
            <a:noFill/>
            <a:ln w="9525">
              <a:solidFill>
                <a:schemeClr val="tx1"/>
              </a:solidFill>
              <a:miter lim="800000"/>
              <a:tailEnd type="triangle" w="med" len="med"/>
            </a:ln>
          </p:spPr>
          <p:txBody>
            <a:bodyPr wrap="none"/>
            <a:lstStyle/>
            <a:p>
              <a:endParaRPr lang="en-US"/>
            </a:p>
          </p:txBody>
        </p:sp>
        <p:sp>
          <p:nvSpPr>
            <p:cNvPr id="19" name="Freeform 30"/>
            <p:cNvSpPr/>
            <p:nvPr/>
          </p:nvSpPr>
          <p:spPr bwMode="auto">
            <a:xfrm>
              <a:off x="7315200" y="3429000"/>
              <a:ext cx="685800" cy="1524000"/>
            </a:xfrm>
            <a:custGeom>
              <a:avLst/>
              <a:gdLst>
                <a:gd name="T0" fmla="*/ 0 w 432"/>
                <a:gd name="T1" fmla="*/ 0 h 960"/>
                <a:gd name="T2" fmla="*/ 432 w 432"/>
                <a:gd name="T3" fmla="*/ 0 h 960"/>
                <a:gd name="T4" fmla="*/ 432 w 432"/>
                <a:gd name="T5" fmla="*/ 960 h 960"/>
                <a:gd name="T6" fmla="*/ 0 60000 65536"/>
                <a:gd name="T7" fmla="*/ 0 60000 65536"/>
                <a:gd name="T8" fmla="*/ 0 60000 65536"/>
                <a:gd name="T9" fmla="*/ 0 w 432"/>
                <a:gd name="T10" fmla="*/ 0 h 960"/>
                <a:gd name="T11" fmla="*/ 432 w 432"/>
                <a:gd name="T12" fmla="*/ 960 h 960"/>
              </a:gdLst>
              <a:ahLst/>
              <a:cxnLst>
                <a:cxn ang="T6">
                  <a:pos x="T0" y="T1"/>
                </a:cxn>
                <a:cxn ang="T7">
                  <a:pos x="T2" y="T3"/>
                </a:cxn>
                <a:cxn ang="T8">
                  <a:pos x="T4" y="T5"/>
                </a:cxn>
              </a:cxnLst>
              <a:rect l="T9" t="T10" r="T11" b="T12"/>
              <a:pathLst>
                <a:path w="432" h="960">
                  <a:moveTo>
                    <a:pt x="0" y="0"/>
                  </a:moveTo>
                  <a:lnTo>
                    <a:pt x="432" y="0"/>
                  </a:lnTo>
                  <a:lnTo>
                    <a:pt x="432" y="960"/>
                  </a:lnTo>
                </a:path>
              </a:pathLst>
            </a:custGeom>
            <a:noFill/>
            <a:ln w="9525">
              <a:solidFill>
                <a:schemeClr val="tx1"/>
              </a:solidFill>
              <a:miter lim="800000"/>
              <a:tailEnd type="triangle" w="med" len="med"/>
            </a:ln>
          </p:spPr>
          <p:txBody>
            <a:bodyPr wrap="none"/>
            <a:lstStyle/>
            <a:p>
              <a:endParaRPr lang="en-US"/>
            </a:p>
          </p:txBody>
        </p:sp>
        <p:sp>
          <p:nvSpPr>
            <p:cNvPr id="20" name="Text Box 31"/>
            <p:cNvSpPr txBox="1">
              <a:spLocks noChangeArrowheads="1"/>
            </p:cNvSpPr>
            <p:nvPr/>
          </p:nvSpPr>
          <p:spPr bwMode="auto">
            <a:xfrm>
              <a:off x="3657600" y="2971800"/>
              <a:ext cx="658813" cy="457200"/>
            </a:xfrm>
            <a:prstGeom prst="rect">
              <a:avLst/>
            </a:prstGeom>
            <a:noFill/>
            <a:ln w="9525">
              <a:noFill/>
              <a:miter lim="800000"/>
            </a:ln>
          </p:spPr>
          <p:txBody>
            <a:bodyPr wrap="none">
              <a:spAutoFit/>
            </a:bodyPr>
            <a:lstStyle/>
            <a:p>
              <a:r>
                <a:rPr lang="en-US" altLang="zh-TW"/>
                <a:t>Yes</a:t>
              </a:r>
            </a:p>
          </p:txBody>
        </p:sp>
        <p:sp>
          <p:nvSpPr>
            <p:cNvPr id="21" name="Text Box 32"/>
            <p:cNvSpPr txBox="1">
              <a:spLocks noChangeArrowheads="1"/>
            </p:cNvSpPr>
            <p:nvPr/>
          </p:nvSpPr>
          <p:spPr bwMode="auto">
            <a:xfrm>
              <a:off x="2667000" y="4343400"/>
              <a:ext cx="557213" cy="457200"/>
            </a:xfrm>
            <a:prstGeom prst="rect">
              <a:avLst/>
            </a:prstGeom>
            <a:noFill/>
            <a:ln w="9525">
              <a:noFill/>
              <a:miter lim="800000"/>
            </a:ln>
          </p:spPr>
          <p:txBody>
            <a:bodyPr wrap="none">
              <a:spAutoFit/>
            </a:bodyPr>
            <a:lstStyle/>
            <a:p>
              <a:r>
                <a:rPr lang="en-US" altLang="zh-TW"/>
                <a:t>No</a:t>
              </a:r>
            </a:p>
          </p:txBody>
        </p:sp>
        <p:sp>
          <p:nvSpPr>
            <p:cNvPr id="22" name="Text Box 33"/>
            <p:cNvSpPr txBox="1">
              <a:spLocks noChangeArrowheads="1"/>
            </p:cNvSpPr>
            <p:nvPr/>
          </p:nvSpPr>
          <p:spPr bwMode="auto">
            <a:xfrm>
              <a:off x="7296148" y="2828238"/>
              <a:ext cx="658813" cy="457199"/>
            </a:xfrm>
            <a:prstGeom prst="rect">
              <a:avLst/>
            </a:prstGeom>
            <a:noFill/>
            <a:ln w="9525">
              <a:noFill/>
              <a:miter lim="800000"/>
            </a:ln>
          </p:spPr>
          <p:txBody>
            <a:bodyPr wrap="none">
              <a:spAutoFit/>
            </a:bodyPr>
            <a:lstStyle/>
            <a:p>
              <a:r>
                <a:rPr lang="en-US" altLang="zh-TW" dirty="0"/>
                <a:t>Yes</a:t>
              </a:r>
            </a:p>
          </p:txBody>
        </p:sp>
        <p:sp>
          <p:nvSpPr>
            <p:cNvPr id="23" name="Text Box 34"/>
            <p:cNvSpPr txBox="1">
              <a:spLocks noChangeArrowheads="1"/>
            </p:cNvSpPr>
            <p:nvPr/>
          </p:nvSpPr>
          <p:spPr bwMode="auto">
            <a:xfrm>
              <a:off x="5943600" y="4343400"/>
              <a:ext cx="557213" cy="457200"/>
            </a:xfrm>
            <a:prstGeom prst="rect">
              <a:avLst/>
            </a:prstGeom>
            <a:noFill/>
            <a:ln w="9525">
              <a:noFill/>
              <a:miter lim="800000"/>
            </a:ln>
          </p:spPr>
          <p:txBody>
            <a:bodyPr wrap="none">
              <a:spAutoFit/>
            </a:bodyPr>
            <a:lstStyle/>
            <a:p>
              <a:r>
                <a:rPr lang="en-US" altLang="zh-TW"/>
                <a:t>No</a:t>
              </a:r>
            </a:p>
          </p:txBody>
        </p:sp>
        <p:sp>
          <p:nvSpPr>
            <p:cNvPr id="24" name="Line 36"/>
            <p:cNvSpPr>
              <a:spLocks noChangeShapeType="1"/>
            </p:cNvSpPr>
            <p:nvPr/>
          </p:nvSpPr>
          <p:spPr bwMode="auto">
            <a:xfrm flipV="1">
              <a:off x="6553200" y="5791200"/>
              <a:ext cx="609600" cy="381000"/>
            </a:xfrm>
            <a:prstGeom prst="line">
              <a:avLst/>
            </a:prstGeom>
            <a:noFill/>
            <a:ln w="9525">
              <a:solidFill>
                <a:srgbClr val="FF0000"/>
              </a:solidFill>
              <a:miter lim="800000"/>
              <a:tailEnd type="triangle" w="med" len="med"/>
            </a:ln>
          </p:spPr>
          <p:txBody>
            <a:bodyPr wrap="none"/>
            <a:lstStyle/>
            <a:p>
              <a:endParaRPr lang="en-US"/>
            </a:p>
          </p:txBody>
        </p:sp>
      </p:grpSp>
    </p:spTree>
    <p:extLst>
      <p:ext uri="{BB962C8B-B14F-4D97-AF65-F5344CB8AC3E}">
        <p14:creationId xmlns:p14="http://schemas.microsoft.com/office/powerpoint/2010/main" val="1201051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GUI Using Python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77219"/>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55894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solidFill>
                  <a:srgbClr val="FF0000"/>
                </a:solidFill>
                <a:latin typeface="Times New Roman" pitchFamily="18" charset="0"/>
                <a:cs typeface="Times New Roman" pitchFamily="18" charset="0"/>
              </a:rPr>
              <a:t>Tkinter:</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fontAlgn="base">
              <a:lnSpc>
                <a:spcPct val="150000"/>
              </a:lnSpc>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Tkinter </a:t>
            </a:r>
            <a:r>
              <a:rPr lang="en-IN" sz="2000" dirty="0">
                <a:latin typeface="Times New Roman" pitchFamily="18" charset="0"/>
                <a:cs typeface="Times New Roman" pitchFamily="18" charset="0"/>
              </a:rPr>
              <a:t>is the Python interface to the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 GUI toolkit shipped with Python. </a:t>
            </a:r>
          </a:p>
          <a:p>
            <a:pPr marL="285750" indent="-285750" algn="just" fontAlgn="base">
              <a:lnSpc>
                <a:spcPct val="150000"/>
              </a:lnSpc>
              <a:buFont typeface="Arial" panose="020B0604020202020204" pitchFamily="34" charset="0"/>
              <a:buChar char="•"/>
            </a:pPr>
            <a:r>
              <a:rPr lang="en-IN" sz="2000" dirty="0" err="1">
                <a:solidFill>
                  <a:srgbClr val="FF0000"/>
                </a:solidFill>
                <a:latin typeface="Times New Roman" pitchFamily="18" charset="0"/>
                <a:cs typeface="Times New Roman" pitchFamily="18" charset="0"/>
              </a:rPr>
              <a:t>wxPython</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is an open-source Python interface for </a:t>
            </a:r>
            <a:r>
              <a:rPr lang="en-IN" sz="2000" dirty="0" err="1" smtClean="0">
                <a:latin typeface="Times New Roman" pitchFamily="18" charset="0"/>
                <a:cs typeface="Times New Roman" pitchFamily="18" charset="0"/>
              </a:rPr>
              <a:t>wx</a:t>
            </a:r>
            <a:r>
              <a:rPr lang="en-IN" sz="2000" dirty="0" smtClean="0">
                <a:latin typeface="Times New Roman" pitchFamily="18" charset="0"/>
                <a:cs typeface="Times New Roman" pitchFamily="18" charset="0"/>
              </a:rPr>
              <a:t> Windows</a:t>
            </a:r>
            <a:endParaRPr lang="en-IN" sz="2000" dirty="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000" dirty="0" err="1">
                <a:solidFill>
                  <a:srgbClr val="FF0000"/>
                </a:solidFill>
                <a:latin typeface="Times New Roman" pitchFamily="18" charset="0"/>
                <a:cs typeface="Times New Roman" pitchFamily="18" charset="0"/>
              </a:rPr>
              <a:t>PyQt</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fontAlgn="base">
              <a:lnSpc>
                <a:spcPct val="150000"/>
              </a:lnSpc>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is also a Python interface for a popular cross-platform </a:t>
            </a:r>
            <a:r>
              <a:rPr lang="en-IN" sz="2000" dirty="0" err="1">
                <a:latin typeface="Times New Roman" pitchFamily="18" charset="0"/>
                <a:cs typeface="Times New Roman" pitchFamily="18" charset="0"/>
              </a:rPr>
              <a:t>Qt</a:t>
            </a:r>
            <a:r>
              <a:rPr lang="en-IN" sz="2000" dirty="0">
                <a:latin typeface="Times New Roman" pitchFamily="18" charset="0"/>
                <a:cs typeface="Times New Roman" pitchFamily="18" charset="0"/>
              </a:rPr>
              <a:t> GUI library.</a:t>
            </a:r>
          </a:p>
          <a:p>
            <a:pPr marL="285750" indent="-285750" algn="just" fontAlgn="base">
              <a:lnSpc>
                <a:spcPct val="150000"/>
              </a:lnSpc>
              <a:buFont typeface="Arial" panose="020B0604020202020204" pitchFamily="34" charset="0"/>
              <a:buChar char="•"/>
            </a:pPr>
            <a:r>
              <a:rPr lang="en-IN" sz="2000" dirty="0" err="1">
                <a:solidFill>
                  <a:srgbClr val="FF0000"/>
                </a:solidFill>
                <a:latin typeface="Times New Roman" pitchFamily="18" charset="0"/>
                <a:cs typeface="Times New Roman" pitchFamily="18" charset="0"/>
              </a:rPr>
              <a:t>JPython</a:t>
            </a:r>
            <a:r>
              <a:rPr lang="en-IN" sz="2000" dirty="0">
                <a:solidFill>
                  <a:srgbClr val="FF0000"/>
                </a:solidFill>
                <a:latin typeface="Times New Roman" pitchFamily="18" charset="0"/>
                <a:cs typeface="Times New Roman" pitchFamily="18" charset="0"/>
              </a:rPr>
              <a:t>:</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fontAlgn="base">
              <a:lnSpc>
                <a:spcPct val="150000"/>
              </a:lnSpc>
            </a:pP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JPython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is a Python port for Java which gives Python scripts seamless access to Java class libraries on the local machine</a:t>
            </a:r>
          </a:p>
          <a:p>
            <a:pPr marL="285750" indent="-285750" algn="just" fontAlgn="base">
              <a:lnSpc>
                <a:spcPct val="150000"/>
              </a:lnSpc>
              <a:buFont typeface="Arial" panose="020B0604020202020204" pitchFamily="34" charset="0"/>
              <a:buChar char="•"/>
            </a:pPr>
            <a:endParaRPr lang="en-IN" sz="175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Tkinter Programming</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94393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Tkinter is the standard GUI library for Python. </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Creating a GUI application using Tkinter </a:t>
            </a:r>
          </a:p>
          <a:p>
            <a:pPr algn="just" fontAlgn="base">
              <a:lnSpc>
                <a:spcPct val="150000"/>
              </a:lnSpc>
            </a:pPr>
            <a:r>
              <a:rPr lang="en-IN" sz="2000" b="1" dirty="0" smtClean="0">
                <a:latin typeface="Times New Roman" pitchFamily="18" charset="0"/>
                <a:cs typeface="Times New Roman" pitchFamily="18" charset="0"/>
              </a:rPr>
              <a:t>Steps </a:t>
            </a:r>
            <a:endParaRPr lang="en-IN" sz="2000" b="1" dirty="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Import the Tkinter module</a:t>
            </a:r>
            <a:r>
              <a:rPr lang="en-IN" sz="2000" dirty="0" smtClean="0">
                <a:latin typeface="Times New Roman" pitchFamily="18" charset="0"/>
                <a:cs typeface="Times New Roman" pitchFamily="18" charset="0"/>
              </a:rPr>
              <a:t>.</a:t>
            </a:r>
          </a:p>
          <a:p>
            <a:pPr lvl="1" algn="just" fontAlgn="base">
              <a:lnSpc>
                <a:spcPct val="150000"/>
              </a:lnSpc>
            </a:pPr>
            <a:r>
              <a:rPr lang="en-IN" sz="2000" i="1" dirty="0" smtClean="0">
                <a:latin typeface="Times New Roman" pitchFamily="18" charset="0"/>
                <a:cs typeface="Times New Roman" pitchFamily="18" charset="0"/>
              </a:rPr>
              <a:t>Import </a:t>
            </a:r>
            <a:r>
              <a:rPr lang="en-IN" sz="2000" i="1" dirty="0" err="1" smtClean="0">
                <a:latin typeface="Times New Roman" pitchFamily="18" charset="0"/>
                <a:cs typeface="Times New Roman" pitchFamily="18" charset="0"/>
              </a:rPr>
              <a:t>tKinter</a:t>
            </a:r>
            <a:r>
              <a:rPr lang="en-IN" sz="2000" i="1" dirty="0" smtClean="0">
                <a:latin typeface="Times New Roman" pitchFamily="18" charset="0"/>
                <a:cs typeface="Times New Roman" pitchFamily="18" charset="0"/>
              </a:rPr>
              <a:t> as </a:t>
            </a:r>
            <a:r>
              <a:rPr lang="en-IN" sz="2000" i="1" dirty="0" err="1" smtClean="0">
                <a:latin typeface="Times New Roman" pitchFamily="18" charset="0"/>
                <a:cs typeface="Times New Roman" pitchFamily="18" charset="0"/>
              </a:rPr>
              <a:t>tk</a:t>
            </a:r>
            <a:endParaRPr lang="en-IN" sz="2000" i="1" dirty="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Create the GUI application main window</a:t>
            </a:r>
            <a:r>
              <a:rPr lang="en-IN" sz="2000" dirty="0" smtClean="0">
                <a:latin typeface="Times New Roman" pitchFamily="18" charset="0"/>
                <a:cs typeface="Times New Roman" pitchFamily="18" charset="0"/>
              </a:rPr>
              <a:t>.</a:t>
            </a:r>
          </a:p>
          <a:p>
            <a:pPr lvl="1" algn="just" fontAlgn="base">
              <a:lnSpc>
                <a:spcPct val="150000"/>
              </a:lnSpc>
            </a:pPr>
            <a:r>
              <a:rPr lang="en-IN" sz="2000" i="1" dirty="0">
                <a:latin typeface="Times New Roman" pitchFamily="18" charset="0"/>
                <a:cs typeface="Times New Roman" pitchFamily="18" charset="0"/>
              </a:rPr>
              <a:t>root = </a:t>
            </a:r>
            <a:r>
              <a:rPr lang="en-IN" sz="2000" i="1" dirty="0" err="1" smtClean="0">
                <a:latin typeface="Times New Roman" pitchFamily="18" charset="0"/>
                <a:cs typeface="Times New Roman" pitchFamily="18" charset="0"/>
              </a:rPr>
              <a:t>tk.Tk</a:t>
            </a:r>
            <a:r>
              <a:rPr lang="en-IN" sz="2000" i="1" dirty="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r>
              <a:rPr lang="en-IN" sz="2000" dirty="0" smtClean="0">
                <a:latin typeface="Times New Roman" pitchFamily="18" charset="0"/>
                <a:cs typeface="Times New Roman" pitchFamily="18" charset="0"/>
              </a:rPr>
              <a:t>Add </a:t>
            </a:r>
            <a:r>
              <a:rPr lang="en-IN" sz="2000" dirty="0">
                <a:latin typeface="Times New Roman" pitchFamily="18" charset="0"/>
                <a:cs typeface="Times New Roman" pitchFamily="18" charset="0"/>
              </a:rPr>
              <a:t>one or more of the above-mentioned widgets to the GUI application</a:t>
            </a:r>
            <a:r>
              <a:rPr lang="en-IN" sz="2000" dirty="0" smtClean="0">
                <a:latin typeface="Times New Roman" pitchFamily="18" charset="0"/>
                <a:cs typeface="Times New Roman" pitchFamily="18" charset="0"/>
              </a:rPr>
              <a:t>.</a:t>
            </a:r>
          </a:p>
          <a:p>
            <a:pPr lvl="1" algn="just" fontAlgn="base">
              <a:lnSpc>
                <a:spcPct val="150000"/>
              </a:lnSpc>
            </a:pPr>
            <a:r>
              <a:rPr lang="en-IN" sz="2000" i="1" dirty="0">
                <a:latin typeface="Times New Roman" pitchFamily="18" charset="0"/>
                <a:cs typeface="Times New Roman" pitchFamily="18" charset="0"/>
              </a:rPr>
              <a:t>button = </a:t>
            </a:r>
            <a:r>
              <a:rPr lang="en-IN" sz="2000" i="1" dirty="0" err="1" smtClean="0">
                <a:latin typeface="Times New Roman" pitchFamily="18" charset="0"/>
                <a:cs typeface="Times New Roman" pitchFamily="18" charset="0"/>
              </a:rPr>
              <a:t>tk.Button</a:t>
            </a:r>
            <a:r>
              <a:rPr lang="en-IN" sz="2000" i="1" dirty="0" smtClean="0">
                <a:latin typeface="Times New Roman" pitchFamily="18" charset="0"/>
                <a:cs typeface="Times New Roman" pitchFamily="18" charset="0"/>
              </a:rPr>
              <a:t>(root, </a:t>
            </a:r>
            <a:r>
              <a:rPr lang="en-IN" sz="2000" i="1" dirty="0">
                <a:latin typeface="Times New Roman" pitchFamily="18" charset="0"/>
                <a:cs typeface="Times New Roman" pitchFamily="18" charset="0"/>
              </a:rPr>
              <a:t>text='Stop', width=25, </a:t>
            </a:r>
            <a:r>
              <a:rPr lang="en-IN" sz="2000" i="1" dirty="0" smtClean="0">
                <a:latin typeface="Times New Roman" pitchFamily="18" charset="0"/>
                <a:cs typeface="Times New Roman" pitchFamily="18" charset="0"/>
              </a:rPr>
              <a:t>command=</a:t>
            </a:r>
            <a:r>
              <a:rPr lang="en-IN" sz="2000" i="1" dirty="0" err="1" smtClean="0">
                <a:latin typeface="Times New Roman" pitchFamily="18" charset="0"/>
                <a:cs typeface="Times New Roman" pitchFamily="18" charset="0"/>
              </a:rPr>
              <a:t>root.destroy</a:t>
            </a:r>
            <a:r>
              <a:rPr lang="en-IN" sz="2000" i="1" dirty="0">
                <a:latin typeface="Times New Roman" pitchFamily="18" charset="0"/>
                <a:cs typeface="Times New Roman" pitchFamily="18" charset="0"/>
              </a:rPr>
              <a:t>) </a:t>
            </a:r>
          </a:p>
          <a:p>
            <a:pPr lvl="1" algn="just" fontAlgn="base">
              <a:lnSpc>
                <a:spcPct val="150000"/>
              </a:lnSpc>
            </a:pPr>
            <a:r>
              <a:rPr lang="en-IN" sz="2000" i="1" dirty="0" err="1">
                <a:latin typeface="Times New Roman" pitchFamily="18" charset="0"/>
                <a:cs typeface="Times New Roman" pitchFamily="18" charset="0"/>
              </a:rPr>
              <a:t>button.pack</a:t>
            </a:r>
            <a:r>
              <a:rPr lang="en-IN" sz="2000" i="1" dirty="0">
                <a:latin typeface="Times New Roman" pitchFamily="18" charset="0"/>
                <a:cs typeface="Times New Roman" pitchFamily="18" charset="0"/>
              </a:rPr>
              <a:t>() </a:t>
            </a:r>
          </a:p>
          <a:p>
            <a:pPr marL="285750" indent="-285750" algn="just" fontAlgn="base">
              <a:lnSpc>
                <a:spcPct val="150000"/>
              </a:lnSpc>
              <a:buFont typeface="Arial" panose="020B0604020202020204" pitchFamily="34" charset="0"/>
              <a:buChar char="•"/>
            </a:pPr>
            <a:r>
              <a:rPr lang="en-IN" sz="2000" dirty="0" smtClean="0">
                <a:latin typeface="Times New Roman" pitchFamily="18" charset="0"/>
                <a:cs typeface="Times New Roman" pitchFamily="18" charset="0"/>
              </a:rPr>
              <a:t>Enter </a:t>
            </a:r>
            <a:r>
              <a:rPr lang="en-IN" sz="2000" dirty="0">
                <a:latin typeface="Times New Roman" pitchFamily="18" charset="0"/>
                <a:cs typeface="Times New Roman" pitchFamily="18" charset="0"/>
              </a:rPr>
              <a:t>the main event loop to take action against each event triggered by the user</a:t>
            </a:r>
            <a:r>
              <a:rPr lang="en-IN" sz="2000" dirty="0" smtClean="0">
                <a:latin typeface="Times New Roman" pitchFamily="18" charset="0"/>
                <a:cs typeface="Times New Roman" pitchFamily="18" charset="0"/>
              </a:rPr>
              <a:t>.</a:t>
            </a:r>
          </a:p>
          <a:p>
            <a:pPr lvl="1" algn="just" fontAlgn="base">
              <a:lnSpc>
                <a:spcPct val="150000"/>
              </a:lnSpc>
            </a:pPr>
            <a:r>
              <a:rPr lang="en-IN" sz="2000" i="1" dirty="0" err="1">
                <a:latin typeface="Times New Roman" pitchFamily="18" charset="0"/>
                <a:cs typeface="Times New Roman" pitchFamily="18" charset="0"/>
              </a:rPr>
              <a:t>root.mainloop</a:t>
            </a:r>
            <a:r>
              <a:rPr lang="en-IN" sz="2000" i="1" dirty="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endParaRPr lang="en-IN" sz="1750" dirty="0"/>
          </a:p>
        </p:txBody>
      </p:sp>
      <p:pic>
        <p:nvPicPr>
          <p:cNvPr id="2" name="Picture 1"/>
          <p:cNvPicPr>
            <a:picLocks noChangeAspect="1"/>
          </p:cNvPicPr>
          <p:nvPr/>
        </p:nvPicPr>
        <p:blipFill>
          <a:blip r:embed="rId3"/>
          <a:stretch>
            <a:fillRect/>
          </a:stretch>
        </p:blipFill>
        <p:spPr>
          <a:xfrm>
            <a:off x="7897625" y="1699010"/>
            <a:ext cx="2976854" cy="232166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Tkinter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117012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smtClean="0">
                <a:latin typeface="Times New Roman" pitchFamily="18" charset="0"/>
                <a:cs typeface="Times New Roman" pitchFamily="18" charset="0"/>
              </a:rPr>
              <a:t>Tkinter provides various controls, such as buttons, labels and text boxes used in a GUI application. These controls are commonly called widgets.</a:t>
            </a:r>
          </a:p>
          <a:p>
            <a:pPr marL="285750" indent="-285750" algn="just" fontAlgn="base">
              <a:lnSpc>
                <a:spcPct val="150000"/>
              </a:lnSpc>
              <a:buFont typeface="Arial" panose="020B0604020202020204" pitchFamily="34" charset="0"/>
              <a:buChar char="•"/>
            </a:pPr>
            <a:endParaRPr lang="en-IN" sz="1750" dirty="0"/>
          </a:p>
        </p:txBody>
      </p:sp>
      <p:graphicFrame>
        <p:nvGraphicFramePr>
          <p:cNvPr id="2" name="Table 1"/>
          <p:cNvGraphicFramePr>
            <a:graphicFrameLocks noGrp="1"/>
          </p:cNvGraphicFramePr>
          <p:nvPr>
            <p:extLst>
              <p:ext uri="{D42A27DB-BD31-4B8C-83A1-F6EECF244321}">
                <p14:modId xmlns:p14="http://schemas.microsoft.com/office/powerpoint/2010/main" val="853326895"/>
              </p:ext>
            </p:extLst>
          </p:nvPr>
        </p:nvGraphicFramePr>
        <p:xfrm>
          <a:off x="189705" y="1438835"/>
          <a:ext cx="11812590" cy="5029202"/>
        </p:xfrm>
        <a:graphic>
          <a:graphicData uri="http://schemas.openxmlformats.org/drawingml/2006/table">
            <a:tbl>
              <a:tblPr>
                <a:tableStyleId>{5C22544A-7EE6-4342-B048-85BDC9FD1C3A}</a:tableStyleId>
              </a:tblPr>
              <a:tblGrid>
                <a:gridCol w="1410495"/>
                <a:gridCol w="10402095"/>
              </a:tblGrid>
              <a:tr h="308421">
                <a:tc>
                  <a:txBody>
                    <a:bodyPr/>
                    <a:lstStyle/>
                    <a:p>
                      <a:pPr algn="l" fontAlgn="b"/>
                      <a:r>
                        <a:rPr lang="en-IN" sz="1400" b="1" u="none" strike="noStrike" dirty="0" smtClean="0">
                          <a:effectLst/>
                          <a:latin typeface="Times New Roman" pitchFamily="18" charset="0"/>
                          <a:cs typeface="Times New Roman" pitchFamily="18" charset="0"/>
                        </a:rPr>
                        <a:t>Widget</a:t>
                      </a:r>
                      <a:endParaRPr lang="en-IN" sz="1400" b="1"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b="1" u="none" strike="noStrike" dirty="0" smtClean="0">
                          <a:effectLst/>
                          <a:latin typeface="Times New Roman" pitchFamily="18" charset="0"/>
                          <a:cs typeface="Times New Roman" pitchFamily="18" charset="0"/>
                        </a:rPr>
                        <a:t> Description</a:t>
                      </a:r>
                      <a:endParaRPr lang="en-IN" sz="1400" b="1" i="0" u="none" strike="noStrike" dirty="0">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Label </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dirty="0" smtClean="0">
                          <a:effectLst/>
                          <a:latin typeface="Times New Roman" pitchFamily="18" charset="0"/>
                          <a:cs typeface="Times New Roman" pitchFamily="18" charset="0"/>
                        </a:rPr>
                        <a:t>Used to contain text or images</a:t>
                      </a:r>
                      <a:endParaRPr lang="en-IN" sz="1400" b="0" i="0" u="none" strike="noStrike" dirty="0">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Button </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Similar to a Label but provides additional functionality for mouse overs, presses, and releases as well as keyboard activity/events</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Canvas</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Provides ability to draw shapes (lines, ovals, polygons, rectangles); can contain images  or bitmaps</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34371">
                <a:tc>
                  <a:txBody>
                    <a:bodyPr/>
                    <a:lstStyle/>
                    <a:p>
                      <a:pPr algn="l" fontAlgn="b"/>
                      <a:r>
                        <a:rPr lang="en-IN" sz="1400" u="none" strike="noStrike" smtClean="0">
                          <a:effectLst/>
                          <a:latin typeface="Times New Roman" pitchFamily="18" charset="0"/>
                          <a:cs typeface="Times New Roman" pitchFamily="18" charset="0"/>
                        </a:rPr>
                        <a:t>Radiobutton</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Set of buttons of which only one can be "pressed" (similar to HTML radio input)</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33995">
                <a:tc>
                  <a:txBody>
                    <a:bodyPr/>
                    <a:lstStyle/>
                    <a:p>
                      <a:pPr algn="l" fontAlgn="b"/>
                      <a:r>
                        <a:rPr lang="en-IN" sz="1400" u="none" strike="noStrike" smtClean="0">
                          <a:effectLst/>
                          <a:latin typeface="Times New Roman" pitchFamily="18" charset="0"/>
                          <a:cs typeface="Times New Roman" pitchFamily="18" charset="0"/>
                        </a:rPr>
                        <a:t>Checkbutton</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Set of boxes of which any number can be "checked" (similar to HTML checkbox input)</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Entry </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Single-line text field with which to collect keyboard input (similar to HTML text input)</a:t>
                      </a:r>
                      <a:endParaRPr lang="en-IN" sz="1400" b="0" i="0" u="none" strike="noStrike" dirty="0">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Frame </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Pure container for other widgets</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dirty="0" smtClean="0">
                          <a:effectLst/>
                          <a:latin typeface="Times New Roman" pitchFamily="18" charset="0"/>
                          <a:cs typeface="Times New Roman" pitchFamily="18" charset="0"/>
                        </a:rPr>
                        <a:t>Listbox</a:t>
                      </a:r>
                      <a:endParaRPr lang="en-IN" sz="1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Presents user list of choices to pick from</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Menu</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Actual list of choices "hanging" from a Menubutton that the user can choose from</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51363">
                <a:tc>
                  <a:txBody>
                    <a:bodyPr/>
                    <a:lstStyle/>
                    <a:p>
                      <a:pPr algn="l" fontAlgn="b"/>
                      <a:r>
                        <a:rPr lang="en-IN" sz="1400" u="none" strike="noStrike" smtClean="0">
                          <a:effectLst/>
                          <a:latin typeface="Times New Roman" pitchFamily="18" charset="0"/>
                          <a:cs typeface="Times New Roman" pitchFamily="18" charset="0"/>
                        </a:rPr>
                        <a:t>Menubutton</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Provides infrastructure to contain menus (pulldown, cascading, etc.)</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Message</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Similar to a Label, but displays multi-line text</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Scale</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 Linear "slider" widget providing an exact value at current setting; with defined starting and ending values</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Text </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smtClean="0">
                          <a:effectLst/>
                          <a:latin typeface="Times New Roman" pitchFamily="18" charset="0"/>
                          <a:cs typeface="Times New Roman" pitchFamily="18" charset="0"/>
                        </a:rPr>
                        <a:t>Multi-line text field with which to collect (or display) text from user (similar to HTML TextArea)</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Scrollbar</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dirty="0" smtClean="0">
                          <a:effectLst/>
                          <a:latin typeface="Times New Roman" pitchFamily="18" charset="0"/>
                          <a:cs typeface="Times New Roman" pitchFamily="18" charset="0"/>
                        </a:rPr>
                        <a:t>Provides scrolling functionality to supporting widgets, i.e., Text, Canvas, Listbox, and Entry</a:t>
                      </a:r>
                      <a:endParaRPr lang="en-IN" sz="1400" b="0" i="0" u="none" strike="noStrike" dirty="0">
                        <a:solidFill>
                          <a:srgbClr val="000000"/>
                        </a:solidFill>
                        <a:effectLst/>
                        <a:latin typeface="Times New Roman" pitchFamily="18" charset="0"/>
                        <a:cs typeface="Times New Roman" pitchFamily="18" charset="0"/>
                      </a:endParaRPr>
                    </a:p>
                  </a:txBody>
                  <a:tcPr marL="9525" marR="9525" marT="9525" marB="0" anchor="b"/>
                </a:tc>
              </a:tr>
              <a:tr h="308421">
                <a:tc>
                  <a:txBody>
                    <a:bodyPr/>
                    <a:lstStyle/>
                    <a:p>
                      <a:pPr algn="l" fontAlgn="b"/>
                      <a:r>
                        <a:rPr lang="en-IN" sz="1400" u="none" strike="noStrike" smtClean="0">
                          <a:effectLst/>
                          <a:latin typeface="Times New Roman" pitchFamily="18" charset="0"/>
                          <a:cs typeface="Times New Roman" pitchFamily="18" charset="0"/>
                        </a:rPr>
                        <a:t>Toplevel</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dirty="0" smtClean="0">
                          <a:effectLst/>
                          <a:latin typeface="Times New Roman" pitchFamily="18" charset="0"/>
                          <a:cs typeface="Times New Roman" pitchFamily="18" charset="0"/>
                        </a:rPr>
                        <a:t>  Similar to a Frame, but provides a separate window container</a:t>
                      </a:r>
                      <a:endParaRPr lang="en-IN" sz="1400" b="0" i="0" u="none" strike="noStrike" dirty="0">
                        <a:solidFill>
                          <a:srgbClr val="000000"/>
                        </a:solidFill>
                        <a:effectLst/>
                        <a:latin typeface="Times New Roman" pitchFamily="18" charset="0"/>
                        <a:cs typeface="Times New Roman" pitchFamily="18" charset="0"/>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Operation Using Tkinter Widget</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8" name="Picture 2"/>
          <p:cNvPicPr>
            <a:picLocks noChangeAspect="1" noChangeArrowheads="1"/>
          </p:cNvPicPr>
          <p:nvPr/>
        </p:nvPicPr>
        <p:blipFill>
          <a:blip r:embed="rId3"/>
          <a:srcRect/>
          <a:stretch>
            <a:fillRect/>
          </a:stretch>
        </p:blipFill>
        <p:spPr bwMode="auto">
          <a:xfrm>
            <a:off x="76565" y="1349103"/>
            <a:ext cx="11595482" cy="3535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Geometry Managers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61664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The pack() Method − This geometry manager organizes widgets in blocks before placing them in the parent widget</a:t>
            </a:r>
            <a:r>
              <a:rPr lang="en-IN" sz="2000" dirty="0" smtClean="0">
                <a:latin typeface="Times New Roman" pitchFamily="18" charset="0"/>
                <a:cs typeface="Times New Roman" pitchFamily="18" charset="0"/>
              </a:rPr>
              <a:t>.</a:t>
            </a:r>
          </a:p>
          <a:p>
            <a:pPr lvl="1" algn="just" fontAlgn="base">
              <a:lnSpc>
                <a:spcPct val="150000"/>
              </a:lnSpc>
            </a:pPr>
            <a:r>
              <a:rPr lang="en-IN" sz="2000" b="1" dirty="0" err="1">
                <a:solidFill>
                  <a:srgbClr val="FF0000"/>
                </a:solidFill>
                <a:latin typeface="Times New Roman" pitchFamily="18" charset="0"/>
                <a:cs typeface="Times New Roman" pitchFamily="18" charset="0"/>
              </a:rPr>
              <a:t>widget.pack</a:t>
            </a:r>
            <a:r>
              <a:rPr lang="en-IN" sz="2000" b="1" dirty="0">
                <a:solidFill>
                  <a:srgbClr val="FF0000"/>
                </a:solidFill>
                <a:latin typeface="Times New Roman" pitchFamily="18" charset="0"/>
                <a:cs typeface="Times New Roman" pitchFamily="18" charset="0"/>
              </a:rPr>
              <a:t>( </a:t>
            </a:r>
            <a:r>
              <a:rPr lang="en-IN" sz="2000" b="1" dirty="0" err="1">
                <a:solidFill>
                  <a:srgbClr val="FF0000"/>
                </a:solidFill>
                <a:latin typeface="Times New Roman" pitchFamily="18" charset="0"/>
                <a:cs typeface="Times New Roman" pitchFamily="18" charset="0"/>
              </a:rPr>
              <a:t>pack_options</a:t>
            </a:r>
            <a:r>
              <a:rPr lang="en-IN" sz="2000" b="1" dirty="0">
                <a:solidFill>
                  <a:srgbClr val="FF0000"/>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a:t>
            </a:r>
          </a:p>
          <a:p>
            <a:pPr lvl="1" algn="just" fontAlgn="base">
              <a:lnSpc>
                <a:spcPct val="150000"/>
              </a:lnSpc>
            </a:pPr>
            <a:r>
              <a:rPr lang="en-IN" sz="2000" b="1" dirty="0" smtClean="0">
                <a:latin typeface="Times New Roman" pitchFamily="18" charset="0"/>
                <a:cs typeface="Times New Roman" pitchFamily="18" charset="0"/>
              </a:rPr>
              <a:t>options</a:t>
            </a:r>
            <a:endParaRPr lang="en-IN" sz="2000" dirty="0">
              <a:latin typeface="Times New Roman" pitchFamily="18" charset="0"/>
              <a:cs typeface="Times New Roman" pitchFamily="18" charset="0"/>
            </a:endParaRPr>
          </a:p>
          <a:p>
            <a:pPr marL="742950" lvl="1" indent="-285750" algn="just" fontAlgn="base">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expand</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When set to true, widget expands to fill any space not otherwise used in widget's parent.</a:t>
            </a:r>
          </a:p>
          <a:p>
            <a:pPr marL="742950" lvl="1" indent="-285750" algn="just" fontAlgn="base">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fill</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Determines whether widget fills any extra space allocated to it by the packer, or keeps its own minimal dimensions: NONE (default), X (fill only horizontally), Y (fill only vertically), or BOTH (fill both horizontally and vertically).</a:t>
            </a:r>
          </a:p>
          <a:p>
            <a:pPr marL="742950" lvl="1" indent="-285750" algn="just" fontAlgn="base">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side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Determines which side of the parent widget packs against: TOP (default), BOTTOM, LEFT, or RIGHT</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p1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dirty="0">
                <a:solidFill>
                  <a:srgbClr val="010103"/>
                </a:solidFill>
                <a:latin typeface="Arial" panose="020B0604020202020204"/>
                <a:ea typeface="Arial" panose="020B0604020202020204"/>
                <a:cs typeface="Arial" panose="020B0604020202020204"/>
                <a:sym typeface="Arial" panose="020B0604020202020204"/>
              </a:rPr>
              <a:t>Types of Automata</a:t>
            </a:r>
            <a:endParaRPr sz="2565"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06" name="Google Shape;206;p1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7" name="Google Shape;207;p13"/>
          <p:cNvGrpSpPr/>
          <p:nvPr/>
        </p:nvGrpSpPr>
        <p:grpSpPr>
          <a:xfrm>
            <a:off x="0" y="586958"/>
            <a:ext cx="12105503" cy="5979173"/>
            <a:chOff x="127862" y="1268442"/>
            <a:chExt cx="9296400" cy="846250"/>
          </a:xfrm>
        </p:grpSpPr>
        <p:sp>
          <p:nvSpPr>
            <p:cNvPr id="208" name="Google Shape;208;p1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9" name="Google Shape;209;p13"/>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6374130" marR="0" lvl="8" indent="0" algn="just" rtl="0">
                <a:lnSpc>
                  <a:spcPct val="150000"/>
                </a:lnSpc>
                <a:spcBef>
                  <a:spcPts val="0"/>
                </a:spcBef>
                <a:spcAft>
                  <a:spcPts val="0"/>
                </a:spcAft>
                <a:buNone/>
              </a:pPr>
              <a:endParaRPr sz="175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aphicFrame>
        <p:nvGraphicFramePr>
          <p:cNvPr id="210" name="Google Shape;210;p13"/>
          <p:cNvGraphicFramePr/>
          <p:nvPr/>
        </p:nvGraphicFramePr>
        <p:xfrm>
          <a:off x="1699654" y="1210422"/>
          <a:ext cx="7982225" cy="3818775"/>
        </p:xfrm>
        <a:graphic>
          <a:graphicData uri="http://schemas.openxmlformats.org/drawingml/2006/table">
            <a:tbl>
              <a:tblPr>
                <a:noFill/>
              </a:tblPr>
              <a:tblGrid>
                <a:gridCol w="2167800"/>
                <a:gridCol w="5814425"/>
              </a:tblGrid>
              <a:tr h="925650">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finite automata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Devices with a finite amount of memory.</a:t>
                      </a:r>
                      <a:b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Used to model “small” computers.</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r>
              <a:tr h="1678225">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push-down automata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Devices with infinite memory that can be accessed in a restricted way.</a:t>
                      </a:r>
                    </a:p>
                    <a:p>
                      <a:pPr marL="0" marR="0" lvl="0" indent="0" algn="l" rtl="0">
                        <a:lnSpc>
                          <a:spcPct val="100000"/>
                        </a:lnSpc>
                        <a:spcBef>
                          <a:spcPts val="96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Used to model parsers, etc.</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r>
              <a:tr h="1214900">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Turing Machines</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Devices with infinite memory.</a:t>
                      </a:r>
                    </a:p>
                    <a:p>
                      <a:pPr marL="0" marR="0" lvl="0" indent="0" algn="l" rtl="0">
                        <a:lnSpc>
                          <a:spcPct val="100000"/>
                        </a:lnSpc>
                        <a:spcBef>
                          <a:spcPts val="96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Used to model any computer.</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Geometry Managers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504515"/>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078313"/>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smtClean="0">
                <a:latin typeface="Times New Roman" pitchFamily="18" charset="0"/>
                <a:cs typeface="Times New Roman" pitchFamily="18" charset="0"/>
              </a:rPr>
              <a:t>The</a:t>
            </a:r>
            <a:r>
              <a:rPr lang="en-IN" sz="2000" dirty="0">
                <a:latin typeface="Times New Roman" pitchFamily="18" charset="0"/>
                <a:cs typeface="Times New Roman" pitchFamily="18" charset="0"/>
              </a:rPr>
              <a:t> grid() Method − This geometry manager organizes widgets in a table-like structure in the parent widget</a:t>
            </a:r>
            <a:r>
              <a:rPr lang="en-IN" sz="2000" dirty="0" smtClean="0">
                <a:latin typeface="Times New Roman" pitchFamily="18" charset="0"/>
                <a:cs typeface="Times New Roman" pitchFamily="18" charset="0"/>
              </a:rPr>
              <a:t>.</a:t>
            </a:r>
          </a:p>
          <a:p>
            <a:pPr lvl="1" algn="just" fontAlgn="base">
              <a:lnSpc>
                <a:spcPct val="150000"/>
              </a:lnSpc>
            </a:pPr>
            <a:r>
              <a:rPr lang="en-IN" sz="2000" dirty="0" smtClean="0">
                <a:latin typeface="Times New Roman" pitchFamily="18" charset="0"/>
                <a:cs typeface="Times New Roman" pitchFamily="18" charset="0"/>
              </a:rPr>
              <a:t>	</a:t>
            </a:r>
            <a:r>
              <a:rPr lang="en-IN" sz="2000" b="1" i="1" dirty="0" err="1" smtClean="0">
                <a:solidFill>
                  <a:srgbClr val="FF0000"/>
                </a:solidFill>
                <a:latin typeface="Times New Roman" pitchFamily="18" charset="0"/>
                <a:cs typeface="Times New Roman" pitchFamily="18" charset="0"/>
              </a:rPr>
              <a:t>widget.grid</a:t>
            </a:r>
            <a:r>
              <a:rPr lang="en-IN" sz="2000" b="1" i="1" dirty="0">
                <a:solidFill>
                  <a:srgbClr val="FF0000"/>
                </a:solidFill>
                <a:latin typeface="Times New Roman" pitchFamily="18" charset="0"/>
                <a:cs typeface="Times New Roman" pitchFamily="18" charset="0"/>
              </a:rPr>
              <a:t>( </a:t>
            </a:r>
            <a:r>
              <a:rPr lang="en-IN" sz="2000" b="1" i="1" dirty="0" err="1">
                <a:solidFill>
                  <a:srgbClr val="FF0000"/>
                </a:solidFill>
                <a:latin typeface="Times New Roman" pitchFamily="18" charset="0"/>
                <a:cs typeface="Times New Roman" pitchFamily="18" charset="0"/>
              </a:rPr>
              <a:t>grid_options</a:t>
            </a:r>
            <a:r>
              <a:rPr lang="en-IN" sz="2000" b="1" i="1" dirty="0">
                <a:solidFill>
                  <a:srgbClr val="FF0000"/>
                </a:solidFill>
                <a:latin typeface="Times New Roman" pitchFamily="18" charset="0"/>
                <a:cs typeface="Times New Roman" pitchFamily="18" charset="0"/>
              </a:rPr>
              <a:t> </a:t>
            </a:r>
            <a:r>
              <a:rPr lang="en-IN" sz="2000" b="1" i="1" dirty="0" smtClean="0">
                <a:solidFill>
                  <a:srgbClr val="FF0000"/>
                </a:solidFill>
                <a:latin typeface="Times New Roman" pitchFamily="18" charset="0"/>
                <a:cs typeface="Times New Roman" pitchFamily="18" charset="0"/>
              </a:rPr>
              <a:t>)</a:t>
            </a:r>
          </a:p>
          <a:p>
            <a:pPr lvl="1" algn="just" fontAlgn="base">
              <a:lnSpc>
                <a:spcPct val="150000"/>
              </a:lnSpc>
            </a:pPr>
            <a:endParaRPr lang="en-IN" sz="2000" b="1" i="1" dirty="0">
              <a:solidFill>
                <a:srgbClr val="FF0000"/>
              </a:solidFill>
              <a:latin typeface="Times New Roman" pitchFamily="18" charset="0"/>
              <a:cs typeface="Times New Roman" pitchFamily="18" charset="0"/>
            </a:endParaRPr>
          </a:p>
          <a:p>
            <a:pPr lvl="1" algn="just" fontAlgn="base">
              <a:lnSpc>
                <a:spcPct val="150000"/>
              </a:lnSpc>
            </a:pPr>
            <a:r>
              <a:rPr lang="en-IN" sz="2000" b="1" dirty="0" smtClean="0">
                <a:latin typeface="Times New Roman" pitchFamily="18" charset="0"/>
                <a:cs typeface="Times New Roman" pitchFamily="18" charset="0"/>
              </a:rPr>
              <a:t>options </a:t>
            </a:r>
            <a:r>
              <a:rPr lang="en-IN" sz="2000" b="1" dirty="0">
                <a:latin typeface="Times New Roman" pitchFamily="18" charset="0"/>
                <a:cs typeface="Times New Roman" pitchFamily="18" charset="0"/>
              </a:rPr>
              <a:t>−</a:t>
            </a:r>
          </a:p>
          <a:p>
            <a:pPr marL="742950" lvl="1" indent="-285750" algn="just" fontAlgn="base">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Column/row</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The </a:t>
            </a:r>
            <a:r>
              <a:rPr lang="en-IN" sz="2000" dirty="0" smtClean="0">
                <a:latin typeface="Times New Roman" pitchFamily="18" charset="0"/>
                <a:cs typeface="Times New Roman" pitchFamily="18" charset="0"/>
              </a:rPr>
              <a:t>column or row </a:t>
            </a:r>
            <a:r>
              <a:rPr lang="en-IN" sz="2000" dirty="0">
                <a:latin typeface="Times New Roman" pitchFamily="18" charset="0"/>
                <a:cs typeface="Times New Roman" pitchFamily="18" charset="0"/>
              </a:rPr>
              <a:t>to put widget in; default 0 (leftmost column</a:t>
            </a:r>
            <a:r>
              <a:rPr lang="en-IN" sz="2000" dirty="0" smtClean="0">
                <a:latin typeface="Times New Roman" pitchFamily="18" charset="0"/>
                <a:cs typeface="Times New Roman" pitchFamily="18" charset="0"/>
              </a:rPr>
              <a:t>).</a:t>
            </a:r>
          </a:p>
          <a:p>
            <a:pPr marL="742950" lvl="1" indent="-285750" algn="just" fontAlgn="base">
              <a:lnSpc>
                <a:spcPct val="150000"/>
              </a:lnSpc>
              <a:buFont typeface="Arial" panose="020B0604020202020204" pitchFamily="34" charset="0"/>
              <a:buChar char="•"/>
            </a:pPr>
            <a:endParaRPr lang="en-IN" sz="2000" dirty="0">
              <a:latin typeface="Times New Roman" pitchFamily="18" charset="0"/>
              <a:cs typeface="Times New Roman" pitchFamily="18" charset="0"/>
            </a:endParaRPr>
          </a:p>
          <a:p>
            <a:pPr marL="742950" lvl="1" indent="-285750" algn="just" fontAlgn="base">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Columnspan</a:t>
            </a:r>
            <a:r>
              <a:rPr lang="en-IN" sz="2000" dirty="0" smtClean="0">
                <a:solidFill>
                  <a:srgbClr val="FF0000"/>
                </a:solidFill>
                <a:latin typeface="Times New Roman" pitchFamily="18" charset="0"/>
                <a:cs typeface="Times New Roman" pitchFamily="18" charset="0"/>
              </a:rPr>
              <a:t>, </a:t>
            </a:r>
            <a:r>
              <a:rPr lang="en-IN" sz="2000" dirty="0" err="1" smtClean="0">
                <a:solidFill>
                  <a:srgbClr val="FF0000"/>
                </a:solidFill>
                <a:latin typeface="Times New Roman" pitchFamily="18" charset="0"/>
                <a:cs typeface="Times New Roman" pitchFamily="18" charset="0"/>
              </a:rPr>
              <a:t>rowsapn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How many columns </a:t>
            </a:r>
            <a:r>
              <a:rPr lang="en-IN" sz="2000" dirty="0" smtClean="0">
                <a:latin typeface="Times New Roman" pitchFamily="18" charset="0"/>
                <a:cs typeface="Times New Roman" pitchFamily="18" charset="0"/>
              </a:rPr>
              <a:t>or rows to widget occupies; </a:t>
            </a:r>
            <a:r>
              <a:rPr lang="en-IN" sz="2000" dirty="0">
                <a:latin typeface="Times New Roman" pitchFamily="18" charset="0"/>
                <a:cs typeface="Times New Roman" pitchFamily="18" charset="0"/>
              </a:rPr>
              <a:t>default 1</a:t>
            </a:r>
            <a:r>
              <a:rPr lang="en-IN" sz="2000" dirty="0" smtClean="0">
                <a:latin typeface="Times New Roman" pitchFamily="18" charset="0"/>
                <a:cs typeface="Times New Roman" pitchFamily="18" charset="0"/>
              </a:rPr>
              <a:t>.</a:t>
            </a:r>
          </a:p>
          <a:p>
            <a:pPr marL="742950" lvl="1" indent="-285750" algn="just" fontAlgn="base">
              <a:lnSpc>
                <a:spcPct val="150000"/>
              </a:lnSpc>
              <a:buFont typeface="Arial" panose="020B0604020202020204" pitchFamily="34" charset="0"/>
              <a:buChar char="•"/>
            </a:pPr>
            <a:endParaRPr lang="en-IN" sz="2000" dirty="0">
              <a:latin typeface="Times New Roman" pitchFamily="18" charset="0"/>
              <a:cs typeface="Times New Roman" pitchFamily="18" charset="0"/>
            </a:endParaRPr>
          </a:p>
          <a:p>
            <a:pPr marL="742950" lvl="1" indent="-285750" algn="just" fontAlgn="base">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ipadx</a:t>
            </a:r>
            <a:r>
              <a:rPr lang="en-IN" sz="2000" dirty="0">
                <a:solidFill>
                  <a:srgbClr val="FF0000"/>
                </a:solidFill>
                <a:latin typeface="Times New Roman" pitchFamily="18" charset="0"/>
                <a:cs typeface="Times New Roman" pitchFamily="18" charset="0"/>
              </a:rPr>
              <a:t>, </a:t>
            </a:r>
            <a:r>
              <a:rPr lang="en-IN" sz="2000" dirty="0" err="1">
                <a:solidFill>
                  <a:srgbClr val="FF0000"/>
                </a:solidFill>
                <a:latin typeface="Times New Roman" pitchFamily="18" charset="0"/>
                <a:cs typeface="Times New Roman" pitchFamily="18" charset="0"/>
              </a:rPr>
              <a:t>ipady</a:t>
            </a:r>
            <a:r>
              <a:rPr lang="en-IN" sz="2000" dirty="0">
                <a:solidFill>
                  <a:srgbClr val="FF0000"/>
                </a:solidFill>
                <a:latin typeface="Times New Roman" pitchFamily="18" charset="0"/>
                <a:cs typeface="Times New Roman" pitchFamily="18" charset="0"/>
              </a:rPr>
              <a:t> </a:t>
            </a:r>
            <a:r>
              <a:rPr lang="en-IN" sz="2000" dirty="0">
                <a:latin typeface="Times New Roman" pitchFamily="18" charset="0"/>
                <a:cs typeface="Times New Roman" pitchFamily="18" charset="0"/>
              </a:rPr>
              <a:t>− How many pixels to pad widget, horizontally and vertically, inside widget's borders</a:t>
            </a:r>
            <a:r>
              <a:rPr lang="en-IN" sz="2000" dirty="0" smtClean="0">
                <a:latin typeface="Times New Roman" pitchFamily="18" charset="0"/>
                <a:cs typeface="Times New Roman" pitchFamily="18" charset="0"/>
              </a:rPr>
              <a:t>.</a:t>
            </a:r>
          </a:p>
          <a:p>
            <a:pPr marL="742950" lvl="1" indent="-285750" algn="just" fontAlgn="base">
              <a:lnSpc>
                <a:spcPct val="150000"/>
              </a:lnSpc>
              <a:buFont typeface="Arial" panose="020B0604020202020204" pitchFamily="34" charset="0"/>
              <a:buChar char="•"/>
            </a:pPr>
            <a:endParaRPr lang="en-IN" sz="2000" dirty="0">
              <a:latin typeface="Times New Roman" pitchFamily="18" charset="0"/>
              <a:cs typeface="Times New Roman" pitchFamily="18" charset="0"/>
            </a:endParaRPr>
          </a:p>
          <a:p>
            <a:pPr marL="742950" lvl="1" indent="-285750" algn="just" fontAlgn="base">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padx</a:t>
            </a:r>
            <a:r>
              <a:rPr lang="en-IN" sz="2000" dirty="0">
                <a:solidFill>
                  <a:srgbClr val="FF0000"/>
                </a:solidFill>
                <a:latin typeface="Times New Roman" pitchFamily="18" charset="0"/>
                <a:cs typeface="Times New Roman" pitchFamily="18" charset="0"/>
              </a:rPr>
              <a:t>, </a:t>
            </a:r>
            <a:r>
              <a:rPr lang="en-IN" sz="2000" dirty="0" err="1">
                <a:solidFill>
                  <a:srgbClr val="FF0000"/>
                </a:solidFill>
                <a:latin typeface="Times New Roman" pitchFamily="18" charset="0"/>
                <a:cs typeface="Times New Roman" pitchFamily="18" charset="0"/>
              </a:rPr>
              <a:t>pady</a:t>
            </a:r>
            <a:r>
              <a:rPr lang="en-IN" sz="2000" dirty="0">
                <a:solidFill>
                  <a:srgbClr val="FF0000"/>
                </a:solidFill>
                <a:latin typeface="Times New Roman" pitchFamily="18" charset="0"/>
                <a:cs typeface="Times New Roman" pitchFamily="18" charset="0"/>
              </a:rPr>
              <a:t> </a:t>
            </a:r>
            <a:r>
              <a:rPr lang="en-IN" sz="2000" dirty="0">
                <a:latin typeface="Times New Roman" pitchFamily="18" charset="0"/>
                <a:cs typeface="Times New Roman" pitchFamily="18" charset="0"/>
              </a:rPr>
              <a:t>− How many pixels to pad widget, horizontally and vertically, outside v's borders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120580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panose="020B0604020202020204"/>
                <a:cs typeface="Arial" panose="020B0604020202020204"/>
              </a:rPr>
              <a:t>Geometry Managers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001643"/>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smtClean="0">
                <a:latin typeface="Times New Roman" pitchFamily="18" charset="0"/>
                <a:cs typeface="Times New Roman" pitchFamily="18" charset="0"/>
              </a:rPr>
              <a:t>The</a:t>
            </a:r>
            <a:r>
              <a:rPr lang="en-IN" sz="2000" dirty="0">
                <a:latin typeface="Times New Roman" pitchFamily="18" charset="0"/>
                <a:cs typeface="Times New Roman" pitchFamily="18" charset="0"/>
              </a:rPr>
              <a:t> place() Method − This geometry manager organizes widgets by placing them in a specific position in the parent widget</a:t>
            </a:r>
            <a:r>
              <a:rPr lang="en-IN" sz="2000" dirty="0" smtClean="0">
                <a:latin typeface="Times New Roman" pitchFamily="18" charset="0"/>
                <a:cs typeface="Times New Roman" pitchFamily="18" charset="0"/>
              </a:rPr>
              <a:t>.</a:t>
            </a:r>
          </a:p>
          <a:p>
            <a:pPr lvl="1" algn="just" fontAlgn="base">
              <a:lnSpc>
                <a:spcPct val="150000"/>
              </a:lnSpc>
            </a:pPr>
            <a:r>
              <a:rPr lang="en-IN" sz="2000" i="1" dirty="0" smtClean="0">
                <a:latin typeface="Times New Roman" pitchFamily="18" charset="0"/>
                <a:cs typeface="Times New Roman" pitchFamily="18" charset="0"/>
              </a:rPr>
              <a:t>	</a:t>
            </a:r>
            <a:r>
              <a:rPr lang="en-IN" sz="2000" b="1" dirty="0" err="1" smtClean="0">
                <a:solidFill>
                  <a:srgbClr val="FF0000"/>
                </a:solidFill>
                <a:latin typeface="Times New Roman" pitchFamily="18" charset="0"/>
                <a:cs typeface="Times New Roman" pitchFamily="18" charset="0"/>
              </a:rPr>
              <a:t>widget.place</a:t>
            </a:r>
            <a:r>
              <a:rPr lang="en-IN" sz="2000" b="1" dirty="0">
                <a:solidFill>
                  <a:srgbClr val="FF0000"/>
                </a:solidFill>
                <a:latin typeface="Times New Roman" pitchFamily="18" charset="0"/>
                <a:cs typeface="Times New Roman" pitchFamily="18" charset="0"/>
              </a:rPr>
              <a:t>( </a:t>
            </a:r>
            <a:r>
              <a:rPr lang="en-IN" sz="2000" b="1" dirty="0" err="1">
                <a:solidFill>
                  <a:srgbClr val="FF0000"/>
                </a:solidFill>
                <a:latin typeface="Times New Roman" pitchFamily="18" charset="0"/>
                <a:cs typeface="Times New Roman" pitchFamily="18" charset="0"/>
              </a:rPr>
              <a:t>place_options</a:t>
            </a:r>
            <a:r>
              <a:rPr lang="en-IN" sz="2000" b="1" dirty="0">
                <a:solidFill>
                  <a:srgbClr val="FF0000"/>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a:t>
            </a:r>
          </a:p>
          <a:p>
            <a:pPr lvl="1" algn="just" fontAlgn="base">
              <a:lnSpc>
                <a:spcPct val="150000"/>
              </a:lnSpc>
            </a:pPr>
            <a:r>
              <a:rPr lang="en-IN" sz="2000" b="1" dirty="0" smtClean="0">
                <a:latin typeface="Times New Roman" pitchFamily="18" charset="0"/>
                <a:cs typeface="Times New Roman" pitchFamily="18" charset="0"/>
              </a:rPr>
              <a:t>options −</a:t>
            </a:r>
          </a:p>
          <a:p>
            <a:pPr marL="742950" lvl="1" indent="-285750" algn="just" fontAlgn="base">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anchor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The exact spot of widget other options refer to: may be N, E, S, W, NE, NW, SE, or SW, compass directions indicating the corners and sides of widget; default is NW (the upper left corner of widget)</a:t>
            </a:r>
          </a:p>
          <a:p>
            <a:pPr marL="742950" lvl="1" indent="-285750" algn="just" fontAlgn="base">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bordermode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INSIDE (the default) to indicate that other options refer to the parent's inside (ignoring the parent's </a:t>
            </a:r>
            <a:r>
              <a:rPr lang="en-IN" sz="2000" dirty="0" smtClean="0">
                <a:latin typeface="Times New Roman" pitchFamily="18" charset="0"/>
                <a:cs typeface="Times New Roman" pitchFamily="18" charset="0"/>
              </a:rPr>
              <a:t>border</a:t>
            </a:r>
            <a:r>
              <a:rPr lang="en-IN" sz="2000" dirty="0">
                <a:latin typeface="Times New Roman" pitchFamily="18" charset="0"/>
                <a:cs typeface="Times New Roman" pitchFamily="18" charset="0"/>
              </a:rPr>
              <a:t>); OUTSIDE </a:t>
            </a:r>
            <a:r>
              <a:rPr lang="en-IN" sz="2000" dirty="0" smtClean="0">
                <a:latin typeface="Times New Roman" pitchFamily="18" charset="0"/>
                <a:cs typeface="Times New Roman" pitchFamily="18" charset="0"/>
              </a:rPr>
              <a:t>otherwise ,</a:t>
            </a:r>
            <a:r>
              <a:rPr lang="en-IN" sz="2000" dirty="0" smtClean="0">
                <a:solidFill>
                  <a:srgbClr val="FF0000"/>
                </a:solidFill>
                <a:latin typeface="Times New Roman" pitchFamily="18" charset="0"/>
                <a:cs typeface="Times New Roman" pitchFamily="18" charset="0"/>
              </a:rPr>
              <a:t>height</a:t>
            </a:r>
            <a:r>
              <a:rPr lang="en-IN" sz="2000" dirty="0">
                <a:solidFill>
                  <a:srgbClr val="FF0000"/>
                </a:solidFill>
                <a:latin typeface="Times New Roman" pitchFamily="18" charset="0"/>
                <a:cs typeface="Times New Roman" pitchFamily="18" charset="0"/>
              </a:rPr>
              <a:t>, width </a:t>
            </a:r>
            <a:r>
              <a:rPr lang="en-IN" sz="2000" dirty="0">
                <a:latin typeface="Times New Roman" pitchFamily="18" charset="0"/>
                <a:cs typeface="Times New Roman" pitchFamily="18" charset="0"/>
              </a:rPr>
              <a:t>− Height and width in pixels.</a:t>
            </a:r>
          </a:p>
          <a:p>
            <a:pPr marL="742950" lvl="1" indent="-285750" algn="just" fontAlgn="base">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relheight</a:t>
            </a:r>
            <a:r>
              <a:rPr lang="en-IN" sz="2000" dirty="0">
                <a:solidFill>
                  <a:srgbClr val="FF0000"/>
                </a:solidFill>
                <a:latin typeface="Times New Roman" pitchFamily="18" charset="0"/>
                <a:cs typeface="Times New Roman" pitchFamily="18" charset="0"/>
              </a:rPr>
              <a:t>, </a:t>
            </a:r>
            <a:r>
              <a:rPr lang="en-IN" sz="2000" dirty="0" err="1">
                <a:solidFill>
                  <a:srgbClr val="FF0000"/>
                </a:solidFill>
                <a:latin typeface="Times New Roman" pitchFamily="18" charset="0"/>
                <a:cs typeface="Times New Roman" pitchFamily="18" charset="0"/>
              </a:rPr>
              <a:t>relwidth</a:t>
            </a:r>
            <a:r>
              <a:rPr lang="en-IN" sz="2000" dirty="0">
                <a:solidFill>
                  <a:srgbClr val="FF0000"/>
                </a:solidFill>
                <a:latin typeface="Times New Roman" pitchFamily="18" charset="0"/>
                <a:cs typeface="Times New Roman" pitchFamily="18" charset="0"/>
              </a:rPr>
              <a:t> </a:t>
            </a:r>
            <a:r>
              <a:rPr lang="en-IN" sz="2000" dirty="0">
                <a:latin typeface="Times New Roman" pitchFamily="18" charset="0"/>
                <a:cs typeface="Times New Roman" pitchFamily="18" charset="0"/>
              </a:rPr>
              <a:t>− Height and width as a float between 0.0 and 1.0, as a fraction of the height and width of the parent widget.</a:t>
            </a:r>
          </a:p>
          <a:p>
            <a:pPr marL="742950" lvl="1" indent="-285750" algn="just" fontAlgn="base">
              <a:lnSpc>
                <a:spcPct val="150000"/>
              </a:lnSpc>
              <a:buFont typeface="Arial" panose="020B0604020202020204" pitchFamily="34" charset="0"/>
              <a:buChar char="•"/>
            </a:pPr>
            <a:r>
              <a:rPr lang="en-IN" sz="2000" dirty="0" err="1" smtClean="0">
                <a:solidFill>
                  <a:srgbClr val="FF0000"/>
                </a:solidFill>
                <a:latin typeface="Times New Roman" pitchFamily="18" charset="0"/>
                <a:cs typeface="Times New Roman" pitchFamily="18" charset="0"/>
              </a:rPr>
              <a:t>relx</a:t>
            </a:r>
            <a:r>
              <a:rPr lang="en-IN" sz="2000" dirty="0">
                <a:solidFill>
                  <a:srgbClr val="FF0000"/>
                </a:solidFill>
                <a:latin typeface="Times New Roman" pitchFamily="18" charset="0"/>
                <a:cs typeface="Times New Roman" pitchFamily="18" charset="0"/>
              </a:rPr>
              <a:t>, rely </a:t>
            </a:r>
            <a:r>
              <a:rPr lang="en-IN" sz="2000" dirty="0">
                <a:latin typeface="Times New Roman" pitchFamily="18" charset="0"/>
                <a:cs typeface="Times New Roman" pitchFamily="18" charset="0"/>
              </a:rPr>
              <a:t>− Horizontal and vertical offset as a float between 0.0 and 1.0, as a fraction of the height and width of the parent widget.</a:t>
            </a:r>
          </a:p>
          <a:p>
            <a:pPr marL="742950" lvl="1" indent="-285750" algn="just" fontAlgn="base">
              <a:lnSpc>
                <a:spcPct val="150000"/>
              </a:lnSpc>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x</a:t>
            </a:r>
            <a:r>
              <a:rPr lang="en-IN" sz="2000" dirty="0">
                <a:solidFill>
                  <a:srgbClr val="FF0000"/>
                </a:solidFill>
                <a:latin typeface="Times New Roman" pitchFamily="18" charset="0"/>
                <a:cs typeface="Times New Roman" pitchFamily="18" charset="0"/>
              </a:rPr>
              <a:t>, y </a:t>
            </a:r>
            <a:r>
              <a:rPr lang="en-IN" sz="2000" dirty="0">
                <a:latin typeface="Times New Roman" pitchFamily="18" charset="0"/>
                <a:cs typeface="Times New Roman" pitchFamily="18" charset="0"/>
              </a:rPr>
              <a:t>− Horizontal and vertical offset in pixels.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Common Widget Properties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097275"/>
          </a:xfrm>
          <a:prstGeom prst="rect">
            <a:avLst/>
          </a:prstGeom>
        </p:spPr>
        <p:txBody>
          <a:bodyPr vert="horz" wrap="square" lIns="0" tIns="0" rIns="0" bIns="0" numCol="1" rtlCol="0">
            <a:spAutoFit/>
          </a:bodyPr>
          <a:lstStyle/>
          <a:p>
            <a:pPr algn="just" fontAlgn="base">
              <a:lnSpc>
                <a:spcPct val="150000"/>
              </a:lnSpc>
            </a:pPr>
            <a:r>
              <a:rPr lang="en-IN" sz="2000" dirty="0">
                <a:latin typeface="Times New Roman" pitchFamily="18" charset="0"/>
                <a:cs typeface="Times New Roman" pitchFamily="18" charset="0"/>
              </a:rPr>
              <a:t>Common attributes such as sizes, colors and fonts are specified.</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Dimensions</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Colors</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Fonts</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Anchors</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Relief styles</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Bitmaps</a:t>
            </a:r>
          </a:p>
          <a:p>
            <a:pPr marL="742950" lvl="1"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Cursors</a:t>
            </a:r>
          </a:p>
          <a:p>
            <a:pPr marL="285750" indent="-285750" algn="just" fontAlgn="base">
              <a:lnSpc>
                <a:spcPct val="150000"/>
              </a:lnSpc>
              <a:buFont typeface="Arial" panose="020B0604020202020204" pitchFamily="34" charset="0"/>
              <a:buChar char="•"/>
            </a:pPr>
            <a:endParaRPr lang="en-IN" sz="175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Label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48227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A label is a widget that displays text or images, typically that the user will just view but not otherwise interact with. Labels are used for such things as identifying controls or other parts of the user interface, providing textual feedback or results, etc</a:t>
            </a:r>
            <a:r>
              <a:rPr lang="en-IN" sz="2000" dirty="0" smtClean="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r>
              <a:rPr lang="en-IN" sz="2000" b="1" dirty="0" smtClean="0">
                <a:solidFill>
                  <a:srgbClr val="FF0000"/>
                </a:solidFill>
                <a:latin typeface="Times New Roman" pitchFamily="18" charset="0"/>
                <a:cs typeface="Times New Roman" pitchFamily="18" charset="0"/>
              </a:rPr>
              <a:t>Syntax</a:t>
            </a:r>
          </a:p>
          <a:p>
            <a:pPr algn="just" fontAlgn="base">
              <a:lnSpc>
                <a:spcPct val="150000"/>
              </a:lnSpc>
            </a:pPr>
            <a:r>
              <a:rPr lang="en-IN" sz="2000" dirty="0" smtClean="0">
                <a:latin typeface="Times New Roman" pitchFamily="18" charset="0"/>
                <a:cs typeface="Times New Roman" pitchFamily="18" charset="0"/>
              </a:rPr>
              <a:t>	</a:t>
            </a:r>
            <a:r>
              <a:rPr lang="en-IN" sz="2000" i="1" dirty="0" err="1" smtClean="0">
                <a:latin typeface="Times New Roman" pitchFamily="18" charset="0"/>
                <a:cs typeface="Times New Roman" pitchFamily="18" charset="0"/>
              </a:rPr>
              <a:t>tk.Label</a:t>
            </a:r>
            <a:r>
              <a:rPr lang="en-IN" sz="2000" i="1" dirty="0" smtClean="0">
                <a:latin typeface="Times New Roman" pitchFamily="18" charset="0"/>
                <a:cs typeface="Times New Roman" pitchFamily="18" charset="0"/>
              </a:rPr>
              <a:t>(</a:t>
            </a:r>
            <a:r>
              <a:rPr lang="en-IN" sz="2000" i="1" dirty="0" err="1" smtClean="0">
                <a:latin typeface="Times New Roman" pitchFamily="18" charset="0"/>
                <a:cs typeface="Times New Roman" pitchFamily="18" charset="0"/>
              </a:rPr>
              <a:t>parent,text</a:t>
            </a:r>
            <a:r>
              <a:rPr lang="en-IN" sz="2000" i="1" dirty="0" smtClean="0">
                <a:latin typeface="Times New Roman" pitchFamily="18" charset="0"/>
                <a:cs typeface="Times New Roman" pitchFamily="18" charset="0"/>
              </a:rPr>
              <a:t>=“message”)</a:t>
            </a:r>
          </a:p>
          <a:p>
            <a:pPr algn="just" fontAlgn="base">
              <a:lnSpc>
                <a:spcPct val="150000"/>
              </a:lnSpc>
            </a:pPr>
            <a:r>
              <a:rPr lang="en-IN" sz="2000" b="1" i="1" dirty="0" smtClean="0">
                <a:latin typeface="Times New Roman" pitchFamily="18" charset="0"/>
                <a:cs typeface="Times New Roman" pitchFamily="18" charset="0"/>
              </a:rPr>
              <a:t>Example:</a:t>
            </a:r>
            <a:endParaRPr lang="en-IN" sz="2000" b="1" i="1" dirty="0">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import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as </a:t>
            </a:r>
            <a:r>
              <a:rPr lang="en-IN" sz="2000" dirty="0" err="1">
                <a:latin typeface="Times New Roman" pitchFamily="18" charset="0"/>
                <a:cs typeface="Times New Roman" pitchFamily="18" charset="0"/>
              </a:rPr>
              <a:t>tk</a:t>
            </a:r>
            <a:endParaRPr lang="en-IN" sz="2000" dirty="0">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root = </a:t>
            </a:r>
            <a:r>
              <a:rPr lang="en-IN" sz="2000" dirty="0" err="1">
                <a:latin typeface="Times New Roman" pitchFamily="18" charset="0"/>
                <a:cs typeface="Times New Roman" pitchFamily="18" charset="0"/>
              </a:rPr>
              <a:t>tk.Tk</a:t>
            </a:r>
            <a:r>
              <a:rPr lang="en-IN" sz="2000" dirty="0">
                <a:latin typeface="Times New Roman" pitchFamily="18" charset="0"/>
                <a:cs typeface="Times New Roman" pitchFamily="18" charset="0"/>
              </a:rPr>
              <a:t>()</a:t>
            </a:r>
          </a:p>
          <a:p>
            <a:pPr lvl="1" algn="just" fontAlgn="base">
              <a:lnSpc>
                <a:spcPct val="150000"/>
              </a:lnSpc>
            </a:pPr>
            <a:r>
              <a:rPr lang="en-IN" sz="2000" dirty="0">
                <a:latin typeface="Times New Roman" pitchFamily="18" charset="0"/>
                <a:cs typeface="Times New Roman" pitchFamily="18" charset="0"/>
              </a:rPr>
              <a:t>label = </a:t>
            </a:r>
            <a:r>
              <a:rPr lang="en-IN" sz="2000" dirty="0" err="1">
                <a:latin typeface="Times New Roman" pitchFamily="18" charset="0"/>
                <a:cs typeface="Times New Roman" pitchFamily="18" charset="0"/>
              </a:rPr>
              <a:t>tk.Label</a:t>
            </a:r>
            <a:r>
              <a:rPr lang="en-IN" sz="2000" dirty="0">
                <a:latin typeface="Times New Roman" pitchFamily="18" charset="0"/>
                <a:cs typeface="Times New Roman" pitchFamily="18" charset="0"/>
              </a:rPr>
              <a:t>(root, text='Hello World!')</a:t>
            </a:r>
          </a:p>
          <a:p>
            <a:pPr lvl="1" algn="just" fontAlgn="base">
              <a:lnSpc>
                <a:spcPct val="150000"/>
              </a:lnSpc>
            </a:pPr>
            <a:r>
              <a:rPr lang="en-IN" sz="2000" dirty="0" err="1">
                <a:latin typeface="Times New Roman" pitchFamily="18" charset="0"/>
                <a:cs typeface="Times New Roman" pitchFamily="18" charset="0"/>
              </a:rPr>
              <a:t>label.grid</a:t>
            </a:r>
            <a:r>
              <a:rPr lang="en-IN" sz="2000" dirty="0">
                <a:latin typeface="Times New Roman" pitchFamily="18" charset="0"/>
                <a:cs typeface="Times New Roman" pitchFamily="18" charset="0"/>
              </a:rPr>
              <a:t>()</a:t>
            </a:r>
          </a:p>
          <a:p>
            <a:pPr lvl="1" algn="just" fontAlgn="base">
              <a:lnSpc>
                <a:spcPct val="150000"/>
              </a:lnSpc>
            </a:pPr>
            <a:r>
              <a:rPr lang="en-IN" sz="2000" dirty="0" err="1">
                <a:latin typeface="Times New Roman" pitchFamily="18" charset="0"/>
                <a:cs typeface="Times New Roman" pitchFamily="18" charset="0"/>
              </a:rPr>
              <a:t>root.mainloop</a:t>
            </a:r>
            <a:r>
              <a:rPr lang="en-IN" sz="2000" dirty="0">
                <a:latin typeface="Times New Roman" pitchFamily="18" charset="0"/>
                <a:cs typeface="Times New Roman" pitchFamily="18" charset="0"/>
              </a:rPr>
              <a:t>()</a:t>
            </a:r>
          </a:p>
          <a:p>
            <a:pPr algn="just" fontAlgn="base">
              <a:lnSpc>
                <a:spcPct val="150000"/>
              </a:lnSpc>
            </a:pPr>
            <a:endParaRPr lang="en-IN" sz="1750" dirty="0"/>
          </a:p>
        </p:txBody>
      </p:sp>
      <p:pic>
        <p:nvPicPr>
          <p:cNvPr id="2" name="Picture 1"/>
          <p:cNvPicPr>
            <a:picLocks noChangeAspect="1"/>
          </p:cNvPicPr>
          <p:nvPr/>
        </p:nvPicPr>
        <p:blipFill>
          <a:blip r:embed="rId3"/>
          <a:stretch>
            <a:fillRect/>
          </a:stretch>
        </p:blipFill>
        <p:spPr>
          <a:xfrm>
            <a:off x="6632761" y="3394542"/>
            <a:ext cx="3051545" cy="2288659"/>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Button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769989"/>
          </a:xfrm>
          <a:prstGeom prst="rect">
            <a:avLst/>
          </a:prstGeom>
        </p:spPr>
        <p:txBody>
          <a:bodyPr vert="horz" wrap="square" lIns="0" tIns="0" rIns="0" bIns="0" numCol="1" rtlCol="0">
            <a:spAutoFit/>
          </a:bodyPr>
          <a:lstStyle/>
          <a:p>
            <a:pPr lvl="1" algn="just" fontAlgn="base">
              <a:lnSpc>
                <a:spcPct val="150000"/>
              </a:lnSpc>
            </a:pPr>
            <a:r>
              <a:rPr lang="en-IN" sz="2000" dirty="0">
                <a:latin typeface="Times New Roman" pitchFamily="18" charset="0"/>
                <a:cs typeface="Times New Roman" pitchFamily="18" charset="0"/>
              </a:rPr>
              <a:t>import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as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 </a:t>
            </a:r>
          </a:p>
          <a:p>
            <a:pPr lvl="1" algn="just" fontAlgn="base">
              <a:lnSpc>
                <a:spcPct val="150000"/>
              </a:lnSpc>
            </a:pPr>
            <a:r>
              <a:rPr lang="en-IN" sz="2000" dirty="0">
                <a:latin typeface="Times New Roman" pitchFamily="18" charset="0"/>
                <a:cs typeface="Times New Roman" pitchFamily="18" charset="0"/>
              </a:rPr>
              <a:t>r = </a:t>
            </a:r>
            <a:r>
              <a:rPr lang="en-IN" sz="2000" dirty="0" err="1">
                <a:latin typeface="Times New Roman" pitchFamily="18" charset="0"/>
                <a:cs typeface="Times New Roman" pitchFamily="18" charset="0"/>
              </a:rPr>
              <a:t>tk.Tk</a:t>
            </a:r>
            <a:r>
              <a:rPr lang="en-IN" sz="2000" dirty="0">
                <a:latin typeface="Times New Roman" pitchFamily="18" charset="0"/>
                <a:cs typeface="Times New Roman" pitchFamily="18" charset="0"/>
              </a:rPr>
              <a:t>() </a:t>
            </a:r>
          </a:p>
          <a:p>
            <a:pPr lvl="1" algn="just" fontAlgn="base">
              <a:lnSpc>
                <a:spcPct val="150000"/>
              </a:lnSpc>
            </a:pPr>
            <a:r>
              <a:rPr lang="en-IN" sz="2000" dirty="0" err="1">
                <a:latin typeface="Times New Roman" pitchFamily="18" charset="0"/>
                <a:cs typeface="Times New Roman" pitchFamily="18" charset="0"/>
              </a:rPr>
              <a:t>r.title</a:t>
            </a:r>
            <a:r>
              <a:rPr lang="en-IN" sz="2000" dirty="0">
                <a:latin typeface="Times New Roman" pitchFamily="18" charset="0"/>
                <a:cs typeface="Times New Roman" pitchFamily="18" charset="0"/>
              </a:rPr>
              <a:t>('Counting Seconds') </a:t>
            </a:r>
          </a:p>
          <a:p>
            <a:pPr lvl="1" algn="just" fontAlgn="base">
              <a:lnSpc>
                <a:spcPct val="150000"/>
              </a:lnSpc>
            </a:pPr>
            <a:r>
              <a:rPr lang="en-IN" sz="2000" dirty="0">
                <a:latin typeface="Times New Roman" pitchFamily="18" charset="0"/>
                <a:cs typeface="Times New Roman" pitchFamily="18" charset="0"/>
              </a:rPr>
              <a:t>button = </a:t>
            </a:r>
            <a:r>
              <a:rPr lang="en-IN" sz="2000" dirty="0" err="1">
                <a:latin typeface="Times New Roman" pitchFamily="18" charset="0"/>
                <a:cs typeface="Times New Roman" pitchFamily="18" charset="0"/>
              </a:rPr>
              <a:t>tk.Button</a:t>
            </a:r>
            <a:r>
              <a:rPr lang="en-IN" sz="2000" dirty="0">
                <a:latin typeface="Times New Roman" pitchFamily="18" charset="0"/>
                <a:cs typeface="Times New Roman" pitchFamily="18" charset="0"/>
              </a:rPr>
              <a:t>(r, text='Stop', width=25, command=</a:t>
            </a:r>
            <a:r>
              <a:rPr lang="en-IN" sz="2000" dirty="0" err="1">
                <a:latin typeface="Times New Roman" pitchFamily="18" charset="0"/>
                <a:cs typeface="Times New Roman" pitchFamily="18" charset="0"/>
              </a:rPr>
              <a:t>r.destroy</a:t>
            </a:r>
            <a:r>
              <a:rPr lang="en-IN" sz="2000" dirty="0">
                <a:latin typeface="Times New Roman" pitchFamily="18" charset="0"/>
                <a:cs typeface="Times New Roman" pitchFamily="18" charset="0"/>
              </a:rPr>
              <a:t>) </a:t>
            </a:r>
          </a:p>
          <a:p>
            <a:pPr lvl="1" algn="just" fontAlgn="base">
              <a:lnSpc>
                <a:spcPct val="150000"/>
              </a:lnSpc>
            </a:pPr>
            <a:r>
              <a:rPr lang="en-IN" sz="2000" dirty="0" err="1">
                <a:latin typeface="Times New Roman" pitchFamily="18" charset="0"/>
                <a:cs typeface="Times New Roman" pitchFamily="18" charset="0"/>
              </a:rPr>
              <a:t>button.pack</a:t>
            </a:r>
            <a:r>
              <a:rPr lang="en-IN" sz="2000" dirty="0">
                <a:latin typeface="Times New Roman" pitchFamily="18" charset="0"/>
                <a:cs typeface="Times New Roman" pitchFamily="18" charset="0"/>
              </a:rPr>
              <a:t>() </a:t>
            </a:r>
          </a:p>
          <a:p>
            <a:pPr lvl="1" algn="just" fontAlgn="base">
              <a:lnSpc>
                <a:spcPct val="150000"/>
              </a:lnSpc>
            </a:pPr>
            <a:r>
              <a:rPr lang="en-IN" sz="2000" dirty="0" err="1">
                <a:latin typeface="Times New Roman" pitchFamily="18" charset="0"/>
                <a:cs typeface="Times New Roman" pitchFamily="18" charset="0"/>
              </a:rPr>
              <a:t>r.mainloop</a:t>
            </a:r>
            <a:r>
              <a:rPr lang="en-IN" sz="2000" dirty="0">
                <a:latin typeface="Times New Roman" pitchFamily="18" charset="0"/>
                <a:cs typeface="Times New Roman" pitchFamily="18" charset="0"/>
              </a:rPr>
              <a:t>() </a:t>
            </a:r>
          </a:p>
        </p:txBody>
      </p:sp>
      <p:pic>
        <p:nvPicPr>
          <p:cNvPr id="5" name="Picture 4"/>
          <p:cNvPicPr>
            <a:picLocks noChangeAspect="1"/>
          </p:cNvPicPr>
          <p:nvPr/>
        </p:nvPicPr>
        <p:blipFill>
          <a:blip r:embed="rId3"/>
          <a:stretch>
            <a:fillRect/>
          </a:stretch>
        </p:blipFill>
        <p:spPr>
          <a:xfrm>
            <a:off x="6408083" y="3360084"/>
            <a:ext cx="2995175" cy="2099422"/>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Button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98780" y="504515"/>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76998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A button, unlike a frame or label, is very much designed for the user to interact with, and in particular, press to perform some action. Like labels, they can display text or images, but also have a whole range of new options used to control their </a:t>
            </a:r>
            <a:r>
              <a:rPr lang="en-IN" sz="2000" dirty="0" smtClean="0">
                <a:latin typeface="Times New Roman" pitchFamily="18" charset="0"/>
                <a:cs typeface="Times New Roman" pitchFamily="18" charset="0"/>
              </a:rPr>
              <a:t>behaviour.</a:t>
            </a:r>
          </a:p>
          <a:p>
            <a:pPr algn="just" fontAlgn="base">
              <a:lnSpc>
                <a:spcPct val="150000"/>
              </a:lnSpc>
            </a:pPr>
            <a:endParaRPr lang="en-IN" sz="2000" dirty="0">
              <a:latin typeface="Times New Roman" pitchFamily="18" charset="0"/>
              <a:cs typeface="Times New Roman" pitchFamily="18" charset="0"/>
            </a:endParaRPr>
          </a:p>
          <a:p>
            <a:pPr algn="just" fontAlgn="base">
              <a:lnSpc>
                <a:spcPct val="150000"/>
              </a:lnSpc>
            </a:pPr>
            <a:r>
              <a:rPr lang="en-IN" sz="2000" dirty="0" smtClean="0">
                <a:solidFill>
                  <a:srgbClr val="FF0000"/>
                </a:solidFill>
                <a:latin typeface="Times New Roman" pitchFamily="18" charset="0"/>
                <a:cs typeface="Times New Roman" pitchFamily="18" charset="0"/>
              </a:rPr>
              <a:t>Syntax</a:t>
            </a:r>
          </a:p>
          <a:p>
            <a:pPr algn="just" fontAlgn="base">
              <a:lnSpc>
                <a:spcPct val="150000"/>
              </a:lnSpc>
            </a:pPr>
            <a:r>
              <a:rPr lang="en-IN" sz="2000" dirty="0" smtClean="0">
                <a:latin typeface="Times New Roman" pitchFamily="18" charset="0"/>
                <a:cs typeface="Times New Roman" pitchFamily="18" charset="0"/>
              </a:rPr>
              <a:t>	</a:t>
            </a:r>
            <a:r>
              <a:rPr lang="en-IN" sz="2000" b="1" dirty="0">
                <a:latin typeface="Times New Roman" pitchFamily="18" charset="0"/>
                <a:cs typeface="Times New Roman" pitchFamily="18" charset="0"/>
              </a:rPr>
              <a:t>button = </a:t>
            </a:r>
            <a:r>
              <a:rPr lang="en-IN" sz="2000" b="1" dirty="0" err="1">
                <a:latin typeface="Times New Roman" pitchFamily="18" charset="0"/>
                <a:cs typeface="Times New Roman" pitchFamily="18" charset="0"/>
              </a:rPr>
              <a:t>ttk.Button</a:t>
            </a:r>
            <a:r>
              <a:rPr lang="en-IN" sz="2000" b="1" dirty="0">
                <a:latin typeface="Times New Roman" pitchFamily="18" charset="0"/>
                <a:cs typeface="Times New Roman" pitchFamily="18" charset="0"/>
              </a:rPr>
              <a:t>(parent, text</a:t>
            </a:r>
            <a:r>
              <a:rPr lang="en-IN" sz="2000" b="1" dirty="0" smtClean="0">
                <a:latin typeface="Times New Roman" pitchFamily="18" charset="0"/>
                <a:cs typeface="Times New Roman" pitchFamily="18" charset="0"/>
              </a:rPr>
              <a:t>=‘</a:t>
            </a:r>
            <a:r>
              <a:rPr lang="en-IN" sz="2000" b="1" dirty="0" err="1" smtClean="0">
                <a:latin typeface="Times New Roman" pitchFamily="18" charset="0"/>
                <a:cs typeface="Times New Roman" pitchFamily="18" charset="0"/>
              </a:rPr>
              <a:t>ClickMe</a:t>
            </a:r>
            <a:r>
              <a:rPr lang="en-IN" sz="2000" b="1" dirty="0" smtClean="0">
                <a:latin typeface="Times New Roman" pitchFamily="18" charset="0"/>
                <a:cs typeface="Times New Roman" pitchFamily="18" charset="0"/>
              </a:rPr>
              <a:t>', </a:t>
            </a:r>
            <a:r>
              <a:rPr lang="en-IN" sz="2000" b="1" dirty="0">
                <a:latin typeface="Times New Roman" pitchFamily="18" charset="0"/>
                <a:cs typeface="Times New Roman" pitchFamily="18" charset="0"/>
              </a:rPr>
              <a:t>command=</a:t>
            </a:r>
            <a:r>
              <a:rPr lang="en-IN" sz="2000" b="1" dirty="0" err="1">
                <a:latin typeface="Times New Roman" pitchFamily="18" charset="0"/>
                <a:cs typeface="Times New Roman" pitchFamily="18" charset="0"/>
              </a:rPr>
              <a:t>submitForm</a:t>
            </a:r>
            <a:r>
              <a:rPr lang="en-IN" sz="2000"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Button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616648"/>
          </a:xfrm>
          <a:prstGeom prst="rect">
            <a:avLst/>
          </a:prstGeom>
        </p:spPr>
        <p:txBody>
          <a:bodyPr vert="horz" wrap="square" lIns="0" tIns="0" rIns="0" bIns="0" numCol="1" rtlCol="0">
            <a:spAutoFit/>
          </a:bodyPr>
          <a:lstStyle/>
          <a:p>
            <a:pPr algn="just" fontAlgn="base">
              <a:lnSpc>
                <a:spcPct val="150000"/>
              </a:lnSpc>
            </a:pPr>
            <a:r>
              <a:rPr lang="en-IN" sz="2000" b="1" i="1" dirty="0" smtClean="0">
                <a:solidFill>
                  <a:srgbClr val="FF0000"/>
                </a:solidFill>
                <a:latin typeface="Times New Roman" pitchFamily="18" charset="0"/>
                <a:cs typeface="Times New Roman" pitchFamily="18" charset="0"/>
              </a:rPr>
              <a:t>Example:</a:t>
            </a:r>
            <a:endParaRPr lang="en-IN" sz="2000" b="1" i="1" dirty="0">
              <a:solidFill>
                <a:srgbClr val="FF0000"/>
              </a:solidFill>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import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as </a:t>
            </a:r>
            <a:r>
              <a:rPr lang="en-IN" sz="2000" dirty="0" err="1">
                <a:latin typeface="Times New Roman" pitchFamily="18" charset="0"/>
                <a:cs typeface="Times New Roman" pitchFamily="18" charset="0"/>
              </a:rPr>
              <a:t>tk</a:t>
            </a:r>
            <a:endParaRPr lang="en-IN" sz="2000" dirty="0">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messagebox</a:t>
            </a:r>
            <a:endParaRPr lang="en-IN" sz="2000" dirty="0">
              <a:latin typeface="Times New Roman" pitchFamily="18" charset="0"/>
              <a:cs typeface="Times New Roman" pitchFamily="18" charset="0"/>
            </a:endParaRPr>
          </a:p>
          <a:p>
            <a:pPr lvl="1" algn="just" fontAlgn="base">
              <a:lnSpc>
                <a:spcPct val="150000"/>
              </a:lnSpc>
            </a:pPr>
            <a:r>
              <a:rPr lang="en-IN" sz="2000" dirty="0" err="1" smtClean="0">
                <a:latin typeface="Times New Roman" pitchFamily="18" charset="0"/>
                <a:cs typeface="Times New Roman" pitchFamily="18" charset="0"/>
              </a:rPr>
              <a:t>def</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hello():</a:t>
            </a:r>
          </a:p>
          <a:p>
            <a:pPr lvl="1" algn="just" fontAlgn="base">
              <a:lnSpc>
                <a:spcPct val="150000"/>
              </a:lnSpc>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messagebox.showinfo</a:t>
            </a:r>
            <a:r>
              <a:rPr lang="en-IN" sz="2000" dirty="0">
                <a:latin typeface="Times New Roman" pitchFamily="18" charset="0"/>
                <a:cs typeface="Times New Roman" pitchFamily="18" charset="0"/>
              </a:rPr>
              <a:t>( "GUI Event </a:t>
            </a:r>
            <a:r>
              <a:rPr lang="en-IN" sz="2000" dirty="0" err="1">
                <a:latin typeface="Times New Roman" pitchFamily="18" charset="0"/>
                <a:cs typeface="Times New Roman" pitchFamily="18" charset="0"/>
              </a:rPr>
              <a:t>Demo","Button</a:t>
            </a:r>
            <a:r>
              <a:rPr lang="en-IN" sz="2000" dirty="0">
                <a:latin typeface="Times New Roman" pitchFamily="18" charset="0"/>
                <a:cs typeface="Times New Roman" pitchFamily="18" charset="0"/>
              </a:rPr>
              <a:t> Demo")</a:t>
            </a:r>
          </a:p>
          <a:p>
            <a:pPr lvl="1" algn="just" fontAlgn="base">
              <a:lnSpc>
                <a:spcPct val="150000"/>
              </a:lnSpc>
            </a:pPr>
            <a:r>
              <a:rPr lang="en-IN" sz="2000" dirty="0" smtClean="0">
                <a:latin typeface="Times New Roman" pitchFamily="18" charset="0"/>
                <a:cs typeface="Times New Roman" pitchFamily="18" charset="0"/>
              </a:rPr>
              <a:t>root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tk.Tk</a:t>
            </a:r>
            <a:r>
              <a:rPr lang="en-IN" sz="2000" dirty="0">
                <a:latin typeface="Times New Roman" pitchFamily="18" charset="0"/>
                <a:cs typeface="Times New Roman" pitchFamily="18" charset="0"/>
              </a:rPr>
              <a:t>()</a:t>
            </a:r>
          </a:p>
          <a:p>
            <a:pPr lvl="1" algn="just" fontAlgn="base">
              <a:lnSpc>
                <a:spcPct val="150000"/>
              </a:lnSpc>
            </a:pPr>
            <a:r>
              <a:rPr lang="en-IN" sz="2000" dirty="0" err="1">
                <a:latin typeface="Times New Roman" pitchFamily="18" charset="0"/>
                <a:cs typeface="Times New Roman" pitchFamily="18" charset="0"/>
              </a:rPr>
              <a:t>root.geometry</a:t>
            </a:r>
            <a:r>
              <a:rPr lang="en-IN" sz="2000" dirty="0">
                <a:latin typeface="Times New Roman" pitchFamily="18" charset="0"/>
                <a:cs typeface="Times New Roman" pitchFamily="18" charset="0"/>
              </a:rPr>
              <a:t>("200x200")</a:t>
            </a:r>
          </a:p>
          <a:p>
            <a:pPr lvl="1" algn="just" fontAlgn="base">
              <a:lnSpc>
                <a:spcPct val="150000"/>
              </a:lnSpc>
            </a:pPr>
            <a:r>
              <a:rPr lang="en-IN" sz="2000" dirty="0">
                <a:latin typeface="Times New Roman" pitchFamily="18" charset="0"/>
                <a:cs typeface="Times New Roman" pitchFamily="18" charset="0"/>
              </a:rPr>
              <a:t>b = </a:t>
            </a:r>
            <a:r>
              <a:rPr lang="en-IN" sz="2000" dirty="0" err="1">
                <a:latin typeface="Times New Roman" pitchFamily="18" charset="0"/>
                <a:cs typeface="Times New Roman" pitchFamily="18" charset="0"/>
              </a:rPr>
              <a:t>tk.Button</a:t>
            </a:r>
            <a:r>
              <a:rPr lang="en-IN" sz="2000" dirty="0">
                <a:latin typeface="Times New Roman" pitchFamily="18" charset="0"/>
                <a:cs typeface="Times New Roman" pitchFamily="18" charset="0"/>
              </a:rPr>
              <a:t>(root, text='Fire </a:t>
            </a:r>
            <a:r>
              <a:rPr lang="en-IN" sz="2000" dirty="0" err="1">
                <a:latin typeface="Times New Roman" pitchFamily="18" charset="0"/>
                <a:cs typeface="Times New Roman" pitchFamily="18" charset="0"/>
              </a:rPr>
              <a:t>Me',command</a:t>
            </a:r>
            <a:r>
              <a:rPr lang="en-IN" sz="2000" dirty="0">
                <a:latin typeface="Times New Roman" pitchFamily="18" charset="0"/>
                <a:cs typeface="Times New Roman" pitchFamily="18" charset="0"/>
              </a:rPr>
              <a:t>=hello)</a:t>
            </a:r>
          </a:p>
          <a:p>
            <a:pPr lvl="1" algn="just" fontAlgn="base">
              <a:lnSpc>
                <a:spcPct val="150000"/>
              </a:lnSpc>
            </a:pPr>
            <a:r>
              <a:rPr lang="en-IN" sz="2000" dirty="0" err="1">
                <a:latin typeface="Times New Roman" pitchFamily="18" charset="0"/>
                <a:cs typeface="Times New Roman" pitchFamily="18" charset="0"/>
              </a:rPr>
              <a:t>b.place</a:t>
            </a:r>
            <a:r>
              <a:rPr lang="en-IN" sz="2000" dirty="0">
                <a:latin typeface="Times New Roman" pitchFamily="18" charset="0"/>
                <a:cs typeface="Times New Roman" pitchFamily="18" charset="0"/>
              </a:rPr>
              <a:t>(x=50,y=50)</a:t>
            </a:r>
          </a:p>
          <a:p>
            <a:pPr lvl="1" algn="just" fontAlgn="base">
              <a:lnSpc>
                <a:spcPct val="150000"/>
              </a:lnSpc>
            </a:pPr>
            <a:r>
              <a:rPr lang="en-IN" sz="2000" dirty="0" err="1">
                <a:latin typeface="Times New Roman" pitchFamily="18" charset="0"/>
                <a:cs typeface="Times New Roman" pitchFamily="18" charset="0"/>
              </a:rPr>
              <a:t>root.mainloop</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7979988" y="3095618"/>
            <a:ext cx="2347353" cy="2913955"/>
          </a:xfrm>
          <a:prstGeom prst="rect">
            <a:avLst/>
          </a:prstGeom>
        </p:spPr>
      </p:pic>
    </p:spTree>
    <p:extLst>
      <p:ext uri="{BB962C8B-B14F-4D97-AF65-F5344CB8AC3E}">
        <p14:creationId xmlns:p14="http://schemas.microsoft.com/office/powerpoint/2010/main" val="20690196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Button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001643"/>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Button</a:t>
            </a:r>
            <a:r>
              <a:rPr lang="en-IN" sz="2000" dirty="0" smtClean="0">
                <a:latin typeface="Times New Roman" pitchFamily="18" charset="0"/>
                <a:cs typeface="Times New Roman" pitchFamily="18" charset="0"/>
              </a:rPr>
              <a:t>: To </a:t>
            </a:r>
            <a:r>
              <a:rPr lang="en-IN" sz="2000" dirty="0">
                <a:latin typeface="Times New Roman" pitchFamily="18" charset="0"/>
                <a:cs typeface="Times New Roman" pitchFamily="18" charset="0"/>
              </a:rPr>
              <a:t>add a button in your application, this widget is used</a:t>
            </a:r>
            <a:r>
              <a:rPr lang="en-IN" sz="2000" dirty="0" smtClean="0">
                <a:latin typeface="Times New Roman" pitchFamily="18" charset="0"/>
                <a:cs typeface="Times New Roman" pitchFamily="18" charset="0"/>
              </a:rPr>
              <a:t>.</a:t>
            </a:r>
          </a:p>
          <a:p>
            <a:pPr fontAlgn="base">
              <a:lnSpc>
                <a:spcPct val="150000"/>
              </a:lnSpc>
            </a:pPr>
            <a:r>
              <a:rPr lang="en-IN" sz="2000" b="1" dirty="0" smtClean="0">
                <a:solidFill>
                  <a:srgbClr val="FF0000"/>
                </a:solidFill>
                <a:latin typeface="Times New Roman" pitchFamily="18" charset="0"/>
                <a:cs typeface="Times New Roman" pitchFamily="18" charset="0"/>
              </a:rPr>
              <a:t>Syntax :</a:t>
            </a:r>
          </a:p>
          <a:p>
            <a:pPr fontAlgn="base">
              <a:lnSpc>
                <a:spcPct val="150000"/>
              </a:lnSpc>
            </a:pPr>
            <a:r>
              <a:rPr lang="en-IN" sz="2000"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w=Button(master</a:t>
            </a:r>
            <a:r>
              <a:rPr lang="en-IN" sz="2000" b="1"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text=“caption” option=value)</a:t>
            </a:r>
          </a:p>
          <a:p>
            <a:pPr fontAlgn="base">
              <a:lnSpc>
                <a:spcPct val="150000"/>
              </a:lnSpc>
            </a:pPr>
            <a:endParaRPr lang="en-IN" sz="2000" dirty="0" smtClean="0">
              <a:latin typeface="Times New Roman" pitchFamily="18" charset="0"/>
              <a:cs typeface="Times New Roman" pitchFamily="18" charset="0"/>
            </a:endParaRPr>
          </a:p>
          <a:p>
            <a:pPr marL="285750" indent="-285750" fontAlgn="base">
              <a:lnSpc>
                <a:spcPct val="150000"/>
              </a:lnSpc>
              <a:buFont typeface="Arial" panose="020B0604020202020204" pitchFamily="34" charset="0"/>
              <a:buChar char="•"/>
            </a:pPr>
            <a:r>
              <a:rPr lang="en-IN" sz="2000" dirty="0" smtClean="0">
                <a:latin typeface="Times New Roman" pitchFamily="18" charset="0"/>
                <a:cs typeface="Times New Roman" pitchFamily="18" charset="0"/>
              </a:rPr>
              <a:t>master </a:t>
            </a:r>
            <a:r>
              <a:rPr lang="en-IN" sz="2000" dirty="0">
                <a:latin typeface="Times New Roman" pitchFamily="18" charset="0"/>
                <a:cs typeface="Times New Roman" pitchFamily="18" charset="0"/>
              </a:rPr>
              <a:t>is the parameter used to represent the parent </a:t>
            </a:r>
            <a:r>
              <a:rPr lang="en-IN" sz="2000" dirty="0" smtClean="0">
                <a:latin typeface="Times New Roman" pitchFamily="18" charset="0"/>
                <a:cs typeface="Times New Roman" pitchFamily="18" charset="0"/>
              </a:rPr>
              <a:t>window.</a:t>
            </a:r>
          </a:p>
          <a:p>
            <a:pPr marL="285750" indent="-285750" fontAlgn="base">
              <a:lnSpc>
                <a:spcPct val="150000"/>
              </a:lnSpc>
              <a:buFont typeface="Arial" panose="020B0604020202020204" pitchFamily="34" charset="0"/>
              <a:buChar char="•"/>
            </a:pPr>
            <a:r>
              <a:rPr lang="en-IN" sz="2000" dirty="0" err="1" smtClean="0">
                <a:latin typeface="Times New Roman" pitchFamily="18" charset="0"/>
                <a:cs typeface="Times New Roman" pitchFamily="18" charset="0"/>
              </a:rPr>
              <a:t>activebackground</a:t>
            </a:r>
            <a:r>
              <a:rPr lang="en-IN" sz="2000" dirty="0">
                <a:latin typeface="Times New Roman" pitchFamily="18" charset="0"/>
                <a:cs typeface="Times New Roman" pitchFamily="18" charset="0"/>
              </a:rPr>
              <a:t>: to set the background color when button is under the cursor.</a:t>
            </a:r>
          </a:p>
          <a:p>
            <a:pPr marL="285750" indent="-285750" algn="just" fontAlgn="base">
              <a:lnSpc>
                <a:spcPct val="150000"/>
              </a:lnSpc>
              <a:buFont typeface="Arial" panose="020B0604020202020204" pitchFamily="34" charset="0"/>
              <a:buChar char="•"/>
            </a:pPr>
            <a:r>
              <a:rPr lang="en-IN" sz="2000" dirty="0" err="1" smtClean="0">
                <a:latin typeface="Times New Roman" pitchFamily="18" charset="0"/>
                <a:cs typeface="Times New Roman" pitchFamily="18" charset="0"/>
              </a:rPr>
              <a:t>activeforeground</a:t>
            </a:r>
            <a:r>
              <a:rPr lang="en-IN" sz="2000" dirty="0">
                <a:latin typeface="Times New Roman" pitchFamily="18" charset="0"/>
                <a:cs typeface="Times New Roman" pitchFamily="18" charset="0"/>
              </a:rPr>
              <a:t>: to set the foreground color when button is under the cursor.</a:t>
            </a:r>
          </a:p>
          <a:p>
            <a:pPr marL="285750" indent="-285750" algn="just" fontAlgn="base">
              <a:lnSpc>
                <a:spcPct val="150000"/>
              </a:lnSpc>
              <a:buFont typeface="Arial" panose="020B0604020202020204" pitchFamily="34" charset="0"/>
              <a:buChar char="•"/>
            </a:pPr>
            <a:r>
              <a:rPr lang="en-IN" sz="2000" dirty="0" err="1">
                <a:latin typeface="Times New Roman" pitchFamily="18" charset="0"/>
                <a:cs typeface="Times New Roman" pitchFamily="18" charset="0"/>
              </a:rPr>
              <a:t>bg</a:t>
            </a:r>
            <a:r>
              <a:rPr lang="en-IN" sz="2000" dirty="0">
                <a:latin typeface="Times New Roman" pitchFamily="18" charset="0"/>
                <a:cs typeface="Times New Roman" pitchFamily="18" charset="0"/>
              </a:rPr>
              <a:t>: to set he normal background color.</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command: to call a function.</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font: to set the font on the button label.</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image: to set the image on the button.</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width: to set the width of the button.</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height: to set the height of the button.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Entry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504515"/>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276998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An entry presents the user with a single line text field that they can use to type in a string value. These can be just about anything: their name, a city, a password, social security number, and so on</a:t>
            </a:r>
            <a:r>
              <a:rPr lang="en-IN" sz="2400" dirty="0" smtClean="0">
                <a:latin typeface="Times New Roman" pitchFamily="18" charset="0"/>
                <a:cs typeface="Times New Roman" pitchFamily="18" charset="0"/>
              </a:rPr>
              <a:t>.</a:t>
            </a:r>
          </a:p>
          <a:p>
            <a:pPr algn="just" fontAlgn="base">
              <a:lnSpc>
                <a:spcPct val="150000"/>
              </a:lnSpc>
            </a:pPr>
            <a:r>
              <a:rPr lang="en-IN" sz="2400" b="1" dirty="0" smtClean="0">
                <a:latin typeface="Times New Roman" pitchFamily="18" charset="0"/>
                <a:cs typeface="Times New Roman" pitchFamily="18" charset="0"/>
              </a:rPr>
              <a:t>Syntax:</a:t>
            </a:r>
          </a:p>
          <a:p>
            <a:pPr algn="just" fontAlgn="base">
              <a:lnSpc>
                <a:spcPct val="150000"/>
              </a:lnSpc>
            </a:pPr>
            <a:r>
              <a:rPr lang="en-IN" sz="2400" dirty="0" smtClean="0">
                <a:latin typeface="Times New Roman" pitchFamily="18" charset="0"/>
                <a:cs typeface="Times New Roman" pitchFamily="18" charset="0"/>
              </a:rPr>
              <a:t>	</a:t>
            </a:r>
            <a:r>
              <a:rPr lang="en-IN" sz="2400" i="1" dirty="0">
                <a:latin typeface="Times New Roman" pitchFamily="18" charset="0"/>
                <a:cs typeface="Times New Roman" pitchFamily="18" charset="0"/>
              </a:rPr>
              <a:t>name = </a:t>
            </a:r>
            <a:r>
              <a:rPr lang="en-IN" sz="2400" i="1" dirty="0" err="1">
                <a:latin typeface="Times New Roman" pitchFamily="18" charset="0"/>
                <a:cs typeface="Times New Roman" pitchFamily="18" charset="0"/>
              </a:rPr>
              <a:t>ttk.Entry</a:t>
            </a:r>
            <a:r>
              <a:rPr lang="en-IN" sz="2400" i="1" dirty="0">
                <a:latin typeface="Times New Roman" pitchFamily="18" charset="0"/>
                <a:cs typeface="Times New Roman" pitchFamily="18" charset="0"/>
              </a:rPr>
              <a:t>(parent, </a:t>
            </a:r>
            <a:r>
              <a:rPr lang="en-IN" sz="2400" i="1" dirty="0" err="1">
                <a:latin typeface="Times New Roman" pitchFamily="18" charset="0"/>
                <a:cs typeface="Times New Roman" pitchFamily="18" charset="0"/>
              </a:rPr>
              <a:t>textvariable</a:t>
            </a:r>
            <a:r>
              <a:rPr lang="en-IN" sz="2400" i="1" dirty="0">
                <a:latin typeface="Times New Roman" pitchFamily="18" charset="0"/>
                <a:cs typeface="Times New Roman" pitchFamily="18" charset="0"/>
              </a:rPr>
              <a:t>=username</a:t>
            </a:r>
            <a:r>
              <a:rPr lang="en-IN" sz="2400" i="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Entry Widgets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539978"/>
          </a:xfrm>
          <a:prstGeom prst="rect">
            <a:avLst/>
          </a:prstGeom>
        </p:spPr>
        <p:txBody>
          <a:bodyPr vert="horz" wrap="square" lIns="0" tIns="0" rIns="0" bIns="0" numCol="1" rtlCol="0">
            <a:spAutoFit/>
          </a:bodyPr>
          <a:lstStyle/>
          <a:p>
            <a:pPr algn="just" fontAlgn="base">
              <a:lnSpc>
                <a:spcPct val="150000"/>
              </a:lnSpc>
            </a:pPr>
            <a:r>
              <a:rPr lang="en-IN" sz="2000" b="1" i="1" dirty="0" smtClean="0">
                <a:latin typeface="Times New Roman" pitchFamily="18" charset="0"/>
                <a:cs typeface="Times New Roman" pitchFamily="18" charset="0"/>
              </a:rPr>
              <a:t>Example:</a:t>
            </a:r>
            <a:endParaRPr lang="en-IN" sz="2000" b="1" i="1" dirty="0">
              <a:latin typeface="Times New Roman" pitchFamily="18" charset="0"/>
              <a:cs typeface="Times New Roman" pitchFamily="18" charset="0"/>
            </a:endParaRPr>
          </a:p>
          <a:p>
            <a:pPr lvl="1" algn="just" fontAlgn="base">
              <a:lnSpc>
                <a:spcPct val="150000"/>
              </a:lnSpc>
            </a:pPr>
            <a:r>
              <a:rPr lang="en-IN" sz="2000" dirty="0" err="1" smtClean="0">
                <a:latin typeface="Times New Roman" pitchFamily="18" charset="0"/>
                <a:cs typeface="Times New Roman" pitchFamily="18" charset="0"/>
              </a:rPr>
              <a:t>def</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hello():</a:t>
            </a:r>
          </a:p>
          <a:p>
            <a:pPr lvl="1" algn="just" fontAlgn="base">
              <a:lnSpc>
                <a:spcPct val="150000"/>
              </a:lnSpc>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messagebox.showinfo</a:t>
            </a:r>
            <a:r>
              <a:rPr lang="en-IN" sz="2000" dirty="0">
                <a:latin typeface="Times New Roman" pitchFamily="18" charset="0"/>
                <a:cs typeface="Times New Roman" pitchFamily="18" charset="0"/>
              </a:rPr>
              <a:t>( "GUI Event Demo",</a:t>
            </a:r>
            <a:r>
              <a:rPr lang="en-IN" sz="2000" dirty="0" err="1">
                <a:latin typeface="Times New Roman" pitchFamily="18" charset="0"/>
                <a:cs typeface="Times New Roman" pitchFamily="18" charset="0"/>
              </a:rPr>
              <a:t>t.get</a:t>
            </a:r>
            <a:r>
              <a:rPr lang="en-IN" sz="2000" dirty="0">
                <a:latin typeface="Times New Roman" pitchFamily="18" charset="0"/>
                <a:cs typeface="Times New Roman" pitchFamily="18" charset="0"/>
              </a:rPr>
              <a:t>())</a:t>
            </a:r>
          </a:p>
          <a:p>
            <a:pPr lvl="1" algn="just" fontAlgn="base">
              <a:lnSpc>
                <a:spcPct val="150000"/>
              </a:lnSpc>
            </a:pPr>
            <a:r>
              <a:rPr lang="en-IN" sz="2000" dirty="0" smtClean="0">
                <a:latin typeface="Times New Roman" pitchFamily="18" charset="0"/>
                <a:cs typeface="Times New Roman" pitchFamily="18" charset="0"/>
              </a:rPr>
              <a:t>root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tk.Tk</a:t>
            </a:r>
            <a:r>
              <a:rPr lang="en-IN" sz="2000" dirty="0">
                <a:latin typeface="Times New Roman" pitchFamily="18" charset="0"/>
                <a:cs typeface="Times New Roman" pitchFamily="18" charset="0"/>
              </a:rPr>
              <a:t>()</a:t>
            </a:r>
          </a:p>
          <a:p>
            <a:pPr lvl="1" algn="just" fontAlgn="base">
              <a:lnSpc>
                <a:spcPct val="150000"/>
              </a:lnSpc>
            </a:pPr>
            <a:r>
              <a:rPr lang="en-IN" sz="2000" dirty="0" err="1">
                <a:latin typeface="Times New Roman" pitchFamily="18" charset="0"/>
                <a:cs typeface="Times New Roman" pitchFamily="18" charset="0"/>
              </a:rPr>
              <a:t>root.geometry</a:t>
            </a:r>
            <a:r>
              <a:rPr lang="en-IN" sz="2000" dirty="0">
                <a:latin typeface="Times New Roman" pitchFamily="18" charset="0"/>
                <a:cs typeface="Times New Roman" pitchFamily="18" charset="0"/>
              </a:rPr>
              <a:t>("200x200")</a:t>
            </a:r>
          </a:p>
          <a:p>
            <a:pPr lvl="1" algn="just" fontAlgn="base">
              <a:lnSpc>
                <a:spcPct val="150000"/>
              </a:lnSpc>
            </a:pPr>
            <a:r>
              <a:rPr lang="en-IN" sz="2000" dirty="0">
                <a:latin typeface="Times New Roman" pitchFamily="18" charset="0"/>
                <a:cs typeface="Times New Roman" pitchFamily="18" charset="0"/>
              </a:rPr>
              <a:t>l1=tk.Label(</a:t>
            </a:r>
            <a:r>
              <a:rPr lang="en-IN" sz="2000" dirty="0" err="1">
                <a:latin typeface="Times New Roman" pitchFamily="18" charset="0"/>
                <a:cs typeface="Times New Roman" pitchFamily="18" charset="0"/>
              </a:rPr>
              <a:t>root,text</a:t>
            </a:r>
            <a:r>
              <a:rPr lang="en-IN" sz="2000" dirty="0">
                <a:latin typeface="Times New Roman" pitchFamily="18" charset="0"/>
                <a:cs typeface="Times New Roman" pitchFamily="18" charset="0"/>
              </a:rPr>
              <a:t>="Name:")</a:t>
            </a:r>
          </a:p>
          <a:p>
            <a:pPr lvl="1" algn="just" fontAlgn="base">
              <a:lnSpc>
                <a:spcPct val="150000"/>
              </a:lnSpc>
            </a:pPr>
            <a:r>
              <a:rPr lang="en-IN" sz="2000" dirty="0">
                <a:latin typeface="Times New Roman" pitchFamily="18" charset="0"/>
                <a:cs typeface="Times New Roman" pitchFamily="18" charset="0"/>
              </a:rPr>
              <a:t>l1.grid(row=0)</a:t>
            </a:r>
          </a:p>
          <a:p>
            <a:pPr lvl="1" algn="just" fontAlgn="base">
              <a:lnSpc>
                <a:spcPct val="150000"/>
              </a:lnSpc>
            </a:pPr>
            <a:r>
              <a:rPr lang="en-IN" sz="2000" dirty="0">
                <a:latin typeface="Times New Roman" pitchFamily="18" charset="0"/>
                <a:cs typeface="Times New Roman" pitchFamily="18" charset="0"/>
              </a:rPr>
              <a:t>t=</a:t>
            </a:r>
            <a:r>
              <a:rPr lang="en-IN" sz="2000" dirty="0" err="1">
                <a:latin typeface="Times New Roman" pitchFamily="18" charset="0"/>
                <a:cs typeface="Times New Roman" pitchFamily="18" charset="0"/>
              </a:rPr>
              <a:t>tk.Entry</a:t>
            </a:r>
            <a:r>
              <a:rPr lang="en-IN" sz="2000" dirty="0">
                <a:latin typeface="Times New Roman" pitchFamily="18" charset="0"/>
                <a:cs typeface="Times New Roman" pitchFamily="18" charset="0"/>
              </a:rPr>
              <a:t>(root)</a:t>
            </a:r>
          </a:p>
          <a:p>
            <a:pPr lvl="1" algn="just" fontAlgn="base">
              <a:lnSpc>
                <a:spcPct val="150000"/>
              </a:lnSpc>
            </a:pPr>
            <a:r>
              <a:rPr lang="en-IN" sz="2000" dirty="0" err="1">
                <a:latin typeface="Times New Roman" pitchFamily="18" charset="0"/>
                <a:cs typeface="Times New Roman" pitchFamily="18" charset="0"/>
              </a:rPr>
              <a:t>t.grid</a:t>
            </a:r>
            <a:r>
              <a:rPr lang="en-IN" sz="2000" dirty="0">
                <a:latin typeface="Times New Roman" pitchFamily="18" charset="0"/>
                <a:cs typeface="Times New Roman" pitchFamily="18" charset="0"/>
              </a:rPr>
              <a:t>(row=0,column=1)</a:t>
            </a:r>
          </a:p>
          <a:p>
            <a:pPr lvl="1" algn="just" fontAlgn="base">
              <a:lnSpc>
                <a:spcPct val="150000"/>
              </a:lnSpc>
            </a:pPr>
            <a:r>
              <a:rPr lang="en-IN" sz="2000" dirty="0">
                <a:latin typeface="Times New Roman" pitchFamily="18" charset="0"/>
                <a:cs typeface="Times New Roman" pitchFamily="18" charset="0"/>
              </a:rPr>
              <a:t>b = </a:t>
            </a:r>
            <a:r>
              <a:rPr lang="en-IN" sz="2000" dirty="0" err="1">
                <a:latin typeface="Times New Roman" pitchFamily="18" charset="0"/>
                <a:cs typeface="Times New Roman" pitchFamily="18" charset="0"/>
              </a:rPr>
              <a:t>tk.Button</a:t>
            </a:r>
            <a:r>
              <a:rPr lang="en-IN" sz="2000" dirty="0">
                <a:latin typeface="Times New Roman" pitchFamily="18" charset="0"/>
                <a:cs typeface="Times New Roman" pitchFamily="18" charset="0"/>
              </a:rPr>
              <a:t>(root, text='Fire </a:t>
            </a:r>
            <a:r>
              <a:rPr lang="en-IN" sz="2000" dirty="0" err="1">
                <a:latin typeface="Times New Roman" pitchFamily="18" charset="0"/>
                <a:cs typeface="Times New Roman" pitchFamily="18" charset="0"/>
              </a:rPr>
              <a:t>Me',command</a:t>
            </a:r>
            <a:r>
              <a:rPr lang="en-IN" sz="2000" dirty="0">
                <a:latin typeface="Times New Roman" pitchFamily="18" charset="0"/>
                <a:cs typeface="Times New Roman" pitchFamily="18" charset="0"/>
              </a:rPr>
              <a:t>=hello)</a:t>
            </a:r>
          </a:p>
          <a:p>
            <a:pPr lvl="1" algn="just" fontAlgn="base">
              <a:lnSpc>
                <a:spcPct val="150000"/>
              </a:lnSpc>
            </a:pPr>
            <a:r>
              <a:rPr lang="en-IN" sz="2000" dirty="0" err="1">
                <a:latin typeface="Times New Roman" pitchFamily="18" charset="0"/>
                <a:cs typeface="Times New Roman" pitchFamily="18" charset="0"/>
              </a:rPr>
              <a:t>b.grid</a:t>
            </a:r>
            <a:r>
              <a:rPr lang="en-IN" sz="2000" dirty="0">
                <a:latin typeface="Times New Roman" pitchFamily="18" charset="0"/>
                <a:cs typeface="Times New Roman" pitchFamily="18" charset="0"/>
              </a:rPr>
              <a:t>(row=1,columnspan=2);</a:t>
            </a:r>
          </a:p>
          <a:p>
            <a:pPr lvl="1" algn="just" fontAlgn="base">
              <a:lnSpc>
                <a:spcPct val="150000"/>
              </a:lnSpc>
            </a:pPr>
            <a:r>
              <a:rPr lang="en-IN" sz="2000" dirty="0" err="1">
                <a:latin typeface="Times New Roman" pitchFamily="18" charset="0"/>
                <a:cs typeface="Times New Roman" pitchFamily="18" charset="0"/>
              </a:rPr>
              <a:t>root.mainloop</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7615451" y="2506931"/>
            <a:ext cx="2326687" cy="2802048"/>
          </a:xfrm>
          <a:prstGeom prst="rect">
            <a:avLst/>
          </a:prstGeom>
        </p:spPr>
      </p:pic>
    </p:spTree>
    <p:extLst>
      <p:ext uri="{BB962C8B-B14F-4D97-AF65-F5344CB8AC3E}">
        <p14:creationId xmlns:p14="http://schemas.microsoft.com/office/powerpoint/2010/main" val="7686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1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dirty="0">
                <a:solidFill>
                  <a:srgbClr val="010103"/>
                </a:solidFill>
                <a:latin typeface="Arial" panose="020B0604020202020204"/>
                <a:ea typeface="Arial" panose="020B0604020202020204"/>
                <a:cs typeface="Arial" panose="020B0604020202020204"/>
                <a:sym typeface="Arial" panose="020B0604020202020204"/>
              </a:rPr>
              <a:t>Alphabets and strings</a:t>
            </a:r>
            <a:endParaRPr sz="2565"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17" name="Google Shape;217;p1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18" name="Google Shape;218;p14"/>
          <p:cNvGrpSpPr/>
          <p:nvPr/>
        </p:nvGrpSpPr>
        <p:grpSpPr>
          <a:xfrm>
            <a:off x="0" y="586959"/>
            <a:ext cx="12105503" cy="5979173"/>
            <a:chOff x="127862" y="1268442"/>
            <a:chExt cx="9296400" cy="846250"/>
          </a:xfrm>
        </p:grpSpPr>
        <p:sp>
          <p:nvSpPr>
            <p:cNvPr id="219" name="Google Shape;219;p1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0" name="Google Shape;220;p14"/>
            <p:cNvSpPr txBox="1"/>
            <p:nvPr/>
          </p:nvSpPr>
          <p:spPr>
            <a:xfrm>
              <a:off x="168600" y="1274313"/>
              <a:ext cx="9214355" cy="59950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 common way to talk about words, number, pairs of words, etc. is by representing them as </a:t>
              </a:r>
              <a:r>
                <a:rPr lang="en-US" sz="2400"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strings. To </a:t>
              </a:r>
              <a:r>
                <a:rPr lang="en-US"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define strings, we start with an alphabet</a:t>
              </a:r>
            </a:p>
            <a:p>
              <a:pPr marL="0" marR="0" lvl="0" indent="0" algn="just" rtl="0">
                <a:lnSpc>
                  <a:spcPct val="150000"/>
                </a:lnSpc>
                <a:spcBef>
                  <a:spcPts val="0"/>
                </a:spcBef>
                <a:spcAft>
                  <a:spcPts val="0"/>
                </a:spcAft>
                <a:buNone/>
              </a:pPr>
              <a:endParaRPr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50000"/>
                </a:lnSpc>
                <a:spcBef>
                  <a:spcPts val="0"/>
                </a:spcBef>
                <a:spcAft>
                  <a:spcPts val="0"/>
                </a:spcAft>
                <a:buNone/>
              </a:pPr>
              <a:endParaRPr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50000"/>
                </a:lnSpc>
                <a:spcBef>
                  <a:spcPts val="0"/>
                </a:spcBef>
                <a:spcAft>
                  <a:spcPts val="0"/>
                </a:spcAft>
                <a:buNone/>
              </a:pPr>
              <a:endParaRPr sz="175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r>
                <a:rPr lang="en-US" sz="1750" b="1" dirty="0">
                  <a:solidFill>
                    <a:schemeClr val="dk1"/>
                  </a:solidFill>
                  <a:latin typeface="Calibri" panose="020F0502020204030204"/>
                  <a:ea typeface="Calibri" panose="020F0502020204030204"/>
                  <a:cs typeface="Calibri" panose="020F0502020204030204"/>
                  <a:sym typeface="Calibri" panose="020F0502020204030204"/>
                </a:rPr>
                <a:t>Examples:</a:t>
              </a:r>
            </a:p>
            <a:p>
              <a:pPr marL="0" marR="0" lvl="0" indent="0" algn="just" rtl="0">
                <a:lnSpc>
                  <a:spcPct val="150000"/>
                </a:lnSpc>
                <a:spcBef>
                  <a:spcPts val="0"/>
                </a:spcBef>
                <a:spcAft>
                  <a:spcPts val="0"/>
                </a:spcAft>
                <a:buNone/>
              </a:pPr>
              <a:endParaRPr sz="175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b="1" dirty="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21" name="Google Shape;221;p14"/>
          <p:cNvSpPr txBox="1"/>
          <p:nvPr/>
        </p:nvSpPr>
        <p:spPr>
          <a:xfrm>
            <a:off x="2494027" y="2461072"/>
            <a:ext cx="4807726"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An </a:t>
            </a:r>
            <a:r>
              <a:rPr lang="en-US" sz="2400" dirty="0">
                <a:solidFill>
                  <a:schemeClr val="accent2"/>
                </a:solidFill>
                <a:latin typeface="Gill Sans" panose="020B0502020104020203"/>
                <a:ea typeface="Gill Sans" panose="020B0502020104020203"/>
                <a:cs typeface="Gill Sans" panose="020B0502020104020203"/>
                <a:sym typeface="Gill Sans" panose="020B0502020104020203"/>
              </a:rPr>
              <a:t>alphabet</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is a finite set of symbols</a:t>
            </a:r>
            <a:r>
              <a:rPr lang="en-US" sz="2800" dirty="0">
                <a:solidFill>
                  <a:schemeClr val="dk1"/>
                </a:solidFill>
                <a:latin typeface="Gill Sans" panose="020B0502020104020203"/>
                <a:ea typeface="Gill Sans" panose="020B0502020104020203"/>
                <a:cs typeface="Gill Sans" panose="020B0502020104020203"/>
                <a:sym typeface="Gill Sans" panose="020B0502020104020203"/>
              </a:rPr>
              <a:t>.</a:t>
            </a:r>
          </a:p>
        </p:txBody>
      </p:sp>
      <p:sp>
        <p:nvSpPr>
          <p:cNvPr id="222" name="Google Shape;222;p14"/>
          <p:cNvSpPr txBox="1"/>
          <p:nvPr/>
        </p:nvSpPr>
        <p:spPr>
          <a:xfrm>
            <a:off x="1094282" y="3576545"/>
            <a:ext cx="8689637" cy="17912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1</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{a, b, c, d, …, z}</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a:t>
            </a:r>
            <a:r>
              <a:rPr lang="en-US" sz="2400" dirty="0">
                <a:solidFill>
                  <a:schemeClr val="dk1"/>
                </a:solidFill>
                <a:latin typeface="Calibri" panose="020F0502020204030204"/>
                <a:ea typeface="Calibri" panose="020F0502020204030204"/>
                <a:cs typeface="Calibri" panose="020F0502020204030204"/>
                <a:sym typeface="Calibri" panose="020F0502020204030204"/>
              </a:rPr>
              <a:t>the set of letters in English</a:t>
            </a:r>
          </a:p>
          <a:p>
            <a:pPr marL="0" marR="0" lvl="0" indent="0" algn="l" rtl="0">
              <a:spcBef>
                <a:spcPts val="480"/>
              </a:spcBef>
              <a:spcAft>
                <a:spcPts val="0"/>
              </a:spcAft>
              <a:buNone/>
            </a:pP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2</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{0, 1, …, 9}</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a:t>
            </a:r>
            <a:r>
              <a:rPr lang="en-US" sz="2400" dirty="0">
                <a:solidFill>
                  <a:schemeClr val="dk1"/>
                </a:solidFill>
                <a:latin typeface="Calibri" panose="020F0502020204030204"/>
                <a:ea typeface="Calibri" panose="020F0502020204030204"/>
                <a:cs typeface="Calibri" panose="020F0502020204030204"/>
                <a:sym typeface="Calibri" panose="020F0502020204030204"/>
              </a:rPr>
              <a:t>the set of (base 10) digits</a:t>
            </a:r>
          </a:p>
          <a:p>
            <a:pPr marL="0" marR="0" lvl="0" indent="0" algn="l" rtl="0">
              <a:spcBef>
                <a:spcPts val="480"/>
              </a:spcBef>
              <a:spcAft>
                <a:spcPts val="0"/>
              </a:spcAft>
              <a:buNone/>
            </a:pP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3</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{a, b, …, z, #}</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a:t>
            </a:r>
            <a:r>
              <a:rPr lang="en-US" sz="2400" dirty="0">
                <a:solidFill>
                  <a:schemeClr val="dk1"/>
                </a:solidFill>
                <a:latin typeface="Calibri" panose="020F0502020204030204"/>
                <a:ea typeface="Calibri" panose="020F0502020204030204"/>
                <a:cs typeface="Calibri" panose="020F0502020204030204"/>
                <a:sym typeface="Calibri" panose="020F0502020204030204"/>
              </a:rPr>
              <a:t>the set of letters plus the special symbol #</a:t>
            </a:r>
          </a:p>
          <a:p>
            <a:pPr marL="0" marR="0" lvl="0" indent="0" algn="l" rtl="0">
              <a:spcBef>
                <a:spcPts val="480"/>
              </a:spcBef>
              <a:spcAft>
                <a:spcPts val="0"/>
              </a:spcAft>
              <a:buNone/>
            </a:pP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4</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a:t>
            </a:r>
            <a:r>
              <a:rPr lang="en-US" sz="2400" dirty="0">
                <a:solidFill>
                  <a:schemeClr val="dk1"/>
                </a:solidFill>
                <a:latin typeface="Courier New" panose="02070309020205020404"/>
                <a:ea typeface="Courier New" panose="02070309020205020404"/>
                <a:cs typeface="Courier New" panose="02070309020205020404"/>
                <a:sym typeface="Courier New" panose="02070309020205020404"/>
              </a:rPr>
              <a:t>(</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a:t>
            </a:r>
            <a:r>
              <a:rPr lang="en-US" sz="2400" dirty="0">
                <a:solidFill>
                  <a:schemeClr val="dk1"/>
                </a:solidFill>
                <a:latin typeface="Courier New" panose="02070309020205020404"/>
                <a:ea typeface="Courier New" panose="02070309020205020404"/>
                <a:cs typeface="Courier New" panose="02070309020205020404"/>
                <a:sym typeface="Courier New" panose="02070309020205020404"/>
              </a:rPr>
              <a:t>)</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a:t>
            </a:r>
            <a:r>
              <a:rPr lang="en-US" sz="2400" dirty="0">
                <a:solidFill>
                  <a:schemeClr val="dk1"/>
                </a:solidFill>
                <a:latin typeface="Calibri" panose="020F0502020204030204"/>
                <a:ea typeface="Calibri" panose="020F0502020204030204"/>
                <a:cs typeface="Calibri" panose="020F0502020204030204"/>
                <a:sym typeface="Calibri" panose="020F0502020204030204"/>
              </a:rPr>
              <a:t>the set of open and closed brackets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Canvas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347892"/>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The Canvas is a rectangular area intended for drawing pictures or other complex layouts. You can place graphics, text, widgets or frames on a Canvas</a:t>
            </a:r>
            <a:r>
              <a:rPr lang="en-IN" sz="2000" dirty="0" smtClean="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It is used to draw pictures and other complex layout like graphics, text and </a:t>
            </a:r>
            <a:r>
              <a:rPr lang="en-IN" sz="2000" dirty="0" smtClean="0">
                <a:latin typeface="Times New Roman" pitchFamily="18" charset="0"/>
                <a:cs typeface="Times New Roman" pitchFamily="18" charset="0"/>
              </a:rPr>
              <a:t>widgets.</a:t>
            </a:r>
          </a:p>
          <a:p>
            <a:pPr algn="just" fontAlgn="base">
              <a:lnSpc>
                <a:spcPct val="150000"/>
              </a:lnSpc>
            </a:pPr>
            <a:r>
              <a:rPr lang="en-IN" sz="2000" b="1" dirty="0" smtClean="0">
                <a:latin typeface="Times New Roman" pitchFamily="18" charset="0"/>
                <a:cs typeface="Times New Roman" pitchFamily="18" charset="0"/>
              </a:rPr>
              <a:t>Syntax:</a:t>
            </a:r>
          </a:p>
          <a:p>
            <a:pPr algn="just" fontAlgn="base">
              <a:lnSpc>
                <a:spcPct val="150000"/>
              </a:lnSpc>
            </a:pPr>
            <a:r>
              <a:rPr lang="en-IN" sz="2000"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w </a:t>
            </a:r>
            <a:r>
              <a:rPr lang="en-IN" sz="2000" b="1" dirty="0">
                <a:latin typeface="Times New Roman" pitchFamily="18" charset="0"/>
                <a:cs typeface="Times New Roman" pitchFamily="18" charset="0"/>
              </a:rPr>
              <a:t>= Canvas(master, option=value) </a:t>
            </a:r>
            <a:endParaRPr lang="en-IN" sz="2000" b="1" dirty="0" smtClean="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000" dirty="0" smtClean="0">
                <a:latin typeface="Times New Roman" pitchFamily="18" charset="0"/>
                <a:cs typeface="Times New Roman" pitchFamily="18" charset="0"/>
              </a:rPr>
              <a:t>master </a:t>
            </a:r>
            <a:r>
              <a:rPr lang="en-IN" sz="2000" dirty="0">
                <a:latin typeface="Times New Roman" pitchFamily="18" charset="0"/>
                <a:cs typeface="Times New Roman" pitchFamily="18" charset="0"/>
              </a:rPr>
              <a:t>is the parameter used to represent the parent window.</a:t>
            </a:r>
          </a:p>
          <a:p>
            <a:pPr marL="285750" indent="-285750" algn="just" fontAlgn="base">
              <a:lnSpc>
                <a:spcPct val="150000"/>
              </a:lnSpc>
              <a:buFont typeface="Arial" panose="020B0604020202020204" pitchFamily="34" charset="0"/>
              <a:buChar char="•"/>
            </a:pPr>
            <a:r>
              <a:rPr lang="en-IN" sz="2000" dirty="0" err="1">
                <a:latin typeface="Times New Roman" pitchFamily="18" charset="0"/>
                <a:cs typeface="Times New Roman" pitchFamily="18" charset="0"/>
              </a:rPr>
              <a:t>bd</a:t>
            </a:r>
            <a:r>
              <a:rPr lang="en-IN" sz="2000" dirty="0">
                <a:latin typeface="Times New Roman" pitchFamily="18" charset="0"/>
                <a:cs typeface="Times New Roman" pitchFamily="18" charset="0"/>
              </a:rPr>
              <a:t>: to set the border width in pixels.</a:t>
            </a:r>
          </a:p>
          <a:p>
            <a:pPr marL="285750" indent="-285750" algn="just" fontAlgn="base">
              <a:lnSpc>
                <a:spcPct val="150000"/>
              </a:lnSpc>
              <a:buFont typeface="Arial" panose="020B0604020202020204" pitchFamily="34" charset="0"/>
              <a:buChar char="•"/>
            </a:pPr>
            <a:r>
              <a:rPr lang="en-IN" sz="2000" dirty="0" err="1">
                <a:latin typeface="Times New Roman" pitchFamily="18" charset="0"/>
                <a:cs typeface="Times New Roman" pitchFamily="18" charset="0"/>
              </a:rPr>
              <a:t>bg</a:t>
            </a:r>
            <a:r>
              <a:rPr lang="en-IN" sz="2000" dirty="0">
                <a:latin typeface="Times New Roman" pitchFamily="18" charset="0"/>
                <a:cs typeface="Times New Roman" pitchFamily="18" charset="0"/>
              </a:rPr>
              <a:t>: to set the normal background color.</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cursor: to set the cursor used in the canvas.</a:t>
            </a:r>
          </a:p>
          <a:p>
            <a:pPr marL="285750" indent="-285750" algn="just" fontAlgn="base">
              <a:lnSpc>
                <a:spcPct val="150000"/>
              </a:lnSpc>
              <a:buFont typeface="Arial" panose="020B0604020202020204" pitchFamily="34" charset="0"/>
              <a:buChar char="•"/>
            </a:pPr>
            <a:r>
              <a:rPr lang="en-IN" sz="2000" dirty="0" err="1">
                <a:latin typeface="Times New Roman" pitchFamily="18" charset="0"/>
                <a:cs typeface="Times New Roman" pitchFamily="18" charset="0"/>
              </a:rPr>
              <a:t>highlightcolor</a:t>
            </a:r>
            <a:r>
              <a:rPr lang="en-IN" sz="2000" dirty="0">
                <a:latin typeface="Times New Roman" pitchFamily="18" charset="0"/>
                <a:cs typeface="Times New Roman" pitchFamily="18" charset="0"/>
              </a:rPr>
              <a:t>: to set the color shown in the focus highlight.</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width: to set the width of the widget.</a:t>
            </a:r>
          </a:p>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height: to set the height of the widget.</a:t>
            </a:r>
          </a:p>
          <a:p>
            <a:pPr marL="285750" indent="-285750" algn="just" fontAlgn="base">
              <a:lnSpc>
                <a:spcPct val="150000"/>
              </a:lnSpc>
              <a:buFont typeface="Arial" panose="020B0604020202020204" pitchFamily="34" charset="0"/>
              <a:buChar char="•"/>
            </a:pPr>
            <a:endParaRPr lang="en-IN" sz="1750" dirty="0"/>
          </a:p>
          <a:p>
            <a:pPr marL="285750" indent="-285750" algn="just" fontAlgn="base">
              <a:lnSpc>
                <a:spcPct val="150000"/>
              </a:lnSpc>
              <a:buFont typeface="Arial" panose="020B0604020202020204" pitchFamily="34" charset="0"/>
              <a:buChar char="•"/>
            </a:pPr>
            <a:endParaRPr lang="en-IN" sz="175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Canvas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5942154" cy="4154984"/>
          </a:xfrm>
          <a:prstGeom prst="rect">
            <a:avLst/>
          </a:prstGeom>
        </p:spPr>
        <p:txBody>
          <a:bodyPr vert="horz" wrap="square" lIns="0" tIns="0" rIns="0" bIns="0" numCol="1" rtlCol="0">
            <a:spAutoFit/>
          </a:bodyPr>
          <a:lstStyle/>
          <a:p>
            <a:pPr algn="just" fontAlgn="base">
              <a:lnSpc>
                <a:spcPct val="150000"/>
              </a:lnSpc>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p>
          <a:p>
            <a:pPr algn="just" fontAlgn="base">
              <a:lnSpc>
                <a:spcPct val="150000"/>
              </a:lnSpc>
            </a:pPr>
            <a:r>
              <a:rPr lang="en-IN" sz="2000" dirty="0">
                <a:latin typeface="Times New Roman" pitchFamily="18" charset="0"/>
                <a:cs typeface="Times New Roman" pitchFamily="18" charset="0"/>
              </a:rPr>
              <a:t>master =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 </a:t>
            </a:r>
          </a:p>
          <a:p>
            <a:pPr algn="just" fontAlgn="base">
              <a:lnSpc>
                <a:spcPct val="150000"/>
              </a:lnSpc>
            </a:pPr>
            <a:r>
              <a:rPr lang="en-IN" sz="2000" dirty="0">
                <a:latin typeface="Times New Roman" pitchFamily="18" charset="0"/>
                <a:cs typeface="Times New Roman" pitchFamily="18" charset="0"/>
              </a:rPr>
              <a:t>w = Canvas(master, width=40, height=60) </a:t>
            </a:r>
          </a:p>
          <a:p>
            <a:pPr algn="just" fontAlgn="base">
              <a:lnSpc>
                <a:spcPct val="150000"/>
              </a:lnSpc>
            </a:pPr>
            <a:r>
              <a:rPr lang="en-IN" sz="2000" dirty="0" err="1">
                <a:latin typeface="Times New Roman" pitchFamily="18" charset="0"/>
                <a:cs typeface="Times New Roman" pitchFamily="18" charset="0"/>
              </a:rPr>
              <a:t>w.pack</a:t>
            </a:r>
            <a:r>
              <a:rPr lang="en-IN" sz="2000" dirty="0">
                <a:latin typeface="Times New Roman" pitchFamily="18" charset="0"/>
                <a:cs typeface="Times New Roman" pitchFamily="18" charset="0"/>
              </a:rPr>
              <a:t>() </a:t>
            </a:r>
          </a:p>
          <a:p>
            <a:pPr algn="just" fontAlgn="base">
              <a:lnSpc>
                <a:spcPct val="150000"/>
              </a:lnSpc>
            </a:pPr>
            <a:r>
              <a:rPr lang="en-IN" sz="2000" dirty="0" err="1">
                <a:latin typeface="Times New Roman" pitchFamily="18" charset="0"/>
                <a:cs typeface="Times New Roman" pitchFamily="18" charset="0"/>
              </a:rPr>
              <a:t>canvas_height</a:t>
            </a:r>
            <a:r>
              <a:rPr lang="en-IN" sz="2000" dirty="0">
                <a:latin typeface="Times New Roman" pitchFamily="18" charset="0"/>
                <a:cs typeface="Times New Roman" pitchFamily="18" charset="0"/>
              </a:rPr>
              <a:t>=20</a:t>
            </a:r>
          </a:p>
          <a:p>
            <a:pPr algn="just" fontAlgn="base">
              <a:lnSpc>
                <a:spcPct val="150000"/>
              </a:lnSpc>
            </a:pPr>
            <a:r>
              <a:rPr lang="en-IN" sz="2000" dirty="0" err="1">
                <a:latin typeface="Times New Roman" pitchFamily="18" charset="0"/>
                <a:cs typeface="Times New Roman" pitchFamily="18" charset="0"/>
              </a:rPr>
              <a:t>canvas_width</a:t>
            </a:r>
            <a:r>
              <a:rPr lang="en-IN" sz="2000" dirty="0">
                <a:latin typeface="Times New Roman" pitchFamily="18" charset="0"/>
                <a:cs typeface="Times New Roman" pitchFamily="18" charset="0"/>
              </a:rPr>
              <a:t>=200</a:t>
            </a:r>
          </a:p>
          <a:p>
            <a:pPr algn="just" fontAlgn="base">
              <a:lnSpc>
                <a:spcPct val="150000"/>
              </a:lnSpc>
            </a:pPr>
            <a:r>
              <a:rPr lang="en-IN" sz="2000" dirty="0">
                <a:latin typeface="Times New Roman" pitchFamily="18" charset="0"/>
                <a:cs typeface="Times New Roman" pitchFamily="18" charset="0"/>
              </a:rPr>
              <a:t>y =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canvas_height</a:t>
            </a:r>
            <a:r>
              <a:rPr lang="en-IN" sz="2000" dirty="0">
                <a:latin typeface="Times New Roman" pitchFamily="18" charset="0"/>
                <a:cs typeface="Times New Roman" pitchFamily="18" charset="0"/>
              </a:rPr>
              <a:t> / 2) </a:t>
            </a:r>
          </a:p>
          <a:p>
            <a:pPr algn="just" fontAlgn="base">
              <a:lnSpc>
                <a:spcPct val="150000"/>
              </a:lnSpc>
            </a:pPr>
            <a:r>
              <a:rPr lang="en-IN" sz="2000" dirty="0" err="1">
                <a:latin typeface="Times New Roman" pitchFamily="18" charset="0"/>
                <a:cs typeface="Times New Roman" pitchFamily="18" charset="0"/>
              </a:rPr>
              <a:t>w.create_line</a:t>
            </a:r>
            <a:r>
              <a:rPr lang="en-IN" sz="2000" dirty="0">
                <a:latin typeface="Times New Roman" pitchFamily="18" charset="0"/>
                <a:cs typeface="Times New Roman" pitchFamily="18" charset="0"/>
              </a:rPr>
              <a:t>(0, y, </a:t>
            </a:r>
            <a:r>
              <a:rPr lang="en-IN" sz="2000" dirty="0" err="1">
                <a:latin typeface="Times New Roman" pitchFamily="18" charset="0"/>
                <a:cs typeface="Times New Roman" pitchFamily="18" charset="0"/>
              </a:rPr>
              <a:t>canvas_width</a:t>
            </a:r>
            <a:r>
              <a:rPr lang="en-IN" sz="2000" dirty="0">
                <a:latin typeface="Times New Roman" pitchFamily="18" charset="0"/>
                <a:cs typeface="Times New Roman" pitchFamily="18" charset="0"/>
              </a:rPr>
              <a:t>, y ) </a:t>
            </a:r>
          </a:p>
          <a:p>
            <a:pPr algn="just" fontAlgn="base">
              <a:lnSpc>
                <a:spcPct val="150000"/>
              </a:lnSpc>
            </a:pPr>
            <a:r>
              <a:rPr lang="en-IN" sz="2000" dirty="0" err="1">
                <a:latin typeface="Times New Roman" pitchFamily="18" charset="0"/>
                <a:cs typeface="Times New Roman" pitchFamily="18" charset="0"/>
              </a:rPr>
              <a:t>mainloop</a:t>
            </a:r>
            <a:r>
              <a:rPr lang="en-IN" sz="2000" dirty="0">
                <a:latin typeface="Times New Roman" pitchFamily="18" charset="0"/>
                <a:cs typeface="Times New Roman" pitchFamily="18" charset="0"/>
              </a:rPr>
              <a:t>()</a:t>
            </a:r>
          </a:p>
        </p:txBody>
      </p:sp>
      <p:pic>
        <p:nvPicPr>
          <p:cNvPr id="11" name="Picture 2"/>
          <p:cNvPicPr>
            <a:picLocks noChangeAspect="1" noChangeArrowheads="1"/>
          </p:cNvPicPr>
          <p:nvPr/>
        </p:nvPicPr>
        <p:blipFill>
          <a:blip r:embed="rId3"/>
          <a:srcRect/>
          <a:stretch>
            <a:fillRect/>
          </a:stretch>
        </p:blipFill>
        <p:spPr bwMode="auto">
          <a:xfrm>
            <a:off x="6709145" y="2971800"/>
            <a:ext cx="3426997" cy="1425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Canvas</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8" name="object 12"/>
          <p:cNvSpPr txBox="1"/>
          <p:nvPr/>
        </p:nvSpPr>
        <p:spPr>
          <a:xfrm>
            <a:off x="415505" y="742493"/>
            <a:ext cx="6258249" cy="4154984"/>
          </a:xfrm>
          <a:prstGeom prst="rect">
            <a:avLst/>
          </a:prstGeom>
        </p:spPr>
        <p:txBody>
          <a:bodyPr vert="horz" wrap="square" lIns="0" tIns="0" rIns="0" bIns="0" numCol="1" rtlCol="0">
            <a:spAutoFit/>
          </a:bodyPr>
          <a:lstStyle/>
          <a:p>
            <a:pPr algn="just" fontAlgn="base">
              <a:lnSpc>
                <a:spcPct val="150000"/>
              </a:lnSpc>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p>
          <a:p>
            <a:pPr algn="just" fontAlgn="base">
              <a:lnSpc>
                <a:spcPct val="150000"/>
              </a:lnSpc>
            </a:pPr>
            <a:r>
              <a:rPr lang="en-IN" sz="2000" dirty="0" smtClean="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messagebox</a:t>
            </a:r>
            <a:endParaRPr lang="en-IN" sz="2000" dirty="0">
              <a:latin typeface="Times New Roman" pitchFamily="18" charset="0"/>
              <a:cs typeface="Times New Roman" pitchFamily="18" charset="0"/>
            </a:endParaRPr>
          </a:p>
          <a:p>
            <a:pPr algn="just" fontAlgn="base">
              <a:lnSpc>
                <a:spcPct val="150000"/>
              </a:lnSpc>
            </a:pPr>
            <a:r>
              <a:rPr lang="en-IN" sz="2000" dirty="0" smtClean="0">
                <a:latin typeface="Times New Roman" pitchFamily="18" charset="0"/>
                <a:cs typeface="Times New Roman" pitchFamily="18" charset="0"/>
              </a:rPr>
              <a:t>top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a:t>
            </a:r>
          </a:p>
          <a:p>
            <a:pPr algn="just" fontAlgn="base">
              <a:lnSpc>
                <a:spcPct val="150000"/>
              </a:lnSpc>
            </a:pPr>
            <a:r>
              <a:rPr lang="en-IN" sz="2000" dirty="0" smtClean="0">
                <a:latin typeface="Times New Roman" pitchFamily="18" charset="0"/>
                <a:cs typeface="Times New Roman" pitchFamily="18" charset="0"/>
              </a:rPr>
              <a:t>C </a:t>
            </a:r>
            <a:r>
              <a:rPr lang="en-IN" sz="2000" dirty="0">
                <a:latin typeface="Times New Roman" pitchFamily="18" charset="0"/>
                <a:cs typeface="Times New Roman" pitchFamily="18" charset="0"/>
              </a:rPr>
              <a:t>= Canvas(top, </a:t>
            </a:r>
            <a:r>
              <a:rPr lang="en-IN" sz="2000" dirty="0" err="1">
                <a:latin typeface="Times New Roman" pitchFamily="18" charset="0"/>
                <a:cs typeface="Times New Roman" pitchFamily="18" charset="0"/>
              </a:rPr>
              <a:t>bg</a:t>
            </a:r>
            <a:r>
              <a:rPr lang="en-IN" sz="2000" dirty="0">
                <a:latin typeface="Times New Roman" pitchFamily="18" charset="0"/>
                <a:cs typeface="Times New Roman" pitchFamily="18" charset="0"/>
              </a:rPr>
              <a:t> = "blue", height = 250, width = 300)</a:t>
            </a:r>
          </a:p>
          <a:p>
            <a:pPr algn="just" fontAlgn="base">
              <a:lnSpc>
                <a:spcPct val="150000"/>
              </a:lnSpc>
            </a:pPr>
            <a:r>
              <a:rPr lang="en-IN" sz="2000" dirty="0" err="1" smtClean="0">
                <a:latin typeface="Times New Roman" pitchFamily="18" charset="0"/>
                <a:cs typeface="Times New Roman" pitchFamily="18" charset="0"/>
              </a:rPr>
              <a:t>coord</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10, 50, 240, 210</a:t>
            </a:r>
          </a:p>
          <a:p>
            <a:pPr algn="just" fontAlgn="base">
              <a:lnSpc>
                <a:spcPct val="150000"/>
              </a:lnSpc>
            </a:pPr>
            <a:r>
              <a:rPr lang="en-IN" sz="2000" dirty="0">
                <a:latin typeface="Times New Roman" pitchFamily="18" charset="0"/>
                <a:cs typeface="Times New Roman" pitchFamily="18" charset="0"/>
              </a:rPr>
              <a:t>arc = </a:t>
            </a:r>
            <a:r>
              <a:rPr lang="en-IN" sz="2000" dirty="0" err="1">
                <a:latin typeface="Times New Roman" pitchFamily="18" charset="0"/>
                <a:cs typeface="Times New Roman" pitchFamily="18" charset="0"/>
              </a:rPr>
              <a:t>C.create_arc</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coord</a:t>
            </a:r>
            <a:r>
              <a:rPr lang="en-IN" sz="2000" dirty="0">
                <a:latin typeface="Times New Roman" pitchFamily="18" charset="0"/>
                <a:cs typeface="Times New Roman" pitchFamily="18" charset="0"/>
              </a:rPr>
              <a:t>, start = 0, extent = 150, fill = "red")</a:t>
            </a:r>
          </a:p>
          <a:p>
            <a:pPr algn="just" fontAlgn="base">
              <a:lnSpc>
                <a:spcPct val="150000"/>
              </a:lnSpc>
            </a:pPr>
            <a:r>
              <a:rPr lang="en-IN" sz="2000" dirty="0">
                <a:latin typeface="Times New Roman" pitchFamily="18" charset="0"/>
                <a:cs typeface="Times New Roman" pitchFamily="18" charset="0"/>
              </a:rPr>
              <a:t>line = </a:t>
            </a:r>
            <a:r>
              <a:rPr lang="en-IN" sz="2000" dirty="0" err="1">
                <a:latin typeface="Times New Roman" pitchFamily="18" charset="0"/>
                <a:cs typeface="Times New Roman" pitchFamily="18" charset="0"/>
              </a:rPr>
              <a:t>C.create_line</a:t>
            </a:r>
            <a:r>
              <a:rPr lang="en-IN" sz="2000" dirty="0">
                <a:latin typeface="Times New Roman" pitchFamily="18" charset="0"/>
                <a:cs typeface="Times New Roman" pitchFamily="18" charset="0"/>
              </a:rPr>
              <a:t>(10,10,200,200,fill = 'white')</a:t>
            </a:r>
          </a:p>
          <a:p>
            <a:pPr algn="just" fontAlgn="base">
              <a:lnSpc>
                <a:spcPct val="150000"/>
              </a:lnSpc>
            </a:pPr>
            <a:r>
              <a:rPr lang="en-IN" sz="2000" dirty="0" err="1">
                <a:latin typeface="Times New Roman" pitchFamily="18" charset="0"/>
                <a:cs typeface="Times New Roman" pitchFamily="18" charset="0"/>
              </a:rPr>
              <a:t>C.pack</a:t>
            </a:r>
            <a:r>
              <a:rPr lang="en-IN" sz="2000" dirty="0">
                <a:latin typeface="Times New Roman" pitchFamily="18" charset="0"/>
                <a:cs typeface="Times New Roman" pitchFamily="18" charset="0"/>
              </a:rPr>
              <a:t>()</a:t>
            </a:r>
          </a:p>
          <a:p>
            <a:pPr algn="just" fontAlgn="base">
              <a:lnSpc>
                <a:spcPct val="150000"/>
              </a:lnSpc>
            </a:pPr>
            <a:r>
              <a:rPr lang="en-IN" sz="2000" dirty="0" err="1">
                <a:latin typeface="Times New Roman" pitchFamily="18" charset="0"/>
                <a:cs typeface="Times New Roman" pitchFamily="18" charset="0"/>
              </a:rPr>
              <a:t>top.mainloop</a:t>
            </a:r>
            <a:r>
              <a:rPr lang="en-IN" sz="2000" dirty="0">
                <a:latin typeface="Times New Roman" pitchFamily="18" charset="0"/>
                <a:cs typeface="Times New Roman" pitchFamily="18" charset="0"/>
              </a:rPr>
              <a:t>()</a:t>
            </a:r>
          </a:p>
        </p:txBody>
      </p:sp>
      <p:pic>
        <p:nvPicPr>
          <p:cNvPr id="10" name="Picture 3"/>
          <p:cNvPicPr>
            <a:picLocks noChangeAspect="1" noChangeArrowheads="1"/>
          </p:cNvPicPr>
          <p:nvPr/>
        </p:nvPicPr>
        <p:blipFill>
          <a:blip r:embed="rId3"/>
          <a:srcRect/>
          <a:stretch>
            <a:fillRect/>
          </a:stretch>
        </p:blipFill>
        <p:spPr bwMode="auto">
          <a:xfrm>
            <a:off x="6673754" y="3640308"/>
            <a:ext cx="3028950" cy="2828925"/>
          </a:xfrm>
          <a:prstGeom prst="rect">
            <a:avLst/>
          </a:prstGeom>
          <a:noFill/>
          <a:ln w="9525">
            <a:noFill/>
            <a:miter lim="800000"/>
            <a:headEnd/>
            <a:tailEnd/>
          </a:ln>
        </p:spPr>
      </p:pic>
    </p:spTree>
    <p:extLst>
      <p:ext uri="{BB962C8B-B14F-4D97-AF65-F5344CB8AC3E}">
        <p14:creationId xmlns:p14="http://schemas.microsoft.com/office/powerpoint/2010/main" val="16755108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panose="020B0604020202020204"/>
                <a:cs typeface="Arial" panose="020B0604020202020204"/>
              </a:rPr>
              <a:t>Checkbutton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413190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A </a:t>
            </a:r>
            <a:r>
              <a:rPr lang="en-IN" sz="2400" dirty="0" err="1">
                <a:latin typeface="Times New Roman" pitchFamily="18" charset="0"/>
                <a:cs typeface="Times New Roman" pitchFamily="18" charset="0"/>
              </a:rPr>
              <a:t>checkbutton</a:t>
            </a:r>
            <a:r>
              <a:rPr lang="en-IN" sz="2400" dirty="0">
                <a:latin typeface="Times New Roman" pitchFamily="18" charset="0"/>
                <a:cs typeface="Times New Roman" pitchFamily="18" charset="0"/>
              </a:rPr>
              <a:t> is like a regular button, except that not only can the user press it, which will invoke a command callback, but it also holds a binary value of some kind (i.e. a toggle). </a:t>
            </a:r>
            <a:r>
              <a:rPr lang="en-IN" sz="2400" dirty="0" err="1">
                <a:latin typeface="Times New Roman" pitchFamily="18" charset="0"/>
                <a:cs typeface="Times New Roman" pitchFamily="18" charset="0"/>
              </a:rPr>
              <a:t>Checkbuttons</a:t>
            </a:r>
            <a:r>
              <a:rPr lang="en-IN" sz="2400" dirty="0">
                <a:latin typeface="Times New Roman" pitchFamily="18" charset="0"/>
                <a:cs typeface="Times New Roman" pitchFamily="18" charset="0"/>
              </a:rPr>
              <a:t> are used all the time when a user is asked to choose between, e.g. two different values for an option</a:t>
            </a:r>
            <a:r>
              <a:rPr lang="en-IN" sz="2400" dirty="0" smtClean="0">
                <a:latin typeface="Times New Roman" pitchFamily="18" charset="0"/>
                <a:cs typeface="Times New Roman" pitchFamily="18" charset="0"/>
              </a:rPr>
              <a:t>.</a:t>
            </a:r>
          </a:p>
          <a:p>
            <a:pPr algn="just" fontAlgn="base">
              <a:lnSpc>
                <a:spcPct val="150000"/>
              </a:lnSpc>
            </a:pPr>
            <a:r>
              <a:rPr lang="en-IN" sz="2400" b="1" dirty="0" smtClean="0">
                <a:solidFill>
                  <a:srgbClr val="FF0000"/>
                </a:solidFill>
                <a:latin typeface="Times New Roman" pitchFamily="18" charset="0"/>
                <a:cs typeface="Times New Roman" pitchFamily="18" charset="0"/>
              </a:rPr>
              <a:t>Syntax</a:t>
            </a:r>
          </a:p>
          <a:p>
            <a:pPr algn="just" fontAlgn="base">
              <a:lnSpc>
                <a:spcPct val="150000"/>
              </a:lnSpc>
            </a:pPr>
            <a:r>
              <a:rPr lang="en-IN" sz="2400" dirty="0" smtClean="0">
                <a:latin typeface="Times New Roman" pitchFamily="18" charset="0"/>
                <a:cs typeface="Times New Roman" pitchFamily="18" charset="0"/>
              </a:rPr>
              <a:t>	</a:t>
            </a:r>
            <a:r>
              <a:rPr lang="en-IN" sz="2400" b="1" dirty="0">
                <a:latin typeface="Times New Roman" pitchFamily="18" charset="0"/>
                <a:cs typeface="Times New Roman" pitchFamily="18" charset="0"/>
              </a:rPr>
              <a:t>w = </a:t>
            </a:r>
            <a:r>
              <a:rPr lang="en-IN" sz="2400" b="1" dirty="0" err="1">
                <a:latin typeface="Times New Roman" pitchFamily="18" charset="0"/>
                <a:cs typeface="Times New Roman" pitchFamily="18" charset="0"/>
              </a:rPr>
              <a:t>CheckButton</a:t>
            </a:r>
            <a:r>
              <a:rPr lang="en-IN" sz="2400" b="1" dirty="0">
                <a:latin typeface="Times New Roman" pitchFamily="18" charset="0"/>
                <a:cs typeface="Times New Roman" pitchFamily="18" charset="0"/>
              </a:rPr>
              <a:t>(master, option=value)</a:t>
            </a:r>
          </a:p>
          <a:p>
            <a:pPr lvl="1" algn="just" fontAlgn="base">
              <a:lnSpc>
                <a:spcPct val="150000"/>
              </a:lnSpc>
            </a:pPr>
            <a:endParaRPr lang="en-IN" sz="1750" dirty="0"/>
          </a:p>
          <a:p>
            <a:pPr lvl="1" algn="just" fontAlgn="base">
              <a:lnSpc>
                <a:spcPct val="150000"/>
              </a:lnSpc>
            </a:pPr>
            <a:endParaRPr lang="en-IN" sz="175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panose="020B0604020202020204"/>
                <a:cs typeface="Arial" panose="020B0604020202020204"/>
              </a:rPr>
              <a:t>Checkbutton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828519"/>
          </a:xfrm>
          <a:prstGeom prst="rect">
            <a:avLst/>
          </a:prstGeom>
        </p:spPr>
        <p:txBody>
          <a:bodyPr vert="horz" wrap="square" lIns="0" tIns="0" rIns="0" bIns="0" numCol="1" rtlCol="0">
            <a:spAutoFit/>
          </a:bodyPr>
          <a:lstStyle/>
          <a:p>
            <a:pPr algn="just" fontAlgn="base">
              <a:lnSpc>
                <a:spcPct val="150000"/>
              </a:lnSpc>
            </a:pPr>
            <a:r>
              <a:rPr lang="en-IN" sz="1750" b="1" i="1" dirty="0" smtClean="0"/>
              <a:t>Example:</a:t>
            </a:r>
            <a:endParaRPr lang="en-IN" sz="1750" b="1" i="1" dirty="0"/>
          </a:p>
          <a:p>
            <a:pPr lvl="1" algn="just" fontAlgn="base">
              <a:lnSpc>
                <a:spcPct val="150000"/>
              </a:lnSpc>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 </a:t>
            </a:r>
          </a:p>
          <a:p>
            <a:pPr lvl="1" algn="just" fontAlgn="base">
              <a:lnSpc>
                <a:spcPct val="150000"/>
              </a:lnSpc>
            </a:pPr>
            <a:r>
              <a:rPr lang="en-IN" sz="2000" dirty="0">
                <a:latin typeface="Times New Roman" pitchFamily="18" charset="0"/>
                <a:cs typeface="Times New Roman" pitchFamily="18" charset="0"/>
              </a:rPr>
              <a:t>root=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a:t>
            </a:r>
          </a:p>
          <a:p>
            <a:pPr lvl="1" algn="just" fontAlgn="base">
              <a:lnSpc>
                <a:spcPct val="150000"/>
              </a:lnSpc>
            </a:pPr>
            <a:r>
              <a:rPr lang="en-IN" sz="2000" dirty="0" err="1">
                <a:latin typeface="Times New Roman" pitchFamily="18" charset="0"/>
                <a:cs typeface="Times New Roman" pitchFamily="18" charset="0"/>
              </a:rPr>
              <a:t>root.title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Checkbutton</a:t>
            </a:r>
            <a:r>
              <a:rPr lang="en-IN" sz="2000" dirty="0">
                <a:latin typeface="Times New Roman" pitchFamily="18" charset="0"/>
                <a:cs typeface="Times New Roman" pitchFamily="18" charset="0"/>
              </a:rPr>
              <a:t> Demo') </a:t>
            </a:r>
          </a:p>
          <a:p>
            <a:pPr lvl="1" algn="just" fontAlgn="base">
              <a:lnSpc>
                <a:spcPct val="150000"/>
              </a:lnSpc>
            </a:pPr>
            <a:r>
              <a:rPr lang="en-IN" sz="2000" dirty="0" smtClean="0">
                <a:latin typeface="Times New Roman" pitchFamily="18" charset="0"/>
                <a:cs typeface="Times New Roman" pitchFamily="18" charset="0"/>
              </a:rPr>
              <a:t>v1=</a:t>
            </a:r>
            <a:r>
              <a:rPr lang="en-IN" sz="2000" dirty="0" err="1" smtClean="0">
                <a:latin typeface="Times New Roman" pitchFamily="18" charset="0"/>
                <a:cs typeface="Times New Roman" pitchFamily="18" charset="0"/>
              </a:rPr>
              <a:t>IntVar</a:t>
            </a:r>
            <a:r>
              <a:rPr lang="en-IN" sz="2000" dirty="0" smtClean="0">
                <a:latin typeface="Times New Roman" pitchFamily="18" charset="0"/>
                <a:cs typeface="Times New Roman" pitchFamily="18" charset="0"/>
              </a:rPr>
              <a:t>()</a:t>
            </a:r>
          </a:p>
          <a:p>
            <a:pPr lvl="1" algn="just" fontAlgn="base">
              <a:lnSpc>
                <a:spcPct val="150000"/>
              </a:lnSpc>
            </a:pPr>
            <a:r>
              <a:rPr lang="en-IN" sz="2000" dirty="0" smtClean="0">
                <a:latin typeface="Times New Roman" pitchFamily="18" charset="0"/>
                <a:cs typeface="Times New Roman" pitchFamily="18" charset="0"/>
              </a:rPr>
              <a:t>v2=</a:t>
            </a:r>
            <a:r>
              <a:rPr lang="en-IN" sz="2000" dirty="0" err="1" smtClean="0">
                <a:latin typeface="Times New Roman" pitchFamily="18" charset="0"/>
                <a:cs typeface="Times New Roman" pitchFamily="18" charset="0"/>
              </a:rPr>
              <a:t>IntVar</a:t>
            </a:r>
            <a:r>
              <a:rPr lang="en-IN" sz="2000" dirty="0" smtClean="0">
                <a:latin typeface="Times New Roman" pitchFamily="18" charset="0"/>
                <a:cs typeface="Times New Roman" pitchFamily="18" charset="0"/>
              </a:rPr>
              <a:t>()</a:t>
            </a:r>
          </a:p>
          <a:p>
            <a:pPr lvl="1" algn="just" fontAlgn="base">
              <a:lnSpc>
                <a:spcPct val="150000"/>
              </a:lnSpc>
            </a:pPr>
            <a:r>
              <a:rPr lang="en-IN" sz="2000" dirty="0" smtClean="0">
                <a:latin typeface="Times New Roman" pitchFamily="18" charset="0"/>
                <a:cs typeface="Times New Roman" pitchFamily="18" charset="0"/>
              </a:rPr>
              <a:t>cb1=</a:t>
            </a:r>
            <a:r>
              <a:rPr lang="en-IN" sz="2000" dirty="0" err="1" smtClean="0">
                <a:latin typeface="Times New Roman" pitchFamily="18" charset="0"/>
                <a:cs typeface="Times New Roman" pitchFamily="18" charset="0"/>
              </a:rPr>
              <a:t>Checkbutton</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root,text</a:t>
            </a:r>
            <a:r>
              <a:rPr lang="en-IN" sz="2000" dirty="0" smtClean="0">
                <a:latin typeface="Times New Roman" pitchFamily="18" charset="0"/>
                <a:cs typeface="Times New Roman" pitchFamily="18" charset="0"/>
              </a:rPr>
              <a:t>='Male', variable=v1,onvalue=1, </a:t>
            </a:r>
            <a:r>
              <a:rPr lang="en-IN" sz="2000" dirty="0" err="1" smtClean="0">
                <a:latin typeface="Times New Roman" pitchFamily="18" charset="0"/>
                <a:cs typeface="Times New Roman" pitchFamily="18" charset="0"/>
              </a:rPr>
              <a:t>offvalue</a:t>
            </a:r>
            <a:r>
              <a:rPr lang="en-IN" sz="2000" dirty="0" smtClean="0">
                <a:latin typeface="Times New Roman" pitchFamily="18" charset="0"/>
                <a:cs typeface="Times New Roman" pitchFamily="18" charset="0"/>
              </a:rPr>
              <a:t>=0, command=test)</a:t>
            </a:r>
          </a:p>
          <a:p>
            <a:pPr lvl="1" algn="just" fontAlgn="base">
              <a:lnSpc>
                <a:spcPct val="150000"/>
              </a:lnSpc>
            </a:pPr>
            <a:r>
              <a:rPr lang="en-IN" sz="2000" dirty="0" smtClean="0">
                <a:latin typeface="Times New Roman" pitchFamily="18" charset="0"/>
                <a:cs typeface="Times New Roman" pitchFamily="18" charset="0"/>
              </a:rPr>
              <a:t>cb1.grid(row=0)</a:t>
            </a:r>
          </a:p>
          <a:p>
            <a:pPr lvl="1" algn="just" fontAlgn="base">
              <a:lnSpc>
                <a:spcPct val="150000"/>
              </a:lnSpc>
            </a:pPr>
            <a:r>
              <a:rPr lang="en-IN" sz="2000" dirty="0" smtClean="0">
                <a:latin typeface="Times New Roman" pitchFamily="18" charset="0"/>
                <a:cs typeface="Times New Roman" pitchFamily="18" charset="0"/>
              </a:rPr>
              <a:t>cb2=</a:t>
            </a:r>
            <a:r>
              <a:rPr lang="en-IN" sz="2000" dirty="0" err="1" smtClean="0">
                <a:latin typeface="Times New Roman" pitchFamily="18" charset="0"/>
                <a:cs typeface="Times New Roman" pitchFamily="18" charset="0"/>
              </a:rPr>
              <a:t>Checkbutton</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root,text</a:t>
            </a:r>
            <a:r>
              <a:rPr lang="en-IN" sz="2000" dirty="0" smtClean="0">
                <a:latin typeface="Times New Roman" pitchFamily="18" charset="0"/>
                <a:cs typeface="Times New Roman" pitchFamily="18" charset="0"/>
              </a:rPr>
              <a:t>='Female', variable=v2,onvalue=1, </a:t>
            </a:r>
            <a:r>
              <a:rPr lang="en-IN" sz="2000" dirty="0" err="1" smtClean="0">
                <a:latin typeface="Times New Roman" pitchFamily="18" charset="0"/>
                <a:cs typeface="Times New Roman" pitchFamily="18" charset="0"/>
              </a:rPr>
              <a:t>offvalue</a:t>
            </a:r>
            <a:r>
              <a:rPr lang="en-IN" sz="2000" dirty="0" smtClean="0">
                <a:latin typeface="Times New Roman" pitchFamily="18" charset="0"/>
                <a:cs typeface="Times New Roman" pitchFamily="18" charset="0"/>
              </a:rPr>
              <a:t>=0, command=test)</a:t>
            </a:r>
          </a:p>
          <a:p>
            <a:pPr lvl="1" algn="just" fontAlgn="base">
              <a:lnSpc>
                <a:spcPct val="150000"/>
              </a:lnSpc>
            </a:pPr>
            <a:r>
              <a:rPr lang="en-IN" sz="2000" dirty="0" smtClean="0">
                <a:latin typeface="Times New Roman" pitchFamily="18" charset="0"/>
                <a:cs typeface="Times New Roman" pitchFamily="18" charset="0"/>
              </a:rPr>
              <a:t>cb2.grid(row=1)</a:t>
            </a:r>
          </a:p>
          <a:p>
            <a:pPr lvl="1" algn="just" fontAlgn="base">
              <a:lnSpc>
                <a:spcPct val="150000"/>
              </a:lnSpc>
            </a:pPr>
            <a:r>
              <a:rPr lang="en-IN" sz="2000" dirty="0" err="1" smtClean="0">
                <a:latin typeface="Times New Roman" pitchFamily="18" charset="0"/>
                <a:cs typeface="Times New Roman" pitchFamily="18" charset="0"/>
              </a:rPr>
              <a:t>root.mainloop</a:t>
            </a:r>
            <a:r>
              <a:rPr lang="en-IN" sz="2000" dirty="0" smtClean="0">
                <a:latin typeface="Times New Roman" pitchFamily="18" charset="0"/>
                <a:cs typeface="Times New Roman" pitchFamily="18" charset="0"/>
              </a:rPr>
              <a:t>() </a:t>
            </a:r>
          </a:p>
          <a:p>
            <a:pPr lvl="1" algn="just" fontAlgn="base">
              <a:lnSpc>
                <a:spcPct val="150000"/>
              </a:lnSpc>
            </a:pPr>
            <a:endParaRPr lang="en-IN" sz="1750" dirty="0"/>
          </a:p>
          <a:p>
            <a:pPr lvl="1" algn="just" fontAlgn="base">
              <a:lnSpc>
                <a:spcPct val="150000"/>
              </a:lnSpc>
            </a:pPr>
            <a:endParaRPr lang="en-IN" sz="1750" dirty="0"/>
          </a:p>
        </p:txBody>
      </p:sp>
      <p:sp>
        <p:nvSpPr>
          <p:cNvPr id="2" name="TextBox 1"/>
          <p:cNvSpPr txBox="1"/>
          <p:nvPr/>
        </p:nvSpPr>
        <p:spPr>
          <a:xfrm>
            <a:off x="9348228" y="1588682"/>
            <a:ext cx="4235824" cy="3600986"/>
          </a:xfrm>
          <a:prstGeom prst="rect">
            <a:avLst/>
          </a:prstGeom>
          <a:noFill/>
        </p:spPr>
        <p:txBody>
          <a:bodyPr wrap="square" rtlCol="0">
            <a:spAutoFit/>
          </a:bodyPr>
          <a:lstStyle/>
          <a:p>
            <a:pPr lvl="1" algn="just" fontAlgn="base">
              <a:lnSpc>
                <a:spcPct val="150000"/>
              </a:lnSpc>
            </a:pPr>
            <a:r>
              <a:rPr lang="en-IN" sz="2000" dirty="0" err="1">
                <a:latin typeface="Times New Roman" pitchFamily="18" charset="0"/>
                <a:cs typeface="Times New Roman" pitchFamily="18" charset="0"/>
              </a:rPr>
              <a:t>def</a:t>
            </a:r>
            <a:r>
              <a:rPr lang="en-IN" sz="2000" dirty="0">
                <a:latin typeface="Times New Roman" pitchFamily="18" charset="0"/>
                <a:cs typeface="Times New Roman" pitchFamily="18" charset="0"/>
              </a:rPr>
              <a:t> test():</a:t>
            </a:r>
          </a:p>
          <a:p>
            <a:pPr lvl="1" algn="just" fontAlgn="base">
              <a:lnSpc>
                <a:spcPct val="150000"/>
              </a:lnSpc>
            </a:pPr>
            <a:r>
              <a:rPr lang="en-IN" sz="2000" dirty="0">
                <a:latin typeface="Times New Roman" pitchFamily="18" charset="0"/>
                <a:cs typeface="Times New Roman" pitchFamily="18" charset="0"/>
              </a:rPr>
              <a:t>    if(v1.get()==1 </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        v2.set(0)</a:t>
            </a:r>
          </a:p>
          <a:p>
            <a:pPr lvl="1" algn="just" fontAlgn="base">
              <a:lnSpc>
                <a:spcPct val="150000"/>
              </a:lnSpc>
            </a:pPr>
            <a:r>
              <a:rPr lang="en-IN" sz="2000" dirty="0">
                <a:latin typeface="Times New Roman" pitchFamily="18" charset="0"/>
                <a:cs typeface="Times New Roman" pitchFamily="18" charset="0"/>
              </a:rPr>
              <a:t>        print("Male")</a:t>
            </a:r>
          </a:p>
          <a:p>
            <a:pPr lvl="1" algn="just" fontAlgn="base">
              <a:lnSpc>
                <a:spcPct val="150000"/>
              </a:lnSpc>
            </a:pPr>
            <a:r>
              <a:rPr lang="en-IN" sz="2000" dirty="0">
                <a:latin typeface="Times New Roman" pitchFamily="18" charset="0"/>
                <a:cs typeface="Times New Roman" pitchFamily="18" charset="0"/>
              </a:rPr>
              <a:t>    if(v2.get()==</a:t>
            </a:r>
            <a:r>
              <a:rPr lang="en-IN"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p>
            <a:pPr lvl="1" algn="just" fontAlgn="base">
              <a:lnSpc>
                <a:spcPct val="150000"/>
              </a:lnSpc>
            </a:pPr>
            <a:r>
              <a:rPr lang="en-IN" sz="2000" dirty="0">
                <a:latin typeface="Times New Roman" pitchFamily="18" charset="0"/>
                <a:cs typeface="Times New Roman" pitchFamily="18" charset="0"/>
              </a:rPr>
              <a:t>        v1.set(0)</a:t>
            </a:r>
          </a:p>
          <a:p>
            <a:pPr lvl="1" algn="just" fontAlgn="base">
              <a:lnSpc>
                <a:spcPct val="150000"/>
              </a:lnSpc>
            </a:pPr>
            <a:r>
              <a:rPr lang="en-IN" sz="2000" dirty="0">
                <a:latin typeface="Times New Roman" pitchFamily="18" charset="0"/>
                <a:cs typeface="Times New Roman" pitchFamily="18" charset="0"/>
              </a:rPr>
              <a:t>        print("</a:t>
            </a:r>
            <a:r>
              <a:rPr lang="en-IN" sz="2000" dirty="0" smtClean="0">
                <a:latin typeface="Times New Roman" pitchFamily="18" charset="0"/>
                <a:cs typeface="Times New Roman" pitchFamily="18" charset="0"/>
              </a:rPr>
              <a:t>Female</a:t>
            </a:r>
            <a:r>
              <a:rPr lang="en-IN" sz="2000" dirty="0">
                <a:latin typeface="Times New Roman" pitchFamily="18" charset="0"/>
                <a:cs typeface="Times New Roman" pitchFamily="18" charset="0"/>
              </a:rPr>
              <a:t>")    </a:t>
            </a:r>
          </a:p>
          <a:p>
            <a:endParaRPr lang="en-IN" dirty="0"/>
          </a:p>
        </p:txBody>
      </p:sp>
      <p:pic>
        <p:nvPicPr>
          <p:cNvPr id="5" name="Picture 4"/>
          <p:cNvPicPr>
            <a:picLocks noChangeAspect="1"/>
          </p:cNvPicPr>
          <p:nvPr/>
        </p:nvPicPr>
        <p:blipFill>
          <a:blip r:embed="rId3"/>
          <a:stretch>
            <a:fillRect/>
          </a:stretch>
        </p:blipFill>
        <p:spPr>
          <a:xfrm>
            <a:off x="5991444" y="749548"/>
            <a:ext cx="2045231" cy="2328022"/>
          </a:xfrm>
          <a:prstGeom prst="rect">
            <a:avLst/>
          </a:prstGeom>
        </p:spPr>
      </p:pic>
    </p:spTree>
    <p:extLst>
      <p:ext uri="{BB962C8B-B14F-4D97-AF65-F5344CB8AC3E}">
        <p14:creationId xmlns:p14="http://schemas.microsoft.com/office/powerpoint/2010/main" val="16918834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panose="020B0604020202020204"/>
                <a:cs typeface="Arial" panose="020B0604020202020204"/>
              </a:rPr>
              <a:t>R</a:t>
            </a:r>
            <a:r>
              <a:rPr lang="en-US" sz="2400" b="1" spc="13" dirty="0" err="1" smtClean="0">
                <a:solidFill>
                  <a:srgbClr val="010103"/>
                </a:solidFill>
                <a:latin typeface="Arial" panose="020B0604020202020204"/>
                <a:cs typeface="Arial" panose="020B0604020202020204"/>
              </a:rPr>
              <a:t>adiobutton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31938"/>
            <a:ext cx="11812590" cy="428194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A </a:t>
            </a:r>
            <a:r>
              <a:rPr lang="en-IN" sz="2400" dirty="0" err="1">
                <a:latin typeface="Times New Roman" pitchFamily="18" charset="0"/>
                <a:cs typeface="Times New Roman" pitchFamily="18" charset="0"/>
              </a:rPr>
              <a:t>radiobutton</a:t>
            </a:r>
            <a:r>
              <a:rPr lang="en-IN" sz="2400" dirty="0">
                <a:latin typeface="Times New Roman" pitchFamily="18" charset="0"/>
                <a:cs typeface="Times New Roman" pitchFamily="18" charset="0"/>
              </a:rPr>
              <a:t> lets you choose between one of a number of mutually exclusive choices; unlike a </a:t>
            </a:r>
            <a:r>
              <a:rPr lang="en-IN" sz="2400" dirty="0" err="1">
                <a:latin typeface="Times New Roman" pitchFamily="18" charset="0"/>
                <a:cs typeface="Times New Roman" pitchFamily="18" charset="0"/>
              </a:rPr>
              <a:t>checkbutton</a:t>
            </a:r>
            <a:r>
              <a:rPr lang="en-IN" sz="2400" dirty="0">
                <a:latin typeface="Times New Roman" pitchFamily="18" charset="0"/>
                <a:cs typeface="Times New Roman" pitchFamily="18" charset="0"/>
              </a:rPr>
              <a:t>, it is not limited to just two choices. </a:t>
            </a:r>
            <a:r>
              <a:rPr lang="en-IN" sz="2400" dirty="0" err="1">
                <a:latin typeface="Times New Roman" pitchFamily="18" charset="0"/>
                <a:cs typeface="Times New Roman" pitchFamily="18" charset="0"/>
              </a:rPr>
              <a:t>Radiobuttons</a:t>
            </a:r>
            <a:r>
              <a:rPr lang="en-IN" sz="2400" dirty="0">
                <a:latin typeface="Times New Roman" pitchFamily="18" charset="0"/>
                <a:cs typeface="Times New Roman" pitchFamily="18" charset="0"/>
              </a:rPr>
              <a:t> are always used together in a set and are a good option when the number of choices is fairly </a:t>
            </a:r>
            <a:r>
              <a:rPr lang="en-IN" sz="2400" dirty="0" smtClean="0">
                <a:latin typeface="Times New Roman" pitchFamily="18" charset="0"/>
                <a:cs typeface="Times New Roman" pitchFamily="18" charset="0"/>
              </a:rPr>
              <a:t>small</a:t>
            </a:r>
          </a:p>
          <a:p>
            <a:pPr marL="285750" indent="-285750" algn="just" fontAlgn="base">
              <a:lnSpc>
                <a:spcPct val="150000"/>
              </a:lnSpc>
              <a:buFont typeface="Arial" panose="020B0604020202020204" pitchFamily="34" charset="0"/>
              <a:buChar char="•"/>
            </a:pPr>
            <a:endParaRPr lang="en-IN" sz="2400" dirty="0" smtClean="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400" b="1" dirty="0" smtClean="0">
                <a:latin typeface="Times New Roman" pitchFamily="18" charset="0"/>
                <a:cs typeface="Times New Roman" pitchFamily="18" charset="0"/>
              </a:rPr>
              <a:t>Syntax</a:t>
            </a:r>
          </a:p>
          <a:p>
            <a:pPr marL="285750" indent="-285750" algn="just" fontAlgn="base">
              <a:lnSpc>
                <a:spcPct val="150000"/>
              </a:lnSpc>
              <a:buFont typeface="Arial" panose="020B0604020202020204" pitchFamily="34" charset="0"/>
              <a:buChar char="•"/>
            </a:pPr>
            <a:endParaRPr lang="en-IN" sz="2400" b="1" dirty="0" smtClean="0">
              <a:latin typeface="Times New Roman" pitchFamily="18" charset="0"/>
              <a:cs typeface="Times New Roman" pitchFamily="18" charset="0"/>
            </a:endParaRPr>
          </a:p>
          <a:p>
            <a:pPr algn="just" fontAlgn="base">
              <a:lnSpc>
                <a:spcPct val="150000"/>
              </a:lnSpc>
            </a:pPr>
            <a:r>
              <a:rPr lang="en-IN" sz="2400" dirty="0" smtClean="0">
                <a:latin typeface="Times New Roman" pitchFamily="18" charset="0"/>
                <a:cs typeface="Times New Roman" pitchFamily="18" charset="0"/>
              </a:rPr>
              <a:t>	</a:t>
            </a:r>
            <a:r>
              <a:rPr lang="en-IN" sz="2400" b="1" dirty="0">
                <a:solidFill>
                  <a:srgbClr val="FF0000"/>
                </a:solidFill>
                <a:latin typeface="Times New Roman" pitchFamily="18" charset="0"/>
                <a:cs typeface="Times New Roman" pitchFamily="18" charset="0"/>
              </a:rPr>
              <a:t>w = </a:t>
            </a:r>
            <a:r>
              <a:rPr lang="en-IN" sz="2400" b="1" dirty="0" err="1" smtClean="0">
                <a:solidFill>
                  <a:srgbClr val="FF0000"/>
                </a:solidFill>
                <a:latin typeface="Times New Roman" pitchFamily="18" charset="0"/>
                <a:cs typeface="Times New Roman" pitchFamily="18" charset="0"/>
              </a:rPr>
              <a:t>radioButton</a:t>
            </a:r>
            <a:r>
              <a:rPr lang="en-IN" sz="2400" b="1" dirty="0" smtClean="0">
                <a:solidFill>
                  <a:srgbClr val="FF0000"/>
                </a:solidFill>
                <a:latin typeface="Times New Roman" pitchFamily="18" charset="0"/>
                <a:cs typeface="Times New Roman" pitchFamily="18" charset="0"/>
              </a:rPr>
              <a:t>(master</a:t>
            </a:r>
            <a:r>
              <a:rPr lang="en-IN" sz="2400" b="1" dirty="0">
                <a:solidFill>
                  <a:srgbClr val="FF0000"/>
                </a:solidFill>
                <a:latin typeface="Times New Roman" pitchFamily="18" charset="0"/>
                <a:cs typeface="Times New Roman" pitchFamily="18" charset="0"/>
              </a:rPr>
              <a:t>, option=value)</a:t>
            </a:r>
          </a:p>
          <a:p>
            <a:pPr lvl="1" algn="just" fontAlgn="base">
              <a:lnSpc>
                <a:spcPct val="150000"/>
              </a:lnSpc>
            </a:pPr>
            <a:endParaRPr lang="en-IN" sz="175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radiobutton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0" y="518290"/>
            <a:ext cx="11988848" cy="4962897"/>
          </a:xfrm>
          <a:prstGeom prst="rect">
            <a:avLst/>
          </a:prstGeom>
        </p:spPr>
        <p:txBody>
          <a:bodyPr vert="horz" wrap="square" lIns="0" tIns="0" rIns="0" bIns="0" numCol="1" rtlCol="0">
            <a:spAutoFit/>
          </a:bodyPr>
          <a:lstStyle/>
          <a:p>
            <a:pPr algn="just" fontAlgn="base">
              <a:lnSpc>
                <a:spcPct val="150000"/>
              </a:lnSpc>
            </a:pPr>
            <a:r>
              <a:rPr lang="en-IN" sz="1750" b="1" i="1" dirty="0" smtClean="0"/>
              <a:t>Example:</a:t>
            </a:r>
            <a:endParaRPr lang="en-IN" sz="1750" b="1" i="1" dirty="0"/>
          </a:p>
          <a:p>
            <a:pPr lvl="1" algn="just" fontAlgn="base">
              <a:lnSpc>
                <a:spcPct val="150000"/>
              </a:lnSpc>
            </a:pPr>
            <a:r>
              <a:rPr lang="en-IN" dirty="0">
                <a:latin typeface="Times New Roman" pitchFamily="18" charset="0"/>
                <a:cs typeface="Times New Roman" pitchFamily="18" charset="0"/>
              </a:rPr>
              <a:t>root= </a:t>
            </a:r>
            <a:r>
              <a:rPr lang="en-IN" dirty="0" err="1">
                <a:latin typeface="Times New Roman" pitchFamily="18" charset="0"/>
                <a:cs typeface="Times New Roman" pitchFamily="18" charset="0"/>
              </a:rPr>
              <a:t>Tk</a:t>
            </a:r>
            <a:r>
              <a:rPr lang="en-IN" dirty="0">
                <a:latin typeface="Times New Roman" pitchFamily="18" charset="0"/>
                <a:cs typeface="Times New Roman" pitchFamily="18" charset="0"/>
              </a:rPr>
              <a:t>()</a:t>
            </a:r>
          </a:p>
          <a:p>
            <a:pPr lvl="1" algn="just" fontAlgn="base">
              <a:lnSpc>
                <a:spcPct val="150000"/>
              </a:lnSpc>
            </a:pPr>
            <a:r>
              <a:rPr lang="en-IN" dirty="0" err="1" smtClean="0">
                <a:latin typeface="Times New Roman" pitchFamily="18" charset="0"/>
                <a:cs typeface="Times New Roman" pitchFamily="18" charset="0"/>
              </a:rPr>
              <a:t>root.geometry</a:t>
            </a:r>
            <a:r>
              <a:rPr lang="en-IN" dirty="0">
                <a:latin typeface="Times New Roman" pitchFamily="18" charset="0"/>
                <a:cs typeface="Times New Roman" pitchFamily="18" charset="0"/>
              </a:rPr>
              <a:t>("200x200")</a:t>
            </a:r>
          </a:p>
          <a:p>
            <a:pPr lvl="1" algn="just" fontAlgn="base">
              <a:lnSpc>
                <a:spcPct val="150000"/>
              </a:lnSpc>
            </a:pPr>
            <a:r>
              <a:rPr lang="en-IN" dirty="0">
                <a:latin typeface="Times New Roman" pitchFamily="18" charset="0"/>
                <a:cs typeface="Times New Roman" pitchFamily="18" charset="0"/>
              </a:rPr>
              <a:t>radio=</a:t>
            </a:r>
            <a:r>
              <a:rPr lang="en-IN" dirty="0" err="1">
                <a:latin typeface="Times New Roman" pitchFamily="18" charset="0"/>
                <a:cs typeface="Times New Roman" pitchFamily="18" charset="0"/>
              </a:rPr>
              <a:t>IntVar</a:t>
            </a:r>
            <a:r>
              <a:rPr lang="en-IN" dirty="0">
                <a:latin typeface="Times New Roman" pitchFamily="18" charset="0"/>
                <a:cs typeface="Times New Roman" pitchFamily="18" charset="0"/>
              </a:rPr>
              <a:t>()</a:t>
            </a:r>
          </a:p>
          <a:p>
            <a:pPr lvl="1" algn="just" fontAlgn="base">
              <a:lnSpc>
                <a:spcPct val="150000"/>
              </a:lnSpc>
            </a:pPr>
            <a:r>
              <a:rPr lang="en-IN" dirty="0">
                <a:latin typeface="Times New Roman" pitchFamily="18" charset="0"/>
                <a:cs typeface="Times New Roman" pitchFamily="18" charset="0"/>
              </a:rPr>
              <a:t>rb1=</a:t>
            </a:r>
            <a:r>
              <a:rPr lang="en-IN" dirty="0" err="1">
                <a:latin typeface="Times New Roman" pitchFamily="18" charset="0"/>
                <a:cs typeface="Times New Roman" pitchFamily="18" charset="0"/>
              </a:rPr>
              <a:t>Radiobutton</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root,text</a:t>
            </a:r>
            <a:r>
              <a:rPr lang="en-IN" dirty="0">
                <a:latin typeface="Times New Roman" pitchFamily="18" charset="0"/>
                <a:cs typeface="Times New Roman" pitchFamily="18" charset="0"/>
              </a:rPr>
              <a:t>='Red', variable=</a:t>
            </a:r>
            <a:r>
              <a:rPr lang="en-IN" dirty="0" err="1">
                <a:latin typeface="Times New Roman" pitchFamily="18" charset="0"/>
                <a:cs typeface="Times New Roman" pitchFamily="18" charset="0"/>
              </a:rPr>
              <a:t>radio,width</a:t>
            </a:r>
            <a:r>
              <a:rPr lang="en-IN" dirty="0">
                <a:latin typeface="Times New Roman" pitchFamily="18" charset="0"/>
                <a:cs typeface="Times New Roman" pitchFamily="18" charset="0"/>
              </a:rPr>
              <a:t>=25,value=1, command=choice)</a:t>
            </a:r>
          </a:p>
          <a:p>
            <a:pPr lvl="1" algn="just" fontAlgn="base">
              <a:lnSpc>
                <a:spcPct val="150000"/>
              </a:lnSpc>
            </a:pPr>
            <a:r>
              <a:rPr lang="en-IN" dirty="0">
                <a:latin typeface="Times New Roman" pitchFamily="18" charset="0"/>
                <a:cs typeface="Times New Roman" pitchFamily="18" charset="0"/>
              </a:rPr>
              <a:t>rb1.grid(row=0)</a:t>
            </a:r>
          </a:p>
          <a:p>
            <a:pPr lvl="1" algn="just" fontAlgn="base">
              <a:lnSpc>
                <a:spcPct val="150000"/>
              </a:lnSpc>
            </a:pPr>
            <a:r>
              <a:rPr lang="en-IN" dirty="0">
                <a:latin typeface="Times New Roman" pitchFamily="18" charset="0"/>
                <a:cs typeface="Times New Roman" pitchFamily="18" charset="0"/>
              </a:rPr>
              <a:t>rb2=</a:t>
            </a:r>
            <a:r>
              <a:rPr lang="en-IN" dirty="0" err="1">
                <a:latin typeface="Times New Roman" pitchFamily="18" charset="0"/>
                <a:cs typeface="Times New Roman" pitchFamily="18" charset="0"/>
              </a:rPr>
              <a:t>Radiobutton</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root,text</a:t>
            </a:r>
            <a:r>
              <a:rPr lang="en-IN" dirty="0">
                <a:latin typeface="Times New Roman" pitchFamily="18" charset="0"/>
                <a:cs typeface="Times New Roman" pitchFamily="18" charset="0"/>
              </a:rPr>
              <a:t>='Blue', variable=</a:t>
            </a:r>
            <a:r>
              <a:rPr lang="en-IN" dirty="0" err="1">
                <a:latin typeface="Times New Roman" pitchFamily="18" charset="0"/>
                <a:cs typeface="Times New Roman" pitchFamily="18" charset="0"/>
              </a:rPr>
              <a:t>radio,width</a:t>
            </a:r>
            <a:r>
              <a:rPr lang="en-IN" dirty="0">
                <a:latin typeface="Times New Roman" pitchFamily="18" charset="0"/>
                <a:cs typeface="Times New Roman" pitchFamily="18" charset="0"/>
              </a:rPr>
              <a:t>=25,value=2, command=choice)</a:t>
            </a:r>
          </a:p>
          <a:p>
            <a:pPr lvl="1" algn="just" fontAlgn="base">
              <a:lnSpc>
                <a:spcPct val="150000"/>
              </a:lnSpc>
            </a:pPr>
            <a:r>
              <a:rPr lang="en-IN" dirty="0">
                <a:latin typeface="Times New Roman" pitchFamily="18" charset="0"/>
                <a:cs typeface="Times New Roman" pitchFamily="18" charset="0"/>
              </a:rPr>
              <a:t>rb2.grid(row=1)</a:t>
            </a:r>
          </a:p>
          <a:p>
            <a:pPr lvl="1" algn="just" fontAlgn="base">
              <a:lnSpc>
                <a:spcPct val="150000"/>
              </a:lnSpc>
            </a:pPr>
            <a:r>
              <a:rPr lang="en-IN" dirty="0">
                <a:latin typeface="Times New Roman" pitchFamily="18" charset="0"/>
                <a:cs typeface="Times New Roman" pitchFamily="18" charset="0"/>
              </a:rPr>
              <a:t>rb3=</a:t>
            </a:r>
            <a:r>
              <a:rPr lang="en-IN" dirty="0" err="1">
                <a:latin typeface="Times New Roman" pitchFamily="18" charset="0"/>
                <a:cs typeface="Times New Roman" pitchFamily="18" charset="0"/>
              </a:rPr>
              <a:t>Radiobutton</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root,text</a:t>
            </a:r>
            <a:r>
              <a:rPr lang="en-IN" dirty="0">
                <a:latin typeface="Times New Roman" pitchFamily="18" charset="0"/>
                <a:cs typeface="Times New Roman" pitchFamily="18" charset="0"/>
              </a:rPr>
              <a:t>='Green', variable=</a:t>
            </a:r>
            <a:r>
              <a:rPr lang="en-IN" dirty="0" err="1">
                <a:latin typeface="Times New Roman" pitchFamily="18" charset="0"/>
                <a:cs typeface="Times New Roman" pitchFamily="18" charset="0"/>
              </a:rPr>
              <a:t>radio,width</a:t>
            </a:r>
            <a:r>
              <a:rPr lang="en-IN" dirty="0">
                <a:latin typeface="Times New Roman" pitchFamily="18" charset="0"/>
                <a:cs typeface="Times New Roman" pitchFamily="18" charset="0"/>
              </a:rPr>
              <a:t>=25,value=3, command=choice)</a:t>
            </a:r>
          </a:p>
          <a:p>
            <a:pPr lvl="1" algn="just" fontAlgn="base">
              <a:lnSpc>
                <a:spcPct val="150000"/>
              </a:lnSpc>
            </a:pPr>
            <a:r>
              <a:rPr lang="en-IN" dirty="0">
                <a:latin typeface="Times New Roman" pitchFamily="18" charset="0"/>
                <a:cs typeface="Times New Roman" pitchFamily="18" charset="0"/>
              </a:rPr>
              <a:t>rb3.grid(row=3)</a:t>
            </a:r>
          </a:p>
          <a:p>
            <a:pPr lvl="1" algn="just" fontAlgn="base">
              <a:lnSpc>
                <a:spcPct val="150000"/>
              </a:lnSpc>
            </a:pPr>
            <a:r>
              <a:rPr lang="en-IN" dirty="0" err="1">
                <a:latin typeface="Times New Roman" pitchFamily="18" charset="0"/>
                <a:cs typeface="Times New Roman" pitchFamily="18" charset="0"/>
              </a:rPr>
              <a:t>root.mainloop</a:t>
            </a:r>
            <a:r>
              <a:rPr lang="en-IN" dirty="0">
                <a:latin typeface="Times New Roman" pitchFamily="18" charset="0"/>
                <a:cs typeface="Times New Roman" pitchFamily="18" charset="0"/>
              </a:rPr>
              <a:t>() </a:t>
            </a:r>
          </a:p>
          <a:p>
            <a:pPr lvl="1" algn="just" fontAlgn="base">
              <a:lnSpc>
                <a:spcPct val="150000"/>
              </a:lnSpc>
            </a:pPr>
            <a:endParaRPr lang="en-IN" sz="1750" dirty="0"/>
          </a:p>
        </p:txBody>
      </p:sp>
      <p:sp>
        <p:nvSpPr>
          <p:cNvPr id="2" name="TextBox 1"/>
          <p:cNvSpPr txBox="1"/>
          <p:nvPr/>
        </p:nvSpPr>
        <p:spPr>
          <a:xfrm>
            <a:off x="7829923" y="567586"/>
            <a:ext cx="4608394" cy="3000821"/>
          </a:xfrm>
          <a:prstGeom prst="rect">
            <a:avLst/>
          </a:prstGeom>
          <a:noFill/>
        </p:spPr>
        <p:txBody>
          <a:bodyPr wrap="square" rtlCol="0">
            <a:spAutoFit/>
          </a:bodyPr>
          <a:lstStyle/>
          <a:p>
            <a:pPr lvl="1" algn="just" fontAlgn="base">
              <a:lnSpc>
                <a:spcPct val="150000"/>
              </a:lnSpc>
            </a:pPr>
            <a:r>
              <a:rPr lang="en-IN" dirty="0" err="1">
                <a:latin typeface="Times New Roman" pitchFamily="18" charset="0"/>
                <a:cs typeface="Times New Roman" pitchFamily="18" charset="0"/>
              </a:rPr>
              <a:t>def</a:t>
            </a:r>
            <a:r>
              <a:rPr lang="en-IN" dirty="0">
                <a:latin typeface="Times New Roman" pitchFamily="18" charset="0"/>
                <a:cs typeface="Times New Roman" pitchFamily="18" charset="0"/>
              </a:rPr>
              <a:t> choice():</a:t>
            </a:r>
          </a:p>
          <a:p>
            <a:pPr lvl="1" algn="just" fontAlgn="base">
              <a:lnSpc>
                <a:spcPct val="150000"/>
              </a:lnSpc>
            </a:pPr>
            <a:r>
              <a:rPr lang="en-IN" dirty="0">
                <a:latin typeface="Times New Roman" pitchFamily="18" charset="0"/>
                <a:cs typeface="Times New Roman" pitchFamily="18" charset="0"/>
              </a:rPr>
              <a:t>    if(</a:t>
            </a:r>
            <a:r>
              <a:rPr lang="en-IN" dirty="0" err="1">
                <a:latin typeface="Times New Roman" pitchFamily="18" charset="0"/>
                <a:cs typeface="Times New Roman" pitchFamily="18" charset="0"/>
              </a:rPr>
              <a:t>radio.get</a:t>
            </a:r>
            <a:r>
              <a:rPr lang="en-IN" dirty="0">
                <a:latin typeface="Times New Roman" pitchFamily="18" charset="0"/>
                <a:cs typeface="Times New Roman" pitchFamily="18" charset="0"/>
              </a:rPr>
              <a:t>()==1):</a:t>
            </a:r>
          </a:p>
          <a:p>
            <a:pPr lvl="1" algn="just" fontAlgn="base">
              <a:lnSpc>
                <a:spcPct val="15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root.configure</a:t>
            </a:r>
            <a:r>
              <a:rPr lang="en-IN" dirty="0">
                <a:latin typeface="Times New Roman" pitchFamily="18" charset="0"/>
                <a:cs typeface="Times New Roman" pitchFamily="18" charset="0"/>
              </a:rPr>
              <a:t>(background='red')</a:t>
            </a:r>
          </a:p>
          <a:p>
            <a:pPr lvl="1" algn="just" fontAlgn="base">
              <a:lnSpc>
                <a:spcPct val="15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elif</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radio.get</a:t>
            </a:r>
            <a:r>
              <a:rPr lang="en-IN" dirty="0">
                <a:latin typeface="Times New Roman" pitchFamily="18" charset="0"/>
                <a:cs typeface="Times New Roman" pitchFamily="18" charset="0"/>
              </a:rPr>
              <a:t>()==2):</a:t>
            </a:r>
          </a:p>
          <a:p>
            <a:pPr lvl="1" algn="just" fontAlgn="base">
              <a:lnSpc>
                <a:spcPct val="15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root.configure</a:t>
            </a:r>
            <a:r>
              <a:rPr lang="en-IN" dirty="0">
                <a:latin typeface="Times New Roman" pitchFamily="18" charset="0"/>
                <a:cs typeface="Times New Roman" pitchFamily="18" charset="0"/>
              </a:rPr>
              <a:t>(background='blue')</a:t>
            </a:r>
          </a:p>
          <a:p>
            <a:pPr lvl="1" algn="just" fontAlgn="base">
              <a:lnSpc>
                <a:spcPct val="15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elif</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radio.get</a:t>
            </a:r>
            <a:r>
              <a:rPr lang="en-IN" dirty="0">
                <a:latin typeface="Times New Roman" pitchFamily="18" charset="0"/>
                <a:cs typeface="Times New Roman" pitchFamily="18" charset="0"/>
              </a:rPr>
              <a:t>()==3):</a:t>
            </a:r>
          </a:p>
          <a:p>
            <a:pPr lvl="1" algn="just" fontAlgn="base">
              <a:lnSpc>
                <a:spcPct val="150000"/>
              </a:lnSpc>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root.configure</a:t>
            </a:r>
            <a:r>
              <a:rPr lang="en-IN" dirty="0" smtClean="0">
                <a:latin typeface="Times New Roman" pitchFamily="18" charset="0"/>
                <a:cs typeface="Times New Roman" pitchFamily="18" charset="0"/>
              </a:rPr>
              <a:t>(background</a:t>
            </a:r>
            <a:r>
              <a:rPr lang="en-IN" dirty="0">
                <a:latin typeface="Times New Roman" pitchFamily="18" charset="0"/>
                <a:cs typeface="Times New Roman" pitchFamily="18" charset="0"/>
              </a:rPr>
              <a:t>='green')</a:t>
            </a:r>
          </a:p>
        </p:txBody>
      </p:sp>
      <p:pic>
        <p:nvPicPr>
          <p:cNvPr id="4" name="Picture 3"/>
          <p:cNvPicPr>
            <a:picLocks noChangeAspect="1"/>
          </p:cNvPicPr>
          <p:nvPr/>
        </p:nvPicPr>
        <p:blipFill>
          <a:blip r:embed="rId3"/>
          <a:stretch>
            <a:fillRect/>
          </a:stretch>
        </p:blipFill>
        <p:spPr>
          <a:xfrm>
            <a:off x="6096373" y="4513518"/>
            <a:ext cx="1733550" cy="1954493"/>
          </a:xfrm>
          <a:prstGeom prst="rect">
            <a:avLst/>
          </a:prstGeom>
        </p:spPr>
      </p:pic>
    </p:spTree>
    <p:extLst>
      <p:ext uri="{BB962C8B-B14F-4D97-AF65-F5344CB8AC3E}">
        <p14:creationId xmlns:p14="http://schemas.microsoft.com/office/powerpoint/2010/main" val="4002542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Scale</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504515"/>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332398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000" dirty="0">
                <a:latin typeface="Times New Roman" pitchFamily="18" charset="0"/>
                <a:cs typeface="Times New Roman" pitchFamily="18" charset="0"/>
              </a:rPr>
              <a:t>Scale widget is used to implement the graphical slider to the python application so that the user can slide through the range of values shown on the slider and select the one among them</a:t>
            </a:r>
            <a:r>
              <a:rPr lang="en-IN" sz="2000" dirty="0" smtClean="0">
                <a:latin typeface="Times New Roman" pitchFamily="18" charset="0"/>
                <a:cs typeface="Times New Roman" pitchFamily="18" charset="0"/>
              </a:rPr>
              <a:t>. We </a:t>
            </a:r>
            <a:r>
              <a:rPr lang="en-IN" sz="2000" dirty="0">
                <a:latin typeface="Times New Roman" pitchFamily="18" charset="0"/>
                <a:cs typeface="Times New Roman" pitchFamily="18" charset="0"/>
              </a:rPr>
              <a:t>can control the minimum and maximum values along with the resolution of the scale. It provides an alternative to the Entry widget when the user is forced to select only one value from the given range of </a:t>
            </a:r>
            <a:r>
              <a:rPr lang="en-IN" sz="2000" dirty="0" smtClean="0">
                <a:latin typeface="Times New Roman" pitchFamily="18" charset="0"/>
                <a:cs typeface="Times New Roman" pitchFamily="18" charset="0"/>
              </a:rPr>
              <a:t>values.</a:t>
            </a:r>
          </a:p>
          <a:p>
            <a:pPr algn="just" fontAlgn="base">
              <a:lnSpc>
                <a:spcPct val="150000"/>
              </a:lnSpc>
            </a:pPr>
            <a:endParaRPr lang="en-IN" sz="2000" dirty="0" smtClean="0">
              <a:latin typeface="Times New Roman" pitchFamily="18" charset="0"/>
              <a:cs typeface="Times New Roman" pitchFamily="18" charset="0"/>
            </a:endParaRPr>
          </a:p>
          <a:p>
            <a:pPr marL="285750" indent="-285750" algn="just" fontAlgn="base">
              <a:lnSpc>
                <a:spcPct val="150000"/>
              </a:lnSpc>
              <a:buFont typeface="Arial" panose="020B0604020202020204" pitchFamily="34" charset="0"/>
              <a:buChar char="•"/>
            </a:pPr>
            <a:r>
              <a:rPr lang="en-IN" sz="2000" b="1" dirty="0" smtClean="0">
                <a:latin typeface="Times New Roman" pitchFamily="18" charset="0"/>
                <a:cs typeface="Times New Roman" pitchFamily="18" charset="0"/>
              </a:rPr>
              <a:t>Syntax</a:t>
            </a:r>
          </a:p>
          <a:p>
            <a:pPr algn="just" fontAlgn="base">
              <a:lnSpc>
                <a:spcPct val="150000"/>
              </a:lnSpc>
            </a:pPr>
            <a:r>
              <a:rPr lang="en-IN" sz="2000" dirty="0" smtClean="0">
                <a:latin typeface="Times New Roman" pitchFamily="18" charset="0"/>
                <a:cs typeface="Times New Roman" pitchFamily="18" charset="0"/>
              </a:rPr>
              <a:t>	</a:t>
            </a:r>
            <a:r>
              <a:rPr lang="en-IN" sz="2400" b="1" dirty="0">
                <a:solidFill>
                  <a:srgbClr val="FF0000"/>
                </a:solidFill>
                <a:latin typeface="Times New Roman" pitchFamily="18" charset="0"/>
                <a:cs typeface="Times New Roman" pitchFamily="18" charset="0"/>
              </a:rPr>
              <a:t>w = Scale(top, options) </a:t>
            </a:r>
            <a:endParaRPr lang="en-IN" sz="2400" b="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smtClean="0">
                <a:solidFill>
                  <a:srgbClr val="010103"/>
                </a:solidFill>
                <a:latin typeface="Arial" panose="020B0604020202020204"/>
                <a:cs typeface="Arial" panose="020B0604020202020204"/>
              </a:rPr>
              <a:t>Scale</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4154984"/>
          </a:xfrm>
          <a:prstGeom prst="rect">
            <a:avLst/>
          </a:prstGeom>
        </p:spPr>
        <p:txBody>
          <a:bodyPr vert="horz" wrap="square" lIns="0" tIns="0" rIns="0" bIns="0" numCol="1" rtlCol="0">
            <a:spAutoFit/>
          </a:bodyPr>
          <a:lstStyle/>
          <a:p>
            <a:pPr algn="just" fontAlgn="base">
              <a:lnSpc>
                <a:spcPct val="150000"/>
              </a:lnSpc>
            </a:pPr>
            <a:r>
              <a:rPr lang="en-IN" sz="2000" b="1" i="1" dirty="0" smtClean="0">
                <a:latin typeface="Times New Roman" pitchFamily="18" charset="0"/>
                <a:cs typeface="Times New Roman" pitchFamily="18" charset="0"/>
              </a:rPr>
              <a:t>Example:</a:t>
            </a:r>
            <a:endParaRPr lang="en-IN" sz="2000" b="1" i="1" dirty="0">
              <a:latin typeface="Times New Roman" pitchFamily="18" charset="0"/>
              <a:cs typeface="Times New Roman" pitchFamily="18" charset="0"/>
            </a:endParaRPr>
          </a:p>
          <a:p>
            <a:pPr marL="0" lvl="1" algn="just" fontAlgn="base"/>
            <a:r>
              <a:rPr lang="en-IN" sz="2000" dirty="0" smtClean="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messagebox</a:t>
            </a:r>
            <a:endParaRPr lang="en-IN" sz="2000" dirty="0">
              <a:latin typeface="Times New Roman" pitchFamily="18" charset="0"/>
              <a:cs typeface="Times New Roman" pitchFamily="18" charset="0"/>
            </a:endParaRPr>
          </a:p>
          <a:p>
            <a:pPr marL="0" lvl="1" algn="just" fontAlgn="base"/>
            <a:r>
              <a:rPr lang="en-IN" sz="2000" dirty="0" smtClean="0">
                <a:latin typeface="Times New Roman" pitchFamily="18" charset="0"/>
                <a:cs typeface="Times New Roman" pitchFamily="18" charset="0"/>
              </a:rPr>
              <a:t>root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a:t>
            </a:r>
          </a:p>
          <a:p>
            <a:pPr marL="0" lvl="1" algn="just" fontAlgn="base"/>
            <a:r>
              <a:rPr lang="en-IN" sz="2000" dirty="0" err="1">
                <a:latin typeface="Times New Roman" pitchFamily="18" charset="0"/>
                <a:cs typeface="Times New Roman" pitchFamily="18" charset="0"/>
              </a:rPr>
              <a:t>root.title</a:t>
            </a:r>
            <a:r>
              <a:rPr lang="en-IN" sz="2000" dirty="0">
                <a:latin typeface="Times New Roman" pitchFamily="18" charset="0"/>
                <a:cs typeface="Times New Roman" pitchFamily="18" charset="0"/>
              </a:rPr>
              <a:t>('Scale Demo')</a:t>
            </a:r>
          </a:p>
          <a:p>
            <a:pPr marL="0" lvl="1" algn="just" fontAlgn="base"/>
            <a:r>
              <a:rPr lang="en-IN" sz="2000" dirty="0" err="1">
                <a:latin typeface="Times New Roman" pitchFamily="18" charset="0"/>
                <a:cs typeface="Times New Roman" pitchFamily="18" charset="0"/>
              </a:rPr>
              <a:t>root.geometry</a:t>
            </a:r>
            <a:r>
              <a:rPr lang="en-IN" sz="2000" dirty="0">
                <a:latin typeface="Times New Roman" pitchFamily="18" charset="0"/>
                <a:cs typeface="Times New Roman" pitchFamily="18" charset="0"/>
              </a:rPr>
              <a:t>("200x200")</a:t>
            </a:r>
          </a:p>
          <a:p>
            <a:pPr marL="0" lvl="1" algn="just" fontAlgn="base"/>
            <a:r>
              <a:rPr lang="en-IN" sz="2000" dirty="0" err="1" smtClean="0">
                <a:latin typeface="Times New Roman" pitchFamily="18" charset="0"/>
                <a:cs typeface="Times New Roman" pitchFamily="18" charset="0"/>
              </a:rPr>
              <a:t>def</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slide():</a:t>
            </a:r>
          </a:p>
          <a:p>
            <a:pPr marL="0" lvl="1" algn="just" fontAlgn="base"/>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messagebox.showinfo</a:t>
            </a:r>
            <a:r>
              <a:rPr lang="en-IN" sz="2000" dirty="0">
                <a:latin typeface="Times New Roman" pitchFamily="18" charset="0"/>
                <a:cs typeface="Times New Roman" pitchFamily="18" charset="0"/>
              </a:rPr>
              <a:t>( "GUI Event Demo",</a:t>
            </a:r>
            <a:r>
              <a:rPr lang="en-IN" sz="2000" dirty="0" err="1">
                <a:latin typeface="Times New Roman" pitchFamily="18" charset="0"/>
                <a:cs typeface="Times New Roman" pitchFamily="18" charset="0"/>
              </a:rPr>
              <a:t>v.get</a:t>
            </a:r>
            <a:r>
              <a:rPr lang="en-IN" sz="2000" dirty="0">
                <a:latin typeface="Times New Roman" pitchFamily="18" charset="0"/>
                <a:cs typeface="Times New Roman" pitchFamily="18" charset="0"/>
              </a:rPr>
              <a:t>())</a:t>
            </a:r>
          </a:p>
          <a:p>
            <a:pPr marL="0" lvl="1" algn="just" fontAlgn="base"/>
            <a:r>
              <a:rPr lang="en-IN" sz="2000" dirty="0" smtClean="0">
                <a:latin typeface="Times New Roman" pitchFamily="18" charset="0"/>
                <a:cs typeface="Times New Roman" pitchFamily="18" charset="0"/>
              </a:rPr>
              <a:t>v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DoubleVar</a:t>
            </a:r>
            <a:r>
              <a:rPr lang="en-IN" sz="2000" dirty="0">
                <a:latin typeface="Times New Roman" pitchFamily="18" charset="0"/>
                <a:cs typeface="Times New Roman" pitchFamily="18" charset="0"/>
              </a:rPr>
              <a:t>()  </a:t>
            </a:r>
          </a:p>
          <a:p>
            <a:pPr marL="0" lvl="1" algn="just" fontAlgn="base"/>
            <a:r>
              <a:rPr lang="en-IN" sz="2000" dirty="0">
                <a:latin typeface="Times New Roman" pitchFamily="18" charset="0"/>
                <a:cs typeface="Times New Roman" pitchFamily="18" charset="0"/>
              </a:rPr>
              <a:t>scale = Scale( root, variable = v, from_ = 1, to = 50, orient = HORIZONTAL)  </a:t>
            </a:r>
          </a:p>
          <a:p>
            <a:pPr marL="0" lvl="1" algn="just" fontAlgn="base"/>
            <a:r>
              <a:rPr lang="en-IN" sz="2000" dirty="0" err="1">
                <a:latin typeface="Times New Roman" pitchFamily="18" charset="0"/>
                <a:cs typeface="Times New Roman" pitchFamily="18" charset="0"/>
              </a:rPr>
              <a:t>scale.pack</a:t>
            </a:r>
            <a:r>
              <a:rPr lang="en-IN" sz="2000" dirty="0">
                <a:latin typeface="Times New Roman" pitchFamily="18" charset="0"/>
                <a:cs typeface="Times New Roman" pitchFamily="18" charset="0"/>
              </a:rPr>
              <a:t>(anchor=CENTER)</a:t>
            </a:r>
          </a:p>
          <a:p>
            <a:pPr marL="0" lvl="1" algn="just" fontAlgn="base"/>
            <a:r>
              <a:rPr lang="en-IN" sz="2000" dirty="0" err="1">
                <a:latin typeface="Times New Roman" pitchFamily="18" charset="0"/>
                <a:cs typeface="Times New Roman" pitchFamily="18" charset="0"/>
              </a:rPr>
              <a:t>btn</a:t>
            </a:r>
            <a:r>
              <a:rPr lang="en-IN" sz="2000" dirty="0">
                <a:latin typeface="Times New Roman" pitchFamily="18" charset="0"/>
                <a:cs typeface="Times New Roman" pitchFamily="18" charset="0"/>
              </a:rPr>
              <a:t> = Button(root, text="Value", command=slide)  </a:t>
            </a:r>
          </a:p>
          <a:p>
            <a:pPr marL="0" lvl="1" algn="just" fontAlgn="base"/>
            <a:r>
              <a:rPr lang="en-IN" sz="2000" dirty="0" err="1">
                <a:latin typeface="Times New Roman" pitchFamily="18" charset="0"/>
                <a:cs typeface="Times New Roman" pitchFamily="18" charset="0"/>
              </a:rPr>
              <a:t>btn.pack</a:t>
            </a:r>
            <a:r>
              <a:rPr lang="en-IN" sz="2000" dirty="0">
                <a:latin typeface="Times New Roman" pitchFamily="18" charset="0"/>
                <a:cs typeface="Times New Roman" pitchFamily="18" charset="0"/>
              </a:rPr>
              <a:t>(anchor=CENTER)  </a:t>
            </a:r>
          </a:p>
          <a:p>
            <a:pPr marL="0" lvl="1" algn="just" fontAlgn="base"/>
            <a:r>
              <a:rPr lang="en-IN" sz="2000" dirty="0" err="1">
                <a:latin typeface="Times New Roman" pitchFamily="18" charset="0"/>
                <a:cs typeface="Times New Roman" pitchFamily="18" charset="0"/>
              </a:rPr>
              <a:t>root.mainloop</a:t>
            </a:r>
            <a:r>
              <a:rPr lang="en-IN" sz="2000" dirty="0">
                <a:latin typeface="Times New Roman" pitchFamily="18" charset="0"/>
                <a:cs typeface="Times New Roman" pitchFamily="18" charset="0"/>
              </a:rPr>
              <a:t>() </a:t>
            </a:r>
          </a:p>
        </p:txBody>
      </p:sp>
      <p:pic>
        <p:nvPicPr>
          <p:cNvPr id="6" name="Picture 5"/>
          <p:cNvPicPr>
            <a:picLocks noChangeAspect="1"/>
          </p:cNvPicPr>
          <p:nvPr/>
        </p:nvPicPr>
        <p:blipFill>
          <a:blip r:embed="rId3"/>
          <a:stretch>
            <a:fillRect/>
          </a:stretch>
        </p:blipFill>
        <p:spPr>
          <a:xfrm>
            <a:off x="8535896" y="1385335"/>
            <a:ext cx="2854211" cy="2978737"/>
          </a:xfrm>
          <a:prstGeom prst="rect">
            <a:avLst/>
          </a:prstGeom>
        </p:spPr>
      </p:pic>
    </p:spTree>
    <p:extLst>
      <p:ext uri="{BB962C8B-B14F-4D97-AF65-F5344CB8AC3E}">
        <p14:creationId xmlns:p14="http://schemas.microsoft.com/office/powerpoint/2010/main" val="3278839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panose="020B0604020202020204"/>
                <a:cs typeface="Arial" panose="020B0604020202020204"/>
              </a:rPr>
              <a:t>S</a:t>
            </a:r>
            <a:r>
              <a:rPr lang="en-US" sz="2400" b="1" spc="13" dirty="0" err="1" smtClean="0">
                <a:solidFill>
                  <a:srgbClr val="010103"/>
                </a:solidFill>
                <a:latin typeface="Arial" panose="020B0604020202020204"/>
                <a:cs typeface="Arial" panose="020B0604020202020204"/>
              </a:rPr>
              <a:t>pinbox</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504515"/>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332398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a:latin typeface="Times New Roman" pitchFamily="18" charset="0"/>
                <a:cs typeface="Times New Roman" pitchFamily="18" charset="0"/>
              </a:rPr>
              <a:t>The </a:t>
            </a:r>
            <a:r>
              <a:rPr lang="en-IN" sz="2400" dirty="0" err="1">
                <a:latin typeface="Times New Roman" pitchFamily="18" charset="0"/>
                <a:cs typeface="Times New Roman" pitchFamily="18" charset="0"/>
              </a:rPr>
              <a:t>Spinbox</a:t>
            </a:r>
            <a:r>
              <a:rPr lang="en-IN" sz="2400" dirty="0">
                <a:latin typeface="Times New Roman" pitchFamily="18" charset="0"/>
                <a:cs typeface="Times New Roman" pitchFamily="18" charset="0"/>
              </a:rPr>
              <a:t> widget is an alternative to the Entry widget. It provides the range of values to the user, out of which, the user can select the one</a:t>
            </a:r>
            <a:r>
              <a:rPr lang="en-IN" sz="2400" dirty="0" smtClean="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endParaRPr lang="en-IN" sz="2400" dirty="0" smtClean="0">
              <a:latin typeface="Times New Roman" pitchFamily="18" charset="0"/>
              <a:cs typeface="Times New Roman" pitchFamily="18" charset="0"/>
            </a:endParaRPr>
          </a:p>
          <a:p>
            <a:pPr algn="just" fontAlgn="base">
              <a:lnSpc>
                <a:spcPct val="150000"/>
              </a:lnSpc>
            </a:pPr>
            <a:r>
              <a:rPr lang="en-IN" sz="2400" b="1" dirty="0" smtClean="0">
                <a:latin typeface="Times New Roman" pitchFamily="18" charset="0"/>
                <a:cs typeface="Times New Roman" pitchFamily="18" charset="0"/>
              </a:rPr>
              <a:t>Syntax</a:t>
            </a:r>
          </a:p>
          <a:p>
            <a:pPr algn="just" fontAlgn="base">
              <a:lnSpc>
                <a:spcPct val="150000"/>
              </a:lnSpc>
            </a:pPr>
            <a:endParaRPr lang="en-IN" sz="2400" b="1" dirty="0" smtClean="0">
              <a:latin typeface="Times New Roman" pitchFamily="18" charset="0"/>
              <a:cs typeface="Times New Roman" pitchFamily="18" charset="0"/>
            </a:endParaRPr>
          </a:p>
          <a:p>
            <a:pPr algn="just" fontAlgn="base">
              <a:lnSpc>
                <a:spcPct val="150000"/>
              </a:lnSpc>
            </a:pPr>
            <a:r>
              <a:rPr lang="en-IN" sz="2400" dirty="0" smtClean="0">
                <a:latin typeface="Times New Roman" pitchFamily="18" charset="0"/>
                <a:cs typeface="Times New Roman" pitchFamily="18" charset="0"/>
              </a:rPr>
              <a:t>	</a:t>
            </a:r>
            <a:r>
              <a:rPr lang="en-IN" sz="2400" b="1" dirty="0">
                <a:solidFill>
                  <a:srgbClr val="FF0000"/>
                </a:solidFill>
                <a:latin typeface="Times New Roman" pitchFamily="18" charset="0"/>
                <a:cs typeface="Times New Roman" pitchFamily="18" charset="0"/>
              </a:rPr>
              <a:t>w = </a:t>
            </a:r>
            <a:r>
              <a:rPr lang="en-IN" sz="2400" b="1" dirty="0" err="1">
                <a:solidFill>
                  <a:srgbClr val="FF0000"/>
                </a:solidFill>
                <a:latin typeface="Times New Roman" pitchFamily="18" charset="0"/>
                <a:cs typeface="Times New Roman" pitchFamily="18" charset="0"/>
              </a:rPr>
              <a:t>Spinbox</a:t>
            </a:r>
            <a:r>
              <a:rPr lang="en-IN" sz="2400" b="1" dirty="0">
                <a:solidFill>
                  <a:srgbClr val="FF0000"/>
                </a:solidFill>
                <a:latin typeface="Times New Roman" pitchFamily="18" charset="0"/>
                <a:cs typeface="Times New Roman" pitchFamily="18" charset="0"/>
              </a:rPr>
              <a:t>(top, options) </a:t>
            </a:r>
            <a:endParaRPr lang="en-IN" sz="2400" b="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8" name="Google Shape;228;p15"/>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dirty="0">
                <a:solidFill>
                  <a:srgbClr val="010103"/>
                </a:solidFill>
                <a:latin typeface="Arial" panose="020B0604020202020204"/>
                <a:ea typeface="Arial" panose="020B0604020202020204"/>
                <a:cs typeface="Arial" panose="020B0604020202020204"/>
                <a:sym typeface="Arial" panose="020B0604020202020204"/>
              </a:rPr>
              <a:t>Strings</a:t>
            </a:r>
            <a:endParaRPr sz="2565"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29" name="Google Shape;229;p1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30" name="Google Shape;230;p15"/>
          <p:cNvGrpSpPr/>
          <p:nvPr/>
        </p:nvGrpSpPr>
        <p:grpSpPr>
          <a:xfrm>
            <a:off x="89671" y="512978"/>
            <a:ext cx="12015832" cy="5979173"/>
            <a:chOff x="127862" y="1268442"/>
            <a:chExt cx="9296400" cy="846250"/>
          </a:xfrm>
        </p:grpSpPr>
        <p:sp>
          <p:nvSpPr>
            <p:cNvPr id="231" name="Google Shape;231;p1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Google Shape;232;p15"/>
            <p:cNvSpPr txBox="1"/>
            <p:nvPr/>
          </p:nvSpPr>
          <p:spPr>
            <a:xfrm>
              <a:off x="168600" y="1274313"/>
              <a:ext cx="9214355" cy="465553"/>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dirty="0">
                <a:solidFill>
                  <a:schemeClr val="dk1"/>
                </a:solidFill>
                <a:latin typeface="Calibri" panose="020F0502020204030204"/>
                <a:ea typeface="Calibri" panose="020F0502020204030204"/>
                <a:cs typeface="Calibri" panose="020F0502020204030204"/>
                <a:sym typeface="Calibri" panose="020F0502020204030204"/>
              </a:endParaRPr>
            </a:p>
            <a:p>
              <a:pPr lvl="0" algn="just">
                <a:lnSpc>
                  <a:spcPct val="150000"/>
                </a:lnSpc>
              </a:pPr>
              <a:r>
                <a:rPr lang="en-US" dirty="0">
                  <a:solidFill>
                    <a:schemeClr val="dk1"/>
                  </a:solidFill>
                  <a:latin typeface="Calibri" panose="020F0502020204030204"/>
                  <a:ea typeface="Calibri" panose="020F0502020204030204"/>
                  <a:cs typeface="Calibri" panose="020F0502020204030204"/>
                  <a:sym typeface="Calibri" panose="020F0502020204030204"/>
                </a:rPr>
                <a:t>The empty string will be denoted by </a:t>
              </a:r>
              <a:r>
                <a:rPr lang="en-US" dirty="0">
                  <a:latin typeface="Noto Sans Symbols"/>
                  <a:ea typeface="Noto Sans Symbols"/>
                  <a:cs typeface="Noto Sans Symbols"/>
                  <a:sym typeface="Noto Sans Symbols"/>
                </a:rPr>
                <a:t>∈</a:t>
              </a:r>
              <a:endParaRPr lang="en-US"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r>
                <a:rPr lang="en-US" sz="1750" b="1" dirty="0">
                  <a:solidFill>
                    <a:schemeClr val="dk1"/>
                  </a:solidFill>
                  <a:latin typeface="Calibri" panose="020F0502020204030204"/>
                  <a:ea typeface="Calibri" panose="020F0502020204030204"/>
                  <a:cs typeface="Calibri" panose="020F0502020204030204"/>
                  <a:sym typeface="Calibri" panose="020F0502020204030204"/>
                </a:rPr>
                <a:t>Examples:</a:t>
              </a:r>
            </a:p>
            <a:p>
              <a:pPr marL="0" marR="0" lvl="0" indent="0" algn="just" rtl="0">
                <a:lnSpc>
                  <a:spcPct val="150000"/>
                </a:lnSpc>
                <a:spcBef>
                  <a:spcPts val="0"/>
                </a:spcBef>
                <a:spcAft>
                  <a:spcPts val="0"/>
                </a:spcAft>
                <a:buNone/>
              </a:pPr>
              <a:endParaRPr sz="1750" b="1" dirty="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just" rtl="0">
                <a:lnSpc>
                  <a:spcPct val="150000"/>
                </a:lnSpc>
                <a:spcBef>
                  <a:spcPts val="0"/>
                </a:spcBef>
                <a:spcAft>
                  <a:spcPts val="0"/>
                </a:spcAft>
                <a:buNone/>
              </a:pPr>
              <a:endParaRPr sz="1750" b="1" dirty="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33" name="Google Shape;233;p15"/>
          <p:cNvSpPr txBox="1"/>
          <p:nvPr/>
        </p:nvSpPr>
        <p:spPr>
          <a:xfrm>
            <a:off x="1354578" y="951694"/>
            <a:ext cx="9395606"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Gill Sans" panose="020B0502020104020203"/>
                <a:ea typeface="Gill Sans" panose="020B0502020104020203"/>
                <a:cs typeface="Gill Sans" panose="020B0502020104020203"/>
                <a:sym typeface="Gill Sans" panose="020B0502020104020203"/>
              </a:rPr>
              <a:t>A </a:t>
            </a:r>
            <a:r>
              <a:rPr lang="en-US" sz="2800" dirty="0">
                <a:solidFill>
                  <a:schemeClr val="accent2"/>
                </a:solidFill>
                <a:latin typeface="Gill Sans" panose="020B0502020104020203"/>
                <a:ea typeface="Gill Sans" panose="020B0502020104020203"/>
                <a:cs typeface="Gill Sans" panose="020B0502020104020203"/>
                <a:sym typeface="Gill Sans" panose="020B0502020104020203"/>
              </a:rPr>
              <a:t>string</a:t>
            </a:r>
            <a:r>
              <a:rPr lang="en-US" sz="2800" dirty="0">
                <a:solidFill>
                  <a:schemeClr val="dk1"/>
                </a:solidFill>
                <a:latin typeface="Gill Sans" panose="020B0502020104020203"/>
                <a:ea typeface="Gill Sans" panose="020B0502020104020203"/>
                <a:cs typeface="Gill Sans" panose="020B0502020104020203"/>
                <a:sym typeface="Gill Sans" panose="020B0502020104020203"/>
              </a:rPr>
              <a:t> over alphabet </a:t>
            </a:r>
            <a:r>
              <a:rPr lang="en-US" sz="2800" dirty="0">
                <a:solidFill>
                  <a:schemeClr val="dk1"/>
                </a:solidFill>
                <a:latin typeface="Noto Sans Symbols"/>
                <a:ea typeface="Noto Sans Symbols"/>
                <a:cs typeface="Noto Sans Symbols"/>
                <a:sym typeface="Noto Sans Symbols"/>
              </a:rPr>
              <a:t>Σ</a:t>
            </a:r>
            <a:r>
              <a:rPr lang="en-US" sz="2800" dirty="0">
                <a:solidFill>
                  <a:schemeClr val="dk1"/>
                </a:solidFill>
                <a:latin typeface="Gill Sans" panose="020B0502020104020203"/>
                <a:ea typeface="Gill Sans" panose="020B0502020104020203"/>
                <a:cs typeface="Gill Sans" panose="020B0502020104020203"/>
                <a:sym typeface="Gill Sans" panose="020B0502020104020203"/>
              </a:rPr>
              <a:t> is a finite sequence of symbols in </a:t>
            </a:r>
            <a:r>
              <a:rPr lang="en-US" sz="2800" dirty="0">
                <a:solidFill>
                  <a:schemeClr val="dk1"/>
                </a:solidFill>
                <a:latin typeface="Noto Sans Symbols"/>
                <a:ea typeface="Noto Sans Symbols"/>
                <a:cs typeface="Noto Sans Symbols"/>
                <a:sym typeface="Noto Sans Symbols"/>
              </a:rPr>
              <a:t>Σ</a:t>
            </a:r>
            <a:r>
              <a:rPr lang="en-US" sz="2800" dirty="0">
                <a:solidFill>
                  <a:schemeClr val="dk1"/>
                </a:solidFill>
                <a:latin typeface="Gill Sans" panose="020B0502020104020203"/>
                <a:ea typeface="Gill Sans" panose="020B0502020104020203"/>
                <a:cs typeface="Gill Sans" panose="020B0502020104020203"/>
                <a:sym typeface="Gill Sans" panose="020B0502020104020203"/>
              </a:rPr>
              <a:t>.</a:t>
            </a:r>
          </a:p>
        </p:txBody>
      </p:sp>
      <p:sp>
        <p:nvSpPr>
          <p:cNvPr id="234" name="Google Shape;234;p15"/>
          <p:cNvSpPr txBox="1"/>
          <p:nvPr/>
        </p:nvSpPr>
        <p:spPr>
          <a:xfrm>
            <a:off x="1354577" y="3170068"/>
            <a:ext cx="5947175" cy="1771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chemeClr val="dk1"/>
                </a:solidFill>
                <a:latin typeface="Garamond" panose="02020404030301010803"/>
                <a:ea typeface="Garamond" panose="02020404030301010803"/>
                <a:cs typeface="Garamond" panose="02020404030301010803"/>
                <a:sym typeface="Garamond" panose="02020404030301010803"/>
              </a:rPr>
              <a:t>abfbz</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is a string over </a:t>
            </a: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1</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{a, b, c, d, …, z}</a:t>
            </a:r>
            <a:endParaRPr sz="2400" dirty="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480"/>
              </a:spcBef>
              <a:spcAft>
                <a:spcPts val="0"/>
              </a:spcAft>
              <a:buNone/>
            </a:pPr>
            <a:r>
              <a:rPr lang="en-US" sz="2400" dirty="0">
                <a:solidFill>
                  <a:schemeClr val="dk1"/>
                </a:solidFill>
                <a:latin typeface="Garamond" panose="02020404030301010803"/>
                <a:ea typeface="Garamond" panose="02020404030301010803"/>
                <a:cs typeface="Garamond" panose="02020404030301010803"/>
                <a:sym typeface="Garamond" panose="02020404030301010803"/>
              </a:rPr>
              <a:t>9021 </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is a string over </a:t>
            </a: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2</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{0, 1, …, 9}</a:t>
            </a:r>
            <a:endParaRPr sz="2400" dirty="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480"/>
              </a:spcBef>
              <a:spcAft>
                <a:spcPts val="0"/>
              </a:spcAft>
              <a:buNone/>
            </a:pPr>
            <a:r>
              <a:rPr lang="en-US" sz="2400" dirty="0" err="1">
                <a:solidFill>
                  <a:schemeClr val="dk1"/>
                </a:solidFill>
                <a:latin typeface="Garamond" panose="02020404030301010803"/>
                <a:ea typeface="Garamond" panose="02020404030301010803"/>
                <a:cs typeface="Garamond" panose="02020404030301010803"/>
                <a:sym typeface="Garamond" panose="02020404030301010803"/>
              </a:rPr>
              <a:t>ab#bc</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is a string over </a:t>
            </a: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3</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 </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{a, b, …, z, #}</a:t>
            </a:r>
          </a:p>
          <a:p>
            <a:pPr marL="0" marR="0" lvl="0" indent="0" algn="l" rtl="0">
              <a:spcBef>
                <a:spcPts val="480"/>
              </a:spcBef>
              <a:spcAft>
                <a:spcPts val="0"/>
              </a:spcAft>
              <a:buNone/>
            </a:pPr>
            <a:r>
              <a:rPr lang="en-US" sz="2400" dirty="0">
                <a:solidFill>
                  <a:schemeClr val="dk1"/>
                </a:solidFill>
                <a:latin typeface="Garamond" panose="02020404030301010803"/>
                <a:ea typeface="Garamond" panose="02020404030301010803"/>
                <a:cs typeface="Garamond" panose="02020404030301010803"/>
                <a:sym typeface="Garamond" panose="02020404030301010803"/>
              </a:rPr>
              <a:t>))()(() </a:t>
            </a:r>
            <a:r>
              <a:rPr lang="en-US" sz="2400" dirty="0">
                <a:solidFill>
                  <a:schemeClr val="dk1"/>
                </a:solidFill>
                <a:latin typeface="Gill Sans" panose="020B0502020104020203"/>
                <a:ea typeface="Gill Sans" panose="020B0502020104020203"/>
                <a:cs typeface="Gill Sans" panose="020B0502020104020203"/>
                <a:sym typeface="Gill Sans" panose="020B0502020104020203"/>
              </a:rPr>
              <a:t>is a string over </a:t>
            </a:r>
            <a:r>
              <a:rPr lang="en-US" sz="2400" dirty="0">
                <a:solidFill>
                  <a:schemeClr val="dk1"/>
                </a:solidFill>
                <a:latin typeface="Noto Sans Symbols"/>
                <a:ea typeface="Noto Sans Symbols"/>
                <a:cs typeface="Noto Sans Symbols"/>
                <a:sym typeface="Noto Sans Symbols"/>
              </a:rPr>
              <a:t>Σ</a:t>
            </a:r>
            <a:r>
              <a:rPr lang="en-US" sz="2400" baseline="-25000" dirty="0">
                <a:solidFill>
                  <a:schemeClr val="dk1"/>
                </a:solidFill>
                <a:latin typeface="Garamond" panose="02020404030301010803"/>
                <a:ea typeface="Garamond" panose="02020404030301010803"/>
                <a:cs typeface="Garamond" panose="02020404030301010803"/>
                <a:sym typeface="Garamond" panose="02020404030301010803"/>
              </a:rPr>
              <a:t>4</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 {</a:t>
            </a:r>
            <a:r>
              <a:rPr lang="en-US" sz="2400" dirty="0">
                <a:solidFill>
                  <a:schemeClr val="dk1"/>
                </a:solidFill>
                <a:latin typeface="Courier New" panose="02070309020205020404"/>
                <a:ea typeface="Courier New" panose="02070309020205020404"/>
                <a:cs typeface="Courier New" panose="02070309020205020404"/>
                <a:sym typeface="Courier New" panose="02070309020205020404"/>
              </a:rPr>
              <a:t>(</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 </a:t>
            </a:r>
            <a:r>
              <a:rPr lang="en-US" sz="2400" dirty="0">
                <a:solidFill>
                  <a:schemeClr val="dk1"/>
                </a:solidFill>
                <a:latin typeface="Courier New" panose="02070309020205020404"/>
                <a:ea typeface="Courier New" panose="02070309020205020404"/>
                <a:cs typeface="Courier New" panose="02070309020205020404"/>
                <a:sym typeface="Courier New" panose="02070309020205020404"/>
              </a:rPr>
              <a:t>)</a:t>
            </a:r>
            <a:r>
              <a:rPr lang="en-US" sz="2400" dirty="0">
                <a:solidFill>
                  <a:schemeClr val="dk1"/>
                </a:solidFill>
                <a:latin typeface="Garamond" panose="02020404030301010803"/>
                <a:ea typeface="Garamond" panose="02020404030301010803"/>
                <a:cs typeface="Garamond" panose="02020404030301010803"/>
                <a:sym typeface="Garamond" panose="02020404030301010803"/>
              </a:rPr>
              <a:t>}</a:t>
            </a:r>
            <a:endParaRPr sz="2400" dirty="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panose="020B0604020202020204"/>
                <a:cs typeface="Arial" panose="020B0604020202020204"/>
              </a:rPr>
              <a:t>S</a:t>
            </a:r>
            <a:r>
              <a:rPr lang="en-US" sz="2400" b="1" spc="13" dirty="0" err="1" smtClean="0">
                <a:solidFill>
                  <a:srgbClr val="010103"/>
                </a:solidFill>
                <a:latin typeface="Arial" panose="020B0604020202020204"/>
                <a:cs typeface="Arial" panose="020B0604020202020204"/>
              </a:rPr>
              <a:t>pinbox</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078313"/>
          </a:xfrm>
          <a:prstGeom prst="rect">
            <a:avLst/>
          </a:prstGeom>
        </p:spPr>
        <p:txBody>
          <a:bodyPr vert="horz" wrap="square" lIns="0" tIns="0" rIns="0" bIns="0" numCol="1" rtlCol="0">
            <a:spAutoFit/>
          </a:bodyPr>
          <a:lstStyle/>
          <a:p>
            <a:pPr algn="just" fontAlgn="base">
              <a:lnSpc>
                <a:spcPct val="150000"/>
              </a:lnSpc>
            </a:pPr>
            <a:r>
              <a:rPr lang="en-IN" sz="2000" b="1" i="1" dirty="0" smtClean="0">
                <a:latin typeface="Times New Roman" pitchFamily="18" charset="0"/>
                <a:cs typeface="Times New Roman" pitchFamily="18" charset="0"/>
              </a:rPr>
              <a:t>Example:</a:t>
            </a:r>
            <a:endParaRPr lang="en-IN" sz="2000" b="1" i="1" dirty="0">
              <a:latin typeface="Times New Roman" pitchFamily="18" charset="0"/>
              <a:cs typeface="Times New Roman" pitchFamily="18" charset="0"/>
            </a:endParaRPr>
          </a:p>
          <a:p>
            <a:pPr marL="0" lvl="1" algn="just" fontAlgn="base"/>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p>
          <a:p>
            <a:pPr marL="0" lvl="1" algn="just" fontAlgn="base"/>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messagebox</a:t>
            </a:r>
            <a:endParaRPr lang="en-IN" sz="2000" dirty="0">
              <a:latin typeface="Times New Roman" pitchFamily="18" charset="0"/>
              <a:cs typeface="Times New Roman" pitchFamily="18" charset="0"/>
            </a:endParaRPr>
          </a:p>
          <a:p>
            <a:pPr marL="0" lvl="1" algn="just" fontAlgn="base"/>
            <a:endParaRPr lang="en-IN" sz="2000" dirty="0">
              <a:latin typeface="Times New Roman" pitchFamily="18" charset="0"/>
              <a:cs typeface="Times New Roman" pitchFamily="18" charset="0"/>
            </a:endParaRPr>
          </a:p>
          <a:p>
            <a:pPr marL="0" lvl="1" algn="just" fontAlgn="base"/>
            <a:r>
              <a:rPr lang="en-IN" sz="2000" dirty="0">
                <a:latin typeface="Times New Roman" pitchFamily="18" charset="0"/>
                <a:cs typeface="Times New Roman" pitchFamily="18" charset="0"/>
              </a:rPr>
              <a:t>root=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a:t>
            </a:r>
          </a:p>
          <a:p>
            <a:pPr marL="0" lvl="1" algn="just" fontAlgn="base"/>
            <a:r>
              <a:rPr lang="en-IN" sz="2000" dirty="0" err="1">
                <a:latin typeface="Times New Roman" pitchFamily="18" charset="0"/>
                <a:cs typeface="Times New Roman" pitchFamily="18" charset="0"/>
              </a:rPr>
              <a:t>root.title</a:t>
            </a:r>
            <a:r>
              <a:rPr lang="en-IN" sz="2000" dirty="0">
                <a:latin typeface="Times New Roman" pitchFamily="18" charset="0"/>
                <a:cs typeface="Times New Roman" pitchFamily="18" charset="0"/>
              </a:rPr>
              <a:t>('Scale Demo')</a:t>
            </a:r>
          </a:p>
          <a:p>
            <a:pPr marL="0" lvl="1" algn="just" fontAlgn="base"/>
            <a:r>
              <a:rPr lang="en-IN" sz="2000" dirty="0" err="1">
                <a:latin typeface="Times New Roman" pitchFamily="18" charset="0"/>
                <a:cs typeface="Times New Roman" pitchFamily="18" charset="0"/>
              </a:rPr>
              <a:t>root.geometry</a:t>
            </a:r>
            <a:r>
              <a:rPr lang="en-IN" sz="2000" dirty="0">
                <a:latin typeface="Times New Roman" pitchFamily="18" charset="0"/>
                <a:cs typeface="Times New Roman" pitchFamily="18" charset="0"/>
              </a:rPr>
              <a:t>("200x200")</a:t>
            </a:r>
          </a:p>
          <a:p>
            <a:pPr marL="0" lvl="1" algn="just" fontAlgn="base"/>
            <a:endParaRPr lang="en-IN" sz="2000" dirty="0">
              <a:latin typeface="Times New Roman" pitchFamily="18" charset="0"/>
              <a:cs typeface="Times New Roman" pitchFamily="18" charset="0"/>
            </a:endParaRPr>
          </a:p>
          <a:p>
            <a:pPr marL="0" lvl="1" algn="just" fontAlgn="base"/>
            <a:r>
              <a:rPr lang="en-IN" sz="2000" dirty="0" err="1">
                <a:latin typeface="Times New Roman" pitchFamily="18" charset="0"/>
                <a:cs typeface="Times New Roman" pitchFamily="18" charset="0"/>
              </a:rPr>
              <a:t>def</a:t>
            </a:r>
            <a:r>
              <a:rPr lang="en-IN" sz="2000" dirty="0">
                <a:latin typeface="Times New Roman" pitchFamily="18" charset="0"/>
                <a:cs typeface="Times New Roman" pitchFamily="18" charset="0"/>
              </a:rPr>
              <a:t> slide():</a:t>
            </a:r>
          </a:p>
          <a:p>
            <a:pPr marL="0" lvl="1" algn="just" fontAlgn="base"/>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messagebox.showinfo</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SpinBox</a:t>
            </a:r>
            <a:r>
              <a:rPr lang="en-IN" sz="2000" dirty="0">
                <a:latin typeface="Times New Roman" pitchFamily="18" charset="0"/>
                <a:cs typeface="Times New Roman" pitchFamily="18" charset="0"/>
              </a:rPr>
              <a:t> Event Demo",</a:t>
            </a:r>
            <a:r>
              <a:rPr lang="en-IN" sz="2000" dirty="0" err="1">
                <a:latin typeface="Times New Roman" pitchFamily="18" charset="0"/>
                <a:cs typeface="Times New Roman" pitchFamily="18" charset="0"/>
              </a:rPr>
              <a:t>spin.get</a:t>
            </a:r>
            <a:r>
              <a:rPr lang="en-IN" sz="2000" dirty="0">
                <a:latin typeface="Times New Roman" pitchFamily="18" charset="0"/>
                <a:cs typeface="Times New Roman" pitchFamily="18" charset="0"/>
              </a:rPr>
              <a:t>())</a:t>
            </a:r>
          </a:p>
          <a:p>
            <a:pPr marL="0" lvl="1" algn="just" fontAlgn="base"/>
            <a:r>
              <a:rPr lang="en-IN" sz="2000" dirty="0">
                <a:latin typeface="Times New Roman" pitchFamily="18" charset="0"/>
                <a:cs typeface="Times New Roman" pitchFamily="18" charset="0"/>
              </a:rPr>
              <a:t>  </a:t>
            </a:r>
          </a:p>
          <a:p>
            <a:pPr marL="0" lvl="1" algn="just" fontAlgn="base"/>
            <a:r>
              <a:rPr lang="en-IN" sz="2000" dirty="0">
                <a:latin typeface="Times New Roman" pitchFamily="18" charset="0"/>
                <a:cs typeface="Times New Roman" pitchFamily="18" charset="0"/>
              </a:rPr>
              <a:t>spin = </a:t>
            </a:r>
            <a:r>
              <a:rPr lang="en-IN" sz="2000" dirty="0" err="1">
                <a:latin typeface="Times New Roman" pitchFamily="18" charset="0"/>
                <a:cs typeface="Times New Roman" pitchFamily="18" charset="0"/>
              </a:rPr>
              <a:t>Spinbox</a:t>
            </a:r>
            <a:r>
              <a:rPr lang="en-IN" sz="2000" dirty="0">
                <a:latin typeface="Times New Roman" pitchFamily="18" charset="0"/>
                <a:cs typeface="Times New Roman" pitchFamily="18" charset="0"/>
              </a:rPr>
              <a:t>(root, from_= 0, to = 25)  </a:t>
            </a:r>
          </a:p>
          <a:p>
            <a:pPr marL="0" lvl="1" algn="just" fontAlgn="base"/>
            <a:r>
              <a:rPr lang="en-IN" sz="2000" dirty="0" err="1">
                <a:latin typeface="Times New Roman" pitchFamily="18" charset="0"/>
                <a:cs typeface="Times New Roman" pitchFamily="18" charset="0"/>
              </a:rPr>
              <a:t>spin.pack</a:t>
            </a:r>
            <a:r>
              <a:rPr lang="en-IN" sz="2000" dirty="0">
                <a:latin typeface="Times New Roman" pitchFamily="18" charset="0"/>
                <a:cs typeface="Times New Roman" pitchFamily="18" charset="0"/>
              </a:rPr>
              <a:t>(anchor=CENTER)  </a:t>
            </a:r>
          </a:p>
          <a:p>
            <a:pPr marL="0" lvl="1" algn="just" fontAlgn="base"/>
            <a:r>
              <a:rPr lang="en-IN" sz="2000" dirty="0" err="1">
                <a:latin typeface="Times New Roman" pitchFamily="18" charset="0"/>
                <a:cs typeface="Times New Roman" pitchFamily="18" charset="0"/>
              </a:rPr>
              <a:t>btn</a:t>
            </a:r>
            <a:r>
              <a:rPr lang="en-IN" sz="2000" dirty="0">
                <a:latin typeface="Times New Roman" pitchFamily="18" charset="0"/>
                <a:cs typeface="Times New Roman" pitchFamily="18" charset="0"/>
              </a:rPr>
              <a:t> = Button(root, text="Value", command=slide)  </a:t>
            </a:r>
          </a:p>
          <a:p>
            <a:pPr marL="0" lvl="1" algn="just" fontAlgn="base"/>
            <a:r>
              <a:rPr lang="en-IN" sz="2000" dirty="0" err="1">
                <a:latin typeface="Times New Roman" pitchFamily="18" charset="0"/>
                <a:cs typeface="Times New Roman" pitchFamily="18" charset="0"/>
              </a:rPr>
              <a:t>btn.pack</a:t>
            </a:r>
            <a:r>
              <a:rPr lang="en-IN" sz="2000" dirty="0">
                <a:latin typeface="Times New Roman" pitchFamily="18" charset="0"/>
                <a:cs typeface="Times New Roman" pitchFamily="18" charset="0"/>
              </a:rPr>
              <a:t>(anchor=CENTER)  </a:t>
            </a:r>
          </a:p>
          <a:p>
            <a:pPr marL="0" lvl="1" algn="just" fontAlgn="base"/>
            <a:r>
              <a:rPr lang="en-IN" sz="2000" dirty="0" err="1">
                <a:latin typeface="Times New Roman" pitchFamily="18" charset="0"/>
                <a:cs typeface="Times New Roman" pitchFamily="18" charset="0"/>
              </a:rPr>
              <a:t>root.mainloop</a:t>
            </a:r>
            <a:r>
              <a:rPr lang="en-IN" sz="2000" dirty="0">
                <a:latin typeface="Times New Roman" pitchFamily="18" charset="0"/>
                <a:cs typeface="Times New Roman" pitchFamily="18" charset="0"/>
              </a:rPr>
              <a:t>() </a:t>
            </a:r>
          </a:p>
        </p:txBody>
      </p:sp>
      <p:pic>
        <p:nvPicPr>
          <p:cNvPr id="10" name="Picture 9"/>
          <p:cNvPicPr>
            <a:picLocks noChangeAspect="1"/>
          </p:cNvPicPr>
          <p:nvPr/>
        </p:nvPicPr>
        <p:blipFill>
          <a:blip r:embed="rId3"/>
          <a:stretch>
            <a:fillRect/>
          </a:stretch>
        </p:blipFill>
        <p:spPr>
          <a:xfrm>
            <a:off x="8069287" y="1609683"/>
            <a:ext cx="2639790" cy="3180625"/>
          </a:xfrm>
          <a:prstGeom prst="rect">
            <a:avLst/>
          </a:prstGeom>
        </p:spPr>
      </p:pic>
    </p:spTree>
    <p:extLst>
      <p:ext uri="{BB962C8B-B14F-4D97-AF65-F5344CB8AC3E}">
        <p14:creationId xmlns:p14="http://schemas.microsoft.com/office/powerpoint/2010/main" val="2127159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panose="020B0604020202020204"/>
                <a:cs typeface="Arial" panose="020B0604020202020204"/>
              </a:rPr>
              <a:t>Menubutton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332398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2400" dirty="0" err="1">
                <a:latin typeface="Times New Roman" pitchFamily="18" charset="0"/>
                <a:cs typeface="Times New Roman" pitchFamily="18" charset="0"/>
              </a:rPr>
              <a:t>Menubutton</a:t>
            </a:r>
            <a:r>
              <a:rPr lang="en-IN" sz="2400" dirty="0">
                <a:latin typeface="Times New Roman" pitchFamily="18" charset="0"/>
                <a:cs typeface="Times New Roman" pitchFamily="18" charset="0"/>
              </a:rPr>
              <a:t> widget can be defined as the drop-down menu that is shown to the user all the time. It is used to provide the user a option to select the appropriate choice exist within the application</a:t>
            </a:r>
            <a:r>
              <a:rPr lang="en-IN" sz="2400" dirty="0" smtClean="0">
                <a:latin typeface="Times New Roman" pitchFamily="18" charset="0"/>
                <a:cs typeface="Times New Roman" pitchFamily="18" charset="0"/>
              </a:rPr>
              <a:t>.</a:t>
            </a:r>
          </a:p>
          <a:p>
            <a:pPr marL="285750" indent="-285750" algn="just" fontAlgn="base">
              <a:lnSpc>
                <a:spcPct val="150000"/>
              </a:lnSpc>
              <a:buFont typeface="Arial" panose="020B0604020202020204" pitchFamily="34" charset="0"/>
              <a:buChar char="•"/>
            </a:pPr>
            <a:endParaRPr lang="en-IN" sz="2400" dirty="0" smtClean="0">
              <a:latin typeface="Times New Roman" pitchFamily="18" charset="0"/>
              <a:cs typeface="Times New Roman" pitchFamily="18" charset="0"/>
            </a:endParaRPr>
          </a:p>
          <a:p>
            <a:pPr algn="just" fontAlgn="base">
              <a:lnSpc>
                <a:spcPct val="150000"/>
              </a:lnSpc>
            </a:pPr>
            <a:r>
              <a:rPr lang="en-IN" sz="2400" b="1" dirty="0" smtClean="0">
                <a:solidFill>
                  <a:srgbClr val="FF0000"/>
                </a:solidFill>
                <a:latin typeface="Times New Roman" pitchFamily="18" charset="0"/>
                <a:cs typeface="Times New Roman" pitchFamily="18" charset="0"/>
              </a:rPr>
              <a:t>Syntax</a:t>
            </a:r>
          </a:p>
          <a:p>
            <a:pPr algn="just" fontAlgn="base">
              <a:lnSpc>
                <a:spcPct val="150000"/>
              </a:lnSpc>
            </a:pPr>
            <a:r>
              <a:rPr lang="en-IN" sz="2400" dirty="0" smtClean="0">
                <a:latin typeface="Times New Roman" pitchFamily="18" charset="0"/>
                <a:cs typeface="Times New Roman" pitchFamily="18" charset="0"/>
              </a:rPr>
              <a:t>	</a:t>
            </a:r>
            <a:r>
              <a:rPr lang="en-IN" sz="2400" b="1" dirty="0">
                <a:latin typeface="Times New Roman" pitchFamily="18" charset="0"/>
                <a:cs typeface="Times New Roman" pitchFamily="18" charset="0"/>
              </a:rPr>
              <a:t>w = </a:t>
            </a:r>
            <a:r>
              <a:rPr lang="en-IN" sz="2400" b="1" dirty="0" err="1">
                <a:latin typeface="Times New Roman" pitchFamily="18" charset="0"/>
                <a:cs typeface="Times New Roman" pitchFamily="18" charset="0"/>
              </a:rPr>
              <a:t>Menubutton</a:t>
            </a:r>
            <a:r>
              <a:rPr lang="en-IN" sz="2400" b="1" dirty="0">
                <a:latin typeface="Times New Roman" pitchFamily="18" charset="0"/>
                <a:cs typeface="Times New Roman" pitchFamily="18" charset="0"/>
              </a:rPr>
              <a:t>(Top, options) </a:t>
            </a:r>
            <a:endParaRPr lang="en-IN"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panose="020B0604020202020204"/>
                <a:cs typeface="Arial" panose="020B0604020202020204"/>
              </a:rPr>
              <a:t>Menubutton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4924425"/>
          </a:xfrm>
          <a:prstGeom prst="rect">
            <a:avLst/>
          </a:prstGeom>
        </p:spPr>
        <p:txBody>
          <a:bodyPr vert="horz" wrap="square" lIns="0" tIns="0" rIns="0" bIns="0" numCol="1" rtlCol="0">
            <a:spAutoFit/>
          </a:bodyPr>
          <a:lstStyle/>
          <a:p>
            <a:pPr algn="just" fontAlgn="base">
              <a:lnSpc>
                <a:spcPct val="150000"/>
              </a:lnSpc>
            </a:pPr>
            <a:r>
              <a:rPr lang="en-IN" sz="2000" b="1" i="1" dirty="0" smtClean="0">
                <a:latin typeface="Times New Roman" pitchFamily="18" charset="0"/>
                <a:cs typeface="Times New Roman" pitchFamily="18" charset="0"/>
              </a:rPr>
              <a:t>Example:</a:t>
            </a:r>
          </a:p>
          <a:p>
            <a:pPr algn="just" fontAlgn="base">
              <a:lnSpc>
                <a:spcPct val="150000"/>
              </a:lnSpc>
            </a:pPr>
            <a:endParaRPr lang="en-IN" sz="2000" b="1" i="1" dirty="0">
              <a:latin typeface="Times New Roman" pitchFamily="18" charset="0"/>
              <a:cs typeface="Times New Roman" pitchFamily="18" charset="0"/>
            </a:endParaRPr>
          </a:p>
          <a:p>
            <a:pPr marL="0" lvl="1" algn="just" fontAlgn="base"/>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p>
          <a:p>
            <a:pPr marL="0" lvl="1" algn="just" fontAlgn="base"/>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tkinter</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messagebox</a:t>
            </a:r>
            <a:endParaRPr lang="en-IN" sz="2000" dirty="0">
              <a:latin typeface="Times New Roman" pitchFamily="18" charset="0"/>
              <a:cs typeface="Times New Roman" pitchFamily="18" charset="0"/>
            </a:endParaRPr>
          </a:p>
          <a:p>
            <a:pPr marL="0" lvl="1" algn="just" fontAlgn="base"/>
            <a:r>
              <a:rPr lang="en-IN" sz="2000" dirty="0">
                <a:latin typeface="Times New Roman" pitchFamily="18" charset="0"/>
                <a:cs typeface="Times New Roman" pitchFamily="18" charset="0"/>
              </a:rPr>
              <a:t>root= </a:t>
            </a:r>
            <a:r>
              <a:rPr lang="en-IN" sz="2000" dirty="0" err="1">
                <a:latin typeface="Times New Roman" pitchFamily="18" charset="0"/>
                <a:cs typeface="Times New Roman" pitchFamily="18" charset="0"/>
              </a:rPr>
              <a:t>Tk</a:t>
            </a:r>
            <a:r>
              <a:rPr lang="en-IN" sz="2000" dirty="0">
                <a:latin typeface="Times New Roman" pitchFamily="18" charset="0"/>
                <a:cs typeface="Times New Roman" pitchFamily="18" charset="0"/>
              </a:rPr>
              <a:t>()</a:t>
            </a:r>
          </a:p>
          <a:p>
            <a:pPr marL="0" lvl="1" algn="just" fontAlgn="base"/>
            <a:r>
              <a:rPr lang="en-IN" sz="2000" dirty="0" err="1">
                <a:latin typeface="Times New Roman" pitchFamily="18" charset="0"/>
                <a:cs typeface="Times New Roman" pitchFamily="18" charset="0"/>
              </a:rPr>
              <a:t>root.title</a:t>
            </a:r>
            <a:r>
              <a:rPr lang="en-IN" sz="2000" dirty="0">
                <a:latin typeface="Times New Roman" pitchFamily="18" charset="0"/>
                <a:cs typeface="Times New Roman" pitchFamily="18" charset="0"/>
              </a:rPr>
              <a:t>('Scale Demo')</a:t>
            </a:r>
          </a:p>
          <a:p>
            <a:pPr marL="0" lvl="1" algn="just" fontAlgn="base"/>
            <a:r>
              <a:rPr lang="en-IN" sz="2000" dirty="0" err="1">
                <a:latin typeface="Times New Roman" pitchFamily="18" charset="0"/>
                <a:cs typeface="Times New Roman" pitchFamily="18" charset="0"/>
              </a:rPr>
              <a:t>root.geometry</a:t>
            </a:r>
            <a:r>
              <a:rPr lang="en-IN" sz="2000" dirty="0">
                <a:latin typeface="Times New Roman" pitchFamily="18" charset="0"/>
                <a:cs typeface="Times New Roman" pitchFamily="18" charset="0"/>
              </a:rPr>
              <a:t>("200x200")</a:t>
            </a:r>
          </a:p>
          <a:p>
            <a:pPr marL="0" lvl="1" algn="just" fontAlgn="base"/>
            <a:r>
              <a:rPr lang="en-IN" sz="2000" dirty="0" err="1">
                <a:latin typeface="Times New Roman" pitchFamily="18" charset="0"/>
                <a:cs typeface="Times New Roman" pitchFamily="18" charset="0"/>
              </a:rPr>
              <a:t>menubutton</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Menubutton</a:t>
            </a:r>
            <a:r>
              <a:rPr lang="en-IN" sz="2000" dirty="0">
                <a:latin typeface="Times New Roman" pitchFamily="18" charset="0"/>
                <a:cs typeface="Times New Roman" pitchFamily="18" charset="0"/>
              </a:rPr>
              <a:t>(root, text = "File", relief = FLAT)  </a:t>
            </a:r>
          </a:p>
          <a:p>
            <a:pPr marL="0" lvl="1" algn="just" fontAlgn="base"/>
            <a:r>
              <a:rPr lang="en-IN" sz="2000" dirty="0" err="1">
                <a:latin typeface="Times New Roman" pitchFamily="18" charset="0"/>
                <a:cs typeface="Times New Roman" pitchFamily="18" charset="0"/>
              </a:rPr>
              <a:t>menubutton.grid</a:t>
            </a:r>
            <a:r>
              <a:rPr lang="en-IN" sz="2000" dirty="0">
                <a:latin typeface="Times New Roman" pitchFamily="18" charset="0"/>
                <a:cs typeface="Times New Roman" pitchFamily="18" charset="0"/>
              </a:rPr>
              <a:t>()  </a:t>
            </a:r>
          </a:p>
          <a:p>
            <a:pPr marL="0" lvl="1" algn="just" fontAlgn="base"/>
            <a:r>
              <a:rPr lang="en-IN" sz="2000" dirty="0" err="1">
                <a:latin typeface="Times New Roman" pitchFamily="18" charset="0"/>
                <a:cs typeface="Times New Roman" pitchFamily="18" charset="0"/>
              </a:rPr>
              <a:t>menubutton.menu</a:t>
            </a:r>
            <a:r>
              <a:rPr lang="en-IN" sz="2000" dirty="0">
                <a:latin typeface="Times New Roman" pitchFamily="18" charset="0"/>
                <a:cs typeface="Times New Roman" pitchFamily="18" charset="0"/>
              </a:rPr>
              <a:t> = Menu(</a:t>
            </a:r>
            <a:r>
              <a:rPr lang="en-IN" sz="2000" dirty="0" err="1">
                <a:latin typeface="Times New Roman" pitchFamily="18" charset="0"/>
                <a:cs typeface="Times New Roman" pitchFamily="18" charset="0"/>
              </a:rPr>
              <a:t>menubutton</a:t>
            </a:r>
            <a:r>
              <a:rPr lang="en-IN" sz="2000" dirty="0">
                <a:latin typeface="Times New Roman" pitchFamily="18" charset="0"/>
                <a:cs typeface="Times New Roman" pitchFamily="18" charset="0"/>
              </a:rPr>
              <a:t>)  </a:t>
            </a:r>
          </a:p>
          <a:p>
            <a:pPr marL="0" lvl="1" algn="just" fontAlgn="base"/>
            <a:r>
              <a:rPr lang="en-IN" sz="2000" dirty="0" err="1">
                <a:latin typeface="Times New Roman" pitchFamily="18" charset="0"/>
                <a:cs typeface="Times New Roman" pitchFamily="18" charset="0"/>
              </a:rPr>
              <a:t>menubutton</a:t>
            </a:r>
            <a:r>
              <a:rPr lang="en-IN" sz="2000" dirty="0">
                <a:latin typeface="Times New Roman" pitchFamily="18" charset="0"/>
                <a:cs typeface="Times New Roman" pitchFamily="18" charset="0"/>
              </a:rPr>
              <a:t>["menu"]=</a:t>
            </a:r>
            <a:r>
              <a:rPr lang="en-IN" sz="2000" dirty="0" err="1">
                <a:latin typeface="Times New Roman" pitchFamily="18" charset="0"/>
                <a:cs typeface="Times New Roman" pitchFamily="18" charset="0"/>
              </a:rPr>
              <a:t>menubutton.menu</a:t>
            </a:r>
            <a:r>
              <a:rPr lang="en-IN" sz="2000" dirty="0">
                <a:latin typeface="Times New Roman" pitchFamily="18" charset="0"/>
                <a:cs typeface="Times New Roman" pitchFamily="18" charset="0"/>
              </a:rPr>
              <a:t>  </a:t>
            </a:r>
          </a:p>
          <a:p>
            <a:pPr marL="0" lvl="1" algn="just" fontAlgn="base"/>
            <a:r>
              <a:rPr lang="en-IN" sz="2000" dirty="0" err="1">
                <a:latin typeface="Times New Roman" pitchFamily="18" charset="0"/>
                <a:cs typeface="Times New Roman" pitchFamily="18" charset="0"/>
              </a:rPr>
              <a:t>menubutton.menu.add_checkbutton</a:t>
            </a:r>
            <a:r>
              <a:rPr lang="en-IN" sz="2000" dirty="0">
                <a:latin typeface="Times New Roman" pitchFamily="18" charset="0"/>
                <a:cs typeface="Times New Roman" pitchFamily="18" charset="0"/>
              </a:rPr>
              <a:t>(label = "New", variable=</a:t>
            </a:r>
            <a:r>
              <a:rPr lang="en-IN" sz="2000" dirty="0" err="1">
                <a:latin typeface="Times New Roman" pitchFamily="18" charset="0"/>
                <a:cs typeface="Times New Roman" pitchFamily="18" charset="0"/>
              </a:rPr>
              <a:t>IntVar</a:t>
            </a:r>
            <a:r>
              <a:rPr lang="en-IN" sz="2000" dirty="0">
                <a:latin typeface="Times New Roman" pitchFamily="18" charset="0"/>
                <a:cs typeface="Times New Roman" pitchFamily="18" charset="0"/>
              </a:rPr>
              <a:t>(),command=)  </a:t>
            </a:r>
          </a:p>
          <a:p>
            <a:pPr marL="0" lvl="1" algn="just" fontAlgn="base"/>
            <a:r>
              <a:rPr lang="en-IN" sz="2000" dirty="0" err="1">
                <a:latin typeface="Times New Roman" pitchFamily="18" charset="0"/>
                <a:cs typeface="Times New Roman" pitchFamily="18" charset="0"/>
              </a:rPr>
              <a:t>menubutton.menu.add_checkbutton</a:t>
            </a:r>
            <a:r>
              <a:rPr lang="en-IN" sz="2000" dirty="0">
                <a:latin typeface="Times New Roman" pitchFamily="18" charset="0"/>
                <a:cs typeface="Times New Roman" pitchFamily="18" charset="0"/>
              </a:rPr>
              <a:t>(label = "Open", variable = </a:t>
            </a:r>
            <a:r>
              <a:rPr lang="en-IN" sz="2000" dirty="0" err="1">
                <a:latin typeface="Times New Roman" pitchFamily="18" charset="0"/>
                <a:cs typeface="Times New Roman" pitchFamily="18" charset="0"/>
              </a:rPr>
              <a:t>IntVar</a:t>
            </a:r>
            <a:r>
              <a:rPr lang="en-IN" sz="2000" dirty="0">
                <a:latin typeface="Times New Roman" pitchFamily="18" charset="0"/>
                <a:cs typeface="Times New Roman" pitchFamily="18" charset="0"/>
              </a:rPr>
              <a:t>())  </a:t>
            </a:r>
          </a:p>
          <a:p>
            <a:pPr marL="0" lvl="1" algn="just" fontAlgn="base"/>
            <a:r>
              <a:rPr lang="en-IN" sz="2000" dirty="0" err="1">
                <a:latin typeface="Times New Roman" pitchFamily="18" charset="0"/>
                <a:cs typeface="Times New Roman" pitchFamily="18" charset="0"/>
              </a:rPr>
              <a:t>menubutton.pack</a:t>
            </a:r>
            <a:r>
              <a:rPr lang="en-IN" sz="2000" dirty="0">
                <a:latin typeface="Times New Roman" pitchFamily="18" charset="0"/>
                <a:cs typeface="Times New Roman" pitchFamily="18" charset="0"/>
              </a:rPr>
              <a:t>()  </a:t>
            </a:r>
          </a:p>
          <a:p>
            <a:pPr marL="0" lvl="1" algn="just" fontAlgn="base"/>
            <a:r>
              <a:rPr lang="en-IN" sz="2000" dirty="0" err="1">
                <a:latin typeface="Times New Roman" pitchFamily="18" charset="0"/>
                <a:cs typeface="Times New Roman" pitchFamily="18" charset="0"/>
              </a:rPr>
              <a:t>root.mainloop</a:t>
            </a:r>
            <a:r>
              <a:rPr lang="en-IN" sz="2000" dirty="0">
                <a:latin typeface="Times New Roman" pitchFamily="18" charset="0"/>
                <a:cs typeface="Times New Roman" pitchFamily="18" charset="0"/>
              </a:rPr>
              <a:t>() </a:t>
            </a:r>
          </a:p>
        </p:txBody>
      </p:sp>
      <p:pic>
        <p:nvPicPr>
          <p:cNvPr id="2" name="Picture 1"/>
          <p:cNvPicPr>
            <a:picLocks noChangeAspect="1"/>
          </p:cNvPicPr>
          <p:nvPr/>
        </p:nvPicPr>
        <p:blipFill>
          <a:blip r:embed="rId3"/>
          <a:stretch>
            <a:fillRect/>
          </a:stretch>
        </p:blipFill>
        <p:spPr>
          <a:xfrm>
            <a:off x="9031616" y="1509317"/>
            <a:ext cx="2957232" cy="3406615"/>
          </a:xfrm>
          <a:prstGeom prst="rect">
            <a:avLst/>
          </a:prstGeom>
        </p:spPr>
      </p:pic>
    </p:spTree>
    <p:extLst>
      <p:ext uri="{BB962C8B-B14F-4D97-AF65-F5344CB8AC3E}">
        <p14:creationId xmlns:p14="http://schemas.microsoft.com/office/powerpoint/2010/main" val="21996374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smtClean="0">
                <a:solidFill>
                  <a:srgbClr val="010103"/>
                </a:solidFill>
                <a:latin typeface="Arial" panose="020B0604020202020204"/>
                <a:cs typeface="Arial" panose="020B0604020202020204"/>
              </a:rPr>
              <a:t>Menubutton</a:t>
            </a:r>
            <a:endParaRPr sz="2400" b="1" dirty="0">
              <a:latin typeface="Arial" panose="020B0604020202020204"/>
              <a:cs typeface="Arial" panose="020B0604020202020204"/>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4772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Menubutton</a:t>
            </a:r>
            <a:r>
              <a:rPr lang="en-IN" sz="1750" dirty="0"/>
              <a:t> widget can be defined as the drop-down menu that is shown to the user all the time. It is used to provide the user a option to select the appropriate choice exist within the application</a:t>
            </a:r>
            <a:r>
              <a:rPr lang="en-IN" sz="1750" dirty="0" smtClean="0"/>
              <a:t>.</a:t>
            </a:r>
          </a:p>
          <a:p>
            <a:pPr algn="just" fontAlgn="base">
              <a:lnSpc>
                <a:spcPct val="150000"/>
              </a:lnSpc>
            </a:pPr>
            <a:r>
              <a:rPr lang="en-IN" sz="1750" b="1" dirty="0" smtClean="0"/>
              <a:t>Syntax</a:t>
            </a:r>
          </a:p>
          <a:p>
            <a:pPr algn="just" fontAlgn="base">
              <a:lnSpc>
                <a:spcPct val="150000"/>
              </a:lnSpc>
            </a:pPr>
            <a:r>
              <a:rPr lang="en-IN" sz="1750" dirty="0" smtClean="0"/>
              <a:t>	</a:t>
            </a:r>
            <a:r>
              <a:rPr lang="en-IN" sz="1750" i="1" dirty="0"/>
              <a:t>w = </a:t>
            </a:r>
            <a:r>
              <a:rPr lang="en-IN" sz="1750" i="1" dirty="0" err="1"/>
              <a:t>Menubutton</a:t>
            </a:r>
            <a:r>
              <a:rPr lang="en-IN" sz="1750" i="1" dirty="0"/>
              <a:t>(Top, options) </a:t>
            </a:r>
            <a:endParaRPr lang="en-IN" sz="1750" i="1" dirty="0" smtClean="0"/>
          </a:p>
          <a:p>
            <a:pPr algn="just" fontAlgn="base">
              <a:lnSpc>
                <a:spcPct val="150000"/>
              </a:lnSpc>
            </a:pPr>
            <a:r>
              <a:rPr lang="en-IN" sz="1750" b="1" i="1" dirty="0" smtClean="0"/>
              <a:t>Example:</a:t>
            </a:r>
          </a:p>
          <a:p>
            <a:pPr algn="just" fontAlgn="base">
              <a:lnSpc>
                <a:spcPct val="150000"/>
              </a:lnSpc>
            </a:pPr>
            <a:r>
              <a:rPr lang="en-IN" sz="1600" i="1" dirty="0"/>
              <a:t>from </a:t>
            </a:r>
            <a:r>
              <a:rPr lang="en-IN" sz="1600" i="1" dirty="0" err="1"/>
              <a:t>tkinter</a:t>
            </a:r>
            <a:r>
              <a:rPr lang="en-IN" sz="1600" i="1" dirty="0"/>
              <a:t> import *</a:t>
            </a:r>
          </a:p>
          <a:p>
            <a:pPr algn="just" fontAlgn="base">
              <a:lnSpc>
                <a:spcPct val="150000"/>
              </a:lnSpc>
            </a:pPr>
            <a:r>
              <a:rPr lang="en-IN" sz="1600" i="1" dirty="0"/>
              <a:t>from </a:t>
            </a:r>
            <a:r>
              <a:rPr lang="en-IN" sz="1600" i="1" dirty="0" err="1"/>
              <a:t>tkinter</a:t>
            </a:r>
            <a:r>
              <a:rPr lang="en-IN" sz="1600" i="1" dirty="0"/>
              <a:t> import </a:t>
            </a:r>
            <a:r>
              <a:rPr lang="en-IN" sz="1600" i="1" dirty="0" err="1"/>
              <a:t>messagebox</a:t>
            </a:r>
            <a:endParaRPr lang="en-IN" sz="1600" i="1" dirty="0"/>
          </a:p>
          <a:p>
            <a:pPr algn="just" fontAlgn="base">
              <a:lnSpc>
                <a:spcPct val="150000"/>
              </a:lnSpc>
            </a:pPr>
            <a:r>
              <a:rPr lang="en-IN" sz="1600" i="1" dirty="0"/>
              <a:t>root= </a:t>
            </a:r>
            <a:r>
              <a:rPr lang="en-IN" sz="1600" i="1" dirty="0" err="1"/>
              <a:t>Tk</a:t>
            </a:r>
            <a:r>
              <a:rPr lang="en-IN" sz="1600" i="1" dirty="0"/>
              <a:t>()</a:t>
            </a:r>
          </a:p>
          <a:p>
            <a:pPr algn="just" fontAlgn="base">
              <a:lnSpc>
                <a:spcPct val="150000"/>
              </a:lnSpc>
            </a:pPr>
            <a:r>
              <a:rPr lang="en-IN" sz="1600" i="1" dirty="0" err="1"/>
              <a:t>root.title</a:t>
            </a:r>
            <a:r>
              <a:rPr lang="en-IN" sz="1600" i="1" dirty="0"/>
              <a:t>('Menu Demo')</a:t>
            </a:r>
          </a:p>
          <a:p>
            <a:pPr algn="just" fontAlgn="base">
              <a:lnSpc>
                <a:spcPct val="150000"/>
              </a:lnSpc>
            </a:pPr>
            <a:r>
              <a:rPr lang="en-IN" sz="1600" i="1" dirty="0" err="1"/>
              <a:t>root.geometry</a:t>
            </a:r>
            <a:r>
              <a:rPr lang="en-IN" sz="1600" i="1" dirty="0"/>
              <a:t>("200x200")</a:t>
            </a:r>
          </a:p>
          <a:p>
            <a:pPr algn="just" fontAlgn="base">
              <a:lnSpc>
                <a:spcPct val="150000"/>
              </a:lnSpc>
            </a:pPr>
            <a:r>
              <a:rPr lang="en-IN" sz="1600" i="1" dirty="0" err="1"/>
              <a:t>def</a:t>
            </a:r>
            <a:r>
              <a:rPr lang="en-IN" sz="1600" i="1" dirty="0"/>
              <a:t> new():</a:t>
            </a:r>
          </a:p>
          <a:p>
            <a:pPr algn="just" fontAlgn="base">
              <a:lnSpc>
                <a:spcPct val="150000"/>
              </a:lnSpc>
            </a:pPr>
            <a:r>
              <a:rPr lang="en-IN" sz="1600" i="1" dirty="0"/>
              <a:t>    print("New Menu!")</a:t>
            </a:r>
          </a:p>
          <a:p>
            <a:pPr algn="just" fontAlgn="base">
              <a:lnSpc>
                <a:spcPct val="150000"/>
              </a:lnSpc>
            </a:pPr>
            <a:r>
              <a:rPr lang="en-IN" sz="1600" i="1" dirty="0" err="1"/>
              <a:t>def</a:t>
            </a:r>
            <a:r>
              <a:rPr lang="en-IN" sz="1600" i="1" dirty="0"/>
              <a:t> </a:t>
            </a:r>
            <a:r>
              <a:rPr lang="en-IN" sz="1600" i="1" dirty="0" err="1"/>
              <a:t>disp</a:t>
            </a:r>
            <a:r>
              <a:rPr lang="en-IN" sz="1600" i="1" dirty="0"/>
              <a:t>():</a:t>
            </a:r>
          </a:p>
          <a:p>
            <a:pPr algn="just" fontAlgn="base">
              <a:lnSpc>
                <a:spcPct val="150000"/>
              </a:lnSpc>
            </a:pPr>
            <a:r>
              <a:rPr lang="en-IN" sz="1600" i="1" dirty="0"/>
              <a:t>    print("Open Menu!")</a:t>
            </a:r>
          </a:p>
          <a:p>
            <a:pPr algn="just" fontAlgn="base">
              <a:lnSpc>
                <a:spcPct val="150000"/>
              </a:lnSpc>
            </a:pPr>
            <a:endParaRPr lang="en-IN" sz="1750" i="1" dirty="0"/>
          </a:p>
        </p:txBody>
      </p:sp>
      <p:pic>
        <p:nvPicPr>
          <p:cNvPr id="4" name="Picture 3"/>
          <p:cNvPicPr>
            <a:picLocks noChangeAspect="1"/>
          </p:cNvPicPr>
          <p:nvPr/>
        </p:nvPicPr>
        <p:blipFill>
          <a:blip r:embed="rId3"/>
          <a:stretch>
            <a:fillRect/>
          </a:stretch>
        </p:blipFill>
        <p:spPr>
          <a:xfrm>
            <a:off x="8730493" y="1864657"/>
            <a:ext cx="3258355" cy="4323281"/>
          </a:xfrm>
          <a:prstGeom prst="rect">
            <a:avLst/>
          </a:prstGeom>
        </p:spPr>
      </p:pic>
      <p:sp>
        <p:nvSpPr>
          <p:cNvPr id="5" name="TextBox 4"/>
          <p:cNvSpPr txBox="1"/>
          <p:nvPr/>
        </p:nvSpPr>
        <p:spPr>
          <a:xfrm>
            <a:off x="2971799" y="2694674"/>
            <a:ext cx="5435964" cy="3493264"/>
          </a:xfrm>
          <a:prstGeom prst="rect">
            <a:avLst/>
          </a:prstGeom>
          <a:noFill/>
        </p:spPr>
        <p:txBody>
          <a:bodyPr wrap="square" rtlCol="0">
            <a:spAutoFit/>
          </a:bodyPr>
          <a:lstStyle/>
          <a:p>
            <a:pPr algn="just" fontAlgn="base"/>
            <a:r>
              <a:rPr lang="en-IN" sz="1600" i="1" dirty="0" err="1" smtClean="0"/>
              <a:t>menubutton</a:t>
            </a:r>
            <a:r>
              <a:rPr lang="en-IN" sz="1600" i="1" dirty="0" smtClean="0"/>
              <a:t> </a:t>
            </a:r>
            <a:r>
              <a:rPr lang="en-IN" sz="1600" i="1" dirty="0"/>
              <a:t>= </a:t>
            </a:r>
            <a:r>
              <a:rPr lang="en-IN" sz="1600" i="1" dirty="0" err="1"/>
              <a:t>Menubutton</a:t>
            </a:r>
            <a:r>
              <a:rPr lang="en-IN" sz="1600" i="1" dirty="0"/>
              <a:t>(root, text="File")</a:t>
            </a:r>
          </a:p>
          <a:p>
            <a:pPr algn="just" fontAlgn="base"/>
            <a:r>
              <a:rPr lang="en-IN" sz="1600" i="1" dirty="0" err="1"/>
              <a:t>menubutton.grid</a:t>
            </a:r>
            <a:r>
              <a:rPr lang="en-IN" sz="1600" i="1" dirty="0"/>
              <a:t>()</a:t>
            </a:r>
          </a:p>
          <a:p>
            <a:pPr algn="just" fontAlgn="base"/>
            <a:r>
              <a:rPr lang="en-IN" sz="1600" i="1" dirty="0" err="1" smtClean="0"/>
              <a:t>menubutton.menu</a:t>
            </a:r>
            <a:r>
              <a:rPr lang="en-IN" sz="1600" i="1" dirty="0" smtClean="0"/>
              <a:t> </a:t>
            </a:r>
            <a:r>
              <a:rPr lang="en-IN" sz="1600" i="1" dirty="0"/>
              <a:t>= Menu(</a:t>
            </a:r>
            <a:r>
              <a:rPr lang="en-IN" sz="1600" i="1" dirty="0" err="1"/>
              <a:t>menubutton</a:t>
            </a:r>
            <a:r>
              <a:rPr lang="en-IN" sz="1600" i="1" dirty="0"/>
              <a:t>, </a:t>
            </a:r>
            <a:r>
              <a:rPr lang="en-IN" sz="1600" i="1" dirty="0" err="1"/>
              <a:t>tearoff</a:t>
            </a:r>
            <a:r>
              <a:rPr lang="en-IN" sz="1600" i="1" dirty="0"/>
              <a:t> = 0)</a:t>
            </a:r>
          </a:p>
          <a:p>
            <a:pPr algn="just" fontAlgn="base"/>
            <a:r>
              <a:rPr lang="en-IN" sz="1600" i="1" dirty="0" err="1"/>
              <a:t>menubutton</a:t>
            </a:r>
            <a:r>
              <a:rPr lang="en-IN" sz="1600" i="1" dirty="0"/>
              <a:t>["menu"] = </a:t>
            </a:r>
            <a:r>
              <a:rPr lang="en-IN" sz="1600" i="1" dirty="0" err="1"/>
              <a:t>menubutton.menu</a:t>
            </a:r>
            <a:endParaRPr lang="en-IN" sz="1600" i="1" dirty="0"/>
          </a:p>
          <a:p>
            <a:pPr algn="just" fontAlgn="base"/>
            <a:r>
              <a:rPr lang="en-IN" sz="1600" i="1" dirty="0" err="1" smtClean="0"/>
              <a:t>menubutton.menu.add_command</a:t>
            </a:r>
            <a:r>
              <a:rPr lang="en-IN" sz="1600" i="1" dirty="0" smtClean="0"/>
              <a:t>(label</a:t>
            </a:r>
            <a:r>
              <a:rPr lang="en-IN" sz="1600" i="1" dirty="0"/>
              <a:t>="Create </a:t>
            </a:r>
            <a:r>
              <a:rPr lang="en-IN" sz="1600" i="1" dirty="0" err="1"/>
              <a:t>new",command</a:t>
            </a:r>
            <a:r>
              <a:rPr lang="en-IN" sz="1600" i="1" dirty="0"/>
              <a:t>=new)</a:t>
            </a:r>
          </a:p>
          <a:p>
            <a:pPr algn="just" fontAlgn="base"/>
            <a:r>
              <a:rPr lang="en-IN" sz="1600" i="1" dirty="0" err="1"/>
              <a:t>menubutton.menu.add_command</a:t>
            </a:r>
            <a:r>
              <a:rPr lang="en-IN" sz="1600" i="1" dirty="0"/>
              <a:t>(label="</a:t>
            </a:r>
            <a:r>
              <a:rPr lang="en-IN" sz="1600" i="1" dirty="0" err="1"/>
              <a:t>Open",command</a:t>
            </a:r>
            <a:r>
              <a:rPr lang="en-IN" sz="1600" i="1" dirty="0"/>
              <a:t>=</a:t>
            </a:r>
            <a:r>
              <a:rPr lang="en-IN" sz="1600" i="1" dirty="0" err="1"/>
              <a:t>disp</a:t>
            </a:r>
            <a:r>
              <a:rPr lang="en-IN" sz="1600" i="1" dirty="0"/>
              <a:t>)</a:t>
            </a:r>
          </a:p>
          <a:p>
            <a:pPr algn="just" fontAlgn="base"/>
            <a:r>
              <a:rPr lang="en-IN" sz="1600" i="1" dirty="0" err="1"/>
              <a:t>menubutton.menu.add_separator</a:t>
            </a:r>
            <a:r>
              <a:rPr lang="en-IN" sz="1600" i="1" dirty="0"/>
              <a:t>()</a:t>
            </a:r>
          </a:p>
          <a:p>
            <a:pPr algn="just" fontAlgn="base"/>
            <a:r>
              <a:rPr lang="en-IN" sz="1600" i="1" dirty="0" err="1"/>
              <a:t>menubutton.menu.add_command</a:t>
            </a:r>
            <a:r>
              <a:rPr lang="en-IN" sz="1600" i="1" dirty="0"/>
              <a:t>(label="</a:t>
            </a:r>
            <a:r>
              <a:rPr lang="en-IN" sz="1600" i="1" dirty="0" err="1"/>
              <a:t>Exit",command</a:t>
            </a:r>
            <a:r>
              <a:rPr lang="en-IN" sz="1600" i="1" dirty="0"/>
              <a:t>=</a:t>
            </a:r>
            <a:r>
              <a:rPr lang="en-IN" sz="1600" i="1" dirty="0" err="1"/>
              <a:t>root.quit</a:t>
            </a:r>
            <a:r>
              <a:rPr lang="en-IN" sz="1600" i="1" dirty="0"/>
              <a:t>)</a:t>
            </a:r>
          </a:p>
          <a:p>
            <a:pPr algn="just" fontAlgn="base">
              <a:lnSpc>
                <a:spcPct val="150000"/>
              </a:lnSpc>
            </a:pPr>
            <a:r>
              <a:rPr lang="en-IN" sz="1600" i="1" dirty="0" err="1"/>
              <a:t>menubutton.pack</a:t>
            </a:r>
            <a:r>
              <a:rPr lang="en-IN" sz="1600" i="1" dirty="0"/>
              <a: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0" name="Google Shape;240;p16"/>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5" b="1">
                <a:solidFill>
                  <a:srgbClr val="010103"/>
                </a:solidFill>
                <a:latin typeface="Arial" panose="020B0604020202020204"/>
                <a:ea typeface="Arial" panose="020B0604020202020204"/>
                <a:cs typeface="Arial" panose="020B0604020202020204"/>
                <a:sym typeface="Arial" panose="020B0604020202020204"/>
              </a:rPr>
              <a:t>Languages</a:t>
            </a:r>
            <a:endParaRPr sz="2565">
              <a:solidFill>
                <a:schemeClr val="dk1"/>
              </a:solidFill>
              <a:latin typeface="Arial" panose="020B0604020202020204"/>
              <a:ea typeface="Arial" panose="020B0604020202020204"/>
              <a:cs typeface="Arial" panose="020B0604020202020204"/>
              <a:sym typeface="Arial" panose="020B0604020202020204"/>
            </a:endParaRPr>
          </a:p>
        </p:txBody>
      </p:sp>
      <p:sp>
        <p:nvSpPr>
          <p:cNvPr id="241" name="Google Shape;241;p1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42" name="Google Shape;242;p16"/>
          <p:cNvGrpSpPr/>
          <p:nvPr/>
        </p:nvGrpSpPr>
        <p:grpSpPr>
          <a:xfrm>
            <a:off x="0" y="512978"/>
            <a:ext cx="12105503" cy="5979173"/>
            <a:chOff x="127862" y="1268442"/>
            <a:chExt cx="9296400" cy="846250"/>
          </a:xfrm>
        </p:grpSpPr>
        <p:sp>
          <p:nvSpPr>
            <p:cNvPr id="243" name="Google Shape;243;p16"/>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4" name="Google Shape;244;p16"/>
            <p:cNvSpPr txBox="1"/>
            <p:nvPr/>
          </p:nvSpPr>
          <p:spPr>
            <a:xfrm>
              <a:off x="168600" y="1274313"/>
              <a:ext cx="9214355" cy="23686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endParaRPr sz="17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Languages can be used to describe problems with “yes/no” answers, for example:</a:t>
              </a:r>
            </a:p>
          </p:txBody>
        </p:sp>
      </p:grpSp>
      <p:sp>
        <p:nvSpPr>
          <p:cNvPr id="245" name="Google Shape;245;p16"/>
          <p:cNvSpPr txBox="1"/>
          <p:nvPr/>
        </p:nvSpPr>
        <p:spPr>
          <a:xfrm>
            <a:off x="1661645" y="822391"/>
            <a:ext cx="5957785"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A </a:t>
            </a:r>
            <a:r>
              <a:rPr lang="en-US" sz="2400">
                <a:solidFill>
                  <a:schemeClr val="accent2"/>
                </a:solidFill>
                <a:latin typeface="Calibri" panose="020F0502020204030204"/>
                <a:ea typeface="Calibri" panose="020F0502020204030204"/>
                <a:cs typeface="Calibri" panose="020F0502020204030204"/>
                <a:sym typeface="Calibri" panose="020F0502020204030204"/>
              </a:rPr>
              <a:t>language </a:t>
            </a:r>
            <a:r>
              <a:rPr lang="en-US" sz="2400">
                <a:solidFill>
                  <a:schemeClr val="dk1"/>
                </a:solidFill>
                <a:latin typeface="Calibri" panose="020F0502020204030204"/>
                <a:ea typeface="Calibri" panose="020F0502020204030204"/>
                <a:cs typeface="Calibri" panose="020F0502020204030204"/>
                <a:sym typeface="Calibri" panose="020F0502020204030204"/>
              </a:rPr>
              <a:t>is a set of strings over an alphabet</a:t>
            </a:r>
            <a:r>
              <a:rPr lang="en-US" sz="2800">
                <a:solidFill>
                  <a:schemeClr val="dk1"/>
                </a:solidFill>
                <a:latin typeface="Gill Sans" panose="020B0502020104020203"/>
                <a:ea typeface="Gill Sans" panose="020B0502020104020203"/>
                <a:cs typeface="Gill Sans" panose="020B0502020104020203"/>
                <a:sym typeface="Gill Sans" panose="020B0502020104020203"/>
              </a:rPr>
              <a:t>.</a:t>
            </a:r>
          </a:p>
        </p:txBody>
      </p:sp>
      <p:sp>
        <p:nvSpPr>
          <p:cNvPr id="246" name="Google Shape;246;p16"/>
          <p:cNvSpPr txBox="1"/>
          <p:nvPr/>
        </p:nvSpPr>
        <p:spPr>
          <a:xfrm>
            <a:off x="496523" y="2890632"/>
            <a:ext cx="11198954" cy="17912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Garamond" panose="02020404030301010803"/>
                <a:ea typeface="Garamond" panose="02020404030301010803"/>
                <a:cs typeface="Garamond" panose="02020404030301010803"/>
                <a:sym typeface="Garamond" panose="02020404030301010803"/>
              </a:rPr>
              <a:t>L</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1</a:t>
            </a:r>
            <a:r>
              <a:rPr lang="en-US" sz="2400">
                <a:solidFill>
                  <a:schemeClr val="dk1"/>
                </a:solidFill>
                <a:latin typeface="Garamond" panose="02020404030301010803"/>
                <a:ea typeface="Garamond" panose="02020404030301010803"/>
                <a:cs typeface="Garamond" panose="02020404030301010803"/>
                <a:sym typeface="Garamond" panose="02020404030301010803"/>
              </a:rPr>
              <a:t> = 	</a:t>
            </a:r>
            <a:r>
              <a:rPr lang="en-US" sz="2400">
                <a:solidFill>
                  <a:schemeClr val="dk1"/>
                </a:solidFill>
                <a:latin typeface="Gill Sans" panose="020B0502020104020203"/>
                <a:ea typeface="Gill Sans" panose="020B0502020104020203"/>
                <a:cs typeface="Gill Sans" panose="020B0502020104020203"/>
                <a:sym typeface="Gill Sans" panose="020B0502020104020203"/>
              </a:rPr>
              <a:t>The set of all strings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1</a:t>
            </a:r>
            <a:r>
              <a:rPr lang="en-US" sz="2400">
                <a:solidFill>
                  <a:schemeClr val="dk1"/>
                </a:solidFill>
                <a:latin typeface="Gill Sans" panose="020B0502020104020203"/>
                <a:ea typeface="Gill Sans" panose="020B0502020104020203"/>
                <a:cs typeface="Gill Sans" panose="020B0502020104020203"/>
                <a:sym typeface="Gill Sans" panose="020B0502020104020203"/>
              </a:rPr>
              <a:t> that contain the substring </a:t>
            </a:r>
            <a:r>
              <a:rPr lang="en-US" sz="2400">
                <a:solidFill>
                  <a:schemeClr val="dk1"/>
                </a:solidFill>
                <a:latin typeface="Garamond" panose="02020404030301010803"/>
                <a:ea typeface="Garamond" panose="02020404030301010803"/>
                <a:cs typeface="Garamond" panose="02020404030301010803"/>
                <a:sym typeface="Garamond" panose="02020404030301010803"/>
              </a:rPr>
              <a:t>“SRM”</a:t>
            </a:r>
          </a:p>
          <a:p>
            <a:pPr marL="0" marR="0" lvl="0" indent="0" algn="l" rtl="0">
              <a:spcBef>
                <a:spcPts val="480"/>
              </a:spcBef>
              <a:spcAft>
                <a:spcPts val="0"/>
              </a:spcAft>
              <a:buNone/>
            </a:pPr>
            <a:r>
              <a:rPr lang="en-US" sz="2400" i="1">
                <a:solidFill>
                  <a:schemeClr val="dk1"/>
                </a:solidFill>
                <a:latin typeface="Garamond" panose="02020404030301010803"/>
                <a:ea typeface="Garamond" panose="02020404030301010803"/>
                <a:cs typeface="Garamond" panose="02020404030301010803"/>
                <a:sym typeface="Garamond" panose="02020404030301010803"/>
              </a:rPr>
              <a:t>L</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2</a:t>
            </a:r>
            <a:r>
              <a:rPr lang="en-US" sz="2400">
                <a:solidFill>
                  <a:schemeClr val="dk1"/>
                </a:solidFill>
                <a:latin typeface="Garamond" panose="02020404030301010803"/>
                <a:ea typeface="Garamond" panose="02020404030301010803"/>
                <a:cs typeface="Garamond" panose="02020404030301010803"/>
                <a:sym typeface="Garamond" panose="02020404030301010803"/>
              </a:rPr>
              <a:t> = 	</a:t>
            </a:r>
            <a:r>
              <a:rPr lang="en-US" sz="2400">
                <a:solidFill>
                  <a:schemeClr val="dk1"/>
                </a:solidFill>
                <a:latin typeface="Gill Sans" panose="020B0502020104020203"/>
                <a:ea typeface="Gill Sans" panose="020B0502020104020203"/>
                <a:cs typeface="Gill Sans" panose="020B0502020104020203"/>
                <a:sym typeface="Gill Sans" panose="020B0502020104020203"/>
              </a:rPr>
              <a:t>The set of all strings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2</a:t>
            </a:r>
            <a:r>
              <a:rPr lang="en-US" sz="2400">
                <a:solidFill>
                  <a:schemeClr val="dk1"/>
                </a:solidFill>
                <a:latin typeface="Gill Sans" panose="020B0502020104020203"/>
                <a:ea typeface="Gill Sans" panose="020B0502020104020203"/>
                <a:cs typeface="Gill Sans" panose="020B0502020104020203"/>
                <a:sym typeface="Gill Sans" panose="020B0502020104020203"/>
              </a:rPr>
              <a:t> that are divisible by 7 </a:t>
            </a:r>
            <a:r>
              <a:rPr lang="en-US" sz="2400">
                <a:solidFill>
                  <a:schemeClr val="dk1"/>
                </a:solidFill>
                <a:latin typeface="Garamond" panose="02020404030301010803"/>
                <a:ea typeface="Garamond" panose="02020404030301010803"/>
                <a:cs typeface="Garamond" panose="02020404030301010803"/>
                <a:sym typeface="Garamond" panose="02020404030301010803"/>
              </a:rPr>
              <a:t>= {7, 14, 21, …}</a:t>
            </a:r>
          </a:p>
          <a:p>
            <a:pPr marL="0" marR="0" lvl="0" indent="0" algn="l" rtl="0">
              <a:spcBef>
                <a:spcPts val="480"/>
              </a:spcBef>
              <a:spcAft>
                <a:spcPts val="0"/>
              </a:spcAft>
              <a:buNone/>
            </a:pPr>
            <a:r>
              <a:rPr lang="en-US" sz="2400" i="1">
                <a:solidFill>
                  <a:schemeClr val="dk1"/>
                </a:solidFill>
                <a:latin typeface="Garamond" panose="02020404030301010803"/>
                <a:ea typeface="Garamond" panose="02020404030301010803"/>
                <a:cs typeface="Garamond" panose="02020404030301010803"/>
                <a:sym typeface="Garamond" panose="02020404030301010803"/>
              </a:rPr>
              <a:t>L</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3</a:t>
            </a:r>
            <a:r>
              <a:rPr lang="en-US" sz="2400">
                <a:solidFill>
                  <a:schemeClr val="dk1"/>
                </a:solidFill>
                <a:latin typeface="Garamond" panose="02020404030301010803"/>
                <a:ea typeface="Garamond" panose="02020404030301010803"/>
                <a:cs typeface="Garamond" panose="02020404030301010803"/>
                <a:sym typeface="Garamond" panose="02020404030301010803"/>
              </a:rPr>
              <a:t> = 	</a:t>
            </a:r>
            <a:r>
              <a:rPr lang="en-US" sz="2400">
                <a:solidFill>
                  <a:schemeClr val="dk1"/>
                </a:solidFill>
                <a:latin typeface="Gill Sans" panose="020B0502020104020203"/>
                <a:ea typeface="Gill Sans" panose="020B0502020104020203"/>
                <a:cs typeface="Gill Sans" panose="020B0502020104020203"/>
                <a:sym typeface="Gill Sans" panose="020B0502020104020203"/>
              </a:rPr>
              <a:t>The set of all strings of the form </a:t>
            </a:r>
            <a:r>
              <a:rPr lang="en-US" sz="2400">
                <a:solidFill>
                  <a:schemeClr val="dk1"/>
                </a:solidFill>
                <a:latin typeface="Garamond" panose="02020404030301010803"/>
                <a:ea typeface="Garamond" panose="02020404030301010803"/>
                <a:cs typeface="Garamond" panose="02020404030301010803"/>
                <a:sym typeface="Garamond" panose="02020404030301010803"/>
              </a:rPr>
              <a:t>s#s</a:t>
            </a:r>
            <a:r>
              <a:rPr lang="en-US" sz="2400">
                <a:solidFill>
                  <a:schemeClr val="dk1"/>
                </a:solidFill>
                <a:latin typeface="Gill Sans" panose="020B0502020104020203"/>
                <a:ea typeface="Gill Sans" panose="020B0502020104020203"/>
                <a:cs typeface="Gill Sans" panose="020B0502020104020203"/>
                <a:sym typeface="Gill Sans" panose="020B0502020104020203"/>
              </a:rPr>
              <a:t> where s is any string over </a:t>
            </a:r>
            <a:r>
              <a:rPr lang="en-US" sz="2400">
                <a:solidFill>
                  <a:schemeClr val="dk1"/>
                </a:solidFill>
                <a:latin typeface="Garamond" panose="02020404030301010803"/>
                <a:ea typeface="Garamond" panose="02020404030301010803"/>
                <a:cs typeface="Garamond" panose="02020404030301010803"/>
                <a:sym typeface="Garamond" panose="02020404030301010803"/>
              </a:rPr>
              <a:t>{a, b, …, z}</a:t>
            </a:r>
          </a:p>
          <a:p>
            <a:pPr marL="0" marR="0" lvl="0" indent="0" algn="l" rtl="0">
              <a:spcBef>
                <a:spcPts val="480"/>
              </a:spcBef>
              <a:spcAft>
                <a:spcPts val="0"/>
              </a:spcAft>
              <a:buNone/>
            </a:pPr>
            <a:r>
              <a:rPr lang="en-US" sz="2400" i="1">
                <a:solidFill>
                  <a:schemeClr val="dk1"/>
                </a:solidFill>
                <a:latin typeface="Garamond" panose="02020404030301010803"/>
                <a:ea typeface="Garamond" panose="02020404030301010803"/>
                <a:cs typeface="Garamond" panose="02020404030301010803"/>
                <a:sym typeface="Garamond" panose="02020404030301010803"/>
              </a:rPr>
              <a:t>L</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4</a:t>
            </a:r>
            <a:r>
              <a:rPr lang="en-US" sz="2400">
                <a:solidFill>
                  <a:schemeClr val="dk1"/>
                </a:solidFill>
                <a:latin typeface="Garamond" panose="02020404030301010803"/>
                <a:ea typeface="Garamond" panose="02020404030301010803"/>
                <a:cs typeface="Garamond" panose="02020404030301010803"/>
                <a:sym typeface="Garamond" panose="02020404030301010803"/>
              </a:rPr>
              <a:t> = 	</a:t>
            </a:r>
            <a:r>
              <a:rPr lang="en-US" sz="2400">
                <a:solidFill>
                  <a:schemeClr val="dk1"/>
                </a:solidFill>
                <a:latin typeface="Gill Sans" panose="020B0502020104020203"/>
                <a:ea typeface="Gill Sans" panose="020B0502020104020203"/>
                <a:cs typeface="Gill Sans" panose="020B0502020104020203"/>
                <a:sym typeface="Gill Sans" panose="020B0502020104020203"/>
              </a:rPr>
              <a:t>The set of all strings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panose="02020404030301010803"/>
                <a:ea typeface="Garamond" panose="02020404030301010803"/>
                <a:cs typeface="Garamond" panose="02020404030301010803"/>
                <a:sym typeface="Garamond" panose="02020404030301010803"/>
              </a:rPr>
              <a:t>4 </a:t>
            </a:r>
            <a:r>
              <a:rPr lang="en-US" sz="2400">
                <a:solidFill>
                  <a:schemeClr val="dk1"/>
                </a:solidFill>
                <a:latin typeface="Gill Sans" panose="020B0502020104020203"/>
                <a:ea typeface="Gill Sans" panose="020B0502020104020203"/>
                <a:cs typeface="Gill Sans" panose="020B0502020104020203"/>
                <a:sym typeface="Gill Sans" panose="020B0502020104020203"/>
              </a:rPr>
              <a:t>where every </a:t>
            </a:r>
            <a:r>
              <a:rPr lang="en-US" sz="2400">
                <a:solidFill>
                  <a:schemeClr val="dk1"/>
                </a:solidFill>
                <a:latin typeface="Courier New" panose="02070309020205020404"/>
                <a:ea typeface="Courier New" panose="02070309020205020404"/>
                <a:cs typeface="Courier New" panose="02070309020205020404"/>
                <a:sym typeface="Courier New" panose="02070309020205020404"/>
              </a:rPr>
              <a:t>(</a:t>
            </a:r>
            <a:r>
              <a:rPr lang="en-US" sz="2400">
                <a:solidFill>
                  <a:schemeClr val="dk1"/>
                </a:solidFill>
                <a:latin typeface="Gill Sans" panose="020B0502020104020203"/>
                <a:ea typeface="Gill Sans" panose="020B0502020104020203"/>
                <a:cs typeface="Gill Sans" panose="020B0502020104020203"/>
                <a:sym typeface="Gill Sans" panose="020B0502020104020203"/>
              </a:rPr>
              <a:t> can be matched with a subsequent </a:t>
            </a:r>
            <a:r>
              <a:rPr lang="en-US" sz="2400">
                <a:solidFill>
                  <a:schemeClr val="dk1"/>
                </a:solidFill>
                <a:latin typeface="Courier New" panose="02070309020205020404"/>
                <a:ea typeface="Courier New" panose="02070309020205020404"/>
                <a:cs typeface="Courier New" panose="02070309020205020404"/>
                <a:sym typeface="Courier New" panose="02070309020205020404"/>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4758</Words>
  <Application>Microsoft Office PowerPoint</Application>
  <PresentationFormat>Custom</PresentationFormat>
  <Paragraphs>909</Paragraphs>
  <Slides>83</Slides>
  <Notes>67</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21CSC203P -Advanced Programming Practice</vt:lpstr>
      <vt:lpstr>Outline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3.Calculus</vt:lpstr>
      <vt:lpstr>limit() -method:</vt:lpstr>
      <vt:lpstr>Differentiate in python</vt:lpstr>
      <vt:lpstr>Series in Python</vt:lpstr>
      <vt:lpstr>Series in Python- Example</vt:lpstr>
      <vt:lpstr>Integration in python</vt:lpstr>
      <vt:lpstr>Algebraic manipulations</vt:lpstr>
      <vt:lpstr>Algebraic manipulations</vt:lpstr>
      <vt:lpstr>simplify() in python</vt:lpstr>
      <vt:lpstr>trigsimp() in python</vt:lpstr>
      <vt:lpstr>trigsimp() in python</vt:lpstr>
      <vt:lpstr>solve() in python-SymPy solving equations</vt:lpstr>
      <vt:lpstr>SymPy matrixes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PANDIARAJ</cp:lastModifiedBy>
  <cp:revision>273</cp:revision>
  <dcterms:created xsi:type="dcterms:W3CDTF">2021-12-27T04:40:00Z</dcterms:created>
  <dcterms:modified xsi:type="dcterms:W3CDTF">2023-10-04T18:38:57Z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110A79809B4141F2B927B06BD4E426F7_13</vt:lpwstr>
  </property>
  <property fmtid="{D5CDD505-2E9C-101B-9397-08002B2CF9AE}" pid="3" name="KSOProductBuildVer">
    <vt:lpwstr>1033-12.2.0.13215</vt:lpwstr>
  </property>
</Properties>
</file>