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Merriweather"/>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Merriweather-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Merriweather-italic.fntdata"/><Relationship Id="rId6" Type="http://schemas.openxmlformats.org/officeDocument/2006/relationships/slide" Target="slides/slide1.xml"/><Relationship Id="rId18" Type="http://schemas.openxmlformats.org/officeDocument/2006/relationships/font" Target="fonts/Merriweather-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990000"/>
        </a:solidFill>
      </p:bgPr>
    </p:bg>
    <p:spTree>
      <p:nvGrpSpPr>
        <p:cNvPr id="9" name="Shape 9"/>
        <p:cNvGrpSpPr/>
        <p:nvPr/>
      </p:nvGrpSpPr>
      <p:grpSpPr>
        <a:xfrm>
          <a:off x="0" y="0"/>
          <a:ext cx="0" cy="0"/>
          <a:chOff x="0" y="0"/>
          <a:chExt cx="0" cy="0"/>
        </a:xfrm>
      </p:grpSpPr>
      <p:sp>
        <p:nvSpPr>
          <p:cNvPr id="10" name="Shape 10"/>
          <p:cNvSpPr/>
          <p:nvPr/>
        </p:nvSpPr>
        <p:spPr>
          <a:xfrm>
            <a:off x="-125" y="0"/>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Shape 11"/>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Shape 1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Shape 55"/>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Shape 56"/>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Shape 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Shape 15"/>
          <p:cNvSpPr/>
          <p:nvPr/>
        </p:nvSpPr>
        <p:spPr>
          <a:xfrm>
            <a:off x="0" y="48099"/>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Shape 16"/>
          <p:cNvSpPr/>
          <p:nvPr/>
        </p:nvSpPr>
        <p:spPr>
          <a:xfrm>
            <a:off x="0" y="0"/>
            <a:ext cx="9144250" cy="4398100"/>
          </a:xfrm>
          <a:custGeom>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Shape 17"/>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Shape 20"/>
          <p:cNvSpPr/>
          <p:nvPr/>
        </p:nvSpPr>
        <p:spPr>
          <a:xfrm>
            <a:off x="0" y="0"/>
            <a:ext cx="4314000" cy="5143500"/>
          </a:xfrm>
          <a:prstGeom prst="rect">
            <a:avLst/>
          </a:prstGeom>
          <a:solidFill>
            <a:srgbClr val="99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0" y="44125"/>
            <a:ext cx="4313625" cy="4399375"/>
          </a:xfrm>
          <a:custGeom>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Shape 22"/>
          <p:cNvSpPr/>
          <p:nvPr/>
        </p:nvSpPr>
        <p:spPr>
          <a:xfrm>
            <a:off x="-125" y="0"/>
            <a:ext cx="4316900" cy="4395600"/>
          </a:xfrm>
          <a:custGeom>
            <a:pathLst>
              <a:path extrusionOk="0" h="175824" w="172676">
                <a:moveTo>
                  <a:pt x="0" y="6"/>
                </a:moveTo>
                <a:lnTo>
                  <a:pt x="172676" y="0"/>
                </a:lnTo>
                <a:lnTo>
                  <a:pt x="172562" y="126442"/>
                </a:lnTo>
                <a:lnTo>
                  <a:pt x="0" y="175824"/>
                </a:lnTo>
                <a:close/>
              </a:path>
            </a:pathLst>
          </a:custGeom>
          <a:solidFill>
            <a:srgbClr val="990000"/>
          </a:solidFill>
          <a:ln>
            <a:noFill/>
          </a:ln>
        </p:spPr>
      </p:sp>
      <p:sp>
        <p:nvSpPr>
          <p:cNvPr id="23" name="Shape 23"/>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Shape 2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Shape 27"/>
          <p:cNvSpPr/>
          <p:nvPr/>
        </p:nvSpPr>
        <p:spPr>
          <a:xfrm>
            <a:off x="0" y="0"/>
            <a:ext cx="9144000" cy="1277100"/>
          </a:xfrm>
          <a:prstGeom prst="rect">
            <a:avLst/>
          </a:prstGeom>
          <a:solidFill>
            <a:srgbClr val="99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Shape 29"/>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Shape 33"/>
          <p:cNvSpPr/>
          <p:nvPr/>
        </p:nvSpPr>
        <p:spPr>
          <a:xfrm>
            <a:off x="0" y="0"/>
            <a:ext cx="9144000" cy="1277100"/>
          </a:xfrm>
          <a:prstGeom prst="rect">
            <a:avLst/>
          </a:prstGeom>
          <a:solidFill>
            <a:srgbClr val="99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Shape 39"/>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Shape 42"/>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Shape 45"/>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Shape 47"/>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Shape 48"/>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Shape 51"/>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Shape 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90000"/>
        </a:solidFill>
      </p:bgPr>
    </p:bg>
    <p:spTree>
      <p:nvGrpSpPr>
        <p:cNvPr id="63" name="Shape 63"/>
        <p:cNvGrpSpPr/>
        <p:nvPr/>
      </p:nvGrpSpPr>
      <p:grpSpPr>
        <a:xfrm>
          <a:off x="0" y="0"/>
          <a:ext cx="0" cy="0"/>
          <a:chOff x="0" y="0"/>
          <a:chExt cx="0" cy="0"/>
        </a:xfrm>
      </p:grpSpPr>
      <p:sp>
        <p:nvSpPr>
          <p:cNvPr id="64" name="Shape 64"/>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ZooMaps by GTech</a:t>
            </a:r>
            <a:endParaRPr/>
          </a:p>
        </p:txBody>
      </p:sp>
      <p:sp>
        <p:nvSpPr>
          <p:cNvPr id="65" name="Shape 65"/>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latin typeface="Merriweather"/>
                <a:ea typeface="Merriweather"/>
                <a:cs typeface="Merriweather"/>
                <a:sym typeface="Merriweather"/>
              </a:rPr>
              <a:t>Mégane Michaud</a:t>
            </a:r>
            <a:endParaRPr>
              <a:solidFill>
                <a:srgbClr val="000000"/>
              </a:solidFill>
              <a:latin typeface="Merriweather"/>
              <a:ea typeface="Merriweather"/>
              <a:cs typeface="Merriweather"/>
              <a:sym typeface="Merriweather"/>
            </a:endParaRPr>
          </a:p>
          <a:p>
            <a:pPr indent="0" lvl="0" marL="0">
              <a:spcBef>
                <a:spcPts val="0"/>
              </a:spcBef>
              <a:spcAft>
                <a:spcPts val="0"/>
              </a:spcAft>
              <a:buNone/>
            </a:pPr>
            <a:r>
              <a:rPr lang="en">
                <a:solidFill>
                  <a:srgbClr val="000000"/>
                </a:solidFill>
                <a:latin typeface="Merriweather"/>
                <a:ea typeface="Merriweather"/>
                <a:cs typeface="Merriweather"/>
                <a:sym typeface="Merriweather"/>
              </a:rPr>
              <a:t>Jordan Chen</a:t>
            </a:r>
            <a:endParaRPr>
              <a:solidFill>
                <a:srgbClr val="000000"/>
              </a:solidFill>
              <a:latin typeface="Merriweather"/>
              <a:ea typeface="Merriweather"/>
              <a:cs typeface="Merriweather"/>
              <a:sym typeface="Merriweather"/>
            </a:endParaRPr>
          </a:p>
          <a:p>
            <a:pPr indent="0" lvl="0" marL="0">
              <a:spcBef>
                <a:spcPts val="0"/>
              </a:spcBef>
              <a:spcAft>
                <a:spcPts val="0"/>
              </a:spcAft>
              <a:buNone/>
            </a:pPr>
            <a:r>
              <a:rPr lang="en">
                <a:solidFill>
                  <a:srgbClr val="000000"/>
                </a:solidFill>
                <a:latin typeface="Merriweather"/>
                <a:ea typeface="Merriweather"/>
                <a:cs typeface="Merriweather"/>
                <a:sym typeface="Merriweather"/>
              </a:rPr>
              <a:t>Miles Black</a:t>
            </a:r>
            <a:br>
              <a:rPr lang="en">
                <a:solidFill>
                  <a:srgbClr val="000000"/>
                </a:solidFill>
                <a:latin typeface="Merriweather"/>
                <a:ea typeface="Merriweather"/>
                <a:cs typeface="Merriweather"/>
                <a:sym typeface="Merriweather"/>
              </a:rPr>
            </a:br>
            <a:r>
              <a:rPr lang="en">
                <a:solidFill>
                  <a:srgbClr val="000000"/>
                </a:solidFill>
                <a:latin typeface="Merriweather"/>
                <a:ea typeface="Merriweather"/>
                <a:cs typeface="Merriweather"/>
                <a:sym typeface="Merriweather"/>
              </a:rPr>
              <a:t>James Curry</a:t>
            </a:r>
            <a:endParaRPr>
              <a:solidFill>
                <a:srgbClr val="000000"/>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394025" y="3466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ZooMaps:</a:t>
            </a:r>
            <a:endParaRPr/>
          </a:p>
          <a:p>
            <a:pPr indent="0" lvl="0" marL="0">
              <a:spcBef>
                <a:spcPts val="0"/>
              </a:spcBef>
              <a:spcAft>
                <a:spcPts val="0"/>
              </a:spcAft>
              <a:buNone/>
            </a:pPr>
            <a:r>
              <a:rPr lang="en"/>
              <a:t>A revolutionary social platform. </a:t>
            </a:r>
            <a:endParaRPr/>
          </a:p>
        </p:txBody>
      </p:sp>
      <p:sp>
        <p:nvSpPr>
          <p:cNvPr id="71" name="Shape 71"/>
          <p:cNvSpPr txBox="1"/>
          <p:nvPr>
            <p:ph idx="1" type="body"/>
          </p:nvPr>
        </p:nvSpPr>
        <p:spPr>
          <a:xfrm>
            <a:off x="4613800" y="274625"/>
            <a:ext cx="4166400" cy="4098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400">
                <a:solidFill>
                  <a:srgbClr val="24292E"/>
                </a:solidFill>
                <a:highlight>
                  <a:srgbClr val="FFFFFF"/>
                </a:highlight>
                <a:latin typeface="Merriweather"/>
                <a:ea typeface="Merriweather"/>
                <a:cs typeface="Merriweather"/>
                <a:sym typeface="Merriweather"/>
              </a:rPr>
              <a:t>What is our application?</a:t>
            </a:r>
            <a:br>
              <a:rPr lang="en" sz="1400">
                <a:solidFill>
                  <a:srgbClr val="24292E"/>
                </a:solidFill>
                <a:highlight>
                  <a:srgbClr val="FFFFFF"/>
                </a:highlight>
                <a:latin typeface="Merriweather"/>
                <a:ea typeface="Merriweather"/>
                <a:cs typeface="Merriweather"/>
                <a:sym typeface="Merriweather"/>
              </a:rPr>
            </a:br>
            <a:r>
              <a:rPr lang="en" sz="1400">
                <a:solidFill>
                  <a:srgbClr val="24292E"/>
                </a:solidFill>
                <a:highlight>
                  <a:srgbClr val="FFFFFF"/>
                </a:highlight>
                <a:latin typeface="Merriweather"/>
                <a:ea typeface="Merriweather"/>
                <a:cs typeface="Merriweather"/>
                <a:sym typeface="Merriweather"/>
              </a:rPr>
              <a:t>ZooMaps is intended to be a social media platform in which users can easily find, host, and organize events that are going locally.</a:t>
            </a:r>
            <a:endParaRPr sz="1400">
              <a:solidFill>
                <a:srgbClr val="24292E"/>
              </a:solidFill>
              <a:highlight>
                <a:srgbClr val="FFFFFF"/>
              </a:highlight>
              <a:latin typeface="Merriweather"/>
              <a:ea typeface="Merriweather"/>
              <a:cs typeface="Merriweather"/>
              <a:sym typeface="Merriweather"/>
            </a:endParaRPr>
          </a:p>
          <a:p>
            <a:pPr indent="0" lvl="0" marL="0">
              <a:spcBef>
                <a:spcPts val="1600"/>
              </a:spcBef>
              <a:spcAft>
                <a:spcPts val="0"/>
              </a:spcAft>
              <a:buNone/>
            </a:pPr>
            <a:r>
              <a:rPr b="1" lang="en" sz="1400">
                <a:solidFill>
                  <a:srgbClr val="24292E"/>
                </a:solidFill>
                <a:highlight>
                  <a:srgbClr val="FFFFFF"/>
                </a:highlight>
                <a:latin typeface="Merriweather"/>
                <a:ea typeface="Merriweather"/>
                <a:cs typeface="Merriweather"/>
                <a:sym typeface="Merriweather"/>
              </a:rPr>
              <a:t>Who does this target?</a:t>
            </a:r>
            <a:br>
              <a:rPr lang="en" sz="1400">
                <a:solidFill>
                  <a:srgbClr val="24292E"/>
                </a:solidFill>
                <a:highlight>
                  <a:schemeClr val="lt1"/>
                </a:highlight>
                <a:latin typeface="Merriweather"/>
                <a:ea typeface="Merriweather"/>
                <a:cs typeface="Merriweather"/>
                <a:sym typeface="Merriweather"/>
              </a:rPr>
            </a:br>
            <a:r>
              <a:rPr lang="en" sz="1400">
                <a:solidFill>
                  <a:srgbClr val="24292E"/>
                </a:solidFill>
                <a:highlight>
                  <a:schemeClr val="lt1"/>
                </a:highlight>
                <a:latin typeface="Merriweather"/>
                <a:ea typeface="Merriweather"/>
                <a:cs typeface="Merriweather"/>
                <a:sym typeface="Merriweather"/>
              </a:rPr>
              <a:t>Our webapp targets a demographic consisting of students of UMass Amherst as well as faculty and residents of the surrounding area. </a:t>
            </a:r>
            <a:endParaRPr sz="1400">
              <a:solidFill>
                <a:srgbClr val="24292E"/>
              </a:solidFill>
              <a:highlight>
                <a:schemeClr val="lt1"/>
              </a:highlight>
              <a:latin typeface="Merriweather"/>
              <a:ea typeface="Merriweather"/>
              <a:cs typeface="Merriweather"/>
              <a:sym typeface="Merriweather"/>
            </a:endParaRPr>
          </a:p>
          <a:p>
            <a:pPr indent="0" lvl="0" marL="0">
              <a:spcBef>
                <a:spcPts val="1600"/>
              </a:spcBef>
              <a:spcAft>
                <a:spcPts val="0"/>
              </a:spcAft>
              <a:buNone/>
            </a:pPr>
            <a:r>
              <a:rPr b="1" lang="en" sz="1400">
                <a:solidFill>
                  <a:srgbClr val="24292E"/>
                </a:solidFill>
                <a:highlight>
                  <a:schemeClr val="lt1"/>
                </a:highlight>
                <a:latin typeface="Merriweather"/>
                <a:ea typeface="Merriweather"/>
                <a:cs typeface="Merriweather"/>
                <a:sym typeface="Merriweather"/>
              </a:rPr>
              <a:t>How can this be monetized?  </a:t>
            </a:r>
            <a:r>
              <a:rPr lang="en" sz="1400">
                <a:solidFill>
                  <a:srgbClr val="24292E"/>
                </a:solidFill>
                <a:highlight>
                  <a:schemeClr val="lt1"/>
                </a:highlight>
                <a:latin typeface="Merriweather"/>
                <a:ea typeface="Merriweather"/>
                <a:cs typeface="Merriweather"/>
                <a:sym typeface="Merriweather"/>
              </a:rPr>
              <a:t> </a:t>
            </a:r>
            <a:br>
              <a:rPr lang="en" sz="1400">
                <a:solidFill>
                  <a:srgbClr val="24292E"/>
                </a:solidFill>
                <a:highlight>
                  <a:schemeClr val="lt1"/>
                </a:highlight>
                <a:latin typeface="Merriweather"/>
                <a:ea typeface="Merriweather"/>
                <a:cs typeface="Merriweather"/>
                <a:sym typeface="Merriweather"/>
              </a:rPr>
            </a:br>
            <a:r>
              <a:rPr lang="en" sz="1400">
                <a:solidFill>
                  <a:srgbClr val="24292E"/>
                </a:solidFill>
                <a:highlight>
                  <a:schemeClr val="lt1"/>
                </a:highlight>
                <a:latin typeface="Merriweather"/>
                <a:ea typeface="Merriweather"/>
                <a:cs typeface="Merriweather"/>
                <a:sym typeface="Merriweather"/>
              </a:rPr>
              <a:t>The project has been built to be flexible. This means that the location can easily be configured to another campus or location and attract potential investors with paid advertisements for local businesses participating.</a:t>
            </a:r>
            <a:endParaRPr sz="1400">
              <a:solidFill>
                <a:srgbClr val="24292E"/>
              </a:solidFill>
              <a:highlight>
                <a:schemeClr val="lt1"/>
              </a:highlight>
              <a:latin typeface="Merriweather"/>
              <a:ea typeface="Merriweather"/>
              <a:cs typeface="Merriweather"/>
              <a:sym typeface="Merriweather"/>
            </a:endParaRPr>
          </a:p>
          <a:p>
            <a:pPr indent="0" lvl="0" marL="0">
              <a:spcBef>
                <a:spcPts val="1600"/>
              </a:spcBef>
              <a:spcAft>
                <a:spcPts val="1600"/>
              </a:spcAft>
              <a:buNone/>
            </a:pPr>
            <a:r>
              <a:t/>
            </a:r>
            <a:endParaRPr sz="1400">
              <a:solidFill>
                <a:srgbClr val="24292E"/>
              </a:solidFill>
              <a:highlight>
                <a:schemeClr val="lt1"/>
              </a:highlight>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ZooMaps: Highlights of the project.</a:t>
            </a:r>
            <a:endParaRPr/>
          </a:p>
          <a:p>
            <a:pPr indent="0" lvl="0" marL="0">
              <a:spcBef>
                <a:spcPts val="0"/>
              </a:spcBef>
              <a:spcAft>
                <a:spcPts val="0"/>
              </a:spcAft>
              <a:buNone/>
            </a:pPr>
            <a:r>
              <a:t/>
            </a:r>
            <a:endParaRPr/>
          </a:p>
        </p:txBody>
      </p:sp>
      <p:sp>
        <p:nvSpPr>
          <p:cNvPr id="77" name="Shape 77"/>
          <p:cNvSpPr txBox="1"/>
          <p:nvPr>
            <p:ph idx="1" type="body"/>
          </p:nvPr>
        </p:nvSpPr>
        <p:spPr>
          <a:xfrm>
            <a:off x="4757825" y="819825"/>
            <a:ext cx="4166400" cy="4098600"/>
          </a:xfrm>
          <a:prstGeom prst="rect">
            <a:avLst/>
          </a:prstGeom>
        </p:spPr>
        <p:txBody>
          <a:bodyPr anchorCtr="0" anchor="t" bIns="91425" lIns="91425" spcFirstLastPara="1" rIns="91425" wrap="square" tIns="91425">
            <a:noAutofit/>
          </a:bodyPr>
          <a:lstStyle/>
          <a:p>
            <a:pPr indent="0" lvl="0" marL="0">
              <a:lnSpc>
                <a:spcPct val="150000"/>
              </a:lnSpc>
              <a:spcBef>
                <a:spcPts val="0"/>
              </a:spcBef>
              <a:spcAft>
                <a:spcPts val="1600"/>
              </a:spcAft>
              <a:buNone/>
            </a:pPr>
            <a:r>
              <a:rPr lang="en" sz="1400">
                <a:solidFill>
                  <a:srgbClr val="24292E"/>
                </a:solidFill>
                <a:highlight>
                  <a:schemeClr val="lt1"/>
                </a:highlight>
                <a:latin typeface="Merriweather"/>
                <a:ea typeface="Merriweather"/>
                <a:cs typeface="Merriweather"/>
                <a:sym typeface="Merriweather"/>
              </a:rPr>
              <a:t>Our team prides ourselves on the integration of the Google Maps API. Users who wish to create an event can easily drag and drop a pin onto the map of our campus to indicate the location of an event. The pin can be assigned an emoji that represents the type of event going on. All of these pins are then displayed on the global events map, in which pins can be filtered out by ongoing/future/past as well as tags and search terms.</a:t>
            </a:r>
            <a:endParaRPr sz="1400">
              <a:solidFill>
                <a:srgbClr val="24292E"/>
              </a:solidFill>
              <a:highlight>
                <a:schemeClr val="lt1"/>
              </a:highlight>
              <a:latin typeface="Merriweather"/>
              <a:ea typeface="Merriweather"/>
              <a:cs typeface="Merriweather"/>
              <a:sym typeface="Merriweather"/>
            </a:endParaRPr>
          </a:p>
        </p:txBody>
      </p:sp>
      <p:pic>
        <p:nvPicPr>
          <p:cNvPr id="78" name="Shape 78"/>
          <p:cNvPicPr preferRelativeResize="0"/>
          <p:nvPr/>
        </p:nvPicPr>
        <p:blipFill>
          <a:blip r:embed="rId3">
            <a:alphaModFix/>
          </a:blip>
          <a:stretch>
            <a:fillRect/>
          </a:stretch>
        </p:blipFill>
        <p:spPr>
          <a:xfrm>
            <a:off x="425525" y="2181875"/>
            <a:ext cx="3478900" cy="2807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183100"/>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ZooMaps: Tasks we faced.</a:t>
            </a:r>
            <a:endParaRPr/>
          </a:p>
        </p:txBody>
      </p:sp>
      <p:sp>
        <p:nvSpPr>
          <p:cNvPr id="84" name="Shape 84"/>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24292E"/>
                </a:solidFill>
                <a:highlight>
                  <a:schemeClr val="lt1"/>
                </a:highlight>
                <a:latin typeface="Merriweather"/>
                <a:ea typeface="Merriweather"/>
                <a:cs typeface="Merriweather"/>
                <a:sym typeface="Merriweather"/>
              </a:rPr>
              <a:t>Easy:</a:t>
            </a:r>
            <a:endParaRPr sz="1400">
              <a:solidFill>
                <a:srgbClr val="24292E"/>
              </a:solidFill>
              <a:highlight>
                <a:schemeClr val="lt1"/>
              </a:highlight>
              <a:latin typeface="Merriweather"/>
              <a:ea typeface="Merriweather"/>
              <a:cs typeface="Merriweather"/>
              <a:sym typeface="Merriweather"/>
            </a:endParaRPr>
          </a:p>
          <a:p>
            <a:pPr indent="-317500" lvl="0" marL="457200" rtl="0">
              <a:spcBef>
                <a:spcPts val="1600"/>
              </a:spcBef>
              <a:spcAft>
                <a:spcPts val="0"/>
              </a:spcAft>
              <a:buClr>
                <a:srgbClr val="24292E"/>
              </a:buClr>
              <a:buSzPts val="1400"/>
              <a:buFont typeface="Merriweather"/>
              <a:buChar char="●"/>
            </a:pPr>
            <a:r>
              <a:rPr lang="en" sz="1400">
                <a:solidFill>
                  <a:srgbClr val="24292E"/>
                </a:solidFill>
                <a:highlight>
                  <a:schemeClr val="lt1"/>
                </a:highlight>
                <a:latin typeface="Merriweather"/>
                <a:ea typeface="Merriweather"/>
                <a:cs typeface="Merriweather"/>
                <a:sym typeface="Merriweather"/>
              </a:rPr>
              <a:t>Setting up user authentication.</a:t>
            </a:r>
            <a:endParaRPr sz="1400">
              <a:solidFill>
                <a:srgbClr val="24292E"/>
              </a:solidFill>
              <a:highlight>
                <a:schemeClr val="lt1"/>
              </a:highlight>
              <a:latin typeface="Merriweather"/>
              <a:ea typeface="Merriweather"/>
              <a:cs typeface="Merriweather"/>
              <a:sym typeface="Merriweather"/>
            </a:endParaRPr>
          </a:p>
          <a:p>
            <a:pPr indent="-317500" lvl="0" marL="457200" rtl="0">
              <a:spcBef>
                <a:spcPts val="0"/>
              </a:spcBef>
              <a:spcAft>
                <a:spcPts val="0"/>
              </a:spcAft>
              <a:buClr>
                <a:srgbClr val="24292E"/>
              </a:buClr>
              <a:buSzPts val="1400"/>
              <a:buFont typeface="Merriweather"/>
              <a:buChar char="●"/>
            </a:pPr>
            <a:r>
              <a:rPr lang="en" sz="1400">
                <a:solidFill>
                  <a:srgbClr val="24292E"/>
                </a:solidFill>
                <a:highlight>
                  <a:schemeClr val="lt1"/>
                </a:highlight>
                <a:latin typeface="Merriweather"/>
                <a:ea typeface="Merriweather"/>
                <a:cs typeface="Merriweather"/>
                <a:sym typeface="Merriweather"/>
              </a:rPr>
              <a:t>Implementing dynamic user information onto the pages.</a:t>
            </a:r>
            <a:endParaRPr sz="1400">
              <a:solidFill>
                <a:srgbClr val="24292E"/>
              </a:solidFill>
              <a:highlight>
                <a:schemeClr val="lt1"/>
              </a:highlight>
              <a:latin typeface="Merriweather"/>
              <a:ea typeface="Merriweather"/>
              <a:cs typeface="Merriweather"/>
              <a:sym typeface="Merriweather"/>
            </a:endParaRPr>
          </a:p>
          <a:p>
            <a:pPr indent="-317500" lvl="0" marL="457200" rtl="0">
              <a:spcBef>
                <a:spcPts val="0"/>
              </a:spcBef>
              <a:spcAft>
                <a:spcPts val="0"/>
              </a:spcAft>
              <a:buClr>
                <a:srgbClr val="24292E"/>
              </a:buClr>
              <a:buSzPts val="1400"/>
              <a:buFont typeface="Merriweather"/>
              <a:buChar char="●"/>
            </a:pPr>
            <a:r>
              <a:rPr lang="en" sz="1400">
                <a:solidFill>
                  <a:srgbClr val="24292E"/>
                </a:solidFill>
                <a:highlight>
                  <a:schemeClr val="lt1"/>
                </a:highlight>
                <a:latin typeface="Merriweather"/>
                <a:ea typeface="Merriweather"/>
                <a:cs typeface="Merriweather"/>
                <a:sym typeface="Merriweather"/>
              </a:rPr>
              <a:t>Writing scripts to perform development related tasks (run server, lint code, make database migrations, remove migrations files)</a:t>
            </a:r>
            <a:endParaRPr sz="1400">
              <a:solidFill>
                <a:srgbClr val="24292E"/>
              </a:solidFill>
              <a:highlight>
                <a:schemeClr val="lt1"/>
              </a:highlight>
              <a:latin typeface="Merriweather"/>
              <a:ea typeface="Merriweather"/>
              <a:cs typeface="Merriweather"/>
              <a:sym typeface="Merriweather"/>
            </a:endParaRPr>
          </a:p>
          <a:p>
            <a:pPr indent="0" lvl="0" marL="0">
              <a:spcBef>
                <a:spcPts val="1600"/>
              </a:spcBef>
              <a:spcAft>
                <a:spcPts val="1600"/>
              </a:spcAft>
              <a:buNone/>
            </a:pPr>
            <a:r>
              <a:t/>
            </a:r>
            <a:endParaRPr sz="1400">
              <a:solidFill>
                <a:srgbClr val="24292E"/>
              </a:solidFill>
              <a:highlight>
                <a:schemeClr val="lt1"/>
              </a:highlight>
              <a:latin typeface="Merriweather"/>
              <a:ea typeface="Merriweather"/>
              <a:cs typeface="Merriweather"/>
              <a:sym typeface="Merriweather"/>
            </a:endParaRPr>
          </a:p>
        </p:txBody>
      </p:sp>
      <p:sp>
        <p:nvSpPr>
          <p:cNvPr id="85" name="Shape 8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24292E"/>
                </a:solidFill>
                <a:highlight>
                  <a:schemeClr val="lt1"/>
                </a:highlight>
                <a:latin typeface="Merriweather"/>
                <a:ea typeface="Merriweather"/>
                <a:cs typeface="Merriweather"/>
                <a:sym typeface="Merriweather"/>
              </a:rPr>
              <a:t>Hard:</a:t>
            </a:r>
            <a:endParaRPr sz="1400">
              <a:solidFill>
                <a:srgbClr val="24292E"/>
              </a:solidFill>
              <a:highlight>
                <a:schemeClr val="lt1"/>
              </a:highlight>
              <a:latin typeface="Merriweather"/>
              <a:ea typeface="Merriweather"/>
              <a:cs typeface="Merriweather"/>
              <a:sym typeface="Merriweather"/>
            </a:endParaRPr>
          </a:p>
          <a:p>
            <a:pPr indent="-317500" lvl="0" marL="457200" rtl="0">
              <a:spcBef>
                <a:spcPts val="1600"/>
              </a:spcBef>
              <a:spcAft>
                <a:spcPts val="0"/>
              </a:spcAft>
              <a:buClr>
                <a:srgbClr val="24292E"/>
              </a:buClr>
              <a:buSzPts val="1400"/>
              <a:buFont typeface="Merriweather"/>
              <a:buChar char="●"/>
            </a:pPr>
            <a:r>
              <a:rPr lang="en" sz="1400">
                <a:solidFill>
                  <a:srgbClr val="24292E"/>
                </a:solidFill>
                <a:highlight>
                  <a:schemeClr val="lt1"/>
                </a:highlight>
                <a:latin typeface="Merriweather"/>
                <a:ea typeface="Merriweather"/>
                <a:cs typeface="Merriweather"/>
                <a:sym typeface="Merriweather"/>
              </a:rPr>
              <a:t>Implementing the Google Maps API.</a:t>
            </a:r>
            <a:endParaRPr sz="1400">
              <a:solidFill>
                <a:srgbClr val="24292E"/>
              </a:solidFill>
              <a:highlight>
                <a:schemeClr val="lt1"/>
              </a:highlight>
              <a:latin typeface="Merriweather"/>
              <a:ea typeface="Merriweather"/>
              <a:cs typeface="Merriweather"/>
              <a:sym typeface="Merriweather"/>
            </a:endParaRPr>
          </a:p>
          <a:p>
            <a:pPr indent="-317500" lvl="0" marL="457200" rtl="0">
              <a:spcBef>
                <a:spcPts val="0"/>
              </a:spcBef>
              <a:spcAft>
                <a:spcPts val="0"/>
              </a:spcAft>
              <a:buClr>
                <a:srgbClr val="24292E"/>
              </a:buClr>
              <a:buSzPts val="1400"/>
              <a:buFont typeface="Merriweather"/>
              <a:buChar char="●"/>
            </a:pPr>
            <a:r>
              <a:rPr lang="en" sz="1400">
                <a:solidFill>
                  <a:srgbClr val="24292E"/>
                </a:solidFill>
                <a:highlight>
                  <a:schemeClr val="lt1"/>
                </a:highlight>
                <a:latin typeface="Merriweather"/>
                <a:ea typeface="Merriweather"/>
                <a:cs typeface="Merriweather"/>
                <a:sym typeface="Merriweather"/>
              </a:rPr>
              <a:t>Organizing the model attributes.</a:t>
            </a:r>
            <a:endParaRPr sz="1400">
              <a:solidFill>
                <a:srgbClr val="24292E"/>
              </a:solidFill>
              <a:highlight>
                <a:schemeClr val="lt1"/>
              </a:highlight>
              <a:latin typeface="Merriweather"/>
              <a:ea typeface="Merriweather"/>
              <a:cs typeface="Merriweather"/>
              <a:sym typeface="Merriweather"/>
            </a:endParaRPr>
          </a:p>
          <a:p>
            <a:pPr indent="-317500" lvl="0" marL="457200" rtl="0">
              <a:spcBef>
                <a:spcPts val="0"/>
              </a:spcBef>
              <a:spcAft>
                <a:spcPts val="0"/>
              </a:spcAft>
              <a:buClr>
                <a:srgbClr val="24292E"/>
              </a:buClr>
              <a:buSzPts val="1400"/>
              <a:buFont typeface="Merriweather"/>
              <a:buChar char="●"/>
            </a:pPr>
            <a:r>
              <a:rPr lang="en" sz="1400">
                <a:solidFill>
                  <a:srgbClr val="24292E"/>
                </a:solidFill>
                <a:highlight>
                  <a:schemeClr val="lt1"/>
                </a:highlight>
                <a:latin typeface="Merriweather"/>
                <a:ea typeface="Merriweather"/>
                <a:cs typeface="Merriweather"/>
                <a:sym typeface="Merriweather"/>
              </a:rPr>
              <a:t>Properly utilizing the forms to create an event.</a:t>
            </a:r>
            <a:endParaRPr sz="1400">
              <a:solidFill>
                <a:srgbClr val="24292E"/>
              </a:solidFill>
              <a:highlight>
                <a:schemeClr val="lt1"/>
              </a:highlight>
              <a:latin typeface="Merriweather"/>
              <a:ea typeface="Merriweather"/>
              <a:cs typeface="Merriweather"/>
              <a:sym typeface="Merriweather"/>
            </a:endParaRPr>
          </a:p>
          <a:p>
            <a:pPr indent="-317500" lvl="0" marL="457200" rtl="0">
              <a:spcBef>
                <a:spcPts val="0"/>
              </a:spcBef>
              <a:spcAft>
                <a:spcPts val="0"/>
              </a:spcAft>
              <a:buClr>
                <a:srgbClr val="24292E"/>
              </a:buClr>
              <a:buSzPts val="1400"/>
              <a:buFont typeface="Merriweather"/>
              <a:buChar char="●"/>
            </a:pPr>
            <a:r>
              <a:rPr lang="en" sz="1400">
                <a:solidFill>
                  <a:srgbClr val="24292E"/>
                </a:solidFill>
                <a:highlight>
                  <a:schemeClr val="lt1"/>
                </a:highlight>
                <a:latin typeface="Merriweather"/>
                <a:ea typeface="Merriweather"/>
                <a:cs typeface="Merriweather"/>
                <a:sym typeface="Merriweather"/>
              </a:rPr>
              <a:t>Styling the pages to make them look clean and scalable.</a:t>
            </a:r>
            <a:endParaRPr sz="1400">
              <a:solidFill>
                <a:srgbClr val="24292E"/>
              </a:solidFill>
              <a:highlight>
                <a:schemeClr val="lt1"/>
              </a:highlight>
              <a:latin typeface="Merriweather"/>
              <a:ea typeface="Merriweather"/>
              <a:cs typeface="Merriweather"/>
              <a:sym typeface="Merriweather"/>
            </a:endParaRPr>
          </a:p>
          <a:p>
            <a:pPr indent="-317500" lvl="0" marL="457200">
              <a:spcBef>
                <a:spcPts val="0"/>
              </a:spcBef>
              <a:spcAft>
                <a:spcPts val="0"/>
              </a:spcAft>
              <a:buClr>
                <a:srgbClr val="24292E"/>
              </a:buClr>
              <a:buSzPts val="1400"/>
              <a:buFont typeface="Merriweather"/>
              <a:buChar char="●"/>
            </a:pPr>
            <a:r>
              <a:rPr lang="en" sz="1400">
                <a:solidFill>
                  <a:srgbClr val="24292E"/>
                </a:solidFill>
                <a:highlight>
                  <a:schemeClr val="lt1"/>
                </a:highlight>
                <a:latin typeface="Merriweather"/>
                <a:ea typeface="Merriweather"/>
                <a:cs typeface="Merriweather"/>
                <a:sym typeface="Merriweather"/>
              </a:rPr>
              <a:t>Git issues, e.g., pushing/pulling the database sqlite file from the repository.</a:t>
            </a:r>
            <a:endParaRPr sz="1400">
              <a:solidFill>
                <a:srgbClr val="24292E"/>
              </a:solidFill>
              <a:highlight>
                <a:schemeClr val="lt1"/>
              </a:highlight>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ZooMaps: </a:t>
            </a:r>
            <a:endParaRPr/>
          </a:p>
          <a:p>
            <a:pPr indent="0" lvl="0" marL="0">
              <a:spcBef>
                <a:spcPts val="0"/>
              </a:spcBef>
              <a:spcAft>
                <a:spcPts val="0"/>
              </a:spcAft>
              <a:buNone/>
            </a:pPr>
            <a:r>
              <a:rPr lang="en"/>
              <a:t>Future Features</a:t>
            </a:r>
            <a:endParaRPr/>
          </a:p>
        </p:txBody>
      </p:sp>
      <p:sp>
        <p:nvSpPr>
          <p:cNvPr id="91" name="Shape 91"/>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nSpc>
                <a:spcPct val="150000"/>
              </a:lnSpc>
              <a:spcBef>
                <a:spcPts val="0"/>
              </a:spcBef>
              <a:spcAft>
                <a:spcPts val="0"/>
              </a:spcAft>
              <a:buClr>
                <a:srgbClr val="000000"/>
              </a:buClr>
              <a:buSzPts val="1300"/>
              <a:buFont typeface="Merriweather"/>
              <a:buChar char="●"/>
            </a:pPr>
            <a:r>
              <a:rPr lang="en">
                <a:solidFill>
                  <a:srgbClr val="000000"/>
                </a:solidFill>
                <a:latin typeface="Merriweather"/>
                <a:ea typeface="Merriweather"/>
                <a:cs typeface="Merriweather"/>
                <a:sym typeface="Merriweather"/>
              </a:rPr>
              <a:t>Ability for administrators to approve and review submitted events.</a:t>
            </a:r>
            <a:endParaRPr>
              <a:solidFill>
                <a:srgbClr val="000000"/>
              </a:solidFill>
              <a:latin typeface="Merriweather"/>
              <a:ea typeface="Merriweather"/>
              <a:cs typeface="Merriweather"/>
              <a:sym typeface="Merriweather"/>
            </a:endParaRPr>
          </a:p>
          <a:p>
            <a:pPr indent="-311150" lvl="0" marL="457200" rtl="0">
              <a:lnSpc>
                <a:spcPct val="150000"/>
              </a:lnSpc>
              <a:spcBef>
                <a:spcPts val="0"/>
              </a:spcBef>
              <a:spcAft>
                <a:spcPts val="0"/>
              </a:spcAft>
              <a:buClr>
                <a:srgbClr val="000000"/>
              </a:buClr>
              <a:buSzPts val="1300"/>
              <a:buFont typeface="Merriweather"/>
              <a:buChar char="●"/>
            </a:pPr>
            <a:r>
              <a:rPr lang="en">
                <a:solidFill>
                  <a:srgbClr val="000000"/>
                </a:solidFill>
                <a:latin typeface="Merriweather"/>
                <a:ea typeface="Merriweather"/>
                <a:cs typeface="Merriweather"/>
                <a:sym typeface="Merriweather"/>
              </a:rPr>
              <a:t>A payment system so that people can set up ads and sponsored events.</a:t>
            </a:r>
            <a:endParaRPr>
              <a:solidFill>
                <a:srgbClr val="000000"/>
              </a:solidFill>
              <a:latin typeface="Merriweather"/>
              <a:ea typeface="Merriweather"/>
              <a:cs typeface="Merriweather"/>
              <a:sym typeface="Merriweather"/>
            </a:endParaRPr>
          </a:p>
          <a:p>
            <a:pPr indent="-311150" lvl="0" marL="457200" rtl="0">
              <a:lnSpc>
                <a:spcPct val="150000"/>
              </a:lnSpc>
              <a:spcBef>
                <a:spcPts val="0"/>
              </a:spcBef>
              <a:spcAft>
                <a:spcPts val="0"/>
              </a:spcAft>
              <a:buClr>
                <a:srgbClr val="000000"/>
              </a:buClr>
              <a:buSzPts val="1300"/>
              <a:buFont typeface="Merriweather"/>
              <a:buChar char="●"/>
            </a:pPr>
            <a:r>
              <a:rPr lang="en">
                <a:solidFill>
                  <a:srgbClr val="000000"/>
                </a:solidFill>
                <a:latin typeface="Merriweather"/>
                <a:ea typeface="Merriweather"/>
                <a:cs typeface="Merriweather"/>
                <a:sym typeface="Merriweather"/>
              </a:rPr>
              <a:t>Cleaned up UI to interact well on mobile devices.</a:t>
            </a:r>
            <a:endParaRPr>
              <a:solidFill>
                <a:srgbClr val="000000"/>
              </a:solidFill>
              <a:latin typeface="Merriweather"/>
              <a:ea typeface="Merriweather"/>
              <a:cs typeface="Merriweather"/>
              <a:sym typeface="Merriweather"/>
            </a:endParaRPr>
          </a:p>
          <a:p>
            <a:pPr indent="-311150" lvl="0" marL="457200" rtl="0">
              <a:lnSpc>
                <a:spcPct val="150000"/>
              </a:lnSpc>
              <a:spcBef>
                <a:spcPts val="0"/>
              </a:spcBef>
              <a:spcAft>
                <a:spcPts val="0"/>
              </a:spcAft>
              <a:buClr>
                <a:srgbClr val="000000"/>
              </a:buClr>
              <a:buSzPts val="1300"/>
              <a:buFont typeface="Merriweather"/>
              <a:buChar char="●"/>
            </a:pPr>
            <a:r>
              <a:rPr lang="en">
                <a:solidFill>
                  <a:srgbClr val="000000"/>
                </a:solidFill>
                <a:latin typeface="Merriweather"/>
                <a:ea typeface="Merriweather"/>
                <a:cs typeface="Merriweather"/>
                <a:sym typeface="Merriweather"/>
              </a:rPr>
              <a:t>A rating system between 1 to 5 stars rather than positive/negative/neutral ratings. Or a like/dislike system indicated with two buttons.</a:t>
            </a:r>
            <a:endParaRPr>
              <a:solidFill>
                <a:srgbClr val="000000"/>
              </a:solidFill>
              <a:latin typeface="Merriweather"/>
              <a:ea typeface="Merriweather"/>
              <a:cs typeface="Merriweather"/>
              <a:sym typeface="Merriweather"/>
            </a:endParaRPr>
          </a:p>
          <a:p>
            <a:pPr indent="-311150" lvl="0" marL="457200" rtl="0">
              <a:lnSpc>
                <a:spcPct val="150000"/>
              </a:lnSpc>
              <a:spcBef>
                <a:spcPts val="0"/>
              </a:spcBef>
              <a:spcAft>
                <a:spcPts val="0"/>
              </a:spcAft>
              <a:buClr>
                <a:srgbClr val="000000"/>
              </a:buClr>
              <a:buSzPts val="1300"/>
              <a:buFont typeface="Merriweather"/>
              <a:buChar char="●"/>
            </a:pPr>
            <a:r>
              <a:rPr lang="en">
                <a:solidFill>
                  <a:srgbClr val="000000"/>
                </a:solidFill>
                <a:latin typeface="Merriweather"/>
                <a:ea typeface="Merriweather"/>
                <a:cs typeface="Merriweather"/>
                <a:sym typeface="Merriweather"/>
              </a:rPr>
              <a:t>The ability to filter events by college/department.</a:t>
            </a:r>
            <a:endParaRPr>
              <a:solidFill>
                <a:srgbClr val="000000"/>
              </a:solidFill>
              <a:latin typeface="Merriweather"/>
              <a:ea typeface="Merriweather"/>
              <a:cs typeface="Merriweather"/>
              <a:sym typeface="Merriweather"/>
            </a:endParaRPr>
          </a:p>
          <a:p>
            <a:pPr indent="-311150" lvl="0" marL="457200">
              <a:lnSpc>
                <a:spcPct val="150000"/>
              </a:lnSpc>
              <a:spcBef>
                <a:spcPts val="0"/>
              </a:spcBef>
              <a:spcAft>
                <a:spcPts val="0"/>
              </a:spcAft>
              <a:buClr>
                <a:srgbClr val="000000"/>
              </a:buClr>
              <a:buSzPts val="1300"/>
              <a:buFont typeface="Merriweather"/>
              <a:buChar char="●"/>
            </a:pPr>
            <a:r>
              <a:rPr lang="en">
                <a:solidFill>
                  <a:srgbClr val="000000"/>
                </a:solidFill>
                <a:latin typeface="Merriweather"/>
                <a:ea typeface="Merriweather"/>
                <a:cs typeface="Merriweather"/>
                <a:sym typeface="Merriweather"/>
              </a:rPr>
              <a:t>Related to above, sign up page asks for user’s college, i.e., CICS, and only shows CICS events on startup (to avoid overwhelming user)</a:t>
            </a:r>
            <a:endParaRPr>
              <a:solidFill>
                <a:srgbClr val="000000"/>
              </a:solidFill>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ZooMaps Live Demo</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Conclusion</a:t>
            </a:r>
            <a:endParaRPr/>
          </a:p>
        </p:txBody>
      </p:sp>
      <p:sp>
        <p:nvSpPr>
          <p:cNvPr id="102" name="Shape 10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Q&amp;A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