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8" r:id="rId4"/>
    <p:sldId id="284" r:id="rId5"/>
    <p:sldId id="281" r:id="rId6"/>
    <p:sldId id="283" r:id="rId7"/>
    <p:sldId id="287" r:id="rId8"/>
    <p:sldId id="285" r:id="rId9"/>
    <p:sldId id="286" r:id="rId10"/>
    <p:sldId id="280" r:id="rId11"/>
    <p:sldId id="288" r:id="rId12"/>
    <p:sldId id="289" r:id="rId13"/>
    <p:sldId id="290" r:id="rId14"/>
    <p:sldId id="262" r:id="rId15"/>
    <p:sldId id="276" r:id="rId16"/>
    <p:sldId id="291" r:id="rId17"/>
    <p:sldId id="273" r:id="rId18"/>
  </p:sldIdLst>
  <p:sldSz cx="17556163" cy="9875838"/>
  <p:notesSz cx="9875838" cy="1755616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G Smart UI SemiBold" panose="020B0700000101010101" pitchFamily="50" charset="-127"/>
      <p:bold r:id="rId25"/>
    </p:embeddedFont>
    <p:embeddedFont>
      <p:font typeface="LG Smart UI Bold" panose="020B0800000101010101" pitchFamily="50" charset="-127"/>
      <p:bold r:id="rId26"/>
    </p:embeddedFont>
    <p:embeddedFont>
      <p:font typeface="LG Smart UI Light" panose="020B0300000101010101" pitchFamily="50" charset="-127"/>
      <p:regular r:id="rId27"/>
    </p:embeddedFont>
    <p:embeddedFont>
      <p:font typeface="LG Smart UI Regular" panose="020B05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  <a:srgbClr val="AFB7C4"/>
    <a:srgbClr val="F2F2F2"/>
    <a:srgbClr val="F7F7F7"/>
    <a:srgbClr val="EFEFEF"/>
    <a:srgbClr val="FFFFFF"/>
    <a:srgbClr val="FB93A2"/>
    <a:srgbClr val="F4F6F6"/>
    <a:srgbClr val="928CE4"/>
    <a:srgbClr val="756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77C0-70AD-D74F-ABE4-F1F3B43EEDDE}" v="595" dt="2025-04-28T01:05:14.302"/>
    <p1510:client id="{6CC795A0-2CB7-9BFD-C724-92300342D845}" v="1595" dt="2025-04-28T02:20:11.847"/>
    <p1510:client id="{6F10068B-1386-44A2-1508-F2DE02EBD875}" v="18" dt="2025-04-28T05:05:11.373"/>
    <p1510:client id="{7867A1CC-46E5-CDD7-CD1D-34C25D71AC75}" v="70" dt="2025-04-28T00:47:12.301"/>
    <p1510:client id="{7B26E1A8-C5DB-9AD1-15A4-0A3A9A27B3E4}" v="570" dt="2025-04-28T05:03:59.908"/>
    <p1510:client id="{95603A97-D85F-6064-C9A4-CCA3CA3A32D3}" v="29" dt="2025-04-28T01:27:16.974"/>
    <p1510:client id="{AE811566-4D1A-FFBE-23D2-762113D7B772}" v="1" dt="2025-04-28T00:47:45.213"/>
    <p1510:client id="{C24A3581-144A-43BF-DDF1-6554565D9FE5}" v="245" dt="2025-04-28T00:16:45.078"/>
    <p1510:client id="{D75E99B8-693E-D38A-6E10-839B1971FA04}" v="152" dt="2025-04-28T02:17:27.598"/>
    <p1510:client id="{E2F63C86-5779-7B8D-75AF-50C42D02C9D0}" v="1216" dt="2025-04-28T02:14:3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78774" autoAdjust="0"/>
  </p:normalViewPr>
  <p:slideViewPr>
    <p:cSldViewPr snapToGrid="0">
      <p:cViewPr varScale="1">
        <p:scale>
          <a:sx n="62" d="100"/>
          <a:sy n="62" d="100"/>
        </p:scale>
        <p:origin x="1560" y="77"/>
      </p:cViewPr>
      <p:guideLst>
        <p:guide orient="horz" pos="3110"/>
        <p:guide pos="55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423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51DD-4FBF-434D-B900-90F4AD8C35C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35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B46-7B1A-46FB-94AD-915A12710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1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12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cs typeface="+mn-lt"/>
              </a:rPr>
              <a:t/>
            </a:r>
            <a:br>
              <a:rPr lang="en-US" altLang="ko-KR">
                <a:cs typeface="+mn-lt"/>
              </a:rPr>
            </a:br>
            <a:endParaRPr lang="en-US" altLang="ko-KR">
              <a:ea typeface="맑은 고딕"/>
            </a:endParaRPr>
          </a:p>
          <a:p>
            <a:endParaRPr lang="ko-KR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141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URL </a:t>
            </a:r>
            <a:r>
              <a:rPr lang="ko-KR" altLang="en-US" sz="12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추출 방안 탐구</a:t>
            </a:r>
            <a:endParaRPr lang="en-US" altLang="ko-KR" sz="12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5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E5D3B0-FC8C-B334-B879-147BA238E4E7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15708" y="2259131"/>
            <a:ext cx="14907135" cy="4708677"/>
            <a:chOff x="1477492" y="2178004"/>
            <a:chExt cx="14907135" cy="4708677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7586CAB3-4E8E-E112-BEE5-03316043A557}"/>
                </a:ext>
              </a:extLst>
            </p:cNvPr>
            <p:cNvGrpSpPr/>
            <p:nvPr/>
          </p:nvGrpSpPr>
          <p:grpSpPr>
            <a:xfrm>
              <a:off x="8645400" y="4133480"/>
              <a:ext cx="3271946" cy="2617546"/>
              <a:chOff x="11998032" y="3393044"/>
              <a:chExt cx="3663944" cy="2931143"/>
            </a:xfrm>
          </p:grpSpPr>
          <p:pic>
            <p:nvPicPr>
              <p:cNvPr id="5126" name="Picture 6" descr="https://img.notionusercontent.com/s3/prod-files-secure%2Fa8564cf8-629e-45ec-bf9f-d59eddd4f436%2F7035608b-d620-43fc-a1e0-d812455c3157%2Fimage.png/size/w=2000?exp=1745309153&amp;sig=qWFFRI0-3mBJLs8oduhmwg072VfvmDRUgAuTNBlhLyI&amp;id=1ddd7f3a-d91c-80cc-95a1-dbd7a570b293&amp;table=block&amp;userId=9fe104dc-aaa9-4171-91a8-d50f41283e01">
                <a:extLst>
                  <a:ext uri="{FF2B5EF4-FFF2-40B4-BE49-F238E27FC236}">
                    <a16:creationId xmlns="" xmlns:a16="http://schemas.microsoft.com/office/drawing/2014/main" id="{6FA34002-2F7F-8DB2-8114-D2F8ECC12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17" r="23783"/>
              <a:stretch/>
            </p:blipFill>
            <p:spPr bwMode="auto">
              <a:xfrm>
                <a:off x="12889634" y="3393044"/>
                <a:ext cx="1887219" cy="2010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6" name="Picture 16" descr="Protecting Data in Google BigQuery Native Tables (part 1)">
                <a:extLst>
                  <a:ext uri="{FF2B5EF4-FFF2-40B4-BE49-F238E27FC236}">
                    <a16:creationId xmlns="" xmlns:a16="http://schemas.microsoft.com/office/drawing/2014/main" id="{570D872E-BBE2-4CDF-21BC-AA8A0694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0" t="23564" r="20496" b="25302"/>
              <a:stretch/>
            </p:blipFill>
            <p:spPr bwMode="auto">
              <a:xfrm>
                <a:off x="14581976" y="5370264"/>
                <a:ext cx="1080000" cy="944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>
                <a:extLst>
                  <a:ext uri="{FF2B5EF4-FFF2-40B4-BE49-F238E27FC236}">
                    <a16:creationId xmlns="" xmlns:a16="http://schemas.microsoft.com/office/drawing/2014/main" id="{6EC30EDD-9A90-C084-B8F8-7108E7468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1998032" y="5403576"/>
                <a:ext cx="1080000" cy="920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4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>
                <a:extLst>
                  <a:ext uri="{FF2B5EF4-FFF2-40B4-BE49-F238E27FC236}">
                    <a16:creationId xmlns="" xmlns:a16="http://schemas.microsoft.com/office/drawing/2014/main" id="{5C1BBEC8-4EFA-DEDB-4437-BF3E37D5B2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8104" y="5368714"/>
                <a:ext cx="1080000" cy="946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42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>
              <a:extLst>
                <a:ext uri="{FF2B5EF4-FFF2-40B4-BE49-F238E27FC236}">
                  <a16:creationId xmlns="" xmlns:a16="http://schemas.microsoft.com/office/drawing/2014/main" id="{631C2674-17D3-52E8-7077-DECD02042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1" t="2947" r="13307" b="-1751"/>
            <a:stretch/>
          </p:blipFill>
          <p:spPr bwMode="auto">
            <a:xfrm>
              <a:off x="7263128" y="2656810"/>
              <a:ext cx="1903028" cy="153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05581450-87CB-F162-2791-830C88FBB26E}"/>
                </a:ext>
              </a:extLst>
            </p:cNvPr>
            <p:cNvGrpSpPr/>
            <p:nvPr/>
          </p:nvGrpSpPr>
          <p:grpSpPr>
            <a:xfrm>
              <a:off x="1477492" y="4943377"/>
              <a:ext cx="2296588" cy="1119999"/>
              <a:chOff x="598441" y="2575457"/>
              <a:chExt cx="2867023" cy="1266747"/>
            </a:xfrm>
          </p:grpSpPr>
          <p:pic>
            <p:nvPicPr>
              <p:cNvPr id="4" name="그림 3" descr="텍스트, 스크린샷, 대칭이(가) 표시된 사진&#10;&#10;AI 생성 콘텐츠는 정확하지 않을 수 있습니다.">
                <a:extLst>
                  <a:ext uri="{FF2B5EF4-FFF2-40B4-BE49-F238E27FC236}">
                    <a16:creationId xmlns="" xmlns:a16="http://schemas.microsoft.com/office/drawing/2014/main" id="{CD7B8C8D-A4D8-322B-8C3D-F5A8FE60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7" y="2575457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" name="그림 4" descr="텍스트, 스크린샷, 대칭이(가) 표시된 사진&#10;&#10;AI 생성 콘텐츠는 정확하지 않을 수 있습니다.">
                <a:extLst>
                  <a:ext uri="{FF2B5EF4-FFF2-40B4-BE49-F238E27FC236}">
                    <a16:creationId xmlns="" xmlns:a16="http://schemas.microsoft.com/office/drawing/2014/main" id="{76503CB1-FBA7-3237-3C4F-A12D04320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43" y="2665744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6" name="그림 5" descr="텍스트, 스크린샷, 대칭이(가) 표시된 사진&#10;&#10;AI 생성 콘텐츠는 정확하지 않을 수 있습니다.">
                <a:extLst>
                  <a:ext uri="{FF2B5EF4-FFF2-40B4-BE49-F238E27FC236}">
                    <a16:creationId xmlns="" xmlns:a16="http://schemas.microsoft.com/office/drawing/2014/main" id="{3E64E56E-FA64-0DDC-45A9-DA413E4ED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41" y="2756031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561413" y="4382617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Web access log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79FA8006-6A3B-6410-A665-EA6644E73222}"/>
                </a:ext>
              </a:extLst>
            </p:cNvPr>
            <p:cNvGrpSpPr/>
            <p:nvPr/>
          </p:nvGrpSpPr>
          <p:grpSpPr>
            <a:xfrm>
              <a:off x="4679943" y="4726553"/>
              <a:ext cx="2932389" cy="1553648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="" xmlns:a16="http://schemas.microsoft.com/office/drawing/2014/main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="" xmlns:a16="http://schemas.microsoft.com/office/drawing/2014/main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A1118FD-F4DA-909A-6CED-4309457E6F0C}"/>
                </a:ext>
              </a:extLst>
            </p:cNvPr>
            <p:cNvSpPr txBox="1"/>
            <p:nvPr/>
          </p:nvSpPr>
          <p:spPr>
            <a:xfrm>
              <a:off x="4640562" y="4210900"/>
              <a:ext cx="2804822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</a:t>
              </a:r>
              <a:r>
                <a:rPr lang="ko-KR" altLang="en-US" sz="200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전처리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DFBE7CE8-C7E4-D88F-8808-B348BA9C105C}"/>
                </a:ext>
              </a:extLst>
            </p:cNvPr>
            <p:cNvSpPr txBox="1"/>
            <p:nvPr/>
          </p:nvSpPr>
          <p:spPr>
            <a:xfrm>
              <a:off x="8568742" y="3651698"/>
              <a:ext cx="3664213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인프라 구축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CF3BD5D0-5BF4-9863-F368-599BC10C1F6B}"/>
                </a:ext>
              </a:extLst>
            </p:cNvPr>
            <p:cNvGrpSpPr/>
            <p:nvPr/>
          </p:nvGrpSpPr>
          <p:grpSpPr>
            <a:xfrm>
              <a:off x="13054378" y="4302841"/>
              <a:ext cx="3166110" cy="2583840"/>
              <a:chOff x="12988926" y="4200109"/>
              <a:chExt cx="3532326" cy="2882706"/>
            </a:xfrm>
          </p:grpSpPr>
          <p:pic>
            <p:nvPicPr>
              <p:cNvPr id="5144" name="Picture 24" descr="w=2000 (1200×300)">
                <a:extLst>
                  <a:ext uri="{FF2B5EF4-FFF2-40B4-BE49-F238E27FC236}">
                    <a16:creationId xmlns="" xmlns:a16="http://schemas.microsoft.com/office/drawing/2014/main" id="{53B4F34D-8788-7AD6-847B-3243F7A72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227" y="6193492"/>
                <a:ext cx="3529025" cy="889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 descr="텍스트, 스크린샷, 도표, 디자인이(가) 표시된 사진&#10;&#10;AI 생성 콘텐츠는 정확하지 않을 수 있습니다.">
                <a:extLst>
                  <a:ext uri="{FF2B5EF4-FFF2-40B4-BE49-F238E27FC236}">
                    <a16:creationId xmlns="" xmlns:a16="http://schemas.microsoft.com/office/drawing/2014/main" id="{9C13C50E-42A9-99A7-D8E4-D47884E3E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8926" y="4200109"/>
                <a:ext cx="3511437" cy="199235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B7BE10D-551F-6C93-1AF8-828E62E14517}"/>
                </a:ext>
              </a:extLst>
            </p:cNvPr>
            <p:cNvSpPr txBox="1"/>
            <p:nvPr/>
          </p:nvSpPr>
          <p:spPr>
            <a:xfrm>
              <a:off x="12871515" y="3810790"/>
              <a:ext cx="35131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대시보드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구축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3941531" y="5423549"/>
              <a:ext cx="44856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1C8C9642-A7E8-88F3-D042-0565C6995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9731" y="5402332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17732BF8-8E30-02E8-8430-79D78B369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1328" y="5474780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DEBE498-2A49-591D-C96E-EC142E12A39B}"/>
                </a:ext>
              </a:extLst>
            </p:cNvPr>
            <p:cNvSpPr txBox="1"/>
            <p:nvPr/>
          </p:nvSpPr>
          <p:spPr>
            <a:xfrm>
              <a:off x="7280863" y="2178004"/>
              <a:ext cx="1869880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형상관리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="" xmlns:a16="http://schemas.microsoft.com/office/drawing/2014/main" id="{A9CAD702-224D-68C5-0B71-F70D983F2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462" y="3681930"/>
              <a:ext cx="402056" cy="2857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EC9A01B9-C141-251D-3257-802A2F0567B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626" y="3711304"/>
              <a:ext cx="439832" cy="280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744344" y="803302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전체 과정 도식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777761" y="7560160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FCB4909-E6A8-74EB-3BCE-A07ED746715A}"/>
              </a:ext>
            </a:extLst>
          </p:cNvPr>
          <p:cNvSpPr txBox="1"/>
          <p:nvPr/>
        </p:nvSpPr>
        <p:spPr>
          <a:xfrm>
            <a:off x="744344" y="8117968"/>
            <a:ext cx="127125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대용량 데이터의 로딩 및 처리를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.log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파일을 전부 로드 후 여섯 개의 파일로 분리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비정형 데이터로부터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컬럼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추출 및 필요 데이터 추출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Polars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Pandas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를 복합사용해 읽기 성능 최적화하여 데이터프레임으로 변환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더 빠른 데이터 사용을 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DB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업로드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95629" y="724345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전처리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9153" y="2049108"/>
            <a:ext cx="2887891" cy="1751051"/>
            <a:chOff x="1465134" y="6248527"/>
            <a:chExt cx="2296588" cy="1392520"/>
          </a:xfrm>
        </p:grpSpPr>
        <p:pic>
          <p:nvPicPr>
            <p:cNvPr id="34" name="그림 33" descr="텍스트, 스크린샷, 대칭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471" y="6248527"/>
              <a:ext cx="2193914" cy="9603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465134" y="7322860"/>
              <a:ext cx="2296588" cy="3181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Raw data(1000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만 라인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)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97195" y="2049108"/>
            <a:ext cx="2115420" cy="473504"/>
            <a:chOff x="1065323" y="3142436"/>
            <a:chExt cx="2115420" cy="47350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여섯 파일로 분리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05581450-87CB-F162-2791-830C88FBB26E}"/>
              </a:ext>
            </a:extLst>
          </p:cNvPr>
          <p:cNvGrpSpPr/>
          <p:nvPr/>
        </p:nvGrpSpPr>
        <p:grpSpPr>
          <a:xfrm>
            <a:off x="7302766" y="2049108"/>
            <a:ext cx="2296588" cy="1119999"/>
            <a:chOff x="598441" y="2575457"/>
            <a:chExt cx="2867023" cy="1266747"/>
          </a:xfrm>
        </p:grpSpPr>
        <p:pic>
          <p:nvPicPr>
            <p:cNvPr id="50" name="그림 49" descr="텍스트, 스크린샷, 대칭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17" y="2575457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1" name="그림 50" descr="텍스트, 스크린샷, 대칭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76503CB1-FBA7-3237-3C4F-A12D0432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643" y="2665744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2" name="그림 51" descr="텍스트, 스크린샷, 대칭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3E64E56E-FA64-0DDC-45A9-DA413E4E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441" y="2756031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1119153" y="4574768"/>
            <a:ext cx="2613752" cy="1628835"/>
            <a:chOff x="972913" y="4449831"/>
            <a:chExt cx="2613752" cy="1628835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79FA8006-6A3B-6410-A665-EA6644E73222}"/>
                </a:ext>
              </a:extLst>
            </p:cNvPr>
            <p:cNvGrpSpPr/>
            <p:nvPr/>
          </p:nvGrpSpPr>
          <p:grpSpPr>
            <a:xfrm>
              <a:off x="1338583" y="5050325"/>
              <a:ext cx="1940913" cy="1028341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="" xmlns:a16="http://schemas.microsoft.com/office/drawing/2014/main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="" xmlns:a16="http://schemas.microsoft.com/office/drawing/2014/main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972913" y="4449831"/>
              <a:ext cx="2613752" cy="475699"/>
              <a:chOff x="9477788" y="3266454"/>
              <a:chExt cx="2613752" cy="475699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="" xmlns:a16="http://schemas.microsoft.com/office/drawing/2014/main" id="{1AAEFB2E-9455-AFCB-B8DD-23409E8C12B3}"/>
                  </a:ext>
                </a:extLst>
              </p:cNvPr>
              <p:cNvCxnSpPr/>
              <p:nvPr/>
            </p:nvCxnSpPr>
            <p:spPr>
              <a:xfrm flipV="1">
                <a:off x="9564400" y="3742152"/>
                <a:ext cx="249106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9477788" y="3266454"/>
                <a:ext cx="261375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데이터프레임으로 변환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17955" b="17219"/>
          <a:stretch/>
        </p:blipFill>
        <p:spPr>
          <a:xfrm>
            <a:off x="4303458" y="4574768"/>
            <a:ext cx="2170196" cy="1406871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744344" y="6892895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sv 파일 형식 확장자 - 무료 상호 작용개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0" y="4574768"/>
            <a:ext cx="1532573" cy="15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96165"/>
              </p:ext>
            </p:extLst>
          </p:nvPr>
        </p:nvGraphicFramePr>
        <p:xfrm>
          <a:off x="12975645" y="2049108"/>
          <a:ext cx="3458842" cy="13649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9537"/>
                <a:gridCol w="1088850"/>
                <a:gridCol w="956155"/>
                <a:gridCol w="514300"/>
              </a:tblGrid>
              <a:tr h="45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STATUS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GEO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IS_BOT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200</a:t>
                      </a:r>
                      <a:endParaRPr lang="ko-KR" altLang="en-US" sz="180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Iran, ...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FALSE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404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United 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TRUE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0189505" y="2049108"/>
            <a:ext cx="2115420" cy="473504"/>
            <a:chOff x="1065323" y="3142436"/>
            <a:chExt cx="2115420" cy="47350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필요 데이터 추출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214387" y="4574768"/>
            <a:ext cx="2115420" cy="473504"/>
            <a:chOff x="1065323" y="3142436"/>
            <a:chExt cx="2115420" cy="473504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Database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업로드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160526" y="4574768"/>
            <a:ext cx="2115420" cy="473504"/>
            <a:chOff x="1065323" y="3142436"/>
            <a:chExt cx="2115420" cy="473504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r>
                <a:rPr lang="en-US" altLang="ko-KR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csv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파일로 저장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4460697" y="4574768"/>
            <a:ext cx="1964725" cy="1773426"/>
            <a:chOff x="14460697" y="4574768"/>
            <a:chExt cx="1964725" cy="1773426"/>
          </a:xfrm>
        </p:grpSpPr>
        <p:pic>
          <p:nvPicPr>
            <p:cNvPr id="89" name="Picture 16" descr="Protecting Data in Google BigQuery Native Tables (part 1)">
              <a:extLst>
                <a:ext uri="{FF2B5EF4-FFF2-40B4-BE49-F238E27FC236}">
                  <a16:creationId xmlns="" xmlns:a16="http://schemas.microsoft.com/office/drawing/2014/main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196472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pic>
        <p:nvPicPr>
          <p:cNvPr id="55" name="Picture 2" descr="Developer - Free peopl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27" y="1977146"/>
            <a:ext cx="1434595" cy="14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45" y="1977145"/>
            <a:ext cx="2091004" cy="11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693754" y="1977157"/>
            <a:ext cx="1736587" cy="449668"/>
            <a:chOff x="1065323" y="3142436"/>
            <a:chExt cx="2115420" cy="54776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90195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148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형상 관리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495263" y="1887339"/>
            <a:ext cx="1794120" cy="1848699"/>
            <a:chOff x="9229349" y="2470471"/>
            <a:chExt cx="1973983" cy="2034034"/>
          </a:xfrm>
        </p:grpSpPr>
        <p:grpSp>
          <p:nvGrpSpPr>
            <p:cNvPr id="4" name="그룹 3"/>
            <p:cNvGrpSpPr/>
            <p:nvPr/>
          </p:nvGrpSpPr>
          <p:grpSpPr>
            <a:xfrm>
              <a:off x="9229349" y="2781976"/>
              <a:ext cx="1964725" cy="1722529"/>
              <a:chOff x="10430928" y="2613389"/>
              <a:chExt cx="1964725" cy="1722529"/>
            </a:xfrm>
          </p:grpSpPr>
          <p:pic>
            <p:nvPicPr>
              <p:cNvPr id="5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0701650" y="2613389"/>
                <a:ext cx="1423280" cy="121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10430928" y="3935808"/>
                <a:ext cx="1964725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GCP Build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53959" y="2470471"/>
              <a:ext cx="749373" cy="749373"/>
              <a:chOff x="8754172" y="4251428"/>
              <a:chExt cx="1272042" cy="1272042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8754172" y="4251428"/>
                <a:ext cx="1272042" cy="127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Docker 아이콘, 로고, 기호 – PNG, SVG 무료 다운로드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8354" y="4475610"/>
                <a:ext cx="823679" cy="82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9758647" y="1826167"/>
            <a:ext cx="1678543" cy="578254"/>
            <a:chOff x="7593686" y="-1815387"/>
            <a:chExt cx="1463857" cy="613617"/>
          </a:xfrm>
        </p:grpSpPr>
        <p:pic>
          <p:nvPicPr>
            <p:cNvPr id="63" name="Picture 6" descr="990+ Eyeball Emoji Stock Photos, Pictures &amp; Royalty-Free Images - iStoc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653" y="-1815387"/>
              <a:ext cx="797312" cy="61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직선 화살표 연결선 75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H="1">
              <a:off x="7593686" y="-1212776"/>
              <a:ext cx="146385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1437190" y="-1716754"/>
            <a:ext cx="2040253" cy="456679"/>
            <a:chOff x="1065323" y="3142436"/>
            <a:chExt cx="2115420" cy="473504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빌드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81217" y="4430376"/>
            <a:ext cx="1766887" cy="1543709"/>
            <a:chOff x="14460697" y="4574768"/>
            <a:chExt cx="2079868" cy="1817157"/>
          </a:xfrm>
        </p:grpSpPr>
        <p:pic>
          <p:nvPicPr>
            <p:cNvPr id="99" name="Picture 16" descr="Protecting Data in Google BigQuery Native Tables (part 1)">
              <a:extLst>
                <a:ext uri="{FF2B5EF4-FFF2-40B4-BE49-F238E27FC236}">
                  <a16:creationId xmlns="" xmlns:a16="http://schemas.microsoft.com/office/drawing/2014/main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2079868" cy="4438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705" y="6899956"/>
            <a:ext cx="16031097" cy="2125850"/>
            <a:chOff x="781705" y="7082886"/>
            <a:chExt cx="16031097" cy="212585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FCB4909-E6A8-74EB-3BCE-A07ED746715A}"/>
                </a:ext>
              </a:extLst>
            </p:cNvPr>
            <p:cNvSpPr txBox="1"/>
            <p:nvPr/>
          </p:nvSpPr>
          <p:spPr>
            <a:xfrm>
              <a:off x="6938840" y="8261555"/>
              <a:ext cx="664953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데이터베이스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쿼리문 최적화를 통한 네트워크 및 메모리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최적화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1705" y="8285406"/>
              <a:ext cx="87757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GitHub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Docker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Google Cloud Build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CI/CD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자동화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Cloud Run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서버리스 컨테이너 실행 및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Load balancing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SSL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인증서 및 도메인 연결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44431" y="7433443"/>
              <a:ext cx="2625016" cy="616739"/>
              <a:chOff x="893228" y="2492675"/>
              <a:chExt cx="2625016" cy="61673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2396447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개발 환경 구조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240114" y="4306500"/>
            <a:ext cx="2387435" cy="2267597"/>
            <a:chOff x="7256223" y="4209697"/>
            <a:chExt cx="2533442" cy="240627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56223" y="4209697"/>
              <a:ext cx="2533442" cy="2406275"/>
              <a:chOff x="14665519" y="2662840"/>
              <a:chExt cx="2626779" cy="2494927"/>
            </a:xfrm>
          </p:grpSpPr>
          <p:pic>
            <p:nvPicPr>
              <p:cNvPr id="6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3815" y="2662840"/>
                <a:ext cx="1370186" cy="1200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4" descr="w=2000 (1200×300)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5519" y="4501072"/>
                <a:ext cx="2626779" cy="656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7466378" y="5441053"/>
              <a:ext cx="2113133" cy="4245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Cloud Run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91965" y="4512153"/>
            <a:ext cx="1922672" cy="483622"/>
            <a:chOff x="5469335" y="5680569"/>
            <a:chExt cx="2040253" cy="513198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V="1">
              <a:off x="5728636" y="6181847"/>
              <a:ext cx="1521650" cy="11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5469335" y="5680569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집계 쿼리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1AAEFB2E-9455-AFCB-B8DD-23409E8C12B3}"/>
              </a:ext>
            </a:extLst>
          </p:cNvPr>
          <p:cNvCxnSpPr/>
          <p:nvPr/>
        </p:nvCxnSpPr>
        <p:spPr>
          <a:xfrm flipH="1">
            <a:off x="9552442" y="3461044"/>
            <a:ext cx="1804244" cy="788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30BCC1FC-7DB7-30F3-41C1-2AEFF95265FC}"/>
              </a:ext>
            </a:extLst>
          </p:cNvPr>
          <p:cNvSpPr txBox="1"/>
          <p:nvPr/>
        </p:nvSpPr>
        <p:spPr>
          <a:xfrm>
            <a:off x="9266053" y="3317813"/>
            <a:ext cx="1922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빌드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배포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550855" y="4571363"/>
            <a:ext cx="1922672" cy="440715"/>
            <a:chOff x="10842427" y="5225825"/>
            <a:chExt cx="2040253" cy="467667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="" xmlns:a16="http://schemas.microsoft.com/office/drawing/2014/main" id="{1AAEFB2E-9455-AFCB-B8DD-23409E8C12B3}"/>
                </a:ext>
              </a:extLst>
            </p:cNvPr>
            <p:cNvCxnSpPr/>
            <p:nvPr/>
          </p:nvCxnSpPr>
          <p:spPr>
            <a:xfrm flipH="1">
              <a:off x="10966060" y="5693491"/>
              <a:ext cx="17929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0842427" y="5225825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SSL/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도메인 설정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193825" y="4241280"/>
            <a:ext cx="2390570" cy="1751451"/>
            <a:chOff x="11437190" y="4481384"/>
            <a:chExt cx="2390570" cy="1751451"/>
          </a:xfrm>
        </p:grpSpPr>
        <p:pic>
          <p:nvPicPr>
            <p:cNvPr id="109" name="Picture 4" descr="Load Balancing: How To Choose the Right Load Balance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87" y="4481384"/>
              <a:ext cx="1320977" cy="132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30BCC1FC-7DB7-30F3-41C1-2AEFF95265FC}"/>
                </a:ext>
              </a:extLst>
            </p:cNvPr>
            <p:cNvSpPr txBox="1"/>
            <p:nvPr/>
          </p:nvSpPr>
          <p:spPr>
            <a:xfrm>
              <a:off x="11437190" y="5832725"/>
              <a:ext cx="239057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Load Balancer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47" t="49716"/>
          <a:stretch/>
        </p:blipFill>
        <p:spPr>
          <a:xfrm>
            <a:off x="8333771" y="4618298"/>
            <a:ext cx="2718333" cy="2279949"/>
          </a:xfrm>
          <a:prstGeom prst="rect">
            <a:avLst/>
          </a:prstGeom>
        </p:spPr>
      </p:pic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39760" r="48975"/>
          <a:stretch/>
        </p:blipFill>
        <p:spPr>
          <a:xfrm>
            <a:off x="6517967" y="4166886"/>
            <a:ext cx="2313517" cy="2731362"/>
          </a:xfrm>
          <a:prstGeom prst="rect">
            <a:avLst/>
          </a:prstGeom>
        </p:spPr>
      </p:pic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0551" b="46965"/>
          <a:stretch/>
        </p:blipFill>
        <p:spPr>
          <a:xfrm>
            <a:off x="6517967" y="2364110"/>
            <a:ext cx="2695481" cy="240466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50" y="3219840"/>
            <a:ext cx="358140" cy="44767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8217" b="40584"/>
          <a:stretch/>
        </p:blipFill>
        <p:spPr>
          <a:xfrm>
            <a:off x="8704161" y="2364110"/>
            <a:ext cx="2347943" cy="269402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224" y="3494728"/>
            <a:ext cx="358140" cy="4476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8461" y="5705599"/>
            <a:ext cx="358140" cy="4476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589" y="5319837"/>
            <a:ext cx="358140" cy="4476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25781" y="7666889"/>
            <a:ext cx="16019656" cy="967296"/>
            <a:chOff x="793146" y="7082886"/>
            <a:chExt cx="16019656" cy="967296"/>
          </a:xfrm>
        </p:grpSpPr>
        <p:grpSp>
          <p:nvGrpSpPr>
            <p:cNvPr id="22" name="그룹 21"/>
            <p:cNvGrpSpPr/>
            <p:nvPr/>
          </p:nvGrpSpPr>
          <p:grpSpPr>
            <a:xfrm>
              <a:off x="844431" y="7433443"/>
              <a:ext cx="4292645" cy="616739"/>
              <a:chOff x="893228" y="2492675"/>
              <a:chExt cx="4292645" cy="6167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406407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지역 데이터 시각화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2494" y="2756684"/>
            <a:ext cx="4815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국가 정보 </a:t>
            </a: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매칭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ycountry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라이브러리로 국가 코드와 대륙 정보를 매칭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2494" y="54523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데이터 추출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도시의 위도와 경도 정보를 추출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4280" y="5322905"/>
            <a:ext cx="49347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지도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Plotly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choropleth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지역 별 방문 데이터를 지도에 표시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4280" y="2952993"/>
            <a:ext cx="493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변환</a:t>
            </a: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IP2Location DB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주소를 지역 정보로 변환합니다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835363" y="6268547"/>
            <a:ext cx="5254918" cy="367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CB7E9A-C0C7-E141-D691-0AD3C63854B5}"/>
              </a:ext>
            </a:extLst>
          </p:cNvPr>
          <p:cNvSpPr txBox="1"/>
          <p:nvPr/>
        </p:nvSpPr>
        <p:spPr>
          <a:xfrm>
            <a:off x="8674413" y="5959231"/>
            <a:ext cx="54158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Calibri"/>
              </a:rPr>
              <a:t>기술 경험을 바탕으로 한 현업에서의 효율적인 로그 분석</a:t>
            </a:r>
            <a:endParaRPr lang="ko-KR" altLang="en-US" sz="2400" dirty="0">
              <a:solidFill>
                <a:srgbClr val="C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4413" y="4149999"/>
            <a:ext cx="6845986" cy="14198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Pandas로 로그 데이터를 더욱 유의미한 데이터로 전처리​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Dash를 사용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</a:t>
            </a: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 시각화​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SQL 집계 함수를 효율적으로 사용하여 네트워크 및 메모리 성능 최적화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4401" r="93888">
                        <a14:foregroundMark x1="4645" y1="47568" x2="8557" y2="60541"/>
                        <a14:foregroundMark x1="7090" y1="35135" x2="5379" y2="75676"/>
                        <a14:foregroundMark x1="7824" y1="76757" x2="21516" y2="79459"/>
                        <a14:foregroundMark x1="7090" y1="32432" x2="5868" y2="18919"/>
                        <a14:foregroundMark x1="60636" y1="24865" x2="70416" y2="81081"/>
                        <a14:foregroundMark x1="73105" y1="81081" x2="80929" y2="19459"/>
                        <a14:foregroundMark x1="93888" y1="26486" x2="89242" y2="25946"/>
                        <a14:foregroundMark x1="89487" y1="43784" x2="93154" y2="82162"/>
                        <a14:foregroundMark x1="82885" y1="27568" x2="76284" y2="56216"/>
                        <a14:foregroundMark x1="43276" y1="23243" x2="44988" y2="44865"/>
                        <a14:foregroundMark x1="43765" y1="44865" x2="51100" y2="55135"/>
                        <a14:foregroundMark x1="51100" y1="55135" x2="51100" y2="55135"/>
                        <a14:foregroundMark x1="81663" y1="47568" x2="77506" y2="51892"/>
                        <a14:foregroundMark x1="80440" y1="50270" x2="82152" y2="37838"/>
                        <a14:foregroundMark x1="64059" y1="37838" x2="60147" y2="46486"/>
                        <a14:foregroundMark x1="63814" y1="35676" x2="69927" y2="44324"/>
                        <a14:foregroundMark x1="66504" y1="45946" x2="64548" y2="53514"/>
                        <a14:foregroundMark x1="61369" y1="47568" x2="65770" y2="5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9690" y="4515616"/>
            <a:ext cx="4110150" cy="1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A8E7EC2-189F-4A8A-92DC-39EA60EECBE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61589" y="3735823"/>
            <a:ext cx="1236804" cy="1236804"/>
            <a:chOff x="7377725" y="4517901"/>
            <a:chExt cx="878562" cy="878562"/>
          </a:xfrm>
        </p:grpSpPr>
        <p:sp>
          <p:nvSpPr>
            <p:cNvPr id="4" name="Shape 1"/>
            <p:cNvSpPr/>
            <p:nvPr/>
          </p:nvSpPr>
          <p:spPr>
            <a:xfrm>
              <a:off x="7377725" y="4517901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541277" y="4612497"/>
              <a:ext cx="551261" cy="689175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9492716" y="3714496"/>
            <a:ext cx="1258131" cy="1258131"/>
            <a:chOff x="9259283" y="4532595"/>
            <a:chExt cx="878562" cy="878562"/>
          </a:xfrm>
        </p:grpSpPr>
        <p:sp>
          <p:nvSpPr>
            <p:cNvPr id="8" name="Shape 4"/>
            <p:cNvSpPr/>
            <p:nvPr/>
          </p:nvSpPr>
          <p:spPr>
            <a:xfrm>
              <a:off x="9259283" y="4532595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422835" y="4627191"/>
              <a:ext cx="551261" cy="68917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6842110" y="6300628"/>
            <a:ext cx="1236804" cy="1236804"/>
            <a:chOff x="7019483" y="6241093"/>
            <a:chExt cx="1236804" cy="1236804"/>
          </a:xfrm>
        </p:grpSpPr>
        <p:sp>
          <p:nvSpPr>
            <p:cNvPr id="12" name="Shape 7"/>
            <p:cNvSpPr/>
            <p:nvPr/>
          </p:nvSpPr>
          <p:spPr>
            <a:xfrm>
              <a:off x="7019483" y="6241093"/>
              <a:ext cx="1236804" cy="1236804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228318" y="6391652"/>
              <a:ext cx="776043" cy="970193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9468343" y="6300627"/>
            <a:ext cx="1282503" cy="1282503"/>
            <a:chOff x="9299876" y="6184836"/>
            <a:chExt cx="878562" cy="878562"/>
          </a:xfrm>
        </p:grpSpPr>
        <p:sp>
          <p:nvSpPr>
            <p:cNvPr id="16" name="Shape 10"/>
            <p:cNvSpPr/>
            <p:nvPr/>
          </p:nvSpPr>
          <p:spPr>
            <a:xfrm>
              <a:off x="9299876" y="6184836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63428" y="6279433"/>
              <a:ext cx="551261" cy="689175"/>
            </a:xfrm>
            <a:prstGeom prst="rect">
              <a:avLst/>
            </a:prstGeom>
          </p:spPr>
        </p:pic>
      </p:grpSp>
      <p:cxnSp>
        <p:nvCxnSpPr>
          <p:cNvPr id="31" name="직선 연결선 30"/>
          <p:cNvCxnSpPr/>
          <p:nvPr/>
        </p:nvCxnSpPr>
        <p:spPr>
          <a:xfrm>
            <a:off x="1002082" y="5636627"/>
            <a:ext cx="155823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76396" y="2199163"/>
            <a:ext cx="0" cy="68822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1365707" y="3716541"/>
            <a:ext cx="5178622" cy="1191439"/>
            <a:chOff x="-5742502" y="3383280"/>
            <a:chExt cx="5178622" cy="1191439"/>
          </a:xfrm>
        </p:grpSpPr>
        <p:sp>
          <p:nvSpPr>
            <p:cNvPr id="2" name="TextBox 1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AWS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로그 이용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추후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AWS Lambda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로그로 분석 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06083" y="6391691"/>
            <a:ext cx="5178622" cy="1191439"/>
            <a:chOff x="-5742502" y="3383280"/>
            <a:chExt cx="5178622" cy="1191439"/>
          </a:xfrm>
        </p:grpSpPr>
        <p:sp>
          <p:nvSpPr>
            <p:cNvPr id="37" name="TextBox 36"/>
            <p:cNvSpPr txBox="1"/>
            <p:nvPr/>
          </p:nvSpPr>
          <p:spPr>
            <a:xfrm>
              <a:off x="-3972446" y="3383280"/>
              <a:ext cx="3408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URL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추출 방안 탐구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URL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유의미한 값 파싱 방안 탐색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02082" y="3758367"/>
            <a:ext cx="5178622" cy="1191439"/>
            <a:chOff x="-5742502" y="3383280"/>
            <a:chExt cx="5178622" cy="1191439"/>
          </a:xfrm>
        </p:grpSpPr>
        <p:sp>
          <p:nvSpPr>
            <p:cNvPr id="40" name="TextBox 39"/>
            <p:cNvSpPr txBox="1"/>
            <p:nvPr/>
          </p:nvSpPr>
          <p:spPr>
            <a:xfrm>
              <a:off x="-3459480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현업 적용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현업 데이터 기반으로 시각화 진행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442792" y="6329580"/>
            <a:ext cx="5647092" cy="1560771"/>
            <a:chOff x="-5742502" y="3383280"/>
            <a:chExt cx="5178622" cy="1560771"/>
          </a:xfrm>
        </p:grpSpPr>
        <p:sp>
          <p:nvSpPr>
            <p:cNvPr id="43" name="TextBox 42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기술 발전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5742502" y="4113054"/>
              <a:ext cx="5178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파이썬</a:t>
              </a:r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3.13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시계열 기반 예측 모델 실행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3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114317" y="5659362"/>
            <a:ext cx="2777361" cy="2761099"/>
            <a:chOff x="-5742502" y="3383280"/>
            <a:chExt cx="5178622" cy="2761099"/>
          </a:xfrm>
        </p:grpSpPr>
        <p:sp>
          <p:nvSpPr>
            <p:cNvPr id="42" name="TextBox 41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정민영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한 달 동안 많은 것을 배우며 팀원 분들과 문제 해결 능력을 키울 수 있었고 앞으로도 이러한 도전적인 프로젝트에 참여할 수 있기를 기대합니다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같이 고생해주신 팀원 분들께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4D0D68-9E64-95BE-6739-0008CC6E5C69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10650" y="2454278"/>
            <a:ext cx="14487726" cy="2810828"/>
            <a:chOff x="1520584" y="3605213"/>
            <a:chExt cx="14487726" cy="2810828"/>
          </a:xfrm>
        </p:grpSpPr>
        <p:pic>
          <p:nvPicPr>
            <p:cNvPr id="2054" name="Picture 6" descr="https://img.notionusercontent.com/s3/prod-files-secure%2Fa8564cf8-629e-45ec-bf9f-d59eddd4f436%2F13b9e3aa-b29b-47b4-85f9-eb1d0475a7f0%2Fhamster_1f439.png/size/w=2000?exp=1745831435&amp;sig=i2l18wCdPVn96Ux4B-sbE30XS_xaUWybgWCpGPJdYCU&amp;id=1dfd7f3a-d91c-8016-a0b2-e07833157371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51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img.notionusercontent.com/s3/prod-files-secure%2Fa8564cf8-629e-45ec-bf9f-d59eddd4f436%2Fb4a06bb0-1b7b-41f6-81d1-03cfea9c0b3d%2Frabbit_1f407.png/size/w=2000?exp=1745831447&amp;sig=SJXihXatU2LZrXPUULz7ESeWNt4YBcFw8CU7bV0p6mk&amp;id=1dfd7f3a-d91c-80dc-bfc5-e32eb87bd3d9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img.notionusercontent.com/s3/prod-files-secure%2Fa8564cf8-629e-45ec-bf9f-d59eddd4f436%2F709eb476-f656-41ff-a63c-3d870f81e727%2Ft-rex_1f996.png/size/w=2000?exp=1745831455&amp;sig=9TUvp5Ujz0ETFvHny1zEakfkUlMsb-PnF3zV6wecJhY&amp;id=1dfd7f3a-d91c-80b9-ac38-e4f1ae6207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5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img.notionusercontent.com/s3/prod-files-secure%2Fa8564cf8-629e-45ec-bf9f-d59eddd4f436%2Fd7b07304-59ef-4cf3-b684-64ba4366d827%2Fspouting-whale_1f433.png/size/w=2000?exp=1745831462&amp;sig=U3X5kLsWRrKuwF0sBhSnczMiEM_jPTwKceCQvSMpl_I&amp;id=1dfd7f3a-d91c-8094-8ce4-e479c321eb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7483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ar - Free sign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86" y="5575728"/>
            <a:ext cx="342644" cy="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249253" y="5666668"/>
            <a:ext cx="2777361" cy="3038098"/>
            <a:chOff x="-5742502" y="3383280"/>
            <a:chExt cx="5178622" cy="3038098"/>
          </a:xfrm>
        </p:grpSpPr>
        <p:sp>
          <p:nvSpPr>
            <p:cNvPr id="30" name="TextBox 29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김민지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체계적으로 배울 수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있어 매우 유익했습니다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 빨리 배웠으면 좋았을 것 같지만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DX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와 현업 업무에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활용할 수 있을 것 같습니다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en-US" altLang="ko-KR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팀원 </a:t>
              </a:r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분들 덕분에 프로젝트 기간 즐겁게 보낼 수 있어 </a:t>
              </a:r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좋았고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1785" y="5659362"/>
            <a:ext cx="2777361" cy="2761099"/>
            <a:chOff x="-5742502" y="3383280"/>
            <a:chExt cx="5178622" cy="2761099"/>
          </a:xfrm>
        </p:grpSpPr>
        <p:sp>
          <p:nvSpPr>
            <p:cNvPr id="33" name="TextBox 32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정민화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대용량 로그 데이터를 처음 다뤄보았는데 새로운 경험이었습니다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 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다양한 시각화 방법을 배워서 데이터를 다룰 때 도움이 많이 될 것 같습니다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함께해 주신 팀원 분들 너무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:)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3046848" y="5659362"/>
            <a:ext cx="2777361" cy="3038098"/>
            <a:chOff x="-5742502" y="3383280"/>
            <a:chExt cx="5178622" cy="3038098"/>
          </a:xfrm>
        </p:grpSpPr>
        <p:sp>
          <p:nvSpPr>
            <p:cNvPr id="45" name="TextBox 44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이진서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오랜 도전 끝에 마침내 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익혀 해보고 싶었던 데이터 처리와 시각화를 직접 프로젝트로 구현할 수 있었던 이번 경험은 저에게 큰 성장을 안겨주었습니다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더불어 성장의 기회를 준 우리 팀에 너무나 감사드립니다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766827"/>
            <a:ext cx="11160121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Calibri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 </a:t>
            </a: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 연구 과제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889F7B1-68CB-363C-A6B1-102CD67D662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49C7DA4-CA21-696D-170F-DAF3A4E7A309}"/>
              </a:ext>
            </a:extLst>
          </p:cNvPr>
          <p:cNvSpPr txBox="1"/>
          <p:nvPr/>
        </p:nvSpPr>
        <p:spPr>
          <a:xfrm>
            <a:off x="682544" y="4018671"/>
            <a:ext cx="6311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웹 서버 로그 대시보드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42A33E-D2F7-CBF6-882D-2E56F438A089}"/>
              </a:ext>
            </a:extLst>
          </p:cNvPr>
          <p:cNvSpPr txBox="1"/>
          <p:nvPr/>
        </p:nvSpPr>
        <p:spPr>
          <a:xfrm>
            <a:off x="683998" y="5400094"/>
            <a:ext cx="73537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pandas와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Dash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앱을 활용한 웹 서버 로그를 분석하고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시각화한 대시보드</a:t>
            </a:r>
          </a:p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  <a:p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시간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별 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트래픽</a:t>
            </a:r>
            <a:r>
              <a:rPr lang="en-US" alt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,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방문자 분석, 유입 경로, 지역 별 방문자, 상태 코드 분석 결과를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시각화하여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직관적인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인사이트 제공</a:t>
            </a:r>
            <a:endParaRPr lang="ko-KR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654E75E7-4D9C-6680-F577-DD9C32F84F60}"/>
              </a:ext>
            </a:extLst>
          </p:cNvPr>
          <p:cNvGrpSpPr/>
          <p:nvPr/>
        </p:nvGrpSpPr>
        <p:grpSpPr>
          <a:xfrm>
            <a:off x="8568307" y="1379747"/>
            <a:ext cx="8992633" cy="8511602"/>
            <a:chOff x="8568307" y="1379747"/>
            <a:chExt cx="8992633" cy="8511602"/>
          </a:xfrm>
          <a:solidFill>
            <a:schemeClr val="bg1">
              <a:lumMod val="85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BA037D86-143A-3448-00B4-7C256E488D76}"/>
                </a:ext>
              </a:extLst>
            </p:cNvPr>
            <p:cNvSpPr/>
            <p:nvPr/>
          </p:nvSpPr>
          <p:spPr>
            <a:xfrm>
              <a:off x="8568307" y="1379747"/>
              <a:ext cx="8992633" cy="849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9" name="그림 8" descr="텍스트, 도표, 스크린샷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328AE823-2ACF-0F44-340B-149981F7C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571" y="1409985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0" name="그림 9" descr="텍스트, 스크린샷, 도표, 폰트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A0A9F7E7-6F85-CABF-CA86-9BFC797E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7571" y="4367720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1" name="그림 10" descr="텍스트, 스크린샷, 도표, 다채로움이(가) 표시된 사진&#10;&#10;AI 생성 콘텐츠는 정확하지 않을 수 있습니다.">
              <a:extLst>
                <a:ext uri="{FF2B5EF4-FFF2-40B4-BE49-F238E27FC236}">
                  <a16:creationId xmlns="" xmlns:a16="http://schemas.microsoft.com/office/drawing/2014/main" id="{757AB1F2-7C33-CA7E-00E3-EDD52E71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7571" y="7285930"/>
              <a:ext cx="7798610" cy="260541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90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정오각형 27"/>
          <p:cNvSpPr/>
          <p:nvPr/>
        </p:nvSpPr>
        <p:spPr>
          <a:xfrm>
            <a:off x="6005409" y="2671955"/>
            <a:ext cx="5622324" cy="5354594"/>
          </a:xfrm>
          <a:prstGeom prst="pentagon">
            <a:avLst/>
          </a:prstGeom>
          <a:noFill/>
          <a:ln w="19050">
            <a:solidFill>
              <a:srgbClr val="A5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19918" y="4113420"/>
            <a:ext cx="1748653" cy="1748653"/>
            <a:chOff x="633791" y="4137058"/>
            <a:chExt cx="1489292" cy="1489292"/>
          </a:xfrm>
        </p:grpSpPr>
        <p:sp>
          <p:nvSpPr>
            <p:cNvPr id="34" name="타원 33"/>
            <p:cNvSpPr/>
            <p:nvPr/>
          </p:nvSpPr>
          <p:spPr>
            <a:xfrm>
              <a:off x="633791" y="4137058"/>
              <a:ext cx="1489292" cy="1489292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38" name="Image 2" descr="preencoded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185" t="33790" r="32475" b="33815"/>
            <a:stretch/>
          </p:blipFill>
          <p:spPr>
            <a:xfrm>
              <a:off x="1151898" y="4628800"/>
              <a:ext cx="470746" cy="51782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916410" y="4887710"/>
            <a:ext cx="1748653" cy="1748653"/>
            <a:chOff x="1613465" y="2571172"/>
            <a:chExt cx="1748653" cy="1748653"/>
          </a:xfrm>
        </p:grpSpPr>
        <p:sp>
          <p:nvSpPr>
            <p:cNvPr id="40" name="타원 39"/>
            <p:cNvSpPr/>
            <p:nvPr/>
          </p:nvSpPr>
          <p:spPr>
            <a:xfrm>
              <a:off x="1613465" y="2571172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027" t="13881" r="18471" b="2793"/>
            <a:stretch/>
          </p:blipFill>
          <p:spPr>
            <a:xfrm>
              <a:off x="2327018" y="3268806"/>
              <a:ext cx="383889" cy="44787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7916410" y="1976235"/>
            <a:ext cx="1748653" cy="1748653"/>
            <a:chOff x="2310989" y="2403931"/>
            <a:chExt cx="1748653" cy="1748653"/>
          </a:xfrm>
        </p:grpSpPr>
        <p:sp>
          <p:nvSpPr>
            <p:cNvPr id="45" name="타원 44"/>
            <p:cNvSpPr/>
            <p:nvPr/>
          </p:nvSpPr>
          <p:spPr>
            <a:xfrm>
              <a:off x="2310989" y="2403931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3" name="Image 1" descr="preencoded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0093" t="31865" r="30670" b="34808"/>
            <a:stretch/>
          </p:blipFill>
          <p:spPr>
            <a:xfrm>
              <a:off x="2839592" y="2914652"/>
              <a:ext cx="642551" cy="65491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0841631" y="4113420"/>
            <a:ext cx="1748653" cy="1748653"/>
            <a:chOff x="15426179" y="4192343"/>
            <a:chExt cx="1748653" cy="1748653"/>
          </a:xfrm>
        </p:grpSpPr>
        <p:sp>
          <p:nvSpPr>
            <p:cNvPr id="52" name="타원 51"/>
            <p:cNvSpPr/>
            <p:nvPr/>
          </p:nvSpPr>
          <p:spPr>
            <a:xfrm>
              <a:off x="15426179" y="41923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3" name="Image 4" descr="preencoded.png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7661" t="34850" r="39157" b="36425"/>
            <a:stretch/>
          </p:blipFill>
          <p:spPr>
            <a:xfrm>
              <a:off x="16084838" y="4827667"/>
              <a:ext cx="345989" cy="55816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6033517" y="7174801"/>
            <a:ext cx="1748653" cy="1748653"/>
            <a:chOff x="15301489" y="4817843"/>
            <a:chExt cx="1748653" cy="1748653"/>
          </a:xfrm>
        </p:grpSpPr>
        <p:sp>
          <p:nvSpPr>
            <p:cNvPr id="57" name="타원 56"/>
            <p:cNvSpPr/>
            <p:nvPr/>
          </p:nvSpPr>
          <p:spPr>
            <a:xfrm>
              <a:off x="15301489" y="48178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6" name="Image 3" descr="preencoded.png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9236" t="39451" r="32299" b="37283"/>
            <a:stretch/>
          </p:blipFill>
          <p:spPr>
            <a:xfrm>
              <a:off x="15834035" y="5512402"/>
              <a:ext cx="629920" cy="4572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9571042" y="7174801"/>
            <a:ext cx="1748653" cy="1748653"/>
            <a:chOff x="15301489" y="1694810"/>
            <a:chExt cx="1748653" cy="1748653"/>
          </a:xfrm>
        </p:grpSpPr>
        <p:sp>
          <p:nvSpPr>
            <p:cNvPr id="51" name="타원 50"/>
            <p:cNvSpPr/>
            <p:nvPr/>
          </p:nvSpPr>
          <p:spPr>
            <a:xfrm>
              <a:off x="15301489" y="1694810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1026" name="Picture 2" descr="Error 404 - Free computer icon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3925" y="2346782"/>
              <a:ext cx="503779" cy="50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879726" y="21754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시간별 트래픽 추이 분석</a:t>
            </a:r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200090" y="4550770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별 접속 추이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504" y="7572073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유입 경로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유입 경로 파악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55841" y="7705894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발생 비교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89081" y="456107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2364AF-FA95-844E-7299-875EB6153E7E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B6607F-78F0-101C-064A-00E98C6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3" y="3374496"/>
            <a:ext cx="13186907" cy="46405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트래픽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분석 결과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9893BAC-CB3F-3BEC-1610-46DFD22CAAC8}"/>
              </a:ext>
            </a:extLst>
          </p:cNvPr>
          <p:cNvSpPr txBox="1"/>
          <p:nvPr/>
        </p:nvSpPr>
        <p:spPr>
          <a:xfrm>
            <a:off x="1849501" y="8209738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날짜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시간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대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트래픽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집계하여 추이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분석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방문자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6E38836-526A-6A86-2223-95C8250A4C11}"/>
              </a:ext>
            </a:extLst>
          </p:cNvPr>
          <p:cNvSpPr txBox="1"/>
          <p:nvPr/>
        </p:nvSpPr>
        <p:spPr>
          <a:xfrm>
            <a:off x="1849501" y="8207921"/>
            <a:ext cx="11838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전체 방문자 중 신규 방문자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재 방문자 비교 및 시각화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방문자 디바이스 총합 표시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AD1E031-B603-DE23-5515-EE5A7733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5" y="3384254"/>
            <a:ext cx="12194572" cy="46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경로 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6E38836-526A-6A86-2223-95C8250A4C11}"/>
              </a:ext>
            </a:extLst>
          </p:cNvPr>
          <p:cNvSpPr txBox="1"/>
          <p:nvPr/>
        </p:nvSpPr>
        <p:spPr>
          <a:xfrm>
            <a:off x="1849501" y="821040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User Agent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값 활용하여 유입 경로 순위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분포 시각화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7AA355AB-2E37-1CDE-F064-F4B7D135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99" y="3375831"/>
            <a:ext cx="9271565" cy="46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경로 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IP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에서 지역 정보 추출하여 대륙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국가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도시 별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접근 수 비교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11" name="그림 10" descr="텍스트, 지도, 도표이(가) 표시된 사진&#10;&#10;AI 생성 콘텐츠는 정확하지 않을 수 있습니다.">
            <a:extLst>
              <a:ext uri="{FF2B5EF4-FFF2-40B4-BE49-F238E27FC236}">
                <a16:creationId xmlns="" xmlns:a16="http://schemas.microsoft.com/office/drawing/2014/main" id="{2B84FC9C-9641-9809-E9F2-4E823C2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38"/>
          <a:stretch/>
        </p:blipFill>
        <p:spPr>
          <a:xfrm>
            <a:off x="4510711" y="3393451"/>
            <a:ext cx="8534741" cy="4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상태 코드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="" xmlns:a16="http://schemas.microsoft.com/office/drawing/2014/main" id="{A5920D09-4CFD-93F6-1441-71FFEF7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02" y="3386738"/>
            <a:ext cx="10322158" cy="4637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상태 코드 분류별 집계 데이터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차트 시각화 및 로그 검색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783</Words>
  <Application>Microsoft Office PowerPoint</Application>
  <PresentationFormat>사용자 지정</PresentationFormat>
  <Paragraphs>156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Calibri</vt:lpstr>
      <vt:lpstr>LG Smart UI SemiBold</vt:lpstr>
      <vt:lpstr>LG Smart UI Bold</vt:lpstr>
      <vt:lpstr>LG Smart UI Light</vt:lpstr>
      <vt:lpstr>LG Smart UI Regular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이진서/연구원/ID광고/컨텐츠솔루션Project(jinseo.lee@lge.com)</cp:lastModifiedBy>
  <cp:revision>67</cp:revision>
  <dcterms:created xsi:type="dcterms:W3CDTF">2022-12-09T16:47:26Z</dcterms:created>
  <dcterms:modified xsi:type="dcterms:W3CDTF">2025-04-28T23:41:52Z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Theme:3</vt:lpwstr>
  </property>
  <property fmtid="{D5CDD505-2E9C-101B-9397-08002B2CF9AE}" pid="3" name="ClassificationContentMarkingHeaderText">
    <vt:lpwstr>LGE Internal Use Only</vt:lpwstr>
  </property>
  <property fmtid="{D5CDD505-2E9C-101B-9397-08002B2CF9AE}" pid="4" name="MSIP_Label_cc6ed9fc-fefc-4a0c-a6d6-10cf236c0d4f_Enabled">
    <vt:lpwstr>true</vt:lpwstr>
  </property>
  <property fmtid="{D5CDD505-2E9C-101B-9397-08002B2CF9AE}" pid="5" name="MSIP_Label_cc6ed9fc-fefc-4a0c-a6d6-10cf236c0d4f_SetDate">
    <vt:lpwstr>2025-04-28T00:02:33Z</vt:lpwstr>
  </property>
  <property fmtid="{D5CDD505-2E9C-101B-9397-08002B2CF9AE}" pid="6" name="MSIP_Label_cc6ed9fc-fefc-4a0c-a6d6-10cf236c0d4f_Method">
    <vt:lpwstr>Standard</vt:lpwstr>
  </property>
  <property fmtid="{D5CDD505-2E9C-101B-9397-08002B2CF9AE}" pid="7" name="MSIP_Label_cc6ed9fc-fefc-4a0c-a6d6-10cf236c0d4f_Name">
    <vt:lpwstr>Internal use only</vt:lpwstr>
  </property>
  <property fmtid="{D5CDD505-2E9C-101B-9397-08002B2CF9AE}" pid="8" name="MSIP_Label_cc6ed9fc-fefc-4a0c-a6d6-10cf236c0d4f_SiteId">
    <vt:lpwstr>5069cde4-642a-45c0-8094-d0c2dec10be3</vt:lpwstr>
  </property>
  <property fmtid="{D5CDD505-2E9C-101B-9397-08002B2CF9AE}" pid="9" name="MSIP_Label_cc6ed9fc-fefc-4a0c-a6d6-10cf236c0d4f_ActionId">
    <vt:lpwstr>1d6bf7b8-b382-4e2c-9678-9f9edf28b085</vt:lpwstr>
  </property>
  <property fmtid="{D5CDD505-2E9C-101B-9397-08002B2CF9AE}" pid="10" name="MSIP_Label_cc6ed9fc-fefc-4a0c-a6d6-10cf236c0d4f_ContentBits">
    <vt:lpwstr>1</vt:lpwstr>
  </property>
  <property fmtid="{D5CDD505-2E9C-101B-9397-08002B2CF9AE}" pid="11" name="MSIP_Label_cc6ed9fc-fefc-4a0c-a6d6-10cf236c0d4f_Tag">
    <vt:lpwstr>10, 3, 0, 2</vt:lpwstr>
  </property>
</Properties>
</file>