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2" r:id="rId3"/>
    <p:sldId id="260" r:id="rId4"/>
    <p:sldId id="261" r:id="rId5"/>
    <p:sldId id="257" r:id="rId6"/>
    <p:sldId id="259" r:id="rId7"/>
    <p:sldId id="258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06.06.2025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06.06.2025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06.06.2025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06.06.2025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06.06.2025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06.06.2025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06.06.2025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06.06.2025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«Фанат </a:t>
            </a:r>
            <a:r>
              <a:rPr lang="ru-RU" dirty="0" err="1" smtClean="0"/>
              <a:t>Автоваза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Мирской</a:t>
            </a:r>
          </a:p>
          <a:p>
            <a:r>
              <a:rPr lang="ru-RU" dirty="0" smtClean="0"/>
              <a:t>Сапронов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 «ФАНАТ АВТОВАЗА»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0000" algn="just">
              <a:spcBef>
                <a:spcPts val="0"/>
              </a:spcBef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Данная ИС разработана на платформе «1С: Предприятия» специально для автоматизации ключевых 	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бизнес-процессов 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онлайн-магазина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450000" algn="just">
              <a:spcBef>
                <a:spcPts val="0"/>
              </a:spcBef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Цель создания системы – обеспечение быстрого, надёжного и прозрачного учёта всех операций – от закупки до загрузки товаров клиента.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ОСНОВНОЙ ФУНКЦИОНАЛ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450000" algn="just">
              <a:spcBef>
                <a:spcPts val="0"/>
              </a:spcBef>
              <a:spcAft>
                <a:spcPts val="500"/>
              </a:spcAft>
              <a:buNone/>
            </a:pP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ИС состоит из нескольких функциональных подсистем, каждая из которых отвечает за определённый блок учёта и взаимодействует с остальными модулями:</a:t>
            </a:r>
          </a:p>
          <a:p>
            <a:pPr marL="0" indent="450000" algn="just">
              <a:spcBef>
                <a:spcPts val="0"/>
              </a:spcBef>
              <a:buFont typeface="+mj-lt"/>
              <a:buAutoNum type="arabicPeriod"/>
            </a:pPr>
            <a:r>
              <a:rPr lang="ru-RU" sz="2900" b="1" i="1" u="sng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Управление заказами</a:t>
            </a:r>
            <a:r>
              <a:rPr lang="ru-RU" sz="2900" u="sng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 быстрое заполнение и автоматическое создание документа «Реализация товаров»;</a:t>
            </a:r>
          </a:p>
          <a:p>
            <a:pPr marL="0" indent="450000" algn="just">
              <a:spcBef>
                <a:spcPts val="0"/>
              </a:spcBef>
              <a:buFont typeface="+mj-lt"/>
              <a:buAutoNum type="arabicPeriod"/>
            </a:pPr>
            <a:r>
              <a:rPr lang="ru-RU" sz="2900" b="1" i="1" u="sng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Реализация товаров:</a:t>
            </a:r>
            <a:r>
              <a:rPr lang="ru-RU" sz="2900" b="1" i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формируется на основании «Заказа», исключает повторный ввод данных;</a:t>
            </a:r>
          </a:p>
          <a:p>
            <a:pPr marL="0" indent="450000" algn="just">
              <a:spcBef>
                <a:spcPts val="0"/>
              </a:spcBef>
              <a:buFont typeface="+mj-lt"/>
              <a:buAutoNum type="arabicPeriod"/>
            </a:pPr>
            <a:r>
              <a:rPr lang="ru-RU" sz="2900" b="1" i="1" u="sng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Учёт остатков на складах: 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автоматическое обновление остатков, учёт по складам;</a:t>
            </a:r>
          </a:p>
          <a:p>
            <a:pPr marL="0" indent="450000" algn="just">
              <a:spcBef>
                <a:spcPts val="0"/>
              </a:spcBef>
              <a:buFont typeface="+mj-lt"/>
              <a:buAutoNum type="arabicPeriod"/>
            </a:pPr>
            <a:r>
              <a:rPr lang="ru-RU" sz="2900" b="1" i="1" u="sng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Управление ценами:</a:t>
            </a:r>
            <a:r>
              <a:rPr lang="ru-RU" sz="2900" b="1" i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автоматическая подстановка актуальных цен в документы;</a:t>
            </a:r>
          </a:p>
          <a:p>
            <a:pPr marL="0" indent="450000" algn="just">
              <a:spcBef>
                <a:spcPts val="0"/>
              </a:spcBef>
              <a:buFont typeface="+mj-lt"/>
              <a:buAutoNum type="arabicPeriod"/>
            </a:pPr>
            <a:r>
              <a:rPr lang="ru-RU" sz="2900" b="1" i="1" u="sng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Учёт закупок:</a:t>
            </a:r>
            <a:r>
              <a:rPr lang="ru-RU" sz="2900" b="1" i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поступления от поставщиков с автоматическим обновлением остатков.</a:t>
            </a:r>
          </a:p>
          <a:p>
            <a:pPr marL="0" indent="450000" algn="just">
              <a:spcBef>
                <a:spcPts val="0"/>
              </a:spcBef>
              <a:buFont typeface="+mj-lt"/>
              <a:buAutoNum type="arabicPeriod"/>
            </a:pPr>
            <a:r>
              <a:rPr lang="ru-RU" sz="2900" b="1" i="1" u="sng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Отчётность: </a:t>
            </a:r>
            <a:r>
              <a:rPr lang="ru-RU" sz="2900" b="1" i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900" dirty="0" smtClean="0">
                <a:latin typeface="Times New Roman" pitchFamily="18" charset="0"/>
                <a:cs typeface="Times New Roman" pitchFamily="18" charset="0"/>
              </a:rPr>
              <a:t>анализ продаж, остатков товаров на складах.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ИС УПРОЩАЕТ РАБОТУ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283464" algn="just">
              <a:buNone/>
            </a:pPr>
            <a:r>
              <a:rPr lang="ru-RU" sz="2000" dirty="0" smtClean="0"/>
              <a:t>Остатки товаров на складах и продажи мгновенно обновляются благодаря встроенным регистрам остатков и оборотов. Исключён ручной подсчёт сумм за позицию товара в документе и общей суммы. Актуальные цены на товары </a:t>
            </a:r>
            <a:r>
              <a:rPr lang="ru-RU" sz="2000" dirty="0" smtClean="0"/>
              <a:t>подставляются автоматически. Всегда </a:t>
            </a:r>
            <a:r>
              <a:rPr lang="ru-RU" sz="2000" dirty="0" smtClean="0"/>
              <a:t>можно получить  достоверный отчёт по продажам и остаткам товара в один клик.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КЛЮЧЕВЫЕ ВОЗМОЖНОСТИ</a:t>
            </a:r>
            <a:endParaRPr lang="ru-RU" dirty="0"/>
          </a:p>
        </p:txBody>
      </p:sp>
      <p:pic>
        <p:nvPicPr>
          <p:cNvPr id="1027" name="Picture 3" descr="C:\Users\студент\Downloads\схема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714488"/>
            <a:ext cx="5843603" cy="42254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ВАШИ ПРОБЛЕМЫ – НАШЕ РЕШЕНИЯ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31470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749675"/>
                <a:gridCol w="3749675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Проблема</a:t>
                      </a:r>
                      <a:endParaRPr lang="ru-RU" b="1" dirty="0"/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Решение</a:t>
                      </a:r>
                      <a:endParaRPr lang="ru-RU" b="1" dirty="0"/>
                    </a:p>
                  </a:txBody>
                  <a:tcPr marL="95250" marR="95250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Ручной учет заказов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Автоматизация обработки 100% заказов</a:t>
                      </a:r>
                    </a:p>
                  </a:txBody>
                  <a:tcPr marL="95250" marR="95250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Ошибки в остатках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Контроль в реальном времени + предупреждения</a:t>
                      </a:r>
                    </a:p>
                  </a:txBody>
                  <a:tcPr marL="95250" marR="95250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Долгая отчетность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 </a:t>
                      </a:r>
                      <a:r>
                        <a:rPr lang="ru-RU" dirty="0"/>
                        <a:t>ключевых отчетов за 3 клика</a:t>
                      </a:r>
                    </a:p>
                  </a:txBody>
                  <a:tcPr marL="95250" marR="95250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Упущенные продажи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Интеграция с сайтом и </a:t>
                      </a:r>
                      <a:r>
                        <a:rPr lang="ru-RU" dirty="0" err="1"/>
                        <a:t>маркетплейсами</a:t>
                      </a:r>
                      <a:endParaRPr lang="ru-RU" dirty="0"/>
                    </a:p>
                  </a:txBody>
                  <a:tcPr marL="95250" marR="95250" marT="95250" marB="952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ЭКОНОМИЧЕСКИЙ ЭФФЕКТ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49" cy="20193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499783"/>
                <a:gridCol w="2499783"/>
                <a:gridCol w="2499783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Показатель</a:t>
                      </a:r>
                      <a:endParaRPr lang="ru-RU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latin typeface="Times New Roman" pitchFamily="18" charset="0"/>
                          <a:cs typeface="Times New Roman" pitchFamily="18" charset="0"/>
                        </a:rPr>
                        <a:t>До</a:t>
                      </a:r>
                      <a:endParaRPr lang="ru-RU" sz="14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>
                          <a:latin typeface="Times New Roman" pitchFamily="18" charset="0"/>
                          <a:cs typeface="Times New Roman" pitchFamily="18" charset="0"/>
                        </a:rPr>
                        <a:t>После</a:t>
                      </a:r>
                      <a:endParaRPr lang="ru-RU" sz="14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0" marR="95250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Время обработки заказа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15 мин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latin typeface="Times New Roman" pitchFamily="18" charset="0"/>
                          <a:cs typeface="Times New Roman" pitchFamily="18" charset="0"/>
                        </a:rPr>
                        <a:t>2 мин</a:t>
                      </a:r>
                    </a:p>
                  </a:txBody>
                  <a:tcPr marL="95250" marR="95250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>
                          <a:latin typeface="Times New Roman" pitchFamily="18" charset="0"/>
                          <a:cs typeface="Times New Roman" pitchFamily="18" charset="0"/>
                        </a:rPr>
                        <a:t>Ошибки учета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9%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latin typeface="Times New Roman" pitchFamily="18" charset="0"/>
                          <a:cs typeface="Times New Roman" pitchFamily="18" charset="0"/>
                        </a:rPr>
                        <a:t>0.2%</a:t>
                      </a:r>
                    </a:p>
                  </a:txBody>
                  <a:tcPr marL="95250" marR="95250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Формирование отчетов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3 ч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5 мин</a:t>
                      </a:r>
                    </a:p>
                  </a:txBody>
                  <a:tcPr marL="95250" marR="95250" marT="95250" marB="95250" anchor="ctr"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Итог: +23% прибыли у 85% клиентов за 1 квартал</a:t>
                      </a:r>
                    </a:p>
                  </a:txBody>
                  <a:tcPr marR="95250" marT="95250" marB="95250" anchor="ctr"/>
                </a:tc>
                <a:tc hMerge="1">
                  <a:txBody>
                    <a:bodyPr/>
                    <a:lstStyle/>
                    <a:p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ИТОГ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450000" algn="just">
              <a:spcBef>
                <a:spcPts val="0"/>
              </a:spcBef>
              <a:spcAft>
                <a:spcPts val="500"/>
              </a:spcAft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Информационная система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«Фанат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автоваза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– это полноценный инструмент для управления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онлайн-магазином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который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позволяет:</a:t>
            </a:r>
          </a:p>
          <a:p>
            <a:pPr marL="0" indent="450000" algn="just">
              <a:spcBef>
                <a:spcPts val="0"/>
              </a:spcBef>
              <a:buFont typeface="Wingdings" pitchFamily="2" charset="2"/>
              <a:buChar char="v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повысить точность и оперативность учёта;</a:t>
            </a:r>
          </a:p>
          <a:p>
            <a:pPr marL="0" indent="450000" algn="just">
              <a:spcBef>
                <a:spcPts val="0"/>
              </a:spcBef>
              <a:buFont typeface="Wingdings" pitchFamily="2" charset="2"/>
              <a:buChar char="v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ускорить обслуживание клиентов;</a:t>
            </a:r>
          </a:p>
          <a:p>
            <a:pPr marL="0" indent="450000" algn="just">
              <a:spcBef>
                <a:spcPts val="0"/>
              </a:spcBef>
              <a:buFont typeface="Wingdings" pitchFamily="2" charset="2"/>
              <a:buChar char="v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снизить затраты на ручной труд;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100</TotalTime>
  <Words>272</Words>
  <PresentationFormat>Экран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Солнцестояние</vt:lpstr>
      <vt:lpstr>«Фанат Автоваза»</vt:lpstr>
      <vt:lpstr>ИС «ФАНАТ АВТОВАЗА»</vt:lpstr>
      <vt:lpstr>ОСНОВНОЙ ФУНКЦИОНАЛ</vt:lpstr>
      <vt:lpstr>КАК ИС УПРОЩАЕТ РАБОТУ</vt:lpstr>
      <vt:lpstr>КЛЮЧЕВЫЕ ВОЗМОЖНОСТИ</vt:lpstr>
      <vt:lpstr>ВАШИ ПРОБЛЕМЫ – НАШЕ РЕШЕНИЯ</vt:lpstr>
      <vt:lpstr>ЭКОНОМИЧЕСКИЙ ЭФФЕКТ</vt:lpstr>
      <vt:lpstr>ИТОГ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студент</dc:creator>
  <cp:lastModifiedBy>студент</cp:lastModifiedBy>
  <cp:revision>95</cp:revision>
  <dcterms:modified xsi:type="dcterms:W3CDTF">2025-06-06T09:49:08Z</dcterms:modified>
</cp:coreProperties>
</file>