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505b969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505b969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505b969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505b969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300">
                <a:solidFill>
                  <a:schemeClr val="dk1"/>
                </a:solidFill>
              </a:rPr>
              <a:t>Therefore, we expect its weight to be approximately proportional to Girth</a:t>
            </a:r>
            <a:r>
              <a:rPr lang="en" sz="900">
                <a:solidFill>
                  <a:schemeClr val="dk1"/>
                </a:solidFill>
              </a:rPr>
              <a:t>2 </a:t>
            </a:r>
            <a:r>
              <a:rPr lang="en" sz="1300">
                <a:solidFill>
                  <a:schemeClr val="dk1"/>
                </a:solidFill>
              </a:rPr>
              <a:t>× Length.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505b969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505b969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5083405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5083405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05b969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05b969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50834056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50834056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05b9699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505b9699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dn.mos.cms.futurecdn.net/6h8C6ygTdR2jyyUxkALwsc-1200-80.jpg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52500"/>
            <a:ext cx="9144001" cy="60960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3669150"/>
            <a:ext cx="8520600" cy="11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Weighing Donkeys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448050" y="4680000"/>
            <a:ext cx="23301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Michelle Manning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3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Donkeys are valuable to farmers: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 goods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materials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Ferry people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Plough crops 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sick, the right amount of medicine is key &amp; depends on the donkey’s weight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needs to be assessed in the field without having to haul an equine scale into hard-to-access places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researchers decided to test whether the correlation between volume and circumference could help solve this issue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www.thedonkeysanctuary.org.uk/sites/uk/files/styles/hero_s/public/2018-05/donkey-water-carrying_0.jpg?itok=UK1EDqse" id="65" name="Google Shape;65;p14"/>
          <p:cNvPicPr preferRelativeResize="0"/>
          <p:nvPr/>
        </p:nvPicPr>
        <p:blipFill rotWithShape="1">
          <a:blip r:embed="rId3">
            <a:alphaModFix/>
          </a:blip>
          <a:srcRect b="7175" l="0" r="4861" t="0"/>
          <a:stretch/>
        </p:blipFill>
        <p:spPr>
          <a:xfrm>
            <a:off x="5851800" y="279775"/>
            <a:ext cx="2283100" cy="22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56925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Nomograms - a graphical calculating device to allow the approximate graphical computation of a mathematical function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predict weight with tape measurements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“In mathematical terms, a donkey is basically an elliptical cylinder with appendages.”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for 544 donkeys from 17 different sites in Kenya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Factors Explored: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Measurements: Liveweight, heart girth (circumference behind front legs), height, length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Condition Score (BCS)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Sex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ta:image/jpeg;base64,/9j/4AAQSkZJRgABAQAAAQABAAD/2wCEAAoHCBUVFBgVFRUZGBgaGyIdGxobHCIbGx0bGxsbHRscGiEbIS0kIR0qIRsbJTclKi4xNDQ0GiM6PzoyPi0zNDEBCwsLEA8QHxISHTMqJCo1MzMzMzMzMzMzMzMzMzMzMzMzMzMzMzMzMzMzMzMzMzMzMzMzMzMzMzMzMzMzMzMzMf/AABEIAOoA1wMBIgACEQEDEQH/xAAbAAACAgMBAAAAAAAAAAAAAAAEBQMGAAECB//EAEkQAAEDAgMEBQgFCgUEAwEAAAECAxEAIQQSMQVBUWETInGBkQYykqGxwdHwFBUjU+EzQlJicnSys9Pxc4KiwtI0Q1SjRGPiJP/EABgBAAMBAQAAAAAAAAAAAAAAAAABAgME/8QAIxEAAgIDAQABBAMAAAAAAAAAAAECERIhMQNBIjJhcRNRgf/aAAwDAQACEQMRAD8AZ43bz3SvIQooS25kACUHRCFSSpJMkqPhULG3MWRPSn0G/wDhXXRgu4vicSr+U1WkM5a5JOnogYJ2riCPyy/NJ81vUJJ/Q5UAvb2KBjpFduRH/Cpm02HePEEe+ly3oNxpWntKqaHAKTtrEal0+gj/AIViNt4kzDp9Bv8A4UtzlR0orDtg76xUmEmOsNtbEHV5fmk+a3qBP3elDq23iEyS8qB+o3/wqNAgR+qof6FUvZdzwnjbxrf1u40Qmx5h9p4hwZk4hUf4be8fsUUnFv2//pXP7Df9Og8I0lACQbfhRaIi4Ghq8EaHLWNxPSLT06rC0IbnT/Drhe03ikS8s2v1W7f+uiMEQVLnh7qC2S3nzzuHvp+i0kV57T/ABtLbGMZT0iXipA1GRGYf6INS7O8q3XAM7y0E6dVrjH3dcY9IKFg8DULOFQptKVJBt3jsNckZUrLUlVyLAjaD5EpxC1Dklr+nQWJ23iEyOmc70N/06VDZ60XbcI5KuPHWtO7ScQPtWwpI1I6w+NGWXGGMXxhze38RP5ZXot/06tOBU6tAUcS6JG5LP9KqFh9qYVxam5yLTuFhbUCd43jt4GLlsTaLZAQFaCtfG06bJlBrY5GGc/8AKe8Gf6NZ9Gc/8p7wZ/o1MnEosM16lF666MrBforn/lPeDP8ARrhxlwf/ACnvBn+jR0VDiNKVDsHcwzoSVDFPeDP9Gq6dpYjNBfc1/Ra/p1blfkzVKc/KHtNOKJk2MVYt+P8AqHPRa/pVJhMW6owrEuDsS172qgXp3cK5R2+qmkhZMsODK0u5C8pwFGbrhAIIUBbIlOs750FZQWxHFF+5mGzHpJrKho0TKm1g3FPYsoTIGJUNRr0TPE8xXT+FcA/Jr7gT7KCGPWjEYrKbfSVHv6NocaYMbXe5Hv8AiK5pRg30RA0CAnNIuNbb6BTh96qav7fUkQtv1j2zRLm12pyuNoJGspB91XOClFU+CWir4k8K0iUjNN6sa3MGvVtI7JT7CKxWEwaxAnkAsz3STUfwv+0Jpi7COShJJ86R4yIpSgQpJHGgds7OLikdE4qOulhvWS3KlKWdJUq3CCmmXkphPpbKXS+G1oORxKkySpMdaZHnAg6azVyTdV8A4UrH+CM5Yvu5aVEjazSlraQtKnG5zJG7jHGN8aUa9hOgaW4FpXkClgDUkCQkcybd9UfZWz0ocbbV1cSULeU4RoVGcqx+cIMETqOc1pK0aRpl62WZJ7JnuqbZSUoW4BMA79bmuNioKm0rgAQUkTOVSZBHMSLHeINc7OVC179bd5qfR7RXmmlIUYwylff766wyoSnsqN1NljtqRhHVHzuFci4yX9i/Z2+s0C9iAltxWpCISP11KShH+pQqTETxoAIJDkSYCFdyXW1H1A0vNfUhRA9t7D6JKMRh/PbuveTacx47we2t7HcIxra0SELSlQSNBnTMdxPqqxbJxSunebWJbSgEEXgGcyVW1kT2Uk2azlQ08mLIWIOiSFKKe6I8K6Japm8N6PTfqtLozZlJULSD7tK8jdcxOMxTjzLqkoYs0SSArIZEDQFUZieaRuqyMeUrrWExKwSoqbWpBOoVkUJ7iB4VvpWWFNttKSkQqEiJKjlCedwsnurZysxUcSxbK8rQ4lGcdZSAojgdFDuUFDupuNqtrFjVX8jAhLqyoADMsJngSFH/AFKV4VbnGmVzlCCeVWnoh9JPpqCiAb1XfoCirNKYk76I8p8GEMpLYyKzASOdBvYZTZQCo3TPfTVilQY6woDXdQKMWMwSbE0r2g84HAlKiBag9tsrJQtJhSfk1EpNbRcIxaaZeNhKl5X7B/iTWqV+R2JzOLkEENgH0qyjIMaKr0ZOIxRm3Tn+W3RTSSN9RYRvO/ihv6c+ttv4VjWHWFkHdvrhkrlQnFpWTvt5kkGh9qqHSK+dQDTEJseylm1GCXFHd1f4RXQ4t+aIb2Liud9TYMwoZjvFzeKhXg4uNagWHJjSsf0Aq8pcetAYSgHMkIcQbyFZQMpG8FQHeKsPSJbfeKSEFxDTmSYhakrzxYC2VJPbQWK2WVYhLqMoTmUSDc5XBmEjQ3Kh3UPt1vpHE9FOe0kTCQnq3Nzzjlv3bt2joitjpjaTnSAuCEApJg26qwVeoGqp5WLcGNccUChCzlCp/MBABsT+hNuGlEYhKwlaU77xPC4B7wfVTNxTeMwqhnyrgyF6A2uDAnfu30RlXSpR/osvk0pTifOISFydxI6NsDXiUes0TgselDywodWSJgi8zqfdUHkswWmwgkm4vxyoSDffckd1TY5q8TGZRmOBGhofE/yTF7a/AW5gG3JLbkEzY3F6CcwbiUxGaN4valLDa0wlBOYW7YozDPPRddwr3Vm0qbSJi01iwDaLqkj3VryZ+1W8hWimlJP+a1NndogyHWwocxNd7NTh0EuN9UqEETbwNZxaRUfLenZFsXBuJC1OgArQgKI3rCIUeW4d1I8My4l/ImChAObeCCgpFuMxbl42p1ec5QbETABgG95Hs7aFcCWgohN4kwbn9IxumJtWr2aR1ZU9sOqS3lBOVRCTYQEEGw7ZAo/auCzN4VaCcyFoHSJuUjIoKQo8yYHM86afQOkBSQmCJmCRJJMyOdQ7PYWypTSxmSqCg3yyDqkG4N9OyqyE42SbLXLKDfrZz4uLj1RVr8m8LlzHjek2QBZAEAWA7KsWxFa9lbJVRzvbbJ/Kb8kj9tPtoLa/nN/s0X5TK+yR+2n20LtMS42P1fhWiIYkW2FPgHlWtqNwVDspjjcAUOoVuNqB2qOururKfDXz6H+SKZeX/hj+KtV15Ifl3P8ADH8Vbpkg2w9hpcfxjm9OKUiOQaZPvqbHYUIVFcbJ2gtDuNQhMzi1Ge1pke6pcS04pV9TU/xq7KvVC59qO+pGMIHCBxSCfRFdYlhSTczalD203G3ISmRlSPUPhWqbitGdJvZakeSbdl79dbeFRbT8k+kTLeVKhoTSjDeVGJIjoxyvRB8tXWk/aM5uxX4VzvzUpWzW0o0VfbOynUlLTkhQVbIoiUwZuNBpfdB41pxgNo0JJ/zd4Jue03NNcVtcv/aFMKgHLvE3F44X76WuPj8/KRuGhPYT7QLVEluka+aqIjSQHInzhcQZOunzupg7sNDieokA2UUElNxYFM6b+VzQ+Kw+clQBATBuL+ruvz0ptsfFSADr8fGpaaNLTGXk9mEJVJIUYmJ5gxwO/nTosgrExefHSl2BKS51YkE5u22vA6U1ccKVIPAmezMBW/YL9nO9Sf6K6EEYog/pn2Vi15c37XuqbGWxiv2h60iuMQgHNPH3VFfSzBizE4ubVzs5tLyi3MWkkcBQO0mzNqk2M/0Od25hAmDoCpOZXcL1koWXBtNFjCwAUiUpTCbecYHt5W3caWv4kyS2k5osd/8Am/G165wO32nlqSLhBiUiBvuAdUm4B+NFbRxCkRlMXuOWhuQb67vZB2qje7Bdn4pYcPVKUE2kGRciByH96fLWkgTeTrwMTPz7KSpxSAEZkmST106WiSQd158aKxGMQkJSsSlRlExc7in87vA30UOxivaCUryqbuBrxHGi29rtokpCk2vSdCm3GwrPKbiRc2JtRuysKHSoeakAdpFbxTaT+DmnSdDR3aDbrYzKlIIjtGlY5jG1KSSDIFqj8osOhGFAQMpCkwRb84TpWLguNj9WquyWqCcXtBJKQtJF7W30o2liglwhQ6pA7qb+UDYHRn9cUsxzOZaidIHvrOSs0g6sO8k0gPLIMgo/3CsqHySTDyx/9Y/irKnZWgDBbTbbexYIEnFKM8uiZj2Gjzt9s6x41XGsTD+KvriFfy2qx7FK3qMVpFMzlQ/f2yyrzinxFDM4vDESUA3ME8JPPTXwpDgFFS1AEzlmQYNjFiO2i0YArSmSTGbUyfOJuT3U3aEqY6Tj8ONEDx/GuMTiMMsQpANv0o9hpO9skcaGXsu0zfwqcisRJh9pLLkOAIJkkWlIG+DruAonaDgy9VUiOOUmec2HcfiLtrCIJSkruEFc7iqQAnsIBk9lAPYgKbSkySlPG3LdaO3wrGUU+G8W+Mlwz7i3ACJPaYPMkzyp8lxtuVKhJAvfcb3m0W3k1WdmPfaJHq/CrEMIjEFaHCUICpsAVEAEJg3AE7j7aVb2VbrQ02TtDpFpcCJbKVBaxpcWTcyDr3Dsp0pK8qWyQStRykmDEggGTrEUj2GhpPUEBCVJyp3GD9mTz96o4U329iQFIUIzEqIsJ0HG4uN3CqVVozd2R7TwDv0hDgbUUmJIExaDpQW0urmm1x7DRWG2+6EZ1iIEkX0qZvbzb2YONyAALpnWfhRUaaTMmrKZiVFRtRfkn/1BC4yFCpnSBEz3VZFbMwjl0EoPBJkeB0qNzZ7bCFu55ORQiIFxF4qKa0XGJVlYJpvNiGhGaZQLADMCkjhYQRzpjinApN5Nvn57KT4JedJTwTEzYfIFMVYZRQcxKpTA3EaeJgG3Or20WqTDsCtOVGeCnPeJBi+vzxqDavk02pxTzrt1yEIAgJk9U5p3DdHCuW24CNeqCOJ33HzurlOJLgAJmCN82zC/hNDtDSTHSWQ230baQhIsEjQDlRWyuoBG83NSrwxOl5FGbLwcTINWnaRk9NkXlDiAWgnmPUagZX10ngKL25hSpAypJM1y1glZkmLRetUZSbBtq4oqcQngRU2JPWI5Cpcfs3MtKklIgzeoFuDpIXa2u6ok6Lim7JfJL/qHP8MfxVlGeTmHyvKIMhSLdyh8aykUuFMWx9tiiN2IUP8A1tUPiG1RNdvY8IcxX7wo/wDra+FC4fb6F9Uj1U1OkKUdnew1fbKH6h9qasLTuVMczSTZTiS/YR1T7qZPKVbKmbn3fGiUvpslL6jt/FSDSXGY45g0LqVqOW4UzQw4r82kzeE+3W44bA5Ep4kWPdb534uaaN4LYm8onEdIhAUCUphRExJMgDl2fhUWEwylSCm0XJ0FMdv4JLiSpKJWpWo1m0DhEA/N6feS+FUQoNdGFtkJW4sFfWiShsEiAJEq3knWKaWht0ytbO2dDihAVltbj2jw1rWJfU2Tcjhczx8TXpWJwD/RqW5kdSB5qUFDlgfMVmKZ4AjvE157t7CZnEqQoFtYBQqRCpix4K3GY7BMUmr2EX8DDySelRk/mn3erWnmPwKXCmTBB6ihrulPMEDugd63ZmzwyUkrSSZBCTOUhUdYbrg+Bpu8q3I79YjQjsqJGiJcfh0i36gpeykBxccvfTp5rO2F/q+yaW4DD53FjkPfTSbjI55KpI7S4CYIBipEN9IYi3bahcYzldDaf0cyjykx7D4milYgJBA0GprLzi1o2WlZStjqyOKQBmKiSBoAAdVW09pETVyw+DQuMytBeEAgWExBzRPbr2EoPJvZqnMWGnOs2CtxQ0zAZMpXl3SYg+cU30v6SjZWHFgyjSwCBbmCBI7q6MbJySKXtdCGwUykhQJQqYzHQpH615pDs3DrS6VqAOUiY0OYgCfw3dhq2eVWADSkyZbX5qlXUhyYSCTdSTMAmTuOs0l2UhSFBOeSSrpCNMubIEdYZv0pkAymaXCqT2W5tFkxuSI7vwpHtvbLjABBkE2nlqDzFOUOGOylflRs/pmFZB1xC0xqY3dse6hOiGrFyNtvLSFZgOXKnGHdUoiVHSqnsls5bqJ0tw99WjDC+u74V0RWjnk6ZLik9bzjrxqTaLYKkjTq0sfQrpSSqRIgcKZ41J6VB3ZfhSaHF7CPJmUvKE2CLelWqj2KPt3P2B/EaypLQsw2w2nXsWpYFsSpN+AaZPvNHs7Aw6NEoFQ4PZfSPYxXSLTGKUISE/dMmbg8fVTAbBTvdd8UD/ZUtJ9QbIlbOaHmlKTxrvBMNozBSgbyD2gc+VQbU2YltpS0rWSCmxVYyoAgwBuNQ+TuES6hanE3zWhbmkReVzu7KaSSqtE/IyxOKabQpZIsJjidw8aoj2IKlFR1USY7TM686aeVmJabWGm0xlusyTfcLk6D28qqwfJUeJIAHqFZSq9G8E0hosGAc2WLg7wYme3lVl8hkBGGQbpzrWrrakKWopJvvTlid0VUtqqhIHf4f2ofAbbdbdWgk5Jlsj81MiE9mXT8KqPBT6etNYpISEFWogDu0NeYPLewqsQgJCkJfW4gEjqIcUMib3F1FXLIrjcfEbTeeTDbhQoGCr87dGXhvqfynWpzKVFKV9GkuSQCpQ6qUpGpIBUSNBfSntbJVMg2e/1LG+e5OpIGpPEzVnSvM2D38+frg1UWkQ3a3WB9QHwpzgcVDZJMx7Pn2GsmtGy6WTZGJstpW8HKfbUuzsOppxSzopIjuNI8K+DBBuDry51y3i3W86nXJhNhpcmPf6qrzl9LJ9IrJBu1cakOLKfOMCeOXd7aCD/V5a0gfxRKp/vR+AczDL2z3a0RCQPtLbDuHU0trQqPSDTOIhIPZKiOZPGmqPLdRI52Eb5uB40m2rlUFTERAHqBHiKRMYJZG62hJHjrrWhmXhG3Hn0PnEJSEJCVMpgZgsHQq0OdWVPATyoXAqTmCW5CRYTdUJASk87R3zQ2HdJQGzmSgXvlKlmMoKsywoAaxEEHUbi9mMpSRlBPad/KBp46VEkXHRacM5IBqda4FAYa2mnzNSuueyplwpdFf1AenW41ASsSpM6Km5A5+2acs4HLdSwKAxJUWzkUQRBt6x4VKw2Zg3MVt5SuJz+sakEDBMhZWpyTRGOxqGyhWWQRApRiWlJX1tCbU1x7GdKP1RNU+Ex60EeTrzTjylJEHJf0hHvrKXbGTlfdj9BP8RrdItcDNj/lcZ++L/ksUzM0t2IPtMb++L/ksU2CaljF+10/Yr7v4k0v2JiA2y4s6IClHulVNdpo+yX2ewiqtiFEYLGAfdk+Ig+yqX2sh/ciiYnGFxZUoyVEknmbn1mucMsFaRzHtpahdEYVf2iP2hWTR0WNNpu3oEODMmTlE6/GOHGpNpYjThQA6x4cOznTjwmXRzhkoSoOBSVEaCZntjS9RYjELdMq1kmwgAnUnjp8gRUWGwsSSbAT27vhRZQECw/E6UOQKJwXY6uo/t899HNOjo18r/3pMhYHb860Yh4dGrmDUyRUXsKw2MCQZPjw0PzyrvbG0goIg6pSpXblBqt4h+1uFQNvykb7fPzypRhVjlJOhh0hJp1sVfVUeA95+FVtC707wLuVsfrfE+qqqiW7OMUkqBHM+2om8KYFMHk5r/PzpR+Cw+fKmwOo3A3Pz3a1TIQraQsKEDt9fxprhW8pF+Mnfa/s99EONEGCiIMd9dBuRMaGbcIGnjSY0OMMsHLGk3+fnd3QvuedHE+2ucOCLxbTs4dm6uHvOXz07fkjxqJFxJGl37aYoP2gHIUgC9DOo+RVhwqWzlc6xVlGmmlV4urJ9lpEW2rKT20eGlKSgDhW1lBMlqSONSOKKkBXm2MRWrkqMUt2RbIwavpC5GrY9SvxrKl8lVLLys6pOQ/xJrKBoh2KsBzG/vi/5LFNekFVFnaKkP4tKW1rP0pR6qVK1aZH5o5VN9KxSzZlQH62VP8AEqfVS/0LLFjl5m1pFyUnxpAMEot4hoiCtogTcSZjStKRiglSjkAAJjOZsJ3Jj10Ls19Tzik9KoFKJ8yBciwOeToNw037naoW7PJm1cdeHxojDKhxJPH3+2nvll5PKYcLqZU2szMRCjMg8t9IAgyKz6bDXoJ141O3gIGkn5geyswzZKEq1k/hHjTjDKNt+4fPfSsbEwwpETmJ1+fnfRPR5hfdOvdPtonEKIvGo4c5Pqmp0JlI8fH+1FiEb+FyiTNu+h8SsISQP0eP6R+TTXaCxYTqKr217LjkPZR0fAHEOW7qjRKbEEEbu6ac+TGxVYvEoRH2aCFOE6ZQfN7VaR28Kb+W2xsq0vIHVVZQG4jQ+FUiG9lcYVTdC5QkDX8fnxpVh2jTLDIPh76TKQ9wDfVE34/Pzupk0yQQrXKQfD8aH2QmB1v78qsOHSkA9ulCJZpxjOM1gSL9o19kd9RrbjQcfh7qOwzyRA4fH8fVU7y05Mw4T4UxWLCeqOJ0+fm9L8Q4LkGxUQO7KPbPjTF5mEqI4W7z7daXpwpCYOsz8fnlWczSIC6uxI4+uYHq9lWTAPKDaBF4pBhsIXXEo3b/AI8auqcJECKjFvgvSWqBfpCiNK7dX9mmi1YccRWlgIQNFX0rTzi4p2YrvTnyd/Lr/Y/3CsqTYKpfUSnL1P8AcKytLGL9kg9JjP3xf8limCkX1oHY4+0xv72v+SxTBaONRLpZG+11FDik+w1XPJ5I6Yjig+oirEpJIgGq7sgEPpHEKHqn3U4cZEuosOJwKHG1NrAKVCCD861QNqeS/QKMDOhXmnhrY+qvRM4mJvXTjYVY3FSjQ8rjK2ABF/b/AHrnOUgX+Qab+VOFLLyoHUWMyeAIICh6we80raUlYSk+bmid14/Gj5H8HC9o5DCjKVCw58RQqsUeteJM2mL6Ryq2ubAZXh1uqsWwsjrQnKhMqsBrINVFwJLYXYEQO+P71TRKezGkTa5vr891aa2I7inYQLCxUR1QB798UVsgpceQ2oQkrGY8gbx3A16bhA0E5WhlSCJojG9hKVaA/J7ZDeGbS2gXIlSt6lcT7qFdaSsJQoSFLA9dPVvtpF1aUuWGUlKg4eqqYO+f701GrIbsre1vJIoUVtiUaxvG8ilAwwA4EV6I9tVseakqPL8Kq+3EKKS6lpQMSoAQLanwqXo0WxbhntI7fD8aPcxNlZTcHTsO754UlwCpJG46d8/GnicMVIIA65Mf5gL0fAHC9o5suX85V+VjNNGXcwA/Nj1fJNVTCkNvKaKpIJkbp1141ZUCFJAva/KYgnl1TTQmMEpEEcLdx3fO6OFbLObTvJ0pdtXHhlsWlSpgfHfvoLZD7zigXFwgGyRYGgHfwWRjDISmEC8yVbyeXKu1TF1E1CH4UZrFYsHdUZt6Rnokw7YKjMm1r1PhEAI76ARixPMjSimHxkIm+tXGS4x0xlspX2x/wz/GmsoTydMvKMzKP9wrKFJDsH2QftMZ+9r/AJLFMFkVUEbUWl/FobbWsnEqV1QTq20N3ZRIVi1aN5RxUQPVM+qqaQrZYytI3ikrWGUhxC7QSRY6Sk61EnA4hXnOJT2Sr4VI3s1Rsp1Z/ZAT7ZouKDbD28S2lcE9b1GpHtptJNyJ7aB+rmwQSkqPFRJ9WlMGEITZKUp/ZAHspJ/gbVle8rMYHGkSgj7TqkggTkXaSLyBVJQoiwkA+2Znur0LysSk4ZazctkKSBrJ6k9kLNeeXKeG/s+fdS7sqOkXlgKVgVrzGYUcsCCdDPLWvO2ly0jx7ySPYPXV+8ncV0mGdb3pE9yk/wD5PjVDSgRGiQBHdrNF2Mb+STQLypvCc3+oD/caveAbAZWE9WZNuJGtee+TeJKMSmJ6wWI1mE5gD6M16DgF/Zq76uKM5s3g8EBkkZoSQSq8kkXvvtR6WUbkpHdUC3IbkHQxQC9oqBubdlRNpMWWtjYEbrVpxwRBNLvrFJTaeFBPYvLGsnfUSnQOZWUKQlxQQICVqSnkErsPZVlwjoguGwQCT2AEz3CRSRLbaHF78ysxHAqgk+qaaYdGZKkmAFpKbfrCKpcs0Tsp2w1lzEdIuesSo8zc1dMMo+M3nw9U9lVTYGGUFEG2WR36QPA+IqzNkJI109nLwqkDIts4bpHgDZKEp8SATR2CbgW3VOhSXEheUifdb3VK22lMkKnlWbmuCFTxUVSqeFStNrB86xoxKhM6ipAgESJrJJdRngBhs5wYPbReGciZE3rpAM6nsrsMmk8nw0uXBl5Px0yo+7/3Csrryfbh1V/+3/vFZW/nF4iFOxhDmLHDFr/lMUzK91LNkK+1xn72r+UzTFSo4RWjA4VPGtJcIMVi30iuVvcKQWbUmd5rAkDjXHSkecQJqJ10iZN+VAWBeU6JwbpSDIAPclQKvUDXnWHdWSAUhPs3V6TtFYLDg1ltY8UGvPMGjMZTM6AGj4HEvPkk2UMKVHnrMHiAAAPHN41QNoqIWsg2KiY33OkV6JgR0baE3hIAtx1nvNec4kguug3AWSOwlRA7damLT4NStsM8k21LxSN2XMTwgpKfaoVf9luJLaklYzXESJmqZ5JjrLIG4X7Sfh6qe4BgpcUTfrTpG/dQ/TGVCxUh/iW0/R15jEKjnuilZYTF1SI+ezso/EL6RCkkApUdOwzWkMogFTYHPX576iTylozxsAQ0SYklO7hFd5DaU91MOjObUADcAKlSmDBB9VJebfQwKRjm1DEq6MRYa/sgfPZTLBuKlIIEE/HTnp6615RNH6SkpVBCEzG8Zla002PgwSFkyRp2kTpxv6zWlao2joqGExCgVqSdVmSd91X9Yvzpr0yybnl7QYoDYrAUSg3CrHvOo4GisK0sHIVjXgDprHcKYFm2Zh5bTeAZuN9zei+hg6TXTLeVASDoNdTJ33512CQLmTSwQnRyllM6CpggcK5ArsCniFmBA5VtSeVdDsrMp4mjELJthg9MqQB1DEftJrKk2Oftz/hn+NNZVJElZ2Wv7bHfvR/lM0wJBvMiqecUsP4vIf8AvSRMAkNtxPbpRre1oRDkTO8Re1rnifw3VEp0yHKgx/GqKylKPGo2se8YTk74tUhxYyEwI38gB2cq4GJWRYGInzSAZ3g6GxmueTd9ZP8Ap0vElalpKbpAKTPVVx8PfUqlqiBrGmsfM1A2+jUhIJMSCPaBRJIEErACtCrU8NdRzmnnJ8QdBMZiMrK1KESkpvr1gY/tVUwzeQKWR+TBWf8AKkkRyJApp5W40BCWwLE5iTbcRA49vMa3qv7PxZWvoQmekSpsCYguIUkR3q9nCtoJ1s2gqWy+4ZFgZICkgwR1bgGvNsOklx8KmUKjvzLHuPga9ZwrORKUg6JAsSRbWJtuqj+WDjbD0NohbgC3O2SlKhG8hKtN8nU0QhiKMaGnkjhQQubEx4XFWM4SDMmOHxg1SvJjHK6ZKOMgg89LaW4c6v08yIpuEW7aKlFEARI6q/CPXFEIQeM27K4DgN7yOR+EH551MVWppL4JoiCAmxk9tSTWd5+fn1UNtHHIZbW65ORAkxczYADmSQKsZXdoYkOYlaU3yQjvCQT4FRFWHAnK0FaQFE934CqXsrH5sy+jMKUV9XdmOaOZkmedPWtol5jEtNJPSIQQAoRdaVARfkL9lQyq0ItidVcnlb42pwtI6RVp6xPrMe6qjhNopQtAUCFAgLHC9wY07KebM210vWDarGDHH439dA6LwlyQk8QPZWk0PgFlTYJHYDwBtr7anQOItTJZJ2XrY7fXUaTcjXxHr312i+tvXQI6FdIEaVGDflx/CtoqgDtkflj/AIZ/jTWVmxT9sf2D/EmsoEedO4FZfxSwoBIeUDJjRtuTI5GuehVZKgBuveRFgnS++9qbt4dBxGKk3+kLsdAA0zKiIP6UcSSAASRRj+FQlCzmTCBKkplKk5cs2F7EiRYjMJAms3BWLFdK/kU2k5bSTY8byYT7agSVpEApFoIHmmBBEHd886soYbWhxSVoWGyhK0hM3cAKEpJTC/OSOrvkVvF7PQA7mWmWlJS7EyhSkpcAzEQeqoaExNUlodIrQxmRJ/N5JF956oA9VaGKJ3W5jWN53/2p6/shtDaHOkQUuEBCkqSsXIAUVJ6uWTqJFct7GQtHStuJWgrUiQkjroUUqBCgCRYweVMKKXiNiPOrJLqTO9U21sImw0rrZ+GcbclcLLehGl5Gp4e+rcxssZAvpUBK3C0FFtRAcvPmyEpGkmLzUyNkpEkkkEyToJAA7tNNbUxipG2HB5qY5zPZelvlA448ErMZ0EBNrDMpIJMa8eV++3q2SlNilQnSYmOXG9vdUbuyQpKhKhaFWFpkXOWx791KxFRwPk05KXPpOVQgylBJB3QSrSrB9bOoASolSkdUqOVOcpsTAtciYFNGdm5LXHGeJNSNbLQptLoT1VqIBuJgmVdhIMHfrwpjFadsr/Q9Zt3A2qdG3CdWz28Y91F/ViNIiBN/b2afJrbmySDvE8U69k633UhAy9tAjzSeUkDvMR30DtbbSCytESsoICZmSbQDTM7MdCoBgx5uW/IwBMVG5s5y4KhmgkAjdpNk6SNaYys4NOLMZWkgACE2Ce46njVi2ZiUgrUtvI5mAWJkSEgpvNrK051vCYNxCYUBIHGBpIvuEb6nRh1gWCbmZniey5+FTjQ8rVFR2KSl11AyqHSL6wjrSoyQAbgzPKumUKC3GsM2SEqJKir862YDfy1q3ow8GQhIJ1Ii5jjrPbQK9nOB/pEZQFJGYSZKgSZOUEEkQDf82KKsE6CtmJeQkBwAJvF75rGIvqCaYdJ8n55GojJ878LcJqTKe31e61Oq0K72SBU1tE6EjuBHhc1DlO/489xFdpRa4Gnq52Fr0gJATM5u78Na1ECBpwFj3aVpSY0Hu/GtQqd19959VqAGGwQOmMT+T3mfzk6TWVrYE9Oqf0D/ABJrKoRS8QvJi8UskZfpEEAjOkpGGdQsJJTmSFtolMiRmEij3No4fMp9ICVKCkmLj7RQKlEEJUYAPVAOp61Xl3BtqUoqbQTxKQfdW/q9n7pv0B8KAKFi8cyG0KYWVhGIbdcQpIbU5kUlSlEqPWUMqcosBlTwmpndot9BiShQUt1xbpzQmbBDaACZslKZ3SDEzNXj6vZ+6b9AfCtfV7P3TfoD4UAUhzaGHQ1hmw4ciGkIzQFKGRMFWXXMedr91Ft45jo0pacGRMwhQCIvNwoypSjJKjqTNWv6uZ+6b9BPwrDs5n7pv0E/CgChbH2ihlbqkuEtuJUpeGUAYfkAKbVmgJIF7m4BiuHsenI5hlEZStlWcLBz5lxiDlAlBCDYEmQlIsZr0L6vZ+6b9AfCtfV7P3TfoD4UAUbaO2gtBdb85BUsNqcCSXCshKgtQUICQlQTBAUE864xu0ULOJKSgh55oFKifyASC4RkUk5gpbmh/NHGr39XM/dN+gn4Vv6uZ+6b9BPwoAqW1toNuLA6RIQtcKUlQzJRyvYkQkHdmnddeNohSMVh3C2jOpCm1NqOXKUJQoDMs5ShCABGUctavv1cz9036CfhWfVzP3TfoJ+FAFCxe0s4Wl0gFLyUBaFAheFLqXIKQfPSlGTmL9kv1g10pWHCtDmJS6oZoDYaSpScoUc2ZSwgGwEcYq8fVzP3TfoJ+FZ9XM/dN+gn4UAUjC7TbW4oKWEhWHQhCVlRSlSllb6VKBmZCYM7+VQ7Hx6UttNuQZS+04rOJDZWtTQTf86Uyd2VPOr79XM/dN+gn4Vn1cz9036CfhQBVlYpsyelRO/rpi/fpy5cq2cU3H5RHpp08eFWf6uZ+6b9BPwrPq5n7pv0E/CgCr/Sm/vEemD760cU394gf50+41avq5n7pv0E/CtfVzP3TfoJ+FFAVn6U194jvWPj8zWlYtr7xA/zpmrQdnM/dN+gn4Vn1cz9036CfhQBWPpTR/7qPTHxrScU1M9IgH9tPuNWf6uZ+6b9BPwrf1cz9036CfhSoCrfTW7jpEekm/ZeujjGvvEemn41Z/q5n7pv0E/Cs+rmfum/QT8KdAKPJ59KnjlUlUN3yqColQ1j51rKsOFaSlMJSEjgBHsrKAP/2Q=="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900" y="1428926"/>
            <a:ext cx="2763400" cy="3007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9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382700" y="1252175"/>
            <a:ext cx="357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328136" lvl="0" marL="5715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nomogram?</a:t>
            </a:r>
            <a:endParaRPr b="1" sz="2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136" lvl="1" marL="800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Parallel-scale </a:t>
            </a:r>
            <a:endParaRPr sz="2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136" lvl="2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 sz="2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Pros: 2 parameters, easy application and training, scales well</a:t>
            </a:r>
            <a:endParaRPr sz="2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136" lvl="2" marL="1028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 sz="2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Cons: not as sophisticated </a:t>
            </a:r>
            <a:endParaRPr sz="2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136" lvl="0" marL="571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measurements?</a:t>
            </a:r>
            <a:endParaRPr b="1" sz="2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136" lvl="1" marL="800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risk to overdosing or underdosing certain medications</a:t>
            </a:r>
            <a:endParaRPr sz="2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136" lvl="1" marL="800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Length vs Height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238" y="749088"/>
            <a:ext cx="202882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51646" t="0"/>
          <a:stretch/>
        </p:blipFill>
        <p:spPr>
          <a:xfrm>
            <a:off x="3272612" y="3077945"/>
            <a:ext cx="2110100" cy="202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951275"/>
            <a:ext cx="2584955" cy="40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3090163" y="803225"/>
            <a:ext cx="2475000" cy="431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69900" y="1152475"/>
            <a:ext cx="8404200" cy="14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Model had length &amp; height be interchangeable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Model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uses 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 is redefined to account for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Adjusts the reference point to BCS = 3, Age &gt;= 5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325" y="2760225"/>
            <a:ext cx="7295350" cy="107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661" y="4066900"/>
            <a:ext cx="3820676" cy="6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Recreation of the Model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96500" y="1017725"/>
            <a:ext cx="8751000" cy="3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2200"/>
              <a:t>Regression Model in R:</a:t>
            </a:r>
            <a:endParaRPr b="1" sz="22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2200"/>
              <a:t>lm3 &lt;- lm(wght ~ log(girth) + log(length) + ageGroup + BCSc, donkey4)</a:t>
            </a:r>
            <a:endParaRPr sz="2000"/>
          </a:p>
          <a:p>
            <a:pPr indent="-127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Recode Age into groups</a:t>
            </a:r>
            <a:endParaRPr sz="2000"/>
          </a:p>
          <a:p>
            <a:pPr indent="-12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Recenter reference for Age &amp; BCS </a:t>
            </a:r>
            <a:endParaRPr sz="2000"/>
          </a:p>
          <a:p>
            <a:pPr indent="-12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Code h(Weight) into optimal form</a:t>
            </a:r>
            <a:endParaRPr sz="2000"/>
          </a:p>
          <a:p>
            <a:pPr indent="-12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Check Box-Cox Power Transformation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2200"/>
              <a:t>Final Model: </a:t>
            </a:r>
            <a:endParaRPr b="1" sz="22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2000"/>
              <a:t>-100.9 + 18.4 log(Girth) + 7.7 log(Length) + ageGroup + BCSc = 2(sqrt(Weight)-1)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Recreation of the Model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25" y="1129850"/>
            <a:ext cx="3919703" cy="306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0" r="0" t="744"/>
          <a:stretch/>
        </p:blipFill>
        <p:spPr>
          <a:xfrm>
            <a:off x="4114711" y="1129850"/>
            <a:ext cx="4969739" cy="30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250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688" y="2571750"/>
            <a:ext cx="85206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accurate, yet simple measure of weight is vital to vet care in the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 least-squares regression to figure out what factors contributed to accuracy, particularly, length or height.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parallel-scale nomogram that implements length is the best answer to this need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Applied the model to the nomogram and now we have simple and easy way to treat </a:t>
            </a:r>
            <a:endParaRPr/>
          </a:p>
        </p:txBody>
      </p:sp>
      <p:pic>
        <p:nvPicPr>
          <p:cNvPr descr="https://encrypted-tbn0.gstatic.com/images?q=tbn:ANd9GcRn7STpKXIEshbN5DWZHcDdmR9tOnIPIWBEoA&amp;usqp=CAU"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475" y="445025"/>
            <a:ext cx="3115050" cy="20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