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30-Sep-20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5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5C0A0-F589-4517-883C-E4DBEA049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/>
              <a:t>Car Accident Severity Prediction</a:t>
            </a:r>
            <a:br>
              <a:rPr lang="en-US" sz="4000"/>
            </a:br>
            <a:endParaRPr lang="en-US" sz="4000"/>
          </a:p>
        </p:txBody>
      </p:sp>
      <p:pic>
        <p:nvPicPr>
          <p:cNvPr id="15" name="Picture 2" descr="A close up of a road&#10;&#10;Description automatically generated">
            <a:extLst>
              <a:ext uri="{FF2B5EF4-FFF2-40B4-BE49-F238E27FC236}">
                <a16:creationId xmlns:a16="http://schemas.microsoft.com/office/drawing/2014/main" id="{94D7E164-04B6-44CD-BB83-4B02CBF01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6" r="19956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89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A648-9B30-4661-92C0-3DD1DA27E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4896A-BEE5-4BAD-A4BB-9D5AF1801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2037735"/>
            <a:ext cx="9989574" cy="3685732"/>
          </a:xfrm>
        </p:spPr>
        <p:txBody>
          <a:bodyPr>
            <a:normAutofit/>
          </a:bodyPr>
          <a:lstStyle/>
          <a:p>
            <a:r>
              <a:rPr lang="en-US" sz="3200" dirty="0"/>
              <a:t>The ability to predict these unfortunate events will help transport authorities to implement policies and laws based on factors that are directly impact the safety of car drivers.</a:t>
            </a:r>
          </a:p>
          <a:p>
            <a:r>
              <a:rPr lang="en-US" b="1" dirty="0"/>
              <a:t>Stakeholders</a:t>
            </a:r>
            <a:r>
              <a:rPr lang="en-US" dirty="0"/>
              <a:t>: Metropolitan Transport Authorities and Government Officials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A648-9B30-4661-92C0-3DD1DA27E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4896A-BEE5-4BAD-A4BB-9D5AF1801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514" y="3702482"/>
            <a:ext cx="11524863" cy="1302774"/>
          </a:xfrm>
        </p:spPr>
        <p:txBody>
          <a:bodyPr>
            <a:noAutofit/>
          </a:bodyPr>
          <a:lstStyle/>
          <a:p>
            <a:pPr lvl="0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SEVERITYCODE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A code that corresponds to the severity of the collision</a:t>
            </a:r>
          </a:p>
          <a:p>
            <a:pPr lvl="0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ROADCOND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The condition of the road during the collision</a:t>
            </a:r>
          </a:p>
          <a:p>
            <a:pPr lvl="0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WEATHER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A description of the weather conditions during the time of the collision</a:t>
            </a:r>
          </a:p>
          <a:p>
            <a:pPr lvl="0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LIGHTCOND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The light conditions during the collision</a:t>
            </a:r>
          </a:p>
          <a:p>
            <a:pPr lvl="0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Collision address type (Alley, Block, Intersection)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9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A648-9B30-4661-92C0-3DD1DA27E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4896A-BEE5-4BAD-A4BB-9D5AF1801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449" y="2689123"/>
            <a:ext cx="6991776" cy="1302774"/>
          </a:xfrm>
        </p:spPr>
        <p:txBody>
          <a:bodyPr>
            <a:noAutofit/>
          </a:bodyPr>
          <a:lstStyle/>
          <a:p>
            <a:r>
              <a:rPr lang="en-US" sz="2800" dirty="0"/>
              <a:t>The dataset was split as follows:</a:t>
            </a:r>
          </a:p>
          <a:p>
            <a:r>
              <a:rPr lang="en-US" sz="2800" dirty="0"/>
              <a:t>Training = 70%</a:t>
            </a:r>
          </a:p>
          <a:p>
            <a:r>
              <a:rPr lang="en-US" sz="2800" dirty="0"/>
              <a:t>Test = 30%</a:t>
            </a:r>
          </a:p>
        </p:txBody>
      </p:sp>
    </p:spTree>
    <p:extLst>
      <p:ext uri="{BB962C8B-B14F-4D97-AF65-F5344CB8AC3E}">
        <p14:creationId xmlns:p14="http://schemas.microsoft.com/office/powerpoint/2010/main" val="428829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A648-9B30-4661-92C0-3DD1DA27E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4896A-BEE5-4BAD-A4BB-9D5AF1801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449" y="2689123"/>
            <a:ext cx="9289662" cy="2627944"/>
          </a:xfrm>
        </p:spPr>
        <p:txBody>
          <a:bodyPr>
            <a:noAutofit/>
          </a:bodyPr>
          <a:lstStyle/>
          <a:p>
            <a:r>
              <a:rPr lang="en-US" sz="2800" dirty="0"/>
              <a:t>Three models were trained, namely: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K-Nearest </a:t>
            </a:r>
            <a:r>
              <a:rPr lang="en-US" sz="2800" dirty="0" err="1"/>
              <a:t>Neighbours</a:t>
            </a:r>
            <a:endParaRPr lang="en-US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Logistic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/>
              <a:t>Decision Trees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4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A648-9B30-4661-92C0-3DD1DA27E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07D2A1-3698-4C55-B029-98E03A31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84467"/>
              </p:ext>
            </p:extLst>
          </p:nvPr>
        </p:nvGraphicFramePr>
        <p:xfrm>
          <a:off x="678426" y="2113302"/>
          <a:ext cx="10835148" cy="2952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0944">
                  <a:extLst>
                    <a:ext uri="{9D8B030D-6E8A-4147-A177-3AD203B41FA5}">
                      <a16:colId xmlns:a16="http://schemas.microsoft.com/office/drawing/2014/main" val="3105348559"/>
                    </a:ext>
                  </a:extLst>
                </a:gridCol>
                <a:gridCol w="3612102">
                  <a:extLst>
                    <a:ext uri="{9D8B030D-6E8A-4147-A177-3AD203B41FA5}">
                      <a16:colId xmlns:a16="http://schemas.microsoft.com/office/drawing/2014/main" val="1879619766"/>
                    </a:ext>
                  </a:extLst>
                </a:gridCol>
                <a:gridCol w="3612102">
                  <a:extLst>
                    <a:ext uri="{9D8B030D-6E8A-4147-A177-3AD203B41FA5}">
                      <a16:colId xmlns:a16="http://schemas.microsoft.com/office/drawing/2014/main" val="1326217293"/>
                    </a:ext>
                  </a:extLst>
                </a:gridCol>
              </a:tblGrid>
              <a:tr h="9922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Jaccard Similarity Score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F1-SCORE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092415"/>
                  </a:ext>
                </a:extLst>
              </a:tr>
              <a:tr h="9922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K-Nearest Neighbours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0.58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6547776"/>
                  </a:ext>
                </a:extLst>
              </a:tr>
              <a:tr h="483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Logistic Regression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0.599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7118020"/>
                  </a:ext>
                </a:extLst>
              </a:tr>
              <a:tr h="4838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Decision Trees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0.60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0.598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122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02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A648-9B30-4661-92C0-3DD1DA27E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4896A-BEE5-4BAD-A4BB-9D5AF1801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3316281"/>
            <a:ext cx="9844431" cy="1172145"/>
          </a:xfrm>
        </p:spPr>
        <p:txBody>
          <a:bodyPr>
            <a:noAutofit/>
          </a:bodyPr>
          <a:lstStyle/>
          <a:p>
            <a:r>
              <a:rPr lang="en-US" sz="2800" dirty="0"/>
              <a:t>The trained models were of decent accuracy, but for future work this level of accuracy can be improved as it's not near the desired level of accuracy.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040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A648-9B30-4661-92C0-3DD1DA27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1041" y="2393277"/>
            <a:ext cx="4749917" cy="207144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4022754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413424"/>
      </a:dk2>
      <a:lt2>
        <a:srgbClr val="E8E2E2"/>
      </a:lt2>
      <a:accent1>
        <a:srgbClr val="3BABB1"/>
      </a:accent1>
      <a:accent2>
        <a:srgbClr val="46B28B"/>
      </a:accent2>
      <a:accent3>
        <a:srgbClr val="4D8CC3"/>
      </a:accent3>
      <a:accent4>
        <a:srgbClr val="B13B48"/>
      </a:accent4>
      <a:accent5>
        <a:srgbClr val="C3714D"/>
      </a:accent5>
      <a:accent6>
        <a:srgbClr val="B1903B"/>
      </a:accent6>
      <a:hlink>
        <a:srgbClr val="C75F59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Courier New</vt:lpstr>
      <vt:lpstr>Univers Condensed</vt:lpstr>
      <vt:lpstr>ChronicleVTI</vt:lpstr>
      <vt:lpstr>Car Accident Severity Prediction </vt:lpstr>
      <vt:lpstr>Introduction</vt:lpstr>
      <vt:lpstr>Data Description</vt:lpstr>
      <vt:lpstr>Methodology</vt:lpstr>
      <vt:lpstr>Methodology</vt:lpstr>
      <vt:lpstr>Results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 Prediction</dc:title>
  <dc:creator>Menzi Skhosana (216032734)</dc:creator>
  <cp:lastModifiedBy>Menzi Skhosana (216032734)</cp:lastModifiedBy>
  <cp:revision>2</cp:revision>
  <dcterms:created xsi:type="dcterms:W3CDTF">2020-09-30T21:10:16Z</dcterms:created>
  <dcterms:modified xsi:type="dcterms:W3CDTF">2020-09-30T21:20:26Z</dcterms:modified>
</cp:coreProperties>
</file>