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3G6sHvwLqLkQlaVmUUJBTvk5n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5a1b44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5a1b44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9a063700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9a063700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a06370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a06370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9a063700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9a063700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9a063700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9a063700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9a063700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9a063700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4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9" name="Google Shape;119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36" name="Google Shape;136;p4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3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3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3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3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0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0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1118507" y="1524094"/>
            <a:ext cx="9674679" cy="222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tr-TR" sz="4860"/>
              <a:t>CS 301</a:t>
            </a:r>
            <a:br>
              <a:rPr lang="tr-TR" sz="4860"/>
            </a:br>
            <a:r>
              <a:rPr lang="tr-TR" sz="4860"/>
              <a:t>PROJECT PRESENTATION</a:t>
            </a:r>
            <a:br>
              <a:rPr lang="tr-TR" sz="4860"/>
            </a:br>
            <a:r>
              <a:rPr lang="tr-TR" sz="4860"/>
              <a:t>Partition into Cliques</a:t>
            </a:r>
            <a:endParaRPr sz="486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1954979" y="3901079"/>
            <a:ext cx="4891994" cy="197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/>
              <a:t>		</a:t>
            </a:r>
            <a:r>
              <a:rPr lang="tr-TR" b="1">
                <a:solidFill>
                  <a:srgbClr val="FF0000"/>
                </a:solidFill>
              </a:rPr>
              <a:t>Group No: 30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/>
              <a:t>Enver Atahan Çelik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/>
              <a:t>Mehmet Enes Battal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/>
              <a:t>Taylan Karadeniz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/>
              <a:t>Muhammed Batuhan Odabaşı</a:t>
            </a:r>
            <a:endParaRPr/>
          </a:p>
        </p:txBody>
      </p:sp>
      <p:pic>
        <p:nvPicPr>
          <p:cNvPr id="166" name="Google Shape;166;p1" descr="metin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712" y="304701"/>
            <a:ext cx="2720576" cy="114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5959929" y="3901079"/>
            <a:ext cx="6049735" cy="252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Question: </a:t>
            </a:r>
            <a:r>
              <a:rPr lang="tr-TR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minimum number k such that the nodes of G be partitioned into t&lt;=k disjoint sets - V1,...,Vt - in such a way that for each Vi (1&lt;=i&lt;=t), the subgraph Gi(Vi,Ei) induced by Vi is a clique, i.e. a graph in which every pair of nodes is connected by an edge?</a:t>
            </a:r>
            <a:endParaRPr sz="1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>
            <a:spLocks noGrp="1"/>
          </p:cNvSpPr>
          <p:nvPr>
            <p:ph type="body" idx="1"/>
          </p:nvPr>
        </p:nvSpPr>
        <p:spPr>
          <a:xfrm>
            <a:off x="2589212" y="752354"/>
            <a:ext cx="8915400" cy="515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/>
                <a:ea typeface="Arial"/>
                <a:cs typeface="Arial"/>
                <a:sym typeface="Arial"/>
              </a:rPr>
              <a:t>Minimum </a:t>
            </a: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Clique</a:t>
            </a:r>
            <a:r>
              <a:rPr lang="tr-TR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lang="tr-TR" sz="1800" b="1" dirty="0">
                <a:latin typeface="Arial"/>
                <a:ea typeface="Arial"/>
                <a:cs typeface="Arial"/>
                <a:sym typeface="Arial"/>
              </a:rPr>
              <a:t> is NP - Complete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r>
              <a:rPr lang="tr-TR" sz="18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NP Complete.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proved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−"/>
            </a:pP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is in NP.</a:t>
            </a:r>
            <a:endParaRPr sz="18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−"/>
            </a:pP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NP Complete problem can be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reduced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time.</a:t>
            </a:r>
            <a:endParaRPr sz="18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>
            <a:spLocks noGrp="1"/>
          </p:cNvSpPr>
          <p:nvPr>
            <p:ph type="body" idx="1"/>
          </p:nvPr>
        </p:nvSpPr>
        <p:spPr>
          <a:xfrm>
            <a:off x="2048720" y="350133"/>
            <a:ext cx="9259123" cy="615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Minimum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clique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in NP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A problem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-time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verifiability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belongs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able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it is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not.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Proof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1-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Suppose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a set 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consisting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 is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subgraph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G.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Verification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checked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size k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takes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O(1)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verifying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k.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takes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O(k^2)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has an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out-degree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(k-1)(Since in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connected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total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edges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= k*(k-1)/2 ).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takes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O(k^2) = O(n^2)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formed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k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S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not, (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k &lt;= n,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G).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has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verifiability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belongs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 Class.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2222339" y="300942"/>
            <a:ext cx="9282273" cy="593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Minimum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clique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u="none" strike="noStrike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800" b="1" u="none" strike="noStrik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 NP - Complete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 problem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reducible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L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L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belongs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NP-Hard.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referred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as C.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proving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 is NP-Hard,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take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already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known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NP-Hard problem, say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S,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C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also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an NP-Hard problem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can be done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Satisfiability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(S) is an NP-Complete problem 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proved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Cook's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NP can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reducible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NP problem can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reduced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proving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be NP-Hard. </a:t>
            </a:r>
            <a:r>
              <a:rPr lang="tr-TR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2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body" idx="1"/>
          </p:nvPr>
        </p:nvSpPr>
        <p:spPr>
          <a:xfrm>
            <a:off x="2559388" y="1432912"/>
            <a:ext cx="8915400" cy="5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tr-TR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NP-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optim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ally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However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approximate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guarantee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algorithm’s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optimal is not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Keeping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analyzed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>
            <a:spLocks noGrp="1"/>
          </p:cNvSpPr>
          <p:nvPr>
            <p:ph type="body" idx="1"/>
          </p:nvPr>
        </p:nvSpPr>
        <p:spPr>
          <a:xfrm>
            <a:off x="2589212" y="342325"/>
            <a:ext cx="8915400" cy="5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Pseudo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as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follows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−"/>
            </a:pP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clique_list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hold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been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−"/>
            </a:pP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copy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5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single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consisting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remaining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Randomly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shuffle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22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adjacent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22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it is,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been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added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7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Append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clique_list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Noto Sans Symbols"/>
              <a:buChar char="−"/>
            </a:pP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500" u="none" strike="noStrike" dirty="0" err="1">
                <a:latin typeface="Times New Roman"/>
                <a:ea typeface="Times New Roman"/>
                <a:cs typeface="Times New Roman"/>
                <a:sym typeface="Times New Roman"/>
              </a:rPr>
              <a:t>clique_list</a:t>
            </a:r>
            <a:r>
              <a:rPr lang="tr-TR" sz="150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none" strike="noStrik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getting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returned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clique_list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. Since it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actually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been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seen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tr-TR" sz="1700" dirty="0" err="1">
                <a:latin typeface="Times New Roman"/>
                <a:ea typeface="Times New Roman"/>
                <a:cs typeface="Times New Roman"/>
                <a:sym typeface="Times New Roman"/>
              </a:rPr>
              <a:t>well</a:t>
            </a:r>
            <a:r>
              <a:rPr lang="tr-TR" sz="17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body" idx="1"/>
          </p:nvPr>
        </p:nvSpPr>
        <p:spPr>
          <a:xfrm>
            <a:off x="2589212" y="520860"/>
            <a:ext cx="8915400" cy="539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mentioned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36" y="1239993"/>
            <a:ext cx="5048327" cy="43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5a1b44a3a_0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Algorithm Analysis</a:t>
            </a:r>
            <a:endParaRPr/>
          </a:p>
        </p:txBody>
      </p:sp>
      <p:sp>
        <p:nvSpPr>
          <p:cNvPr id="256" name="Google Shape;256;gb5a1b44a3a_0_0"/>
          <p:cNvSpPr txBox="1">
            <a:spLocks noGrp="1"/>
          </p:cNvSpPr>
          <p:nvPr>
            <p:ph type="body" idx="1"/>
          </p:nvPr>
        </p:nvSpPr>
        <p:spPr>
          <a:xfrm>
            <a:off x="2591137" y="1770925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O(V^2)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decreasing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a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2589212" y="532435"/>
            <a:ext cx="8915400" cy="537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Suppose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valid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6795" y="1142203"/>
            <a:ext cx="4631312" cy="369601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 txBox="1"/>
          <p:nvPr/>
        </p:nvSpPr>
        <p:spPr>
          <a:xfrm>
            <a:off x="2827117" y="5180302"/>
            <a:ext cx="6094070" cy="13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running time is O(V^3) by multiplying these. But these iterations are not possible in reality. By assuming that these are possible, an upper bound for this algorithm is found but what if finding a tighter bound is possible?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body" idx="1"/>
          </p:nvPr>
        </p:nvSpPr>
        <p:spPr>
          <a:xfrm>
            <a:off x="2589212" y="219919"/>
            <a:ext cx="8915400" cy="569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8" t="-212" r="-11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2539762" y="274641"/>
            <a:ext cx="8915400" cy="58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7" t="-208" r="-5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 </a:t>
            </a:r>
            <a:endParaRPr/>
          </a:p>
        </p:txBody>
      </p:sp>
      <p:pic>
        <p:nvPicPr>
          <p:cNvPr id="274" name="Google Shape;27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4046" y="2524647"/>
            <a:ext cx="5986723" cy="400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1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tr-TR"/>
              <a:t>PROBLEM DESCRIPTION</a:t>
            </a:r>
            <a:endParaRPr/>
          </a:p>
        </p:txBody>
      </p:sp>
      <p:sp>
        <p:nvSpPr>
          <p:cNvPr id="173" name="Google Shape;173;p2"/>
          <p:cNvSpPr txBox="1">
            <a:spLocks noGrp="1"/>
          </p:cNvSpPr>
          <p:nvPr>
            <p:ph type="body" idx="1"/>
          </p:nvPr>
        </p:nvSpPr>
        <p:spPr>
          <a:xfrm>
            <a:off x="2592925" y="1418767"/>
            <a:ext cx="8915400" cy="2794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tr-TR" sz="1800" b="0" i="0" u="none" strike="noStrik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is a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an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b="0" i="0" u="none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800" b="0" i="0" u="none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tr-TR" sz="1800" b="0" i="0" u="none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tr-TR" sz="1800" b="0" i="0" u="none" strike="no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b="0" i="0" u="none" strike="noStrik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b="0" i="0" u="none" strike="no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b="0" i="0" u="none" strike="no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= (V, E)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can be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partitioned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is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G. </a:t>
            </a:r>
            <a:endParaRPr sz="1800" b="0" i="0" u="none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b="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b="0" dirty="0"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375" y="4397545"/>
            <a:ext cx="4636451" cy="24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body" idx="1"/>
          </p:nvPr>
        </p:nvSpPr>
        <p:spPr>
          <a:xfrm>
            <a:off x="2589212" y="1"/>
            <a:ext cx="8915400" cy="59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Experimental</a:t>
            </a:r>
            <a:r>
              <a:rPr lang="tr-TR" sz="1800" b="1" dirty="0">
                <a:latin typeface="Arial"/>
                <a:ea typeface="Arial"/>
                <a:cs typeface="Arial"/>
                <a:sym typeface="Arial"/>
              </a:rPr>
              <a:t> Analysis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tr-TR" sz="1800" b="1" u="none" strike="noStrike" dirty="0" err="1">
                <a:latin typeface="Arial"/>
                <a:ea typeface="Arial"/>
                <a:cs typeface="Arial"/>
                <a:sym typeface="Arial"/>
              </a:rPr>
              <a:t>Running</a:t>
            </a:r>
            <a:r>
              <a:rPr lang="tr-TR" sz="1800" b="1" u="none" strike="noStrike" dirty="0">
                <a:latin typeface="Arial"/>
                <a:ea typeface="Arial"/>
                <a:cs typeface="Arial"/>
                <a:sym typeface="Arial"/>
              </a:rPr>
              <a:t> time </a:t>
            </a:r>
            <a:r>
              <a:rPr lang="tr-TR" sz="1800" b="1" u="none" strike="noStrike" dirty="0" err="1">
                <a:latin typeface="Arial"/>
                <a:ea typeface="Arial"/>
                <a:cs typeface="Arial"/>
                <a:sym typeface="Arial"/>
              </a:rPr>
              <a:t>experimental</a:t>
            </a:r>
            <a:r>
              <a:rPr lang="tr-TR" sz="1800" b="1" u="none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u="none" strike="noStrike" dirty="0" err="1"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1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done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comparing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sizes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(V, E).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Below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respective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deviation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interval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476982"/>
            <a:ext cx="6737430" cy="42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body" idx="1"/>
          </p:nvPr>
        </p:nvSpPr>
        <p:spPr>
          <a:xfrm>
            <a:off x="2589212" y="254643"/>
            <a:ext cx="8915400" cy="618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approximation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1.645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%90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t-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1.96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%95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t-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networkX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generating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	1)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increasing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	2)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increasing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	3)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Increasing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100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Since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mainly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size, (1)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(3)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(2).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seconds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2589212" y="208344"/>
            <a:ext cx="8915400" cy="570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size,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6798" y="705252"/>
            <a:ext cx="6737430" cy="219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0017" y="3113590"/>
            <a:ext cx="5677684" cy="370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>
            <a:spLocks noGrp="1"/>
          </p:cNvSpPr>
          <p:nvPr>
            <p:ph type="body" idx="1"/>
          </p:nvPr>
        </p:nvSpPr>
        <p:spPr>
          <a:xfrm>
            <a:off x="2589212" y="381965"/>
            <a:ext cx="8915400" cy="552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size,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sz="18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995" y="1250065"/>
            <a:ext cx="7674980" cy="313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2589212" y="162046"/>
            <a:ext cx="8915400" cy="574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800" b="1" dirty="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tr-TR" sz="18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3447" y="786715"/>
            <a:ext cx="7527604" cy="52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body" idx="1"/>
          </p:nvPr>
        </p:nvSpPr>
        <p:spPr>
          <a:xfrm>
            <a:off x="2259512" y="618067"/>
            <a:ext cx="8915400" cy="5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(3),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increases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polynomially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 of V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increases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As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shows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respect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 of V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0.75.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latter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shows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respect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 of V is 500.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10" name="Google Shape;3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152" y="2365017"/>
            <a:ext cx="4937760" cy="323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288" y="2365017"/>
            <a:ext cx="4858384" cy="323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body" idx="1"/>
          </p:nvPr>
        </p:nvSpPr>
        <p:spPr>
          <a:xfrm>
            <a:off x="2589212" y="243068"/>
            <a:ext cx="8915400" cy="566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u="none" strike="noStrike" dirty="0"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tr-TR" sz="1800" b="1" u="none" strike="noStrike" dirty="0" err="1">
                <a:latin typeface="Arial"/>
                <a:ea typeface="Arial"/>
                <a:cs typeface="Arial"/>
                <a:sym typeface="Arial"/>
              </a:rPr>
              <a:t>Correctness</a:t>
            </a:r>
            <a:endParaRPr sz="1800" b="1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Analized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solving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doesn’t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guarantee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minimum, since it is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alternative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brute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force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checks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subsets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On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always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valid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checks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100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size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NetworkX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again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utilized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calculate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successful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pic>
        <p:nvPicPr>
          <p:cNvPr id="317" name="Google Shape;3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263" y="2889472"/>
            <a:ext cx="5900460" cy="385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body" idx="1"/>
          </p:nvPr>
        </p:nvSpPr>
        <p:spPr>
          <a:xfrm>
            <a:off x="2589212" y="138895"/>
            <a:ext cx="8915400" cy="625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/>
                <a:ea typeface="Arial"/>
                <a:cs typeface="Arial"/>
                <a:sym typeface="Arial"/>
              </a:rPr>
              <a:t>Testing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blackbox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correctness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various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sizes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generated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solved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heuristic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show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doesn’t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always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correct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decided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failed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cases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successful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ones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1449" y="2605932"/>
            <a:ext cx="2455811" cy="251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0867" y="2605932"/>
            <a:ext cx="2624860" cy="251007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 txBox="1"/>
          <p:nvPr/>
        </p:nvSpPr>
        <p:spPr>
          <a:xfrm>
            <a:off x="2812648" y="5241547"/>
            <a:ext cx="8530542" cy="70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 graph is our algorithm’s minimum clique partition and it uses </a:t>
            </a:r>
            <a:r>
              <a:rPr lang="tr-T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while the second graph is the correct minimum clique partition which has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7842" y="461295"/>
            <a:ext cx="351521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7076" y="567159"/>
            <a:ext cx="3515216" cy="327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2479877" y="4266258"/>
            <a:ext cx="7485926" cy="13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 graph is our algorithm’s minimum clique partition, that uses </a:t>
            </a:r>
            <a:r>
              <a:rPr lang="tr-T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while the second graph is the correct minimum clique partition, that uses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body" idx="1"/>
          </p:nvPr>
        </p:nvSpPr>
        <p:spPr>
          <a:xfrm>
            <a:off x="2589212" y="3842795"/>
            <a:ext cx="8915400" cy="206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 First graph is our algorithm’s minimum clique partition, that uses </a:t>
            </a:r>
            <a:r>
              <a:rPr lang="tr-T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 cliques, while the second graph is the correct minimum clique partition, that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-TR" sz="1800">
                <a:latin typeface="Times New Roman"/>
                <a:ea typeface="Times New Roman"/>
                <a:cs typeface="Times New Roman"/>
                <a:sym typeface="Times New Roman"/>
              </a:rPr>
              <a:t>  cliques.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4056" y="416689"/>
            <a:ext cx="2658010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9189" y="509287"/>
            <a:ext cx="2815119" cy="2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3093" y="3162146"/>
            <a:ext cx="3732900" cy="2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7439" y="3162146"/>
            <a:ext cx="4199339" cy="22324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/>
        </p:nvSpPr>
        <p:spPr>
          <a:xfrm>
            <a:off x="1308374" y="5470652"/>
            <a:ext cx="10193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partitions in c) and d) are clique covers that both partitions V into 3 cliques.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graph G can be partitioned into 3 cliques at minimum, both of these partitions are minimum clique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partitions with a clique cover number of 3.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2173582" y="2170898"/>
            <a:ext cx="8879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above partition; v</a:t>
            </a:r>
            <a:r>
              <a:rPr lang="tr-T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ertices of G partition into 4 subsets in G. For every subset, any vertex in the set has edges to 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other vertex in the set, hence the partition above is a clique cover of 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9850" y="105326"/>
            <a:ext cx="3932300" cy="22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98184" y="225792"/>
            <a:ext cx="3097816" cy="306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7754" y="225792"/>
            <a:ext cx="3097815" cy="306141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5"/>
          <p:cNvSpPr txBox="1"/>
          <p:nvPr/>
        </p:nvSpPr>
        <p:spPr>
          <a:xfrm>
            <a:off x="2998184" y="4124591"/>
            <a:ext cx="7705845" cy="10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 graph is our algorithm’s minimum clique partition, that uses </a:t>
            </a:r>
            <a:r>
              <a:rPr lang="tr-T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while the second graph is the correct minimum clique partition, that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>
            <a:spLocks noGrp="1"/>
          </p:cNvSpPr>
          <p:nvPr>
            <p:ph type="body" idx="1"/>
          </p:nvPr>
        </p:nvSpPr>
        <p:spPr>
          <a:xfrm>
            <a:off x="2589211" y="3912243"/>
            <a:ext cx="9240115" cy="247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First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algorithm’s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correct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1107" y="441875"/>
            <a:ext cx="2914107" cy="276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6224" y="441875"/>
            <a:ext cx="2669110" cy="278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8594" y="404712"/>
            <a:ext cx="2900322" cy="302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1159" y="404712"/>
            <a:ext cx="2900322" cy="302428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2989162" y="3945183"/>
            <a:ext cx="7566949" cy="10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FAILED: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 graph is our algorithm’s minimum clique partition, that uses </a:t>
            </a:r>
            <a:r>
              <a:rPr lang="tr-T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while the second graph is the correct minimum clique partition, that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2" y="152649"/>
            <a:ext cx="2223770" cy="222377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/>
        </p:nvSpPr>
        <p:spPr>
          <a:xfrm>
            <a:off x="5107330" y="946778"/>
            <a:ext cx="6094070" cy="10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SUCCEEDED: 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algorithm’s minimum clique partition,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which is the correct minimum clique partition.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457" y="2660234"/>
            <a:ext cx="1934502" cy="1821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/>
          <p:nvPr/>
        </p:nvSpPr>
        <p:spPr>
          <a:xfrm>
            <a:off x="5188353" y="3059838"/>
            <a:ext cx="6094070" cy="10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SUCCEEDED: 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algorithm’s minimum clique partition,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which is the correct minimum clique partition.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7457" y="4799136"/>
            <a:ext cx="1934502" cy="182134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 txBox="1"/>
          <p:nvPr/>
        </p:nvSpPr>
        <p:spPr>
          <a:xfrm>
            <a:off x="5107330" y="5400152"/>
            <a:ext cx="6094070" cy="10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SUCCEEDED: 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algorithm’s minimum clique partition, uses </a:t>
            </a:r>
            <a:r>
              <a:rPr lang="tr-TR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cliques, which is the correct minimum clique partition.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>
            <a:spLocks noGrp="1"/>
          </p:cNvSpPr>
          <p:nvPr>
            <p:ph type="body" idx="1"/>
          </p:nvPr>
        </p:nvSpPr>
        <p:spPr>
          <a:xfrm>
            <a:off x="2623862" y="648232"/>
            <a:ext cx="8915400" cy="523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7" t="-2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944547" y="567159"/>
            <a:ext cx="9560065" cy="53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way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imium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considering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coloring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complement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G’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sz="18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lang="tr-TR" sz="1800" dirty="0" err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sz="18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sz="1800" dirty="0" err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colors</a:t>
            </a:r>
            <a:r>
              <a:rPr lang="tr-TR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Consider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 in G.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complement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G’,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C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isolated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since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edges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erased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colour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these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since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adjacent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Similarly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consider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disjoint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G, C1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C2,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(C1 U C2) is not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complement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G’, as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stated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above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C1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as C2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both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G.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G’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surely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C1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C2 since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union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not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G.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C1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differently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C2.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G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G’.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G’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accordingly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counting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colors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exactly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9a063700b_0_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FF0000"/>
                </a:solidFill>
              </a:rPr>
              <a:t>An Application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gb9a063700b_0_2"/>
          <p:cNvSpPr txBox="1">
            <a:spLocks noGrp="1"/>
          </p:cNvSpPr>
          <p:nvPr>
            <p:ph type="body" idx="1"/>
          </p:nvPr>
        </p:nvSpPr>
        <p:spPr>
          <a:xfrm>
            <a:off x="2404150" y="1491350"/>
            <a:ext cx="8915400" cy="1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extension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established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consuming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limited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: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food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chain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Potential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sites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locating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b9a063700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875" y="3498000"/>
            <a:ext cx="46291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a063700b_0_15"/>
          <p:cNvSpPr txBox="1">
            <a:spLocks noGrp="1"/>
          </p:cNvSpPr>
          <p:nvPr>
            <p:ph type="body" idx="1"/>
          </p:nvPr>
        </p:nvSpPr>
        <p:spPr>
          <a:xfrm>
            <a:off x="2309150" y="957950"/>
            <a:ext cx="8915400" cy="1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facility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covers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it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positioned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a </a:t>
            </a:r>
            <a:r>
              <a:rPr lang="tr-TR" dirty="0" err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neighbourhood</a:t>
            </a:r>
            <a:r>
              <a:rPr lang="tr-TR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a problem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facilities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b9a063700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750" y="3498000"/>
            <a:ext cx="4404567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9a063700b_0_7"/>
          <p:cNvSpPr txBox="1">
            <a:spLocks noGrp="1"/>
          </p:cNvSpPr>
          <p:nvPr>
            <p:ph type="body" idx="1"/>
          </p:nvPr>
        </p:nvSpPr>
        <p:spPr>
          <a:xfrm>
            <a:off x="2309150" y="957950"/>
            <a:ext cx="8915400" cy="1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a problem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translated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u="sng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tr-T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Hence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it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facilities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First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enumerate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gb9a063700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750" y="3428325"/>
            <a:ext cx="4355574" cy="3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9a063700b_0_29"/>
          <p:cNvSpPr txBox="1">
            <a:spLocks noGrp="1"/>
          </p:cNvSpPr>
          <p:nvPr>
            <p:ph type="body" idx="1"/>
          </p:nvPr>
        </p:nvSpPr>
        <p:spPr>
          <a:xfrm>
            <a:off x="2309150" y="957950"/>
            <a:ext cx="8915400" cy="1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construct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edges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neighbourhood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, in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problem it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corresponds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gb9a063700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25" y="2736125"/>
            <a:ext cx="4201875" cy="377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a063700b_0_37"/>
          <p:cNvSpPr txBox="1">
            <a:spLocks noGrp="1"/>
          </p:cNvSpPr>
          <p:nvPr>
            <p:ph type="body" idx="1"/>
          </p:nvPr>
        </p:nvSpPr>
        <p:spPr>
          <a:xfrm>
            <a:off x="2309150" y="957950"/>
            <a:ext cx="8915400" cy="1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clique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below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locate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facilities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mandatory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spending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 minimum </a:t>
            </a:r>
            <a:r>
              <a:rPr lang="tr-TR" dirty="0" err="1"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r>
              <a:rPr lang="tr-TR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gb9a063700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25" y="2736125"/>
            <a:ext cx="4158324" cy="3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2299</Words>
  <Application>Microsoft Office PowerPoint</Application>
  <PresentationFormat>Geniş ekran</PresentationFormat>
  <Paragraphs>111</Paragraphs>
  <Slides>34</Slides>
  <Notes>34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9" baseType="lpstr">
      <vt:lpstr>Century Gothic</vt:lpstr>
      <vt:lpstr>Noto Sans Symbols</vt:lpstr>
      <vt:lpstr>Times New Roman</vt:lpstr>
      <vt:lpstr>Arial</vt:lpstr>
      <vt:lpstr>Duman</vt:lpstr>
      <vt:lpstr>CS 301 PROJECT PRESENTATION Partition into Cliques</vt:lpstr>
      <vt:lpstr>PROBLEM DESCRIPTION</vt:lpstr>
      <vt:lpstr>PowerPoint Sunusu</vt:lpstr>
      <vt:lpstr>PowerPoint Sunusu</vt:lpstr>
      <vt:lpstr>An Application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Algorithm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301 PROJECT PRESENTATION Partition into Cliques</dc:title>
  <dc:creator>Batuhan ODABASI</dc:creator>
  <cp:lastModifiedBy>Enes Battal</cp:lastModifiedBy>
  <cp:revision>1</cp:revision>
  <dcterms:created xsi:type="dcterms:W3CDTF">2021-01-27T14:44:41Z</dcterms:created>
  <dcterms:modified xsi:type="dcterms:W3CDTF">2021-01-30T13:24:53Z</dcterms:modified>
</cp:coreProperties>
</file>