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r>
              <a:t>Security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00FF0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83%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17%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Success</c:v>
                </c:pt>
                <c:pt idx="1">
                  <c:v>Failure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0.8285908830275229</c:v>
                </c:pt>
                <c:pt idx="1">
                  <c:v>0.17140911697247707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r>
              <a:t>Reliability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00FF0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76%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24%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Success</c:v>
                </c:pt>
                <c:pt idx="1">
                  <c:v>Failure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0.7552926525529265</c:v>
                </c:pt>
                <c:pt idx="1">
                  <c:v>0.24470734744707348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r>
              <a:t>Performance</a:t>
            </a:r>
          </a:p>
          <a:p>
            <a:r>
              <a:t>Efficiency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00FF0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Success</c:v>
                </c:pt>
                <c:pt idx="1">
                  <c:v>Failure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0.9937434827945777</c:v>
                </c:pt>
                <c:pt idx="1">
                  <c:v>0.006256517205422315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r>
              <a:t>Security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00FF0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60%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40%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Success</c:v>
                </c:pt>
                <c:pt idx="1">
                  <c:v>Failure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2400"/>
            <a:ext cx="14630400" cy="4789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Platform: AWS</a:t>
            </a:r>
          </a:p>
          <a:p>
            <a:pPr>
              <a:defRPr sz="1500"/>
            </a:pPr>
            <a:r>
              <a:t>Account Number: 235</a:t>
            </a:r>
          </a:p>
          <a:p>
            <a:pPr>
              <a:defRPr sz="1500"/>
            </a:pPr>
            <a:r>
              <a:t>Category: security, reliability, performance-efficiency</a:t>
            </a:r>
          </a:p>
          <a:p>
            <a:pPr>
              <a:defRPr sz="1500"/>
            </a:pPr>
            <a:r>
              <a:t>Frameworks: NIST Cybersecurity Framework v1.1</a:t>
            </a:r>
          </a:p>
          <a:p>
            <a:pPr>
              <a:defRPr sz="1500"/>
            </a:pPr>
            <a:r>
              <a:t>Risk Levels: High, Very High, Extreme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828800"/>
          <a:ext cx="27432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00400" y="2743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Filter checked: 55808</a:t>
            </a:r>
          </a:p>
          <a:p>
            <a:pPr>
              <a:defRPr sz="1500"/>
            </a:pPr>
            <a:r>
              <a:t>Succeeded: 46242</a:t>
            </a:r>
          </a:p>
          <a:p>
            <a:pPr>
              <a:defRPr sz="1500"/>
            </a:pPr>
            <a:r>
              <a:t>Failed: 9566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029200" y="18288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72400" y="2743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Filter checked: 1606</a:t>
            </a:r>
          </a:p>
          <a:p>
            <a:pPr>
              <a:defRPr sz="1500"/>
            </a:pPr>
            <a:r>
              <a:t>Succeeded: 1213</a:t>
            </a:r>
          </a:p>
          <a:p>
            <a:pPr>
              <a:defRPr sz="1500"/>
            </a:pPr>
            <a:r>
              <a:t>Failed: 393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9601200" y="1828800"/>
          <a:ext cx="274320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344400" y="2743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Filter checked: 959</a:t>
            </a:r>
          </a:p>
          <a:p>
            <a:pPr>
              <a:defRPr sz="1500"/>
            </a:pPr>
            <a:r>
              <a:t>Succeeded: 953</a:t>
            </a:r>
          </a:p>
          <a:p>
            <a:pPr>
              <a:defRPr sz="1500"/>
            </a:pPr>
            <a:r>
              <a:t>Failed: 6</a:t>
            </a:r>
          </a:p>
        </p:txBody>
      </p:sp>
      <p:pic>
        <p:nvPicPr>
          <p:cNvPr id="9" name="Picture 8" descr="foot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772400"/>
            <a:ext cx="14630400" cy="4789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Platform: GCP</a:t>
            </a:r>
          </a:p>
          <a:p>
            <a:pPr>
              <a:defRPr sz="1500"/>
            </a:pPr>
            <a:r>
              <a:t>Account Number: 6</a:t>
            </a:r>
          </a:p>
          <a:p>
            <a:pPr>
              <a:defRPr sz="1500"/>
            </a:pPr>
            <a:r>
              <a:t>Category: security, reliability, performance-efficiency</a:t>
            </a:r>
          </a:p>
          <a:p>
            <a:pPr>
              <a:defRPr sz="1500"/>
            </a:pPr>
            <a:r>
              <a:t>Frameworks: NIST Cybersecurity Framework v1.1</a:t>
            </a:r>
          </a:p>
          <a:p>
            <a:pPr>
              <a:defRPr sz="1500"/>
            </a:pPr>
            <a:r>
              <a:t>Risk Levels: High, Very High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828800"/>
          <a:ext cx="27432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00400" y="2743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Filter checked: 25</a:t>
            </a:r>
          </a:p>
          <a:p>
            <a:pPr>
              <a:defRPr sz="1500"/>
            </a:pPr>
            <a:r>
              <a:t>Succeeded: 15</a:t>
            </a:r>
          </a:p>
          <a:p>
            <a:pPr>
              <a:defRPr sz="1500"/>
            </a:pPr>
            <a:r>
              <a:t>Failed: 10</a:t>
            </a:r>
          </a:p>
        </p:txBody>
      </p:sp>
      <p:pic>
        <p:nvPicPr>
          <p:cNvPr id="5" name="Picture 4" descr="foo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72400"/>
            <a:ext cx="14630400" cy="4789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