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/>
          <a:lstStyle/>
          <a:p>
            <a:r>
              <a:t>Security</a:t>
            </a:r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00FF00"/>
              </a:solidFill>
            </c:spPr>
          </c:dPt>
          <c:dPt>
            <c:idx val="1"/>
            <c:spPr>
              <a:solidFill>
                <a:srgbClr val="FF000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84%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16%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Success</c:v>
                </c:pt>
                <c:pt idx="1">
                  <c:v>Failure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0.8413772991438748</c:v>
                </c:pt>
                <c:pt idx="1">
                  <c:v>0.15862270085612515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/>
          <a:lstStyle/>
          <a:p>
            <a:r>
              <a:t>Reliability</a:t>
            </a:r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00FF00"/>
              </a:solidFill>
            </c:spPr>
          </c:dPt>
          <c:dPt>
            <c:idx val="1"/>
            <c:spPr>
              <a:solidFill>
                <a:srgbClr val="FF000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83%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17%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Success</c:v>
                </c:pt>
                <c:pt idx="1">
                  <c:v>Failure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0.8293535235876529</c:v>
                </c:pt>
                <c:pt idx="1">
                  <c:v>0.17064647641234712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/>
          <a:lstStyle/>
          <a:p>
            <a:r>
              <a:t>Performance</a:t>
            </a:r>
          </a:p>
          <a:p>
            <a:r>
              <a:t>Efficiency</a:t>
            </a:r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00FF00"/>
              </a:solidFill>
            </c:spPr>
          </c:dPt>
          <c:dPt>
            <c:idx val="1"/>
            <c:spPr>
              <a:solidFill>
                <a:srgbClr val="FF000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99%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Success</c:v>
                </c:pt>
                <c:pt idx="1">
                  <c:v>Failure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0.9936842105263158</c:v>
                </c:pt>
                <c:pt idx="1">
                  <c:v>0.00631578947368421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/>
          <a:lstStyle/>
          <a:p>
            <a:r>
              <a:t>Security</a:t>
            </a:r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00FF00"/>
              </a:solidFill>
            </c:spPr>
          </c:dPt>
          <c:dPt>
            <c:idx val="1"/>
            <c:spPr>
              <a:solidFill>
                <a:srgbClr val="FF000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11%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89%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Success</c:v>
                </c:pt>
                <c:pt idx="1">
                  <c:v>Failure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0.10526315789473684</c:v>
                </c:pt>
                <c:pt idx="1">
                  <c:v>0.8947368421052632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2400"/>
            <a:ext cx="14630400" cy="4789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/>
            </a:pPr>
            <a:r>
              <a:t>Platform: AWS</a:t>
            </a:r>
          </a:p>
          <a:p>
            <a:pPr>
              <a:defRPr sz="1500"/>
            </a:pPr>
            <a:r>
              <a:t>Account Number: 236</a:t>
            </a:r>
          </a:p>
          <a:p>
            <a:pPr>
              <a:defRPr sz="1500"/>
            </a:pPr>
            <a:r>
              <a:t>Category: security, reliability, performance-efficiency</a:t>
            </a:r>
          </a:p>
          <a:p>
            <a:pPr>
              <a:defRPr sz="1500"/>
            </a:pPr>
            <a:r>
              <a:t>Frameworks: NIST Cybersecurity Framework v1.1</a:t>
            </a:r>
          </a:p>
          <a:p>
            <a:pPr>
              <a:defRPr sz="1500"/>
            </a:pPr>
            <a:r>
              <a:t>Risk Levels: High, Very High, Extreme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1828800"/>
          <a:ext cx="2743200" cy="3429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00400" y="2743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/>
            </a:pPr>
            <a:r>
              <a:t>Filter checked: 48007</a:t>
            </a:r>
          </a:p>
          <a:p>
            <a:pPr>
              <a:defRPr sz="1500"/>
            </a:pPr>
            <a:r>
              <a:t>Succeeded: 40392</a:t>
            </a:r>
          </a:p>
          <a:p>
            <a:pPr>
              <a:defRPr sz="1500"/>
            </a:pPr>
            <a:r>
              <a:t>Failed: 7615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5029200" y="1828800"/>
          <a:ext cx="2743200" cy="3429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72400" y="2743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/>
            </a:pPr>
            <a:r>
              <a:t>Filter checked: 1717</a:t>
            </a:r>
          </a:p>
          <a:p>
            <a:pPr>
              <a:defRPr sz="1500"/>
            </a:pPr>
            <a:r>
              <a:t>Succeeded: 1424</a:t>
            </a:r>
          </a:p>
          <a:p>
            <a:pPr>
              <a:defRPr sz="1500"/>
            </a:pPr>
            <a:r>
              <a:t>Failed: 293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9601200" y="1828800"/>
          <a:ext cx="2743200" cy="3429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344400" y="2743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/>
            </a:pPr>
            <a:r>
              <a:t>Filter checked: 950</a:t>
            </a:r>
          </a:p>
          <a:p>
            <a:pPr>
              <a:defRPr sz="1500"/>
            </a:pPr>
            <a:r>
              <a:t>Succeeded: 944</a:t>
            </a:r>
          </a:p>
          <a:p>
            <a:pPr>
              <a:defRPr sz="1500"/>
            </a:pPr>
            <a:r>
              <a:t>Failed: 6</a:t>
            </a:r>
          </a:p>
        </p:txBody>
      </p:sp>
      <p:pic>
        <p:nvPicPr>
          <p:cNvPr id="9" name="Picture 8" descr="foot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772400"/>
            <a:ext cx="14630400" cy="4789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/>
            </a:pPr>
            <a:r>
              <a:t>Platform: GCP</a:t>
            </a:r>
          </a:p>
          <a:p>
            <a:pPr>
              <a:defRPr sz="1500"/>
            </a:pPr>
            <a:r>
              <a:t>Account Number: 133</a:t>
            </a:r>
          </a:p>
          <a:p>
            <a:pPr>
              <a:defRPr sz="1500"/>
            </a:pPr>
            <a:r>
              <a:t>Category: security, reliability, performance-efficiency</a:t>
            </a:r>
          </a:p>
          <a:p>
            <a:pPr>
              <a:defRPr sz="1500"/>
            </a:pPr>
            <a:r>
              <a:t>Frameworks: NIST Cybersecurity Framework v1.1</a:t>
            </a:r>
          </a:p>
          <a:p>
            <a:pPr>
              <a:defRPr sz="1500"/>
            </a:pPr>
            <a:r>
              <a:t>Risk Levels: High, Very High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1828800"/>
          <a:ext cx="2743200" cy="3429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00400" y="2743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/>
            </a:pPr>
            <a:r>
              <a:t>Filter checked: 152</a:t>
            </a:r>
          </a:p>
          <a:p>
            <a:pPr>
              <a:defRPr sz="1500"/>
            </a:pPr>
            <a:r>
              <a:t>Succeeded: 16</a:t>
            </a:r>
          </a:p>
          <a:p>
            <a:pPr>
              <a:defRPr sz="1500"/>
            </a:pPr>
            <a:r>
              <a:t>Failed: 136</a:t>
            </a:r>
          </a:p>
        </p:txBody>
      </p:sp>
      <p:pic>
        <p:nvPicPr>
          <p:cNvPr id="5" name="Picture 4" descr="foo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72400"/>
            <a:ext cx="14630400" cy="4789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