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5-46E1-A60A-9FE5BFBE1297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5-46E1-A60A-9FE5BFBE12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Succeeded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5-46E1-A60A-9FE5BFBE12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90-430D-8ABE-76EBAB53B18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90-430D-8ABE-76EBAB53B1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Succeeded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90-430D-8ABE-76EBAB53B1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B2-4309-9EE6-13FF2F2D1154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B2-4309-9EE6-13FF2F2D11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Succeeded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B2-4309-9EE6-13FF2F2D115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F4-47A4-BE18-897D736936FB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F4-47A4-BE18-897D736936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Succeeded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F4-47A4-BE18-897D736936F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7F-4CDC-96E5-BB03BDC45A21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7F-4CDC-96E5-BB03BDC45A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Succeeded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7F-4CDC-96E5-BB03BDC45A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AB-4C22-AECE-457B479E9C3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AB-4C22-AECE-457B479E9C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Succeeded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AB-4C22-AECE-457B479E9C3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0.26767</cdr:x>
      <cdr:y>0.33579</cdr:y>
    </cdr:from>
    <cdr:to>
      <cdr:x>0.8012</cdr:x>
      <cdr:y>0.54418</cdr:y>
    </cdr:to>
    <cdr:sp macro="" textlink="">
      <cdr:nvSpPr>
        <cdr:cNvPr id="2" name="TextBox 14">
          <a:extLst xmlns:a="http://schemas.openxmlformats.org/drawingml/2006/main">
            <a:ext uri="{FF2B5EF4-FFF2-40B4-BE49-F238E27FC236}">
              <a16:creationId xmlns:a16="http://schemas.microsoft.com/office/drawing/2014/main" id="{76514E0A-04DF-4184-0BE9-52DC9AF846AD}"/>
            </a:ext>
          </a:extLst>
        </cdr:cNvPr>
        <cdr:cNvSpPr txBox="1"/>
      </cdr:nvSpPr>
      <cdr:spPr>
        <a:xfrm xmlns:a="http://schemas.openxmlformats.org/drawingml/2006/main">
          <a:off x="770885" y="967080"/>
          <a:ext cx="1536569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r-TR" sz="1100" b="1" dirty="0" smtClean="0"/>
            <a:t>Security</a:t>
          </a:r>
          <a:endParaRPr lang="en-US" sz="1100" b="1" dirty="0"/>
        </a:p>
        <a:p xmlns:a="http://schemas.openxmlformats.org/drawingml/2006/main">
          <a:r>
            <a:rPr lang="en-US" sz="1100" dirty="0"/>
            <a:t>77% Compliant</a:t>
          </a:r>
        </a:p>
        <a:p xmlns:a="http://schemas.openxmlformats.org/drawingml/2006/main">
          <a:r>
            <a:rPr lang="tr-TR" sz="1100" dirty="0"/>
            <a:t>It could be better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0.27597</cdr:x>
      <cdr:y>0.36284</cdr:y>
    </cdr:from>
    <cdr:to>
      <cdr:x>0.8095</cdr:x>
      <cdr:y>0.57123</cdr:y>
    </cdr:to>
    <cdr:sp macro="" textlink="">
      <cdr:nvSpPr>
        <cdr:cNvPr id="2" name="TextBox 14">
          <a:extLst xmlns:a="http://schemas.openxmlformats.org/drawingml/2006/main">
            <a:ext uri="{FF2B5EF4-FFF2-40B4-BE49-F238E27FC236}">
              <a16:creationId xmlns:a16="http://schemas.microsoft.com/office/drawing/2014/main" id="{76514E0A-04DF-4184-0BE9-52DC9AF846AD}"/>
            </a:ext>
          </a:extLst>
        </cdr:cNvPr>
        <cdr:cNvSpPr txBox="1"/>
      </cdr:nvSpPr>
      <cdr:spPr>
        <a:xfrm xmlns:a="http://schemas.openxmlformats.org/drawingml/2006/main">
          <a:off x="794791" y="1044974"/>
          <a:ext cx="1536569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r-TR" sz="1100" b="1" dirty="0"/>
            <a:t>Performance Efficiency</a:t>
          </a:r>
          <a:endParaRPr lang="en-US" sz="1100" b="1" dirty="0"/>
        </a:p>
        <a:p xmlns:a="http://schemas.openxmlformats.org/drawingml/2006/main">
          <a:r>
            <a:rPr lang="en-US" sz="1100" dirty="0"/>
            <a:t>77% Compliant</a:t>
          </a:r>
        </a:p>
        <a:p xmlns:a="http://schemas.openxmlformats.org/drawingml/2006/main">
          <a:r>
            <a:rPr lang="tr-TR" sz="1100" dirty="0"/>
            <a:t>It could be better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0.30657</cdr:x>
      <cdr:y>0.34473</cdr:y>
    </cdr:from>
    <cdr:to>
      <cdr:x>0.84011</cdr:x>
      <cdr:y>0.55312</cdr:y>
    </cdr:to>
    <cdr:sp macro="" textlink="">
      <cdr:nvSpPr>
        <cdr:cNvPr id="2" name="TextBox 14">
          <a:extLst xmlns:a="http://schemas.openxmlformats.org/drawingml/2006/main">
            <a:ext uri="{FF2B5EF4-FFF2-40B4-BE49-F238E27FC236}">
              <a16:creationId xmlns:a16="http://schemas.microsoft.com/office/drawing/2014/main" id="{76514E0A-04DF-4184-0BE9-52DC9AF846AD}"/>
            </a:ext>
          </a:extLst>
        </cdr:cNvPr>
        <cdr:cNvSpPr txBox="1"/>
      </cdr:nvSpPr>
      <cdr:spPr>
        <a:xfrm xmlns:a="http://schemas.openxmlformats.org/drawingml/2006/main">
          <a:off x="882935" y="992808"/>
          <a:ext cx="1536596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r-TR" sz="1100" b="1" dirty="0" err="1" smtClean="0"/>
            <a:t>Relability</a:t>
          </a:r>
          <a:endParaRPr lang="en-US" sz="1100" b="1" dirty="0"/>
        </a:p>
        <a:p xmlns:a="http://schemas.openxmlformats.org/drawingml/2006/main">
          <a:r>
            <a:rPr lang="en-US" sz="1100" dirty="0"/>
            <a:t>77% Compliant</a:t>
          </a:r>
        </a:p>
        <a:p xmlns:a="http://schemas.openxmlformats.org/drawingml/2006/main">
          <a:r>
            <a:rPr lang="tr-TR" sz="1100" dirty="0"/>
            <a:t>It could be better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0.27597</cdr:x>
      <cdr:y>0.36284</cdr:y>
    </cdr:from>
    <cdr:to>
      <cdr:x>0.8095</cdr:x>
      <cdr:y>0.57123</cdr:y>
    </cdr:to>
    <cdr:sp macro="" textlink="">
      <cdr:nvSpPr>
        <cdr:cNvPr id="2" name="TextBox 14">
          <a:extLst xmlns:a="http://schemas.openxmlformats.org/drawingml/2006/main">
            <a:ext uri="{FF2B5EF4-FFF2-40B4-BE49-F238E27FC236}">
              <a16:creationId xmlns:a16="http://schemas.microsoft.com/office/drawing/2014/main" id="{76514E0A-04DF-4184-0BE9-52DC9AF846AD}"/>
            </a:ext>
          </a:extLst>
        </cdr:cNvPr>
        <cdr:cNvSpPr txBox="1"/>
      </cdr:nvSpPr>
      <cdr:spPr>
        <a:xfrm xmlns:a="http://schemas.openxmlformats.org/drawingml/2006/main">
          <a:off x="794791" y="1044974"/>
          <a:ext cx="1536569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r-TR" sz="1100" b="1" dirty="0"/>
            <a:t>Performance Efficiency</a:t>
          </a:r>
          <a:endParaRPr lang="en-US" sz="1100" b="1" dirty="0"/>
        </a:p>
        <a:p xmlns:a="http://schemas.openxmlformats.org/drawingml/2006/main">
          <a:r>
            <a:rPr lang="en-US" sz="1100" dirty="0"/>
            <a:t>77% Compliant</a:t>
          </a:r>
        </a:p>
        <a:p xmlns:a="http://schemas.openxmlformats.org/drawingml/2006/main">
          <a:r>
            <a:rPr lang="tr-TR" sz="1100" dirty="0"/>
            <a:t>It could be better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0.26767</cdr:x>
      <cdr:y>0.33579</cdr:y>
    </cdr:from>
    <cdr:to>
      <cdr:x>0.8012</cdr:x>
      <cdr:y>0.54418</cdr:y>
    </cdr:to>
    <cdr:sp macro="" textlink="">
      <cdr:nvSpPr>
        <cdr:cNvPr id="2" name="TextBox 14">
          <a:extLst xmlns:a="http://schemas.openxmlformats.org/drawingml/2006/main">
            <a:ext uri="{FF2B5EF4-FFF2-40B4-BE49-F238E27FC236}">
              <a16:creationId xmlns:a16="http://schemas.microsoft.com/office/drawing/2014/main" id="{76514E0A-04DF-4184-0BE9-52DC9AF846AD}"/>
            </a:ext>
          </a:extLst>
        </cdr:cNvPr>
        <cdr:cNvSpPr txBox="1"/>
      </cdr:nvSpPr>
      <cdr:spPr>
        <a:xfrm xmlns:a="http://schemas.openxmlformats.org/drawingml/2006/main">
          <a:off x="770885" y="967080"/>
          <a:ext cx="1536569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r-TR" sz="1100" b="1" dirty="0" smtClean="0"/>
            <a:t>Security</a:t>
          </a:r>
          <a:endParaRPr lang="en-US" sz="1100" b="1" dirty="0"/>
        </a:p>
        <a:p xmlns:a="http://schemas.openxmlformats.org/drawingml/2006/main">
          <a:r>
            <a:rPr lang="en-US" sz="1100" dirty="0"/>
            <a:t>77% Compliant</a:t>
          </a:r>
        </a:p>
        <a:p xmlns:a="http://schemas.openxmlformats.org/drawingml/2006/main">
          <a:r>
            <a:rPr lang="tr-TR" sz="1100" dirty="0"/>
            <a:t>It could be better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7FCA-13DD-125E-A15F-BD84F1278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7AC4B-A52D-C200-E773-251B46486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1BC6-985B-36CA-2654-A2F04713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341AF-D985-9B92-2250-9EA7D3EA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395F-0255-27E8-05FE-FB527387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46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B388-35D9-5C48-1650-E7E18F3C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2F1A5-BC04-9F81-5DEC-F7F6A1EB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17CB-B92A-2270-018F-5ACEF97E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74F2-DB18-8522-1C6C-E604F6A2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52D3-3729-59D8-5BD2-C903F4ED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83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BF015-BA2E-31A1-1057-9B29A9428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174DF-253B-84BD-A640-812CD8567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7B8F7-A005-45F1-878C-8D6684BF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CF7E8-5014-9FAA-7FEA-4431AFCA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EC3C-AD6E-098A-2841-B9F05609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78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5B47-FF7C-7630-F03A-C7521062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3A41-89A0-FD89-3ADE-CAB7A83F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A6597-0E18-630E-0C43-18F25A89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ED19-4F0E-6FB2-6A01-58BA8BDE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D593-77A0-7992-742B-C06C0175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CDBC-B448-1771-BB3B-27DE88CD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D870-2BFA-8C13-A682-638A58C6A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7A4E-BF3E-B025-4C81-B529558E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469E0-D6F9-E6D4-CF4D-EEF9D5EF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EC3A-8DDE-2C6B-149D-3681876A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4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F882-9678-72E0-AC10-0B9E80F0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238D-DACB-B447-B86D-B0BF184A0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E029C-723E-C6F1-1372-7FCAE4C74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EE8ED-7C2A-CBF9-0805-6DA6AC62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9D042-1224-763C-FCF2-F1716436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0723-90AF-8C90-EC77-B8D39856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66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AA11-DD6F-585A-FAA5-B28B949A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E700-96AA-0E3C-9F28-FDB4C48C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9661C-37F7-AF7C-07A4-08BE9DF5A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915E7-55A3-DD24-C1E9-EC3C83155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F04A6-9F53-9DA2-8735-34FA3D27A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7A18C-7AB7-E12F-EE56-FEF3CC69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7F78B-D26C-2C4E-0E0C-0DB81741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A37C0-0A4B-0A85-7F54-F2348CF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13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E2FB-3753-B942-2CC5-2700A648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ECD23-B5C5-7277-F1B9-58E2367A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565F3-E55B-FAB8-70AF-3A4BC342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466D4-2CC1-8E90-0D8C-60F46989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13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A6179-AE3D-9022-91EF-F8D13FC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923AE-A441-1930-6643-B630EC52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4084E-2CEE-655E-CE79-F99FC94C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29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D842-303F-8771-66D6-434BD31D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935F-33BC-132A-B043-0D643041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FCEE6-37C3-ED69-2823-1FC0DBE32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5C891-8380-5F34-55AB-E618EE75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A483-E694-2B51-17E7-B229C540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D349D-80ED-340F-2ABD-429271CF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82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34AC-8DBB-6F08-AE1B-B2009C8E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01BA6-77A0-5EE4-188E-FFEB905F1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6D9C3-B699-4DD4-E843-BE56A3E33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08AC5-6123-E17F-DE05-1AA81EB6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93B3C-3DDF-76B2-B102-007526FE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D32A0-2DFB-1B4D-ABEB-74B3BC9A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50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B0DAF-E28E-CC16-8336-A61B984C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51726-942D-55E4-D94E-824D3A49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E22B-13FE-1731-D00C-976EFACE0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E10F8-6996-46AA-A868-C010FC129E40}" type="datetimeFigureOut">
              <a:rPr lang="tr-TR" smtClean="0"/>
              <a:t>7.09.2023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E3F5-2C3A-0C44-4469-95EE67265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7F16-972D-64A3-467E-1C3479D37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5034-B9BA-4C94-9BCC-E22915E3A6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01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DFF99F-44B2-CBEA-6A42-C2B6939D3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7842"/>
            <a:ext cx="12222000" cy="400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C1CFE1-5E94-60A0-EDBB-946C2818F79B}"/>
              </a:ext>
            </a:extLst>
          </p:cNvPr>
          <p:cNvSpPr txBox="1"/>
          <p:nvPr/>
        </p:nvSpPr>
        <p:spPr>
          <a:xfrm>
            <a:off x="3967292" y="3105834"/>
            <a:ext cx="4287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Executive Summary</a:t>
            </a:r>
            <a:endParaRPr lang="tr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9DFA-5E9E-EFBC-D90B-ED82B1BBF5E3}"/>
              </a:ext>
            </a:extLst>
          </p:cNvPr>
          <p:cNvSpPr txBox="1"/>
          <p:nvPr/>
        </p:nvSpPr>
        <p:spPr>
          <a:xfrm>
            <a:off x="4331936" y="3105834"/>
            <a:ext cx="3528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Executive Summary</a:t>
            </a:r>
            <a:endParaRPr lang="tr-T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52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855B31C-6BF1-5A71-968C-517F37F1D657}"/>
              </a:ext>
            </a:extLst>
          </p:cNvPr>
          <p:cNvSpPr txBox="1"/>
          <p:nvPr/>
        </p:nvSpPr>
        <p:spPr>
          <a:xfrm>
            <a:off x="291600" y="360000"/>
            <a:ext cx="8367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Platform</a:t>
            </a:r>
            <a:r>
              <a:rPr lang="en-US" sz="1000" dirty="0"/>
              <a:t>: </a:t>
            </a:r>
            <a:r>
              <a:rPr lang="en-US" sz="1000" b="1" dirty="0">
                <a:solidFill>
                  <a:srgbClr val="FFC000"/>
                </a:solidFill>
              </a:rPr>
              <a:t>AWS</a:t>
            </a:r>
          </a:p>
          <a:p>
            <a:r>
              <a:rPr lang="en-US" sz="1000" b="1" dirty="0"/>
              <a:t>Account Number</a:t>
            </a:r>
            <a:r>
              <a:rPr lang="en-US" sz="1000" dirty="0"/>
              <a:t>: </a:t>
            </a:r>
            <a:r>
              <a:rPr lang="en-US" sz="1000" b="1" dirty="0">
                <a:solidFill>
                  <a:srgbClr val="FFC000"/>
                </a:solidFill>
              </a:rPr>
              <a:t>354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Category</a:t>
            </a:r>
            <a:r>
              <a:rPr lang="en-US" sz="1000" dirty="0"/>
              <a:t>: </a:t>
            </a:r>
            <a:r>
              <a:rPr lang="tr-TR" sz="1000" dirty="0" smtClean="0"/>
              <a:t>Security, </a:t>
            </a:r>
            <a:r>
              <a:rPr lang="tr-TR" sz="1000" dirty="0" err="1" smtClean="0"/>
              <a:t>Reliability</a:t>
            </a:r>
            <a:r>
              <a:rPr lang="en-US" sz="1000" dirty="0"/>
              <a:t>, </a:t>
            </a:r>
            <a:r>
              <a:rPr lang="tr-TR" sz="1000" dirty="0" err="1"/>
              <a:t>Performance</a:t>
            </a:r>
            <a:r>
              <a:rPr lang="tr-TR" sz="1000" dirty="0"/>
              <a:t> </a:t>
            </a:r>
            <a:r>
              <a:rPr lang="tr-TR" sz="1000" dirty="0" err="1" smtClean="0"/>
              <a:t>Efficiency</a:t>
            </a:r>
            <a:endParaRPr lang="en-US" sz="1000" dirty="0"/>
          </a:p>
          <a:p>
            <a:r>
              <a:rPr lang="en-US" sz="1000" b="1" dirty="0"/>
              <a:t>Framework: </a:t>
            </a:r>
            <a:r>
              <a:rPr lang="en-US" sz="1000" dirty="0"/>
              <a:t>NIST Cybersecurity Framework v1.1</a:t>
            </a:r>
          </a:p>
          <a:p>
            <a:r>
              <a:rPr lang="en-US" sz="1000" b="1" dirty="0"/>
              <a:t>Risk Levels: </a:t>
            </a:r>
            <a:r>
              <a:rPr lang="en-US" sz="1000" dirty="0"/>
              <a:t>Extreme, </a:t>
            </a:r>
            <a:r>
              <a:rPr lang="en-US" sz="1000" dirty="0" err="1"/>
              <a:t>Very_High</a:t>
            </a:r>
            <a:r>
              <a:rPr lang="en-US" sz="1000" dirty="0"/>
              <a:t>, </a:t>
            </a:r>
            <a:r>
              <a:rPr lang="en-US" sz="1000" dirty="0" smtClean="0"/>
              <a:t>High</a:t>
            </a:r>
            <a:endParaRPr lang="en-US" sz="1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A68B2A-E7ED-CAEA-13E0-394107F40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384424"/>
              </p:ext>
            </p:extLst>
          </p:nvPr>
        </p:nvGraphicFramePr>
        <p:xfrm>
          <a:off x="4273397" y="122177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DE996416-334F-52C8-8F41-764748B5E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7842"/>
            <a:ext cx="12222000" cy="400097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BEC58F6-51A2-43AF-0BF9-58DF1A2B6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373130"/>
              </p:ext>
            </p:extLst>
          </p:nvPr>
        </p:nvGraphicFramePr>
        <p:xfrm>
          <a:off x="214333" y="1126830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D595BC9-8250-11B8-A470-EFDFF7664D1D}"/>
              </a:ext>
            </a:extLst>
          </p:cNvPr>
          <p:cNvSpPr txBox="1"/>
          <p:nvPr/>
        </p:nvSpPr>
        <p:spPr>
          <a:xfrm>
            <a:off x="816435" y="4219662"/>
            <a:ext cx="16757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Filter Checked: </a:t>
            </a:r>
            <a:r>
              <a:rPr lang="tr-TR" sz="1000" dirty="0"/>
              <a:t>879858</a:t>
            </a:r>
            <a:endParaRPr lang="en-US" sz="1000" dirty="0"/>
          </a:p>
          <a:p>
            <a:r>
              <a:rPr lang="en-US" sz="1000" dirty="0">
                <a:solidFill>
                  <a:srgbClr val="00B050"/>
                </a:solidFill>
              </a:rPr>
              <a:t>Succeeded</a:t>
            </a:r>
            <a:r>
              <a:rPr lang="en-US" sz="1000" dirty="0"/>
              <a:t>: </a:t>
            </a:r>
            <a:r>
              <a:rPr lang="tr-TR" sz="1000" dirty="0"/>
              <a:t>648526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Failed</a:t>
            </a:r>
            <a:r>
              <a:rPr lang="en-US" sz="1000" dirty="0"/>
              <a:t>: </a:t>
            </a:r>
            <a:r>
              <a:rPr lang="tr-TR" sz="1000" dirty="0"/>
              <a:t>231332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595BC9-8250-11B8-A470-EFDFF7664D1D}"/>
              </a:ext>
            </a:extLst>
          </p:cNvPr>
          <p:cNvSpPr txBox="1"/>
          <p:nvPr/>
        </p:nvSpPr>
        <p:spPr>
          <a:xfrm>
            <a:off x="5273102" y="4234831"/>
            <a:ext cx="16757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Filter Checked: </a:t>
            </a:r>
            <a:r>
              <a:rPr lang="tr-TR" sz="1000" dirty="0"/>
              <a:t>879858</a:t>
            </a:r>
            <a:endParaRPr lang="en-US" sz="1000" dirty="0"/>
          </a:p>
          <a:p>
            <a:r>
              <a:rPr lang="en-US" sz="1000" dirty="0">
                <a:solidFill>
                  <a:srgbClr val="00B050"/>
                </a:solidFill>
              </a:rPr>
              <a:t>Succeeded</a:t>
            </a:r>
            <a:r>
              <a:rPr lang="en-US" sz="1000" dirty="0"/>
              <a:t>: </a:t>
            </a:r>
            <a:r>
              <a:rPr lang="tr-TR" sz="1000" dirty="0"/>
              <a:t>648526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Failed</a:t>
            </a:r>
            <a:r>
              <a:rPr lang="en-US" sz="1000" dirty="0"/>
              <a:t>: </a:t>
            </a:r>
            <a:r>
              <a:rPr lang="tr-TR" sz="1000" dirty="0"/>
              <a:t>231332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95BC9-8250-11B8-A470-EFDFF7664D1D}"/>
              </a:ext>
            </a:extLst>
          </p:cNvPr>
          <p:cNvSpPr txBox="1"/>
          <p:nvPr/>
        </p:nvSpPr>
        <p:spPr>
          <a:xfrm>
            <a:off x="9432138" y="4234831"/>
            <a:ext cx="16757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Filter Checked: </a:t>
            </a:r>
            <a:r>
              <a:rPr lang="tr-TR" sz="1000" dirty="0"/>
              <a:t>879858</a:t>
            </a:r>
            <a:endParaRPr lang="en-US" sz="1000" dirty="0"/>
          </a:p>
          <a:p>
            <a:r>
              <a:rPr lang="en-US" sz="1000" dirty="0">
                <a:solidFill>
                  <a:srgbClr val="00B050"/>
                </a:solidFill>
              </a:rPr>
              <a:t>Succeeded</a:t>
            </a:r>
            <a:r>
              <a:rPr lang="en-US" sz="1000" dirty="0"/>
              <a:t>: </a:t>
            </a:r>
            <a:r>
              <a:rPr lang="tr-TR" sz="1000" dirty="0"/>
              <a:t>648526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Failed</a:t>
            </a:r>
            <a:r>
              <a:rPr lang="en-US" sz="1000" dirty="0"/>
              <a:t>: </a:t>
            </a:r>
            <a:r>
              <a:rPr lang="tr-TR" sz="1000" dirty="0"/>
              <a:t>231332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5095702"/>
            <a:ext cx="826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AWS için kural isimleri olacak</a:t>
            </a:r>
            <a:endParaRPr lang="tr-TR" dirty="0"/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76514E0A-04DF-4184-0BE9-52DC9AF846AD}"/>
              </a:ext>
            </a:extLst>
          </p:cNvPr>
          <p:cNvSpPr txBox="1"/>
          <p:nvPr/>
        </p:nvSpPr>
        <p:spPr>
          <a:xfrm>
            <a:off x="5142961" y="2194001"/>
            <a:ext cx="1536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tr-TR" sz="1100" b="1" dirty="0" err="1" smtClean="0"/>
              <a:t>Relability</a:t>
            </a:r>
            <a:endParaRPr lang="en-US" sz="1100" b="1" dirty="0"/>
          </a:p>
          <a:p>
            <a:r>
              <a:rPr lang="en-US" sz="1100" dirty="0"/>
              <a:t>77% Compliant</a:t>
            </a:r>
          </a:p>
          <a:p>
            <a:r>
              <a:rPr lang="tr-TR" sz="1100" dirty="0"/>
              <a:t>It could be better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FCAD35BA-0E13-D9D3-8184-8C4FB68CE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805848"/>
              </p:ext>
            </p:extLst>
          </p:nvPr>
        </p:nvGraphicFramePr>
        <p:xfrm>
          <a:off x="8535433" y="122177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62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96141C-070D-5648-A197-3950DB7EF9B7}"/>
              </a:ext>
            </a:extLst>
          </p:cNvPr>
          <p:cNvSpPr txBox="1"/>
          <p:nvPr/>
        </p:nvSpPr>
        <p:spPr>
          <a:xfrm>
            <a:off x="291600" y="360000"/>
            <a:ext cx="8367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Platform</a:t>
            </a:r>
            <a:r>
              <a:rPr lang="en-US" sz="1000" dirty="0"/>
              <a:t>: </a:t>
            </a:r>
            <a:r>
              <a:rPr lang="en-US" sz="1000" b="1" dirty="0">
                <a:solidFill>
                  <a:srgbClr val="0070C0"/>
                </a:solidFill>
              </a:rPr>
              <a:t>GCP</a:t>
            </a:r>
          </a:p>
          <a:p>
            <a:r>
              <a:rPr lang="en-US" sz="1000" b="1" dirty="0"/>
              <a:t>Account </a:t>
            </a:r>
            <a:r>
              <a:rPr lang="en-US" sz="1000" b="1" dirty="0" smtClean="0"/>
              <a:t>Number</a:t>
            </a:r>
            <a:r>
              <a:rPr lang="en-US" sz="1000" dirty="0" smtClean="0"/>
              <a:t>:</a:t>
            </a:r>
            <a:r>
              <a:rPr lang="en-US" sz="1000" b="1" dirty="0" smtClean="0">
                <a:solidFill>
                  <a:srgbClr val="0070C0"/>
                </a:solidFill>
              </a:rPr>
              <a:t>1</a:t>
            </a:r>
            <a:r>
              <a:rPr lang="tr-TR" sz="1000" b="1" dirty="0" smtClean="0">
                <a:solidFill>
                  <a:srgbClr val="0070C0"/>
                </a:solidFill>
              </a:rPr>
              <a:t>54</a:t>
            </a:r>
            <a:endParaRPr lang="en-US" sz="1000" b="1" dirty="0">
              <a:solidFill>
                <a:srgbClr val="0070C0"/>
              </a:solidFill>
            </a:endParaRPr>
          </a:p>
          <a:p>
            <a:r>
              <a:rPr lang="en-US" sz="1000" b="1" dirty="0" smtClean="0">
                <a:solidFill>
                  <a:srgbClr val="FF0000"/>
                </a:solidFill>
              </a:rPr>
              <a:t>Category</a:t>
            </a:r>
            <a:r>
              <a:rPr lang="en-US" sz="1000" dirty="0" smtClean="0"/>
              <a:t>:</a:t>
            </a:r>
            <a:r>
              <a:rPr lang="tr-TR" sz="1000" dirty="0" smtClean="0"/>
              <a:t>Security, </a:t>
            </a:r>
            <a:r>
              <a:rPr lang="tr-TR" sz="1000" dirty="0" err="1" smtClean="0"/>
              <a:t>Reliability</a:t>
            </a:r>
            <a:r>
              <a:rPr lang="en-US" sz="1000" dirty="0"/>
              <a:t>, </a:t>
            </a:r>
            <a:r>
              <a:rPr lang="tr-TR" sz="1000" dirty="0" err="1"/>
              <a:t>Performance</a:t>
            </a:r>
            <a:r>
              <a:rPr lang="tr-TR" sz="1000" dirty="0"/>
              <a:t> </a:t>
            </a:r>
            <a:r>
              <a:rPr lang="tr-TR" sz="1000" dirty="0" err="1" smtClean="0"/>
              <a:t>Efficiency</a:t>
            </a:r>
            <a:endParaRPr lang="en-US" sz="1000" dirty="0"/>
          </a:p>
          <a:p>
            <a:r>
              <a:rPr lang="en-US" sz="1000" b="1" dirty="0"/>
              <a:t>Framework: </a:t>
            </a:r>
            <a:r>
              <a:rPr lang="en-US" sz="1000" dirty="0"/>
              <a:t>NIST Cybersecurity Framework v1.1</a:t>
            </a:r>
          </a:p>
          <a:p>
            <a:r>
              <a:rPr lang="en-US" sz="1000" b="1" dirty="0"/>
              <a:t>Risk Levels: </a:t>
            </a:r>
            <a:r>
              <a:rPr lang="en-US" sz="1000" dirty="0"/>
              <a:t>Extreme, </a:t>
            </a:r>
            <a:r>
              <a:rPr lang="en-US" sz="1000" dirty="0" err="1"/>
              <a:t>Very_High</a:t>
            </a:r>
            <a:r>
              <a:rPr lang="en-US" sz="1000" dirty="0"/>
              <a:t>, </a:t>
            </a:r>
            <a:r>
              <a:rPr lang="en-US" sz="1000" dirty="0" smtClean="0"/>
              <a:t>High</a:t>
            </a:r>
            <a:endParaRPr lang="en-US" sz="1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8F088C-1964-89E8-8A58-61D32CF6F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7842"/>
            <a:ext cx="12222000" cy="400097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BA68B2A-E7ED-CAEA-13E0-394107F40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054461"/>
              </p:ext>
            </p:extLst>
          </p:nvPr>
        </p:nvGraphicFramePr>
        <p:xfrm>
          <a:off x="4273397" y="122177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CAD35BA-0E13-D9D3-8184-8C4FB68CE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027497"/>
              </p:ext>
            </p:extLst>
          </p:nvPr>
        </p:nvGraphicFramePr>
        <p:xfrm>
          <a:off x="8535433" y="122177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BEC58F6-51A2-43AF-0BF9-58DF1A2B6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408351"/>
              </p:ext>
            </p:extLst>
          </p:nvPr>
        </p:nvGraphicFramePr>
        <p:xfrm>
          <a:off x="214333" y="1126830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D595BC9-8250-11B8-A470-EFDFF7664D1D}"/>
              </a:ext>
            </a:extLst>
          </p:cNvPr>
          <p:cNvSpPr txBox="1"/>
          <p:nvPr/>
        </p:nvSpPr>
        <p:spPr>
          <a:xfrm>
            <a:off x="816435" y="4219662"/>
            <a:ext cx="16757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Filter Checked: </a:t>
            </a:r>
            <a:r>
              <a:rPr lang="tr-TR" sz="1000" dirty="0"/>
              <a:t>879858</a:t>
            </a:r>
            <a:endParaRPr lang="en-US" sz="1000" dirty="0"/>
          </a:p>
          <a:p>
            <a:r>
              <a:rPr lang="en-US" sz="1000" dirty="0">
                <a:solidFill>
                  <a:srgbClr val="00B050"/>
                </a:solidFill>
              </a:rPr>
              <a:t>Succeeded</a:t>
            </a:r>
            <a:r>
              <a:rPr lang="en-US" sz="1000" dirty="0"/>
              <a:t>: </a:t>
            </a:r>
            <a:r>
              <a:rPr lang="tr-TR" sz="1000" dirty="0"/>
              <a:t>648526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Failed</a:t>
            </a:r>
            <a:r>
              <a:rPr lang="en-US" sz="1000" dirty="0"/>
              <a:t>: </a:t>
            </a:r>
            <a:r>
              <a:rPr lang="tr-TR" sz="1000" dirty="0"/>
              <a:t>231332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595BC9-8250-11B8-A470-EFDFF7664D1D}"/>
              </a:ext>
            </a:extLst>
          </p:cNvPr>
          <p:cNvSpPr txBox="1"/>
          <p:nvPr/>
        </p:nvSpPr>
        <p:spPr>
          <a:xfrm>
            <a:off x="5017133" y="4219662"/>
            <a:ext cx="16757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Filter Checked: </a:t>
            </a:r>
            <a:r>
              <a:rPr lang="tr-TR" sz="1000" dirty="0"/>
              <a:t>879858</a:t>
            </a:r>
            <a:endParaRPr lang="en-US" sz="1000" dirty="0"/>
          </a:p>
          <a:p>
            <a:r>
              <a:rPr lang="en-US" sz="1000" dirty="0">
                <a:solidFill>
                  <a:srgbClr val="00B050"/>
                </a:solidFill>
              </a:rPr>
              <a:t>Succeeded</a:t>
            </a:r>
            <a:r>
              <a:rPr lang="en-US" sz="1000" dirty="0"/>
              <a:t>: </a:t>
            </a:r>
            <a:r>
              <a:rPr lang="tr-TR" sz="1000" dirty="0"/>
              <a:t>648526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Failed</a:t>
            </a:r>
            <a:r>
              <a:rPr lang="en-US" sz="1000" dirty="0"/>
              <a:t>: </a:t>
            </a:r>
            <a:r>
              <a:rPr lang="tr-TR" sz="1000" dirty="0"/>
              <a:t>231332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595BC9-8250-11B8-A470-EFDFF7664D1D}"/>
              </a:ext>
            </a:extLst>
          </p:cNvPr>
          <p:cNvSpPr txBox="1"/>
          <p:nvPr/>
        </p:nvSpPr>
        <p:spPr>
          <a:xfrm>
            <a:off x="9241181" y="4219662"/>
            <a:ext cx="16757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Filter Checked: </a:t>
            </a:r>
            <a:r>
              <a:rPr lang="tr-TR" sz="1000" dirty="0"/>
              <a:t>879858</a:t>
            </a:r>
            <a:endParaRPr lang="en-US" sz="1000" dirty="0"/>
          </a:p>
          <a:p>
            <a:r>
              <a:rPr lang="en-US" sz="1000" dirty="0">
                <a:solidFill>
                  <a:srgbClr val="00B050"/>
                </a:solidFill>
              </a:rPr>
              <a:t>Succeeded</a:t>
            </a:r>
            <a:r>
              <a:rPr lang="en-US" sz="1000" dirty="0"/>
              <a:t>: </a:t>
            </a:r>
            <a:r>
              <a:rPr lang="tr-TR" sz="1000" dirty="0"/>
              <a:t>648526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Failed</a:t>
            </a:r>
            <a:r>
              <a:rPr lang="en-US" sz="1000" dirty="0"/>
              <a:t>: </a:t>
            </a:r>
            <a:r>
              <a:rPr lang="tr-TR" sz="1000" dirty="0"/>
              <a:t>231332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5095702"/>
            <a:ext cx="826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GCP için kural isimleri olacak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17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B6B91B-A85D-6203-F524-080E75F0BB56}"/>
              </a:ext>
            </a:extLst>
          </p:cNvPr>
          <p:cNvSpPr txBox="1"/>
          <p:nvPr/>
        </p:nvSpPr>
        <p:spPr>
          <a:xfrm>
            <a:off x="3148176" y="820800"/>
            <a:ext cx="5895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b="1" dirty="0" err="1" smtClean="0"/>
              <a:t>Workload</a:t>
            </a:r>
            <a:r>
              <a:rPr lang="tr-TR" sz="1500" b="1" dirty="0" smtClean="0"/>
              <a:t> Security </a:t>
            </a:r>
            <a:endParaRPr lang="tr-TR" sz="15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632B4-C9D3-63A3-FEF6-0E563869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7842"/>
            <a:ext cx="12222000" cy="400097"/>
          </a:xfrm>
          <a:prstGeom prst="rect">
            <a:avLst/>
          </a:prstGeom>
        </p:spPr>
      </p:pic>
      <p:pic>
        <p:nvPicPr>
          <p:cNvPr id="1026" name="Picture 2" descr="image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26" y="1779843"/>
            <a:ext cx="34766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10196" y="4746567"/>
            <a:ext cx="553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Excel’ den veri çekilerek gidilebilir, karar senin.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2610196" y="5328458"/>
            <a:ext cx="5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Kural isimleri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42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Muhammet.Memis-ext@bshg.com</dc:creator>
  <cp:lastModifiedBy>Memis-ext, Muhammet (GDS-ENBT)</cp:lastModifiedBy>
  <cp:revision>66</cp:revision>
  <dcterms:created xsi:type="dcterms:W3CDTF">2023-07-04T09:08:47Z</dcterms:created>
  <dcterms:modified xsi:type="dcterms:W3CDTF">2023-09-07T11:20:50Z</dcterms:modified>
</cp:coreProperties>
</file>