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4" r:id="rId4"/>
    <p:sldId id="265" r:id="rId5"/>
    <p:sldId id="266" r:id="rId6"/>
    <p:sldId id="268" r:id="rId7"/>
    <p:sldId id="267" r:id="rId8"/>
    <p:sldId id="270" r:id="rId9"/>
    <p:sldId id="271" r:id="rId10"/>
    <p:sldId id="272" r:id="rId11"/>
    <p:sldId id="273" r:id="rId12"/>
    <p:sldId id="274" r:id="rId13"/>
    <p:sldId id="275" r:id="rId14"/>
    <p:sldId id="269" r:id="rId15"/>
    <p:sldId id="277" r:id="rId16"/>
    <p:sldId id="278" r:id="rId17"/>
    <p:sldId id="279" r:id="rId18"/>
    <p:sldId id="280" r:id="rId19"/>
    <p:sldId id="281" r:id="rId20"/>
    <p:sldId id="282" r:id="rId21"/>
    <p:sldId id="276" r:id="rId22"/>
    <p:sldId id="283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5AA6"/>
    <a:srgbClr val="00803B"/>
    <a:srgbClr val="32B824"/>
    <a:srgbClr val="FFFFFF"/>
    <a:srgbClr val="144A0E"/>
    <a:srgbClr val="1F7416"/>
    <a:srgbClr val="258A1A"/>
    <a:srgbClr val="2997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243208" y="2858518"/>
            <a:ext cx="9144000" cy="1668284"/>
          </a:xfrm>
        </p:spPr>
        <p:txBody>
          <a:bodyPr anchor="b"/>
          <a:lstStyle>
            <a:lvl1pPr algn="l">
              <a:lnSpc>
                <a:spcPct val="100000"/>
              </a:lnSpc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 err="1"/>
              <a:t>заголовок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243208" y="4700789"/>
            <a:ext cx="9144000" cy="678712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PermianSansTypeface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972751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F5179A5D-2E1E-4122-8255-844A0375AB5C}" type="datetimeFigureOut">
              <a:rPr lang="ru-RU" smtClean="0"/>
              <a:pPr/>
              <a:t>23.12.2024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51" y="764789"/>
            <a:ext cx="1237049" cy="1237049"/>
          </a:xfrm>
          <a:prstGeom prst="rect">
            <a:avLst/>
          </a:prstGeom>
        </p:spPr>
      </p:pic>
      <p:sp>
        <p:nvSpPr>
          <p:cNvPr id="10" name="Прямоугольник 9"/>
          <p:cNvSpPr/>
          <p:nvPr userDrawn="1"/>
        </p:nvSpPr>
        <p:spPr>
          <a:xfrm>
            <a:off x="972751" y="2559028"/>
            <a:ext cx="109074" cy="282047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0321689" y="229031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0969171" y="-28046"/>
            <a:ext cx="1222829" cy="128341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572483" y="644154"/>
            <a:ext cx="954313" cy="10015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11132457" y="5169133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11433892" y="4646864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0830666" y="5664686"/>
            <a:ext cx="993018" cy="1042217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0049401" y="3948216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10460196" y="3754568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11293215" y="2514070"/>
            <a:ext cx="369013" cy="38729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375138" y="596905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-181705" y="6066489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10566898" y="609419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7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2628864" y="1937433"/>
            <a:ext cx="1344456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8167484" y="1882894"/>
            <a:ext cx="1446845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94480" y="2846730"/>
            <a:ext cx="42991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94480" y="3670642"/>
            <a:ext cx="4299187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6682481" y="2846730"/>
            <a:ext cx="42991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6682481" y="3670642"/>
            <a:ext cx="4299187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83392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747157" y="1937433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5515427" y="1882894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9283699" y="1882894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28474" y="2846730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28474" y="3670642"/>
            <a:ext cx="2600098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4794931" y="2846730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4794931" y="3670642"/>
            <a:ext cx="2600098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8561388" y="2843667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8561388" y="3667579"/>
            <a:ext cx="2600098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165857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471385" y="1937433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4230459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6978721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68816" y="2846730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68816" y="3670642"/>
            <a:ext cx="2245791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626077" y="2846730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626077" y="3670642"/>
            <a:ext cx="2245791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372524" y="2843667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372524" y="3667579"/>
            <a:ext cx="2245791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9738477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9132280" y="2843667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9132280" y="3667579"/>
            <a:ext cx="2245791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94902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8552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94480" y="2360275"/>
            <a:ext cx="42991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94480" y="3367320"/>
            <a:ext cx="4299187" cy="320765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6682481" y="2360275"/>
            <a:ext cx="42991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6682481" y="3367320"/>
            <a:ext cx="4299187" cy="320765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647800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28474" y="2180205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28474" y="3167178"/>
            <a:ext cx="2600098" cy="3407794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4794931" y="2180205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4794931" y="3167178"/>
            <a:ext cx="2600098" cy="3407794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8561388" y="2177142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8561388" y="3164115"/>
            <a:ext cx="2600098" cy="3407794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93133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68816" y="2287134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68816" y="3217976"/>
            <a:ext cx="2245791" cy="3356996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626077" y="2287134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626077" y="3217976"/>
            <a:ext cx="2245791" cy="3356996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372524" y="2284071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372524" y="3214913"/>
            <a:ext cx="2245791" cy="3356996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9132280" y="2284071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9132280" y="3214913"/>
            <a:ext cx="2245791" cy="3356996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9613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5360563" y="3037417"/>
            <a:ext cx="6831437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122044" y="3037417"/>
            <a:ext cx="3873289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6"/>
          <p:cNvSpPr>
            <a:spLocks noGrp="1"/>
          </p:cNvSpPr>
          <p:nvPr>
            <p:ph type="pic" sz="quarter" idx="15"/>
          </p:nvPr>
        </p:nvSpPr>
        <p:spPr>
          <a:xfrm>
            <a:off x="5360562" y="0"/>
            <a:ext cx="6831437" cy="2699657"/>
          </a:xfrm>
          <a:noFill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7431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1" y="0"/>
            <a:ext cx="61976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6634617" y="992187"/>
            <a:ext cx="499132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594180" y="696685"/>
            <a:ext cx="4907187" cy="5476647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6473907" y="503916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7407233" y="195032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0143176" y="6173333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328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939800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409916" cy="1325563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47775" y="2195849"/>
            <a:ext cx="2613025" cy="4106863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633685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1" name="Рисунок 3"/>
          <p:cNvSpPr>
            <a:spLocks noGrp="1"/>
          </p:cNvSpPr>
          <p:nvPr>
            <p:ph type="pic" sz="quarter" idx="11"/>
          </p:nvPr>
        </p:nvSpPr>
        <p:spPr>
          <a:xfrm>
            <a:off x="4941660" y="2195849"/>
            <a:ext cx="2613025" cy="4106863"/>
          </a:xfrm>
        </p:spPr>
        <p:txBody>
          <a:bodyPr/>
          <a:lstStyle/>
          <a:p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8327116" y="1929036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3" name="Рисунок 3"/>
          <p:cNvSpPr>
            <a:spLocks noGrp="1"/>
          </p:cNvSpPr>
          <p:nvPr>
            <p:ph type="pic" sz="quarter" idx="12"/>
          </p:nvPr>
        </p:nvSpPr>
        <p:spPr>
          <a:xfrm>
            <a:off x="8635091" y="2233834"/>
            <a:ext cx="2613025" cy="4106863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06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074" y="2548392"/>
            <a:ext cx="3207656" cy="16002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049487" y="-4764"/>
            <a:ext cx="8142514" cy="4286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0"/>
          </p:nvPr>
        </p:nvSpPr>
        <p:spPr>
          <a:xfrm>
            <a:off x="4049487" y="4281488"/>
            <a:ext cx="8142513" cy="2576512"/>
          </a:xfrm>
        </p:spPr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323217" y="457200"/>
            <a:ext cx="7375297" cy="334554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1168742" y="311976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470177" y="2597497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119109" y="362997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60009" y="2521179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73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9A5D-2E1E-4122-8255-844A0375AB5C}" type="datetimeFigureOut">
              <a:rPr lang="ru-RU" smtClean="0"/>
              <a:pPr/>
              <a:t>23.12.2024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365124"/>
            <a:ext cx="12192000" cy="13255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838200" y="1851025"/>
            <a:ext cx="10515600" cy="42291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905609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074" y="1633770"/>
            <a:ext cx="3207656" cy="16002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049487" y="-4764"/>
            <a:ext cx="8142514" cy="6862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1274054" y="5745962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575489" y="5223693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224421" y="6256173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27771" y="1389065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4630057" y="1016000"/>
            <a:ext cx="6643997" cy="47299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4746625" y="1146175"/>
            <a:ext cx="6421438" cy="4398963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622074" y="3478675"/>
            <a:ext cx="3207656" cy="174501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37585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5666" y="840014"/>
            <a:ext cx="6455648" cy="1131796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0638972" y="5545139"/>
            <a:ext cx="1553028" cy="13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74922" y="323744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975666" y="2278742"/>
            <a:ext cx="10110039" cy="295946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0" y="5545138"/>
            <a:ext cx="10609263" cy="1312862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975666" y="0"/>
            <a:ext cx="446735" cy="46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937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337676" y="2993874"/>
            <a:ext cx="3618108" cy="2104571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2993874"/>
            <a:ext cx="1337676" cy="210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исунок 6"/>
          <p:cNvSpPr>
            <a:spLocks noGrp="1"/>
          </p:cNvSpPr>
          <p:nvPr>
            <p:ph type="pic" sz="quarter" idx="15"/>
          </p:nvPr>
        </p:nvSpPr>
        <p:spPr>
          <a:xfrm>
            <a:off x="4955784" y="2993874"/>
            <a:ext cx="3618108" cy="2104571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12" name="Рисунок 6"/>
          <p:cNvSpPr>
            <a:spLocks noGrp="1"/>
          </p:cNvSpPr>
          <p:nvPr>
            <p:ph type="pic" sz="quarter" idx="16"/>
          </p:nvPr>
        </p:nvSpPr>
        <p:spPr>
          <a:xfrm>
            <a:off x="8573892" y="2993874"/>
            <a:ext cx="3618108" cy="2104571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1775130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7"/>
          </p:nvPr>
        </p:nvSpPr>
        <p:spPr>
          <a:xfrm>
            <a:off x="5393238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8"/>
          </p:nvPr>
        </p:nvSpPr>
        <p:spPr>
          <a:xfrm>
            <a:off x="9011346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0972800" y="524932"/>
            <a:ext cx="462417" cy="485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1587129" y="1117711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1170259" y="5520313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8440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1" y="1"/>
            <a:ext cx="728481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7284813" y="1"/>
            <a:ext cx="4907187" cy="2946400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12"/>
          <p:cNvSpPr>
            <a:spLocks noGrp="1"/>
          </p:cNvSpPr>
          <p:nvPr>
            <p:ph type="pic" sz="quarter" idx="11"/>
          </p:nvPr>
        </p:nvSpPr>
        <p:spPr>
          <a:xfrm>
            <a:off x="7284812" y="2946401"/>
            <a:ext cx="4907187" cy="2452913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12"/>
          <p:cNvSpPr>
            <a:spLocks noGrp="1"/>
          </p:cNvSpPr>
          <p:nvPr>
            <p:ph type="pic" sz="quarter" idx="12"/>
          </p:nvPr>
        </p:nvSpPr>
        <p:spPr>
          <a:xfrm>
            <a:off x="7284813" y="5399314"/>
            <a:ext cx="4907187" cy="1458686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596673" y="2061029"/>
            <a:ext cx="6079897" cy="428579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5552039" cy="1202267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4680" y="5772209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857620" y="6057690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446550" y="490912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859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10914742" y="0"/>
            <a:ext cx="12772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0885488" cy="3468914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1857828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Текст 2"/>
          <p:cNvSpPr>
            <a:spLocks noGrp="1"/>
          </p:cNvSpPr>
          <p:nvPr>
            <p:ph type="body" idx="1"/>
          </p:nvPr>
        </p:nvSpPr>
        <p:spPr>
          <a:xfrm>
            <a:off x="812799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5014684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Текст 2"/>
          <p:cNvSpPr>
            <a:spLocks noGrp="1"/>
          </p:cNvSpPr>
          <p:nvPr>
            <p:ph type="body" idx="11"/>
          </p:nvPr>
        </p:nvSpPr>
        <p:spPr>
          <a:xfrm>
            <a:off x="3969655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8171540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Текст 2"/>
          <p:cNvSpPr>
            <a:spLocks noGrp="1"/>
          </p:cNvSpPr>
          <p:nvPr>
            <p:ph type="body" idx="12"/>
          </p:nvPr>
        </p:nvSpPr>
        <p:spPr>
          <a:xfrm>
            <a:off x="7126511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664103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10733" y="2815771"/>
            <a:ext cx="1874895" cy="311940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4" y="944010"/>
            <a:ext cx="4918756" cy="1202267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5788813" y="0"/>
            <a:ext cx="5733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6096001" y="560009"/>
            <a:ext cx="5016820" cy="57827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5" name="Рисунок 12"/>
          <p:cNvSpPr>
            <a:spLocks noGrp="1"/>
          </p:cNvSpPr>
          <p:nvPr>
            <p:ph type="pic" sz="quarter" idx="11"/>
          </p:nvPr>
        </p:nvSpPr>
        <p:spPr>
          <a:xfrm>
            <a:off x="1903979" y="2815771"/>
            <a:ext cx="1986803" cy="311940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6" name="Рисунок 12"/>
          <p:cNvSpPr>
            <a:spLocks noGrp="1"/>
          </p:cNvSpPr>
          <p:nvPr>
            <p:ph type="pic" sz="quarter" idx="12"/>
          </p:nvPr>
        </p:nvSpPr>
        <p:spPr>
          <a:xfrm>
            <a:off x="3902350" y="2815771"/>
            <a:ext cx="1874895" cy="311940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1709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5413829" y="0"/>
            <a:ext cx="6778171" cy="6857999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07542" y="1156202"/>
            <a:ext cx="3483429" cy="2023549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sp>
        <p:nvSpPr>
          <p:cNvPr id="14" name="Заголовок 1"/>
          <p:cNvSpPr txBox="1">
            <a:spLocks/>
          </p:cNvSpPr>
          <p:nvPr userDrawn="1"/>
        </p:nvSpPr>
        <p:spPr>
          <a:xfrm>
            <a:off x="8122888" y="1156202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ru-RU" sz="2400" dirty="0"/>
              <a:t>Образец </a:t>
            </a:r>
          </a:p>
          <a:p>
            <a:r>
              <a:rPr lang="ru-RU" sz="2400" dirty="0"/>
              <a:t>заголовка</a:t>
            </a:r>
          </a:p>
        </p:txBody>
      </p:sp>
      <p:sp>
        <p:nvSpPr>
          <p:cNvPr id="15" name="Заголовок 1"/>
          <p:cNvSpPr txBox="1">
            <a:spLocks/>
          </p:cNvSpPr>
          <p:nvPr userDrawn="1"/>
        </p:nvSpPr>
        <p:spPr>
          <a:xfrm>
            <a:off x="4107542" y="3776030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ru-RU" sz="2400" dirty="0"/>
              <a:t>Образец </a:t>
            </a:r>
          </a:p>
          <a:p>
            <a:r>
              <a:rPr lang="ru-RU" sz="2400" dirty="0"/>
              <a:t>заголовка</a:t>
            </a:r>
          </a:p>
        </p:txBody>
      </p:sp>
      <p:sp>
        <p:nvSpPr>
          <p:cNvPr id="16" name="Заголовок 1"/>
          <p:cNvSpPr txBox="1">
            <a:spLocks/>
          </p:cNvSpPr>
          <p:nvPr userDrawn="1"/>
        </p:nvSpPr>
        <p:spPr>
          <a:xfrm>
            <a:off x="8122888" y="3776030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ru-RU" sz="2400" dirty="0"/>
              <a:t>Образец </a:t>
            </a:r>
          </a:p>
          <a:p>
            <a:r>
              <a:rPr lang="ru-RU" sz="2400" dirty="0"/>
              <a:t>заголовка</a:t>
            </a:r>
          </a:p>
        </p:txBody>
      </p:sp>
      <p:sp>
        <p:nvSpPr>
          <p:cNvPr id="22" name="Заголовок 1"/>
          <p:cNvSpPr txBox="1">
            <a:spLocks/>
          </p:cNvSpPr>
          <p:nvPr userDrawn="1"/>
        </p:nvSpPr>
        <p:spPr>
          <a:xfrm>
            <a:off x="631045" y="2039934"/>
            <a:ext cx="3650668" cy="2051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2B82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/>
                </a:solidFill>
              </a:rPr>
              <a:t>Образец заголовка</a:t>
            </a: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2163105" y="6255898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415453" y="5799579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1746595" y="638413"/>
            <a:ext cx="235300" cy="2469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2664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504140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5168997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8833854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Прямоугольник 23"/>
          <p:cNvSpPr/>
          <p:nvPr userDrawn="1"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6891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Прямоугольник 23"/>
          <p:cNvSpPr/>
          <p:nvPr userDrawn="1"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458330" y="2451100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5123187" y="2451100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8788044" y="2451100"/>
            <a:ext cx="2051050" cy="20574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4813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 userDrawn="1"/>
        </p:nvSpPr>
        <p:spPr>
          <a:xfrm>
            <a:off x="8668543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5022735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1335314" y="2474647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734181"/>
            <a:ext cx="10884127" cy="1202267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458330" y="2625272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5123187" y="2625272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8788044" y="2625272"/>
            <a:ext cx="2051050" cy="20574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71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1362" y="1375304"/>
            <a:ext cx="485775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5360563" y="3037417"/>
            <a:ext cx="6831437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122044" y="3037417"/>
            <a:ext cx="3873289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618322" y="524933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974229" y="229763"/>
            <a:ext cx="281236" cy="295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68402" y="5913315"/>
            <a:ext cx="388412" cy="407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4727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 userDrawn="1"/>
        </p:nvSpPr>
        <p:spPr>
          <a:xfrm>
            <a:off x="0" y="0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1763" y="1931068"/>
            <a:ext cx="5166988" cy="6100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Рисунок 2"/>
          <p:cNvSpPr>
            <a:spLocks noGrp="1"/>
          </p:cNvSpPr>
          <p:nvPr>
            <p:ph type="pic" sz="quarter" idx="13"/>
          </p:nvPr>
        </p:nvSpPr>
        <p:spPr>
          <a:xfrm>
            <a:off x="6110514" y="0"/>
            <a:ext cx="6081486" cy="3473599"/>
          </a:xfrm>
        </p:spPr>
        <p:txBody>
          <a:bodyPr/>
          <a:lstStyle/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sz="quarter" idx="14"/>
          </p:nvPr>
        </p:nvSpPr>
        <p:spPr>
          <a:xfrm>
            <a:off x="0" y="3473599"/>
            <a:ext cx="6110514" cy="3473599"/>
          </a:xfrm>
        </p:spPr>
        <p:txBody>
          <a:bodyPr/>
          <a:lstStyle/>
          <a:p>
            <a:endParaRPr lang="ru-RU"/>
          </a:p>
        </p:txBody>
      </p:sp>
      <p:sp>
        <p:nvSpPr>
          <p:cNvPr id="28" name="Прямоугольник 27"/>
          <p:cNvSpPr/>
          <p:nvPr userDrawn="1"/>
        </p:nvSpPr>
        <p:spPr>
          <a:xfrm>
            <a:off x="6110514" y="3473599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Текст 2"/>
          <p:cNvSpPr>
            <a:spLocks noGrp="1"/>
          </p:cNvSpPr>
          <p:nvPr>
            <p:ph type="body" idx="15" hasCustomPrompt="1"/>
          </p:nvPr>
        </p:nvSpPr>
        <p:spPr>
          <a:xfrm>
            <a:off x="471763" y="998612"/>
            <a:ext cx="5166988" cy="738187"/>
          </a:xfrm>
        </p:spPr>
        <p:txBody>
          <a:bodyPr>
            <a:no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число</a:t>
            </a:r>
          </a:p>
        </p:txBody>
      </p:sp>
      <p:sp>
        <p:nvSpPr>
          <p:cNvPr id="31" name="Текст 2"/>
          <p:cNvSpPr>
            <a:spLocks noGrp="1"/>
          </p:cNvSpPr>
          <p:nvPr>
            <p:ph type="body" idx="16"/>
          </p:nvPr>
        </p:nvSpPr>
        <p:spPr>
          <a:xfrm>
            <a:off x="6582277" y="5371590"/>
            <a:ext cx="5166988" cy="6100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2" name="Текст 2"/>
          <p:cNvSpPr>
            <a:spLocks noGrp="1"/>
          </p:cNvSpPr>
          <p:nvPr>
            <p:ph type="body" idx="17" hasCustomPrompt="1"/>
          </p:nvPr>
        </p:nvSpPr>
        <p:spPr>
          <a:xfrm>
            <a:off x="6582277" y="4439134"/>
            <a:ext cx="5166988" cy="738187"/>
          </a:xfrm>
        </p:spPr>
        <p:txBody>
          <a:bodyPr>
            <a:no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число</a:t>
            </a:r>
          </a:p>
        </p:txBody>
      </p:sp>
    </p:spTree>
    <p:extLst>
      <p:ext uri="{BB962C8B-B14F-4D97-AF65-F5344CB8AC3E}">
        <p14:creationId xmlns:p14="http://schemas.microsoft.com/office/powerpoint/2010/main" val="34074713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91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5179A5D-2E1E-4122-8255-844A0375AB5C}" type="datetimeFigureOut">
              <a:rPr lang="ru-RU" smtClean="0"/>
              <a:pPr/>
              <a:t>23.12.2024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Рисунок 6"/>
          <p:cNvSpPr>
            <a:spLocks noGrp="1"/>
          </p:cNvSpPr>
          <p:nvPr>
            <p:ph type="pic" sz="quarter" idx="13"/>
          </p:nvPr>
        </p:nvSpPr>
        <p:spPr>
          <a:xfrm>
            <a:off x="0" y="988484"/>
            <a:ext cx="8610600" cy="34141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7703132" y="1580885"/>
            <a:ext cx="3650668" cy="2051579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838200" y="4847961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idx="14"/>
          </p:nvPr>
        </p:nvSpPr>
        <p:spPr>
          <a:xfrm>
            <a:off x="4038600" y="4847960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idx="15"/>
          </p:nvPr>
        </p:nvSpPr>
        <p:spPr>
          <a:xfrm>
            <a:off x="7239000" y="4842934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24956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44945" y="674600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597293" y="218281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38462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70466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28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6311" y="2478088"/>
            <a:ext cx="485775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6311" y="5357813"/>
            <a:ext cx="4857750" cy="738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8805332" y="0"/>
            <a:ext cx="3081867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5621867" y="0"/>
            <a:ext cx="3064933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3979964" y="299371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621992" y="0"/>
            <a:ext cx="1222829" cy="128341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4230758" y="714494"/>
            <a:ext cx="954313" cy="10015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1919658" y="606567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1362815" y="6163109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1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2248429"/>
            <a:ext cx="3869267" cy="23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5266266" y="795867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5266266" y="2633133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5266266" y="4470399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5265738" y="795338"/>
            <a:ext cx="2082800" cy="1592262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1"/>
          </p:nvPr>
        </p:nvSpPr>
        <p:spPr>
          <a:xfrm>
            <a:off x="5265738" y="2632604"/>
            <a:ext cx="2082800" cy="1592262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7"/>
          <p:cNvSpPr>
            <a:spLocks noGrp="1"/>
          </p:cNvSpPr>
          <p:nvPr>
            <p:ph type="pic" sz="quarter" idx="12"/>
          </p:nvPr>
        </p:nvSpPr>
        <p:spPr>
          <a:xfrm>
            <a:off x="5265738" y="4470134"/>
            <a:ext cx="2082800" cy="1592262"/>
          </a:xfrm>
        </p:spPr>
        <p:txBody>
          <a:bodyPr/>
          <a:lstStyle/>
          <a:p>
            <a:endParaRPr lang="ru-RU"/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7594600" y="1016189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3"/>
          </p:nvPr>
        </p:nvSpPr>
        <p:spPr>
          <a:xfrm>
            <a:off x="7594600" y="2834740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4"/>
          </p:nvPr>
        </p:nvSpPr>
        <p:spPr>
          <a:xfrm>
            <a:off x="7594600" y="4682143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1104592" y="5394464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0768579" y="6375107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4305129" y="4470134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4715924" y="4276486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10509290" y="355847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10939961" y="494552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11632096" y="134659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11643692" y="4987890"/>
            <a:ext cx="884321" cy="928135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9443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-244699" y="-244699"/>
            <a:ext cx="12672812" cy="740535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6278" y="2795194"/>
            <a:ext cx="5950857" cy="1325563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5303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0" y="1825625"/>
            <a:ext cx="7315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251582" y="0"/>
            <a:ext cx="3493104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13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0" y="1973943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251582" y="0"/>
            <a:ext cx="3493104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5"/>
          </p:nvPr>
        </p:nvSpPr>
        <p:spPr>
          <a:xfrm>
            <a:off x="4038600" y="2554514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Объект 2"/>
          <p:cNvSpPr>
            <a:spLocks noGrp="1"/>
          </p:cNvSpPr>
          <p:nvPr>
            <p:ph idx="16"/>
          </p:nvPr>
        </p:nvSpPr>
        <p:spPr>
          <a:xfrm>
            <a:off x="4038600" y="3534229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7"/>
          </p:nvPr>
        </p:nvSpPr>
        <p:spPr>
          <a:xfrm>
            <a:off x="4038600" y="4114800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2"/>
          <p:cNvSpPr>
            <a:spLocks noGrp="1"/>
          </p:cNvSpPr>
          <p:nvPr>
            <p:ph idx="18"/>
          </p:nvPr>
        </p:nvSpPr>
        <p:spPr>
          <a:xfrm>
            <a:off x="4038600" y="5116285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Объект 2"/>
          <p:cNvSpPr>
            <a:spLocks noGrp="1"/>
          </p:cNvSpPr>
          <p:nvPr>
            <p:ph idx="19"/>
          </p:nvPr>
        </p:nvSpPr>
        <p:spPr>
          <a:xfrm>
            <a:off x="4038600" y="5696856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5023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136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F5179A5D-2E1E-4122-8255-844A0375AB5C}" type="datetimeFigureOut">
              <a:rPr lang="ru-RU" smtClean="0"/>
              <a:pPr/>
              <a:t>23.12.2024</a:t>
            </a:fld>
            <a:endParaRPr lang="ru-RU" dirty="0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904049" y="631190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476049" y="63119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95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60" r:id="rId3"/>
    <p:sldLayoutId id="2147483655" r:id="rId4"/>
    <p:sldLayoutId id="2147483651" r:id="rId5"/>
    <p:sldLayoutId id="2147483661" r:id="rId6"/>
    <p:sldLayoutId id="2147483654" r:id="rId7"/>
    <p:sldLayoutId id="2147483650" r:id="rId8"/>
    <p:sldLayoutId id="2147483679" r:id="rId9"/>
    <p:sldLayoutId id="2147483663" r:id="rId10"/>
    <p:sldLayoutId id="2147483652" r:id="rId11"/>
    <p:sldLayoutId id="2147483662" r:id="rId12"/>
    <p:sldLayoutId id="2147483664" r:id="rId13"/>
    <p:sldLayoutId id="2147483665" r:id="rId14"/>
    <p:sldLayoutId id="2147483666" r:id="rId15"/>
    <p:sldLayoutId id="2147483667" r:id="rId16"/>
    <p:sldLayoutId id="2147483653" r:id="rId17"/>
    <p:sldLayoutId id="2147483668" r:id="rId18"/>
    <p:sldLayoutId id="2147483656" r:id="rId19"/>
    <p:sldLayoutId id="2147483669" r:id="rId20"/>
    <p:sldLayoutId id="2147483674" r:id="rId21"/>
    <p:sldLayoutId id="2147483670" r:id="rId22"/>
    <p:sldLayoutId id="2147483671" r:id="rId23"/>
    <p:sldLayoutId id="2147483672" r:id="rId24"/>
    <p:sldLayoutId id="2147483673" r:id="rId25"/>
    <p:sldLayoutId id="2147483675" r:id="rId26"/>
    <p:sldLayoutId id="2147483676" r:id="rId27"/>
    <p:sldLayoutId id="2147483677" r:id="rId28"/>
    <p:sldLayoutId id="2147483678" r:id="rId29"/>
    <p:sldLayoutId id="2147483680" r:id="rId30"/>
    <p:sldLayoutId id="2147483657" r:id="rId3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43208" y="2594858"/>
            <a:ext cx="9144000" cy="1668284"/>
          </a:xfrm>
        </p:spPr>
        <p:txBody>
          <a:bodyPr>
            <a:noAutofit/>
          </a:bodyPr>
          <a:lstStyle/>
          <a:p>
            <a:r>
              <a:rPr lang="ru-RU" sz="3600" dirty="0"/>
              <a:t>Анализ тональности финансовых новостей с использованием трансформеров и </a:t>
            </a:r>
            <a:r>
              <a:rPr lang="ru-RU" sz="3600" dirty="0" err="1"/>
              <a:t>категорной</a:t>
            </a:r>
            <a:r>
              <a:rPr lang="ru-RU" sz="3600" dirty="0"/>
              <a:t> композиционной модели.</a:t>
            </a:r>
            <a:endParaRPr lang="ru-RU" sz="36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43208" y="4391000"/>
            <a:ext cx="9144000" cy="896224"/>
          </a:xfrm>
        </p:spPr>
        <p:txBody>
          <a:bodyPr>
            <a:no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Разработчики проекта: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Вихляев Егор Сергеевич, </a:t>
            </a:r>
            <a:r>
              <a:rPr lang="ru-RU" sz="1600" dirty="0" err="1">
                <a:solidFill>
                  <a:schemeClr val="bg1"/>
                </a:solidFill>
              </a:rPr>
              <a:t>Матыгуллин</a:t>
            </a:r>
            <a:r>
              <a:rPr lang="ru-RU" sz="1600" dirty="0">
                <a:solidFill>
                  <a:schemeClr val="bg1"/>
                </a:solidFill>
              </a:rPr>
              <a:t> Булат </a:t>
            </a:r>
            <a:r>
              <a:rPr lang="ru-RU" sz="1600" dirty="0" err="1">
                <a:solidFill>
                  <a:schemeClr val="bg1"/>
                </a:solidFill>
              </a:rPr>
              <a:t>Фаридович</a:t>
            </a:r>
            <a:r>
              <a:rPr lang="ru-RU" sz="1600" dirty="0">
                <a:solidFill>
                  <a:schemeClr val="bg1"/>
                </a:solidFill>
              </a:rPr>
              <a:t>, Остроумов Фрол Романович, Устюгов Владислав Юрьевич.</a:t>
            </a:r>
          </a:p>
        </p:txBody>
      </p:sp>
    </p:spTree>
    <p:extLst>
      <p:ext uri="{BB962C8B-B14F-4D97-AF65-F5344CB8AC3E}">
        <p14:creationId xmlns:p14="http://schemas.microsoft.com/office/powerpoint/2010/main" val="346759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F5E7F-7974-3F5D-F3DF-AA096D152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81972-4AE1-3CDA-3E48-52BC114B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 модели </a:t>
            </a:r>
            <a:r>
              <a:rPr lang="en-US" dirty="0"/>
              <a:t>BERT</a:t>
            </a:r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7DB04CC7-3876-BF24-A9C7-6DE71B75286C}"/>
              </a:ext>
            </a:extLst>
          </p:cNvPr>
          <p:cNvSpPr txBox="1">
            <a:spLocks/>
          </p:cNvSpPr>
          <p:nvPr/>
        </p:nvSpPr>
        <p:spPr>
          <a:xfrm>
            <a:off x="838200" y="2052735"/>
            <a:ext cx="10515600" cy="4073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ru-RU" dirty="0"/>
              <a:t>Загрузка </a:t>
            </a:r>
            <a:r>
              <a:rPr lang="ru-RU" dirty="0" err="1"/>
              <a:t>предобученной</a:t>
            </a:r>
            <a:r>
              <a:rPr lang="ru-RU" dirty="0"/>
              <a:t> модели BERT.</a:t>
            </a:r>
          </a:p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ru-RU" dirty="0"/>
              <a:t>Определение параметров обучения.</a:t>
            </a:r>
          </a:p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ru-RU" dirty="0"/>
              <a:t>Запуск обучения.</a:t>
            </a:r>
          </a:p>
        </p:txBody>
      </p:sp>
    </p:spTree>
    <p:extLst>
      <p:ext uri="{BB962C8B-B14F-4D97-AF65-F5344CB8AC3E}">
        <p14:creationId xmlns:p14="http://schemas.microsoft.com/office/powerpoint/2010/main" val="3807999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BAD1C-795B-B94F-CB55-7D5D90B37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0AB15-77D5-628C-504B-72CC4D5F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модели </a:t>
            </a:r>
            <a:r>
              <a:rPr lang="en-US" dirty="0"/>
              <a:t>BERT</a:t>
            </a:r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C0F7F9F5-AA5F-ED98-FC10-1E9D1D2BE0F4}"/>
              </a:ext>
            </a:extLst>
          </p:cNvPr>
          <p:cNvSpPr txBox="1">
            <a:spLocks/>
          </p:cNvSpPr>
          <p:nvPr/>
        </p:nvSpPr>
        <p:spPr>
          <a:xfrm>
            <a:off x="838200" y="2052735"/>
            <a:ext cx="10515600" cy="4073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ru-RU" dirty="0"/>
              <a:t>Получение предсказаний.</a:t>
            </a:r>
          </a:p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ru-RU" dirty="0"/>
              <a:t>Вычисление метрик.</a:t>
            </a:r>
          </a:p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ru-RU" dirty="0"/>
              <a:t>Визуализация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57809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214C3-C1CC-5BBA-8F67-E83640BAE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B984A-F520-20FD-DF42-D7A3E1B2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модели </a:t>
            </a:r>
            <a:r>
              <a:rPr lang="en-US" dirty="0"/>
              <a:t>BERT</a:t>
            </a:r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3B125095-02DF-1F7A-DEB4-8CFEB883BB1C}"/>
              </a:ext>
            </a:extLst>
          </p:cNvPr>
          <p:cNvSpPr txBox="1">
            <a:spLocks/>
          </p:cNvSpPr>
          <p:nvPr/>
        </p:nvSpPr>
        <p:spPr>
          <a:xfrm>
            <a:off x="838200" y="2052735"/>
            <a:ext cx="10515600" cy="4073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761788-1179-4FBC-F5F8-3484D9E13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954" y="2052735"/>
            <a:ext cx="6762092" cy="389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31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19296-FE2A-C210-816F-49C0FE848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4DE901-936C-7012-75C1-462EAE467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модели </a:t>
            </a:r>
            <a:r>
              <a:rPr lang="en-US" dirty="0"/>
              <a:t>BERT</a:t>
            </a:r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926969F9-F39B-0DBB-348E-D769271BDB33}"/>
              </a:ext>
            </a:extLst>
          </p:cNvPr>
          <p:cNvSpPr txBox="1">
            <a:spLocks/>
          </p:cNvSpPr>
          <p:nvPr/>
        </p:nvSpPr>
        <p:spPr>
          <a:xfrm>
            <a:off x="838200" y="2052735"/>
            <a:ext cx="10515600" cy="4073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670C02-23E5-E3CA-020D-23241C0D1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863" y="2031992"/>
            <a:ext cx="7376274" cy="409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23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C2F46-4CCA-BE68-8989-54870B46A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B96F5-95BA-CED0-1B20-1EFB4C2D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DisCoCat</a:t>
            </a:r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7309BD0D-D70D-EA86-B0DF-AC1BBACCA46A}"/>
              </a:ext>
            </a:extLst>
          </p:cNvPr>
          <p:cNvSpPr txBox="1">
            <a:spLocks/>
          </p:cNvSpPr>
          <p:nvPr/>
        </p:nvSpPr>
        <p:spPr>
          <a:xfrm>
            <a:off x="838200" y="2052735"/>
            <a:ext cx="10515600" cy="4073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ru-RU" dirty="0"/>
              <a:t>Предобработка текста для </a:t>
            </a:r>
            <a:r>
              <a:rPr lang="en-US" dirty="0" err="1"/>
              <a:t>DisCoCat</a:t>
            </a:r>
            <a:r>
              <a:rPr lang="ru-RU" dirty="0"/>
              <a:t>: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ru-RU" dirty="0"/>
              <a:t>Данные приводятся в вид с двумя столбцами: </a:t>
            </a:r>
            <a:r>
              <a:rPr lang="ru-RU" dirty="0" err="1"/>
              <a:t>label</a:t>
            </a:r>
            <a:r>
              <a:rPr lang="ru-RU" dirty="0"/>
              <a:t> и </a:t>
            </a:r>
            <a:r>
              <a:rPr lang="ru-RU" dirty="0" err="1"/>
              <a:t>text</a:t>
            </a:r>
            <a:r>
              <a:rPr lang="ru-RU" dirty="0"/>
              <a:t>. Затем компилируются в формат .</a:t>
            </a:r>
            <a:r>
              <a:rPr lang="ru-RU" dirty="0" err="1"/>
              <a:t>txt</a:t>
            </a:r>
            <a:r>
              <a:rPr lang="ru-RU" dirty="0"/>
              <a:t>, где разделитель между </a:t>
            </a:r>
            <a:r>
              <a:rPr lang="ru-RU" dirty="0" err="1"/>
              <a:t>label</a:t>
            </a:r>
            <a:r>
              <a:rPr lang="ru-RU" dirty="0"/>
              <a:t> и </a:t>
            </a:r>
            <a:r>
              <a:rPr lang="ru-RU" dirty="0" err="1"/>
              <a:t>text</a:t>
            </a:r>
            <a:r>
              <a:rPr lang="ru-RU" dirty="0"/>
              <a:t> является просто пробелом.</a:t>
            </a:r>
          </a:p>
        </p:txBody>
      </p:sp>
    </p:spTree>
    <p:extLst>
      <p:ext uri="{BB962C8B-B14F-4D97-AF65-F5344CB8AC3E}">
        <p14:creationId xmlns:p14="http://schemas.microsoft.com/office/powerpoint/2010/main" val="1118799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F3262-225F-7564-CFC7-4BE523604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08F7AC-FC75-BE57-1220-AA9EB5B5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</a:t>
            </a:r>
            <a:r>
              <a:rPr lang="ru-RU" dirty="0" err="1"/>
              <a:t>категорной</a:t>
            </a:r>
            <a:r>
              <a:rPr lang="ru-RU" dirty="0"/>
              <a:t> композиционной моделью дистрибутивности </a:t>
            </a:r>
            <a:r>
              <a:rPr lang="ru-RU" dirty="0" err="1"/>
              <a:t>DisCoCat</a:t>
            </a:r>
            <a:r>
              <a:rPr lang="ru-RU" dirty="0"/>
              <a:t>.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8AE9AFC8-FFCF-D86C-185C-60BF51663B45}"/>
              </a:ext>
            </a:extLst>
          </p:cNvPr>
          <p:cNvSpPr txBox="1">
            <a:spLocks/>
          </p:cNvSpPr>
          <p:nvPr/>
        </p:nvSpPr>
        <p:spPr>
          <a:xfrm>
            <a:off x="838200" y="2052735"/>
            <a:ext cx="10515600" cy="4073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ru-RU" dirty="0"/>
              <a:t>Для расширения исследования применен другой подход, основанный на теории категорий </a:t>
            </a:r>
            <a:r>
              <a:rPr lang="ru-RU" dirty="0" err="1"/>
              <a:t>DisCoCat</a:t>
            </a:r>
            <a:r>
              <a:rPr lang="ru-RU" dirty="0"/>
              <a:t>. Сделано это для того, чтобы скомпенсировать неумение моделей понимать смысл предложений и текста.</a:t>
            </a:r>
          </a:p>
        </p:txBody>
      </p:sp>
    </p:spTree>
    <p:extLst>
      <p:ext uri="{BB962C8B-B14F-4D97-AF65-F5344CB8AC3E}">
        <p14:creationId xmlns:p14="http://schemas.microsoft.com/office/powerpoint/2010/main" val="156814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6B6EC-2AA4-2B56-7DFD-45B9B9605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CF091-8FBE-5136-C947-645025F9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</a:t>
            </a:r>
            <a:r>
              <a:rPr lang="ru-RU" dirty="0" err="1"/>
              <a:t>категорной</a:t>
            </a:r>
            <a:r>
              <a:rPr lang="ru-RU" dirty="0"/>
              <a:t> композиционной моделью дистрибутивности </a:t>
            </a:r>
            <a:r>
              <a:rPr lang="ru-RU" dirty="0" err="1"/>
              <a:t>DisCoCat</a:t>
            </a:r>
            <a:r>
              <a:rPr lang="ru-RU" dirty="0"/>
              <a:t>.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DE323F35-E325-A144-DAFC-DA942880C7A2}"/>
              </a:ext>
            </a:extLst>
          </p:cNvPr>
          <p:cNvSpPr txBox="1">
            <a:spLocks/>
          </p:cNvSpPr>
          <p:nvPr/>
        </p:nvSpPr>
        <p:spPr>
          <a:xfrm>
            <a:off x="838200" y="2052735"/>
            <a:ext cx="10515600" cy="4073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401AAA-BF3C-B040-558B-91EA28CE1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152" y="1733450"/>
            <a:ext cx="5215695" cy="471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34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C6FD8-DE75-875F-4A82-58C91CF12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07D5B3-E3B9-C658-7235-35A35B16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Имплементация модели </a:t>
            </a:r>
            <a:r>
              <a:rPr lang="ru-RU" dirty="0" err="1"/>
              <a:t>DisCoCat</a:t>
            </a:r>
            <a:r>
              <a:rPr lang="ru-RU" dirty="0"/>
              <a:t>.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845E5F01-CDD6-84AB-EAC6-8D5BCB437316}"/>
              </a:ext>
            </a:extLst>
          </p:cNvPr>
          <p:cNvSpPr txBox="1">
            <a:spLocks/>
          </p:cNvSpPr>
          <p:nvPr/>
        </p:nvSpPr>
        <p:spPr>
          <a:xfrm>
            <a:off x="838200" y="2052735"/>
            <a:ext cx="10515600" cy="40734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ru-RU" dirty="0" err="1"/>
              <a:t>Парсинг</a:t>
            </a:r>
            <a:r>
              <a:rPr lang="ru-RU" dirty="0"/>
              <a:t> предложений.</a:t>
            </a:r>
          </a:p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ru-RU" dirty="0"/>
              <a:t>Определение грамматических типов.</a:t>
            </a:r>
          </a:p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ru-RU" dirty="0"/>
              <a:t>Создание квантовых схем.</a:t>
            </a:r>
          </a:p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ru-RU" dirty="0"/>
              <a:t>Конкатенируем схемы и инициализируем </a:t>
            </a:r>
            <a:r>
              <a:rPr lang="en-US" dirty="0" err="1"/>
              <a:t>PennyLaneModel</a:t>
            </a:r>
            <a:r>
              <a:rPr lang="en-US" dirty="0"/>
              <a:t>.</a:t>
            </a:r>
            <a:endParaRPr lang="ru-RU" dirty="0"/>
          </a:p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ru-RU" dirty="0"/>
              <a:t>Создание датасета.</a:t>
            </a:r>
          </a:p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ru-RU" dirty="0"/>
              <a:t>Определяем метрики. </a:t>
            </a:r>
          </a:p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ru-RU" dirty="0"/>
              <a:t>Обучение альтернативной модели.</a:t>
            </a:r>
          </a:p>
        </p:txBody>
      </p:sp>
    </p:spTree>
    <p:extLst>
      <p:ext uri="{BB962C8B-B14F-4D97-AF65-F5344CB8AC3E}">
        <p14:creationId xmlns:p14="http://schemas.microsoft.com/office/powerpoint/2010/main" val="2040981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D9357-6C89-0C7B-AF14-7ECEB9B05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EC6B9-16A1-DAA7-9161-63ADB517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Имплементация модели </a:t>
            </a:r>
            <a:r>
              <a:rPr lang="ru-RU" dirty="0" err="1"/>
              <a:t>DisCoCat</a:t>
            </a:r>
            <a:r>
              <a:rPr lang="ru-RU" dirty="0"/>
              <a:t>.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082F6507-13E6-C26B-82F7-C98ADFA2DD28}"/>
              </a:ext>
            </a:extLst>
          </p:cNvPr>
          <p:cNvSpPr txBox="1">
            <a:spLocks/>
          </p:cNvSpPr>
          <p:nvPr/>
        </p:nvSpPr>
        <p:spPr>
          <a:xfrm>
            <a:off x="838200" y="2052735"/>
            <a:ext cx="10515600" cy="4073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F7E5F7-803C-D449-2491-352294F0D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982" y="1910386"/>
            <a:ext cx="6700036" cy="435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52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E3A28-FAA8-C76D-4F9A-8B2D30B25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4F109B-DC84-9BE7-F23E-8C9FDD67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Имплементация модели </a:t>
            </a:r>
            <a:r>
              <a:rPr lang="ru-RU" dirty="0" err="1"/>
              <a:t>DisCoCat</a:t>
            </a:r>
            <a:r>
              <a:rPr lang="ru-RU" dirty="0"/>
              <a:t>.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C8B7B87F-A452-73AE-53A0-4A057D9C9B4B}"/>
              </a:ext>
            </a:extLst>
          </p:cNvPr>
          <p:cNvSpPr txBox="1">
            <a:spLocks/>
          </p:cNvSpPr>
          <p:nvPr/>
        </p:nvSpPr>
        <p:spPr>
          <a:xfrm>
            <a:off x="838200" y="2052735"/>
            <a:ext cx="10515600" cy="4073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628F45-5987-1FB0-69BF-1A482AE62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181" y="1790184"/>
            <a:ext cx="4811638" cy="480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6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выбора темы</a:t>
            </a:r>
          </a:p>
        </p:txBody>
      </p:sp>
      <p:sp>
        <p:nvSpPr>
          <p:cNvPr id="7" name="Текст 2"/>
          <p:cNvSpPr txBox="1">
            <a:spLocks/>
          </p:cNvSpPr>
          <p:nvPr/>
        </p:nvSpPr>
        <p:spPr>
          <a:xfrm>
            <a:off x="838200" y="2052735"/>
            <a:ext cx="10515600" cy="4073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ru-RU" dirty="0"/>
              <a:t>Причиной выбора темы стала выдвигаемая гипотеза:</a:t>
            </a: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ru-RU" dirty="0"/>
              <a:t> Построенный ансамбль должен скомпенсировать обоюдные недостатки моделей </a:t>
            </a:r>
            <a:r>
              <a:rPr lang="en-US" dirty="0"/>
              <a:t>BERT </a:t>
            </a:r>
            <a:r>
              <a:rPr lang="ru-RU" dirty="0"/>
              <a:t>и </a:t>
            </a:r>
            <a:r>
              <a:rPr lang="en-US" dirty="0" err="1"/>
              <a:t>DisCoCat</a:t>
            </a:r>
            <a:r>
              <a:rPr lang="ru-RU" dirty="0"/>
              <a:t>, аппроксимировав итоговый результат с помощью новой архитектуры нейронных сетей и предоставив метрики лучшие, чем каждая модель по отдельности.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531274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167D7-F5E1-7791-C253-96440BC73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765FC-1FFB-F1B6-060E-CA21DF5F5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Имплементация модели </a:t>
            </a:r>
            <a:r>
              <a:rPr lang="ru-RU" dirty="0" err="1"/>
              <a:t>DisCoCat</a:t>
            </a:r>
            <a:r>
              <a:rPr lang="ru-RU" dirty="0"/>
              <a:t>.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294AB50B-CB4C-9445-80C1-B4BFE6699EAD}"/>
              </a:ext>
            </a:extLst>
          </p:cNvPr>
          <p:cNvSpPr txBox="1">
            <a:spLocks/>
          </p:cNvSpPr>
          <p:nvPr/>
        </p:nvSpPr>
        <p:spPr>
          <a:xfrm>
            <a:off x="838200" y="1862501"/>
            <a:ext cx="10515600" cy="4073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ru-RU" dirty="0"/>
              <a:t>Модель показала значение </a:t>
            </a:r>
            <a:r>
              <a:rPr lang="ru-RU" dirty="0" err="1"/>
              <a:t>Accuracy</a:t>
            </a:r>
            <a:r>
              <a:rPr lang="ru-RU" dirty="0"/>
              <a:t> = 0.97.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6DDB73-8FE3-CB72-0B50-CD368EFCA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099" y="2419446"/>
            <a:ext cx="5417802" cy="389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41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D160D-37FC-1AE8-D1A4-67B84637D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6D283-7883-CDF4-CB0A-D28CDAF6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Ансамблевое обучение.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72C4ED0D-9318-20E5-4169-A0850A550F8D}"/>
              </a:ext>
            </a:extLst>
          </p:cNvPr>
          <p:cNvSpPr txBox="1">
            <a:spLocks/>
          </p:cNvSpPr>
          <p:nvPr/>
        </p:nvSpPr>
        <p:spPr>
          <a:xfrm>
            <a:off x="838200" y="2052735"/>
            <a:ext cx="10515600" cy="4073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ru-RU" dirty="0"/>
              <a:t>Для повышения качества предсказаний использовался ансамблевый метод </a:t>
            </a:r>
            <a:r>
              <a:rPr lang="ru-RU" dirty="0" err="1"/>
              <a:t>стекинга</a:t>
            </a:r>
            <a:r>
              <a:rPr lang="ru-RU" dirty="0"/>
              <a:t>, объединяющий несколько моделей.</a:t>
            </a:r>
          </a:p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ru-RU" dirty="0"/>
              <a:t>Объединение предсказаний.</a:t>
            </a:r>
          </a:p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ru-RU" dirty="0"/>
              <a:t>Обучение мета-модели.</a:t>
            </a:r>
          </a:p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ru-RU" dirty="0"/>
              <a:t>Прогнозирование и оценка.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В результате, точность ансамбля составила </a:t>
            </a:r>
            <a:r>
              <a:rPr lang="ru-RU" dirty="0" err="1"/>
              <a:t>Accuracy</a:t>
            </a:r>
            <a:r>
              <a:rPr lang="ru-RU" dirty="0"/>
              <a:t> = 0.99.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016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3FA20-6ECE-AE48-1D0B-248B11F9B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A5FE5-218C-EB15-05B4-29993AB8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Заключение.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08E633D7-44FE-4AF0-FAF6-3895DEA4E294}"/>
              </a:ext>
            </a:extLst>
          </p:cNvPr>
          <p:cNvSpPr txBox="1">
            <a:spLocks/>
          </p:cNvSpPr>
          <p:nvPr/>
        </p:nvSpPr>
        <p:spPr>
          <a:xfrm>
            <a:off x="838200" y="2052735"/>
            <a:ext cx="10515600" cy="40734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ru-RU" dirty="0"/>
              <a:t>В рамках данной работы была разработана система анализа тональности финансовых новостей с использованием современных подходов обработки текста и ансамблевых методов. Основное внимание было уделено интеграции модели BERT, </a:t>
            </a:r>
            <a:r>
              <a:rPr lang="ru-RU" dirty="0" err="1"/>
              <a:t>категорной</a:t>
            </a:r>
            <a:r>
              <a:rPr lang="ru-RU" dirty="0"/>
              <a:t> модели </a:t>
            </a:r>
            <a:r>
              <a:rPr lang="ru-RU" dirty="0" err="1"/>
              <a:t>DisCoCat</a:t>
            </a:r>
            <a:r>
              <a:rPr lang="ru-RU" dirty="0"/>
              <a:t> и мета-модели на основе градиентного </a:t>
            </a:r>
            <a:r>
              <a:rPr lang="ru-RU" dirty="0" err="1"/>
              <a:t>бустинга</a:t>
            </a:r>
            <a:r>
              <a:rPr lang="ru-RU" dirty="0"/>
              <a:t>. </a:t>
            </a: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ru-RU" dirty="0"/>
              <a:t>Проведённый эксперимент продемонстрировал высокую эффективность предложенного ансамблевого подхода, обеспечив метрику </a:t>
            </a:r>
            <a:r>
              <a:rPr lang="ru-RU" dirty="0" err="1"/>
              <a:t>Accuracy</a:t>
            </a:r>
            <a:r>
              <a:rPr lang="ru-RU" dirty="0"/>
              <a:t> = 0.99, что превосходит результаты отдельных моделей. Комбинирование различных архитектур позволило компенсировать их взаимные ограничения и усилить качество прогнозирования.</a:t>
            </a: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ru-RU" dirty="0"/>
              <a:t>Следовательно, выдвигаемая гипотеза подтверждена.</a:t>
            </a:r>
          </a:p>
        </p:txBody>
      </p:sp>
    </p:spTree>
    <p:extLst>
      <p:ext uri="{BB962C8B-B14F-4D97-AF65-F5344CB8AC3E}">
        <p14:creationId xmlns:p14="http://schemas.microsoft.com/office/powerpoint/2010/main" val="365633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E89E2-6AC3-B256-11AD-E5F1CC513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8C526-DC37-A0A5-D03A-C48C75EEE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E3A77031-24C8-A1AF-6B98-3BE88D7994C0}"/>
              </a:ext>
            </a:extLst>
          </p:cNvPr>
          <p:cNvSpPr txBox="1">
            <a:spLocks/>
          </p:cNvSpPr>
          <p:nvPr/>
        </p:nvSpPr>
        <p:spPr>
          <a:xfrm>
            <a:off x="838200" y="2052735"/>
            <a:ext cx="10515600" cy="4073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ru-RU" dirty="0"/>
              <a:t>Цель: построить ансамбль моделей BERT и </a:t>
            </a:r>
            <a:r>
              <a:rPr lang="ru-RU" dirty="0" err="1"/>
              <a:t>DisCoCat</a:t>
            </a:r>
            <a:r>
              <a:rPr lang="ru-RU" dirty="0"/>
              <a:t> с последующей конкатенацией их результатов для подачи в мета-модель градиентного </a:t>
            </a:r>
            <a:r>
              <a:rPr lang="ru-RU" dirty="0" err="1"/>
              <a:t>бустинга</a:t>
            </a:r>
            <a:r>
              <a:rPr lang="ru-RU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812C8F-2B2A-1966-5D58-DCEC3C4C2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420" y="3942583"/>
            <a:ext cx="4367159" cy="21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6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5D7CD-68C8-4037-0C24-8EFD6393C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98A491-5276-4735-1044-39973629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Краткое описание проекта и ожидаемые результаты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672BBF80-95BB-56C4-D605-CC4EE1C38815}"/>
              </a:ext>
            </a:extLst>
          </p:cNvPr>
          <p:cNvSpPr txBox="1">
            <a:spLocks/>
          </p:cNvSpPr>
          <p:nvPr/>
        </p:nvSpPr>
        <p:spPr>
          <a:xfrm>
            <a:off x="838200" y="2052735"/>
            <a:ext cx="10515600" cy="4073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ru-RU" dirty="0"/>
              <a:t>Требуется произвести классификацию финансовых новостей по их тональности. Дать интерпретацию полученным результатам.</a:t>
            </a: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ru-RU" dirty="0"/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ru-RU" dirty="0"/>
              <a:t>Подтверждение выдвигаемой гипотезы. </a:t>
            </a:r>
          </a:p>
        </p:txBody>
      </p:sp>
    </p:spTree>
    <p:extLst>
      <p:ext uri="{BB962C8B-B14F-4D97-AF65-F5344CB8AC3E}">
        <p14:creationId xmlns:p14="http://schemas.microsoft.com/office/powerpoint/2010/main" val="261772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D39FC-8BBC-4863-8497-22D3A37B9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CAE71-698D-7D52-CC50-21B8C385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Исходные данные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9B5BAEB5-2E60-6010-1B9A-BD23585F5041}"/>
              </a:ext>
            </a:extLst>
          </p:cNvPr>
          <p:cNvSpPr txBox="1">
            <a:spLocks/>
          </p:cNvSpPr>
          <p:nvPr/>
        </p:nvSpPr>
        <p:spPr>
          <a:xfrm>
            <a:off x="838200" y="2052735"/>
            <a:ext cx="10515600" cy="4073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ru-RU" dirty="0"/>
              <a:t>В настоящей работе анализируется список заголовков финансовых новостей и их тональность, где 0 - негативная, 1 - нейтральная, 2 - позитивная.</a:t>
            </a: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ru-RU" dirty="0"/>
              <a:t>Список колонок анализируемого набора данных: </a:t>
            </a: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ru-RU" dirty="0"/>
              <a:t>• </a:t>
            </a:r>
            <a:r>
              <a:rPr lang="ru-RU" dirty="0" err="1"/>
              <a:t>label</a:t>
            </a:r>
            <a:r>
              <a:rPr lang="ru-RU" dirty="0"/>
              <a:t>- тональность заголовка. </a:t>
            </a: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ru-RU" dirty="0"/>
              <a:t>• </a:t>
            </a:r>
            <a:r>
              <a:rPr lang="ru-RU" dirty="0" err="1"/>
              <a:t>text</a:t>
            </a:r>
            <a:r>
              <a:rPr lang="ru-RU" dirty="0"/>
              <a:t>- текст заголовка.</a:t>
            </a:r>
          </a:p>
        </p:txBody>
      </p:sp>
    </p:spTree>
    <p:extLst>
      <p:ext uri="{BB962C8B-B14F-4D97-AF65-F5344CB8AC3E}">
        <p14:creationId xmlns:p14="http://schemas.microsoft.com/office/powerpoint/2010/main" val="37870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F101A-0B20-DF46-C72F-A2D2071BE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F5412-B210-1441-118B-FE35FB0C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Исходные данные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D8E60855-6220-E9C7-B719-CD5471CEECDF}"/>
              </a:ext>
            </a:extLst>
          </p:cNvPr>
          <p:cNvSpPr txBox="1">
            <a:spLocks/>
          </p:cNvSpPr>
          <p:nvPr/>
        </p:nvSpPr>
        <p:spPr>
          <a:xfrm>
            <a:off x="838200" y="2052735"/>
            <a:ext cx="10515600" cy="4073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ru-RU" dirty="0"/>
              <a:t>Необходимо провести анализ тональности текста. Эта задача сводится к </a:t>
            </a:r>
            <a:r>
              <a:rPr lang="ru-RU" dirty="0" err="1"/>
              <a:t>трехклассовой</a:t>
            </a:r>
            <a:r>
              <a:rPr lang="ru-RU" dirty="0"/>
              <a:t> классификации текста.</a:t>
            </a:r>
          </a:p>
        </p:txBody>
      </p:sp>
    </p:spTree>
    <p:extLst>
      <p:ext uri="{BB962C8B-B14F-4D97-AF65-F5344CB8AC3E}">
        <p14:creationId xmlns:p14="http://schemas.microsoft.com/office/powerpoint/2010/main" val="124833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2E066-E3CF-5840-230E-19F4D1376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653108-C4EB-2E0B-A6EF-2E6C3D15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данных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AA112071-E6B9-2995-F2D3-40C1DF77DC13}"/>
              </a:ext>
            </a:extLst>
          </p:cNvPr>
          <p:cNvSpPr txBox="1">
            <a:spLocks/>
          </p:cNvSpPr>
          <p:nvPr/>
        </p:nvSpPr>
        <p:spPr>
          <a:xfrm>
            <a:off x="838200" y="2052735"/>
            <a:ext cx="10515600" cy="40734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ru-RU" dirty="0"/>
              <a:t>На первом этапе была выполнена загрузка данных для анализа и обучения модели. Основные шаги:</a:t>
            </a:r>
          </a:p>
          <a:p>
            <a:pPr marL="514350" indent="-514350" algn="just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ru-RU" dirty="0"/>
              <a:t>Загрузка данных.</a:t>
            </a:r>
          </a:p>
          <a:p>
            <a:pPr marL="514350" indent="-514350" algn="just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ru-RU" dirty="0"/>
              <a:t>Проверка и удаление дубликатов.</a:t>
            </a:r>
          </a:p>
          <a:p>
            <a:pPr marL="514350" indent="-514350" algn="just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ru-RU" dirty="0"/>
              <a:t>Обработка пропущенных значений.</a:t>
            </a:r>
          </a:p>
          <a:p>
            <a:pPr marL="514350" indent="-514350" algn="just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ru-RU" dirty="0"/>
              <a:t>Визуализация распределения классов.</a:t>
            </a:r>
          </a:p>
          <a:p>
            <a:pPr marL="514350" indent="-514350" algn="just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ru-RU" dirty="0"/>
              <a:t>5. Балансировка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2102679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B5363-DB58-FCA2-20DA-5E56C66BD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2E7B5-5F5A-1456-7833-59F1AD31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данных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807F74A1-97E8-1DCD-96A8-E2CF628D7876}"/>
              </a:ext>
            </a:extLst>
          </p:cNvPr>
          <p:cNvSpPr txBox="1">
            <a:spLocks/>
          </p:cNvSpPr>
          <p:nvPr/>
        </p:nvSpPr>
        <p:spPr>
          <a:xfrm>
            <a:off x="838200" y="2052735"/>
            <a:ext cx="10515600" cy="4073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781EBF-586B-1A5D-540F-7BA427E29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73" y="1848478"/>
            <a:ext cx="5454031" cy="448194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5AB9EB-218A-49BC-9EA7-9B80EDC20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231" y="1848478"/>
            <a:ext cx="5261316" cy="447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6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CD04A-A616-45E4-88A6-4AFBC806E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3EC1D-A991-FFF4-E8C3-FF7FBC20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Предобработка текста для </a:t>
            </a:r>
            <a:r>
              <a:rPr lang="en-US" dirty="0"/>
              <a:t>BERT</a:t>
            </a:r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61D5751F-5171-CEDE-6A49-61F1493DF8B9}"/>
              </a:ext>
            </a:extLst>
          </p:cNvPr>
          <p:cNvSpPr txBox="1">
            <a:spLocks/>
          </p:cNvSpPr>
          <p:nvPr/>
        </p:nvSpPr>
        <p:spPr>
          <a:xfrm>
            <a:off x="838200" y="2052735"/>
            <a:ext cx="10515600" cy="40734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ru-RU" dirty="0"/>
              <a:t>Для подготовки текстовых данных к обучению модели выполнены следующие шаги: </a:t>
            </a:r>
          </a:p>
          <a:p>
            <a:pPr marL="514350" indent="-514350" algn="just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ru-RU" dirty="0" err="1"/>
              <a:t>Токенизация</a:t>
            </a:r>
            <a:r>
              <a:rPr lang="ru-RU" dirty="0"/>
              <a:t> текста: Использован </a:t>
            </a:r>
            <a:r>
              <a:rPr lang="ru-RU" dirty="0" err="1"/>
              <a:t>предобученный</a:t>
            </a:r>
            <a:r>
              <a:rPr lang="ru-RU" dirty="0"/>
              <a:t> </a:t>
            </a:r>
            <a:r>
              <a:rPr lang="ru-RU" dirty="0" err="1"/>
              <a:t>токенайзер</a:t>
            </a:r>
            <a:r>
              <a:rPr lang="ru-RU" dirty="0"/>
              <a:t> модели BERT(</a:t>
            </a:r>
            <a:r>
              <a:rPr lang="ru-RU" dirty="0" err="1"/>
              <a:t>BertTokenizer</a:t>
            </a:r>
            <a:r>
              <a:rPr lang="ru-RU" dirty="0"/>
              <a:t>), который преобразует текст в последовательность токенов. Этот процесс включает разбиение текста на отдельные слова или фразы, а также их преобразование в числовое представление. </a:t>
            </a:r>
          </a:p>
          <a:p>
            <a:pPr marL="514350" indent="-514350" algn="just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ru-RU" dirty="0"/>
              <a:t>Создание </a:t>
            </a:r>
            <a:r>
              <a:rPr lang="ru-RU" dirty="0" err="1"/>
              <a:t>кастомного</a:t>
            </a:r>
            <a:r>
              <a:rPr lang="ru-RU" dirty="0"/>
              <a:t> датасета: Определен класс </a:t>
            </a:r>
            <a:r>
              <a:rPr lang="ru-RU" dirty="0" err="1"/>
              <a:t>SentimentDataset</a:t>
            </a:r>
            <a:r>
              <a:rPr lang="ru-RU" dirty="0"/>
              <a:t> для преобразования </a:t>
            </a:r>
            <a:r>
              <a:rPr lang="ru-RU" dirty="0" err="1"/>
              <a:t>токенизированных</a:t>
            </a:r>
            <a:r>
              <a:rPr lang="ru-RU" dirty="0"/>
              <a:t> данных и меток в формат, пригодный для использования в тренировочном процессе.</a:t>
            </a:r>
          </a:p>
        </p:txBody>
      </p:sp>
    </p:spTree>
    <p:extLst>
      <p:ext uri="{BB962C8B-B14F-4D97-AF65-F5344CB8AC3E}">
        <p14:creationId xmlns:p14="http://schemas.microsoft.com/office/powerpoint/2010/main" val="42212813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910829"/>
      </a:accent1>
      <a:accent2>
        <a:srgbClr val="00B0F0"/>
      </a:accent2>
      <a:accent3>
        <a:srgbClr val="A5A5A5"/>
      </a:accent3>
      <a:accent4>
        <a:srgbClr val="FFC000"/>
      </a:accent4>
      <a:accent5>
        <a:srgbClr val="0070C0"/>
      </a:accent5>
      <a:accent6>
        <a:srgbClr val="00B050"/>
      </a:accent6>
      <a:hlink>
        <a:srgbClr val="00B0F0"/>
      </a:hlink>
      <a:folHlink>
        <a:srgbClr val="C490AA"/>
      </a:folHlink>
    </a:clrScheme>
    <a:fontScheme name="Другая 13">
      <a:majorFont>
        <a:latin typeface="PermianSerifTypeface"/>
        <a:ea typeface=""/>
        <a:cs typeface=""/>
      </a:majorFont>
      <a:minorFont>
        <a:latin typeface="PermianSansTypeface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884</TotalTime>
  <Words>571</Words>
  <Application>Microsoft Office PowerPoint</Application>
  <PresentationFormat>Широкоэкранный</PresentationFormat>
  <Paragraphs>69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PermianSansTypeface</vt:lpstr>
      <vt:lpstr>PermianSerifTypeface</vt:lpstr>
      <vt:lpstr>Тема Office</vt:lpstr>
      <vt:lpstr>Анализ тональности финансовых новостей с использованием трансформеров и категорной композиционной модели.</vt:lpstr>
      <vt:lpstr>Причина выбора темы</vt:lpstr>
      <vt:lpstr>Цель</vt:lpstr>
      <vt:lpstr>Краткое описание проекта и ожидаемые результаты</vt:lpstr>
      <vt:lpstr>Исходные данные</vt:lpstr>
      <vt:lpstr>Исходные данные</vt:lpstr>
      <vt:lpstr>Подготовка данных</vt:lpstr>
      <vt:lpstr>Подготовка данных</vt:lpstr>
      <vt:lpstr>Предобработка текста для BERT</vt:lpstr>
      <vt:lpstr>Обучение модели BERT</vt:lpstr>
      <vt:lpstr>Оценка модели BERT</vt:lpstr>
      <vt:lpstr>Оценка модели BERT</vt:lpstr>
      <vt:lpstr>Оценка модели BERT</vt:lpstr>
      <vt:lpstr>DisCoCat</vt:lpstr>
      <vt:lpstr>Работа с категорной композиционной моделью дистрибутивности DisCoCat.</vt:lpstr>
      <vt:lpstr>Работа с категорной композиционной моделью дистрибутивности DisCoCat.</vt:lpstr>
      <vt:lpstr>Имплементация модели DisCoCat.</vt:lpstr>
      <vt:lpstr>Имплементация модели DisCoCat.</vt:lpstr>
      <vt:lpstr>Имплементация модели DisCoCat.</vt:lpstr>
      <vt:lpstr>Имплементация модели DisCoCat.</vt:lpstr>
      <vt:lpstr>Ансамблевое обучение.</vt:lpstr>
      <vt:lpstr>Заключение.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Полина Масленникова</dc:creator>
  <cp:lastModifiedBy>Ustyugov Vladislav</cp:lastModifiedBy>
  <cp:revision>62</cp:revision>
  <dcterms:created xsi:type="dcterms:W3CDTF">2020-05-17T17:29:28Z</dcterms:created>
  <dcterms:modified xsi:type="dcterms:W3CDTF">2024-12-23T05:16:13Z</dcterms:modified>
</cp:coreProperties>
</file>