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  <p:embeddedFont>
      <p:font typeface="Roboto Light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gu7KoPSY4onG3B3MDMfdZplWLB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3" Type="http://schemas.openxmlformats.org/officeDocument/2006/relationships/font" Target="fonts/RobotoLight-regular.fntdata"/><Relationship Id="rId12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-regular.fntdata"/><Relationship Id="rId15" Type="http://schemas.openxmlformats.org/officeDocument/2006/relationships/font" Target="fonts/RobotoLight-italic.fntdata"/><Relationship Id="rId14" Type="http://schemas.openxmlformats.org/officeDocument/2006/relationships/font" Target="fonts/RobotoLight-bold.fntdata"/><Relationship Id="rId17" Type="http://customschemas.google.com/relationships/presentationmetadata" Target="metadata"/><Relationship Id="rId16" Type="http://schemas.openxmlformats.org/officeDocument/2006/relationships/font" Target="fonts/RobotoLigh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" name="Google Shape;2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12c7975a365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" name="Google Shape;36;g12c7975a36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5e9f610c96_0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15e9f610c9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dark them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5"/>
          <p:cNvSpPr txBox="1"/>
          <p:nvPr>
            <p:ph type="title"/>
          </p:nvPr>
        </p:nvSpPr>
        <p:spPr>
          <a:xfrm>
            <a:off x="942950" y="769725"/>
            <a:ext cx="72957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DFF"/>
              </a:buClr>
              <a:buSzPts val="2400"/>
              <a:buNone/>
              <a:defRPr b="1" sz="2400">
                <a:solidFill>
                  <a:srgbClr val="996D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b="1" sz="2400">
                <a:solidFill>
                  <a:srgbClr val="D8A853"/>
                </a:solidFill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" type="body"/>
          </p:nvPr>
        </p:nvSpPr>
        <p:spPr>
          <a:xfrm>
            <a:off x="942950" y="1360575"/>
            <a:ext cx="7256700" cy="29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b="1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2" type="sldNum"/>
          </p:nvPr>
        </p:nvSpPr>
        <p:spPr>
          <a:xfrm>
            <a:off x="8465950" y="4526650"/>
            <a:ext cx="552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94">
          <p15:clr>
            <a:srgbClr val="FA7B17"/>
          </p15:clr>
        </p15:guide>
        <p15:guide id="2" pos="5190">
          <p15:clr>
            <a:srgbClr val="FA7B17"/>
          </p15:clr>
        </p15:guide>
        <p15:guide id="3" orient="horz" pos="135">
          <p15:clr>
            <a:srgbClr val="FA7B17"/>
          </p15:clr>
        </p15:guide>
        <p15:guide id="4" orient="horz" pos="2707">
          <p15:clr>
            <a:srgbClr val="FA7B17"/>
          </p15:clr>
        </p15:guide>
        <p15:guide id="5" orient="horz" pos="2891">
          <p15:clr>
            <a:srgbClr val="FA7B17"/>
          </p15:clr>
        </p15:guide>
        <p15:guide id="6" orient="horz" pos="3061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 light theme">
  <p:cSld name="TITLE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6"/>
          <p:cNvSpPr txBox="1"/>
          <p:nvPr>
            <p:ph idx="1" type="subTitle"/>
          </p:nvPr>
        </p:nvSpPr>
        <p:spPr>
          <a:xfrm>
            <a:off x="942950" y="3394850"/>
            <a:ext cx="58203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None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8931"/>
              </a:buClr>
              <a:buSzPts val="2400"/>
              <a:buFont typeface="Roboto Light"/>
              <a:buNone/>
              <a:defRPr sz="2400">
                <a:solidFill>
                  <a:srgbClr val="BB893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7" name="Google Shape;17;p16"/>
          <p:cNvSpPr txBox="1"/>
          <p:nvPr>
            <p:ph type="ctrTitle"/>
          </p:nvPr>
        </p:nvSpPr>
        <p:spPr>
          <a:xfrm>
            <a:off x="942950" y="1124925"/>
            <a:ext cx="6451500" cy="18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b="1" sz="48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 purple theme">
  <p:cSld name="TITLE_1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7"/>
          <p:cNvSpPr txBox="1"/>
          <p:nvPr>
            <p:ph type="ctrTitle"/>
          </p:nvPr>
        </p:nvSpPr>
        <p:spPr>
          <a:xfrm>
            <a:off x="942950" y="1300500"/>
            <a:ext cx="6451500" cy="18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1" name="Google Shape;21;p17"/>
          <p:cNvSpPr txBox="1"/>
          <p:nvPr>
            <p:ph idx="1" type="subTitle"/>
          </p:nvPr>
        </p:nvSpPr>
        <p:spPr>
          <a:xfrm>
            <a:off x="942950" y="3609425"/>
            <a:ext cx="62175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None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purple theme">
  <p:cSld name="TITLE_AND_BODY_1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8"/>
          <p:cNvSpPr txBox="1"/>
          <p:nvPr>
            <p:ph type="title"/>
          </p:nvPr>
        </p:nvSpPr>
        <p:spPr>
          <a:xfrm>
            <a:off x="942950" y="769725"/>
            <a:ext cx="72957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942950" y="1360578"/>
            <a:ext cx="7256700" cy="30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  <a:defRPr b="1">
                <a:solidFill>
                  <a:srgbClr val="FFFFFF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  <a:defRPr>
                <a:solidFill>
                  <a:srgbClr val="FFFFFF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romanLcPeriod"/>
              <a:defRPr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  <a:defRPr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  <a:defRPr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romanLcPeriod"/>
              <a:defRPr>
                <a:solidFill>
                  <a:srgbClr val="FFFFFF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  <a:defRPr>
                <a:solidFill>
                  <a:srgbClr val="FFFFFF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  <a:defRPr>
                <a:solidFill>
                  <a:srgbClr val="FFFFFF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romanLcPeriod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idx="12" type="sldNum"/>
          </p:nvPr>
        </p:nvSpPr>
        <p:spPr>
          <a:xfrm>
            <a:off x="8472450" y="4590000"/>
            <a:ext cx="5271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" name="Google Shape;7;p14"/>
          <p:cNvSpPr txBox="1"/>
          <p:nvPr>
            <p:ph type="title"/>
          </p:nvPr>
        </p:nvSpPr>
        <p:spPr>
          <a:xfrm>
            <a:off x="942950" y="507075"/>
            <a:ext cx="43632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E1E6"/>
              </a:buClr>
              <a:buSzPts val="2800"/>
              <a:buFont typeface="Roboto"/>
              <a:buNone/>
              <a:defRPr b="1" i="0" sz="2800" u="none" cap="none" strike="noStrike">
                <a:solidFill>
                  <a:srgbClr val="E1E1E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" type="body"/>
          </p:nvPr>
        </p:nvSpPr>
        <p:spPr>
          <a:xfrm>
            <a:off x="942950" y="1612625"/>
            <a:ext cx="7295700" cy="26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800"/>
              <a:buFont typeface="Roboto"/>
              <a:buAutoNum type="arabicPeriod"/>
              <a:defRPr b="0" i="0" sz="18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lphaL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romanL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rabi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lphaL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romanL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rabi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alphaL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B3"/>
              </a:buClr>
              <a:buSzPts val="1400"/>
              <a:buFont typeface="Roboto"/>
              <a:buAutoNum type="romanLcPeriod"/>
              <a:defRPr b="0" i="0" sz="14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35">
          <p15:clr>
            <a:srgbClr val="EA4335"/>
          </p15:clr>
        </p15:guide>
        <p15:guide id="2" orient="horz" pos="319">
          <p15:clr>
            <a:srgbClr val="EA4335"/>
          </p15:clr>
        </p15:guide>
        <p15:guide id="3" orient="horz" pos="2707">
          <p15:clr>
            <a:srgbClr val="EA4335"/>
          </p15:clr>
        </p15:guide>
        <p15:guide id="4" orient="horz" pos="2891">
          <p15:clr>
            <a:srgbClr val="EA4335"/>
          </p15:clr>
        </p15:guide>
        <p15:guide id="5" orient="horz" pos="3061">
          <p15:clr>
            <a:srgbClr val="EA4335"/>
          </p15:clr>
        </p15:guide>
        <p15:guide id="6" pos="594">
          <p15:clr>
            <a:srgbClr val="EA4335"/>
          </p15:clr>
        </p15:guide>
        <p15:guide id="7" pos="5190">
          <p15:clr>
            <a:srgbClr val="EA4335"/>
          </p15:clr>
        </p15:guide>
        <p15:guide id="8" pos="2249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"/>
          <p:cNvSpPr txBox="1"/>
          <p:nvPr>
            <p:ph type="title"/>
          </p:nvPr>
        </p:nvSpPr>
        <p:spPr>
          <a:xfrm>
            <a:off x="942950" y="1158500"/>
            <a:ext cx="6784232" cy="1413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4400"/>
              <a:t> Métodos HTTP</a:t>
            </a:r>
            <a:endParaRPr sz="4400"/>
          </a:p>
        </p:txBody>
      </p:sp>
      <p:sp>
        <p:nvSpPr>
          <p:cNvPr id="31" name="Google Shape;31;p2"/>
          <p:cNvSpPr txBox="1"/>
          <p:nvPr/>
        </p:nvSpPr>
        <p:spPr>
          <a:xfrm>
            <a:off x="1055075" y="3113225"/>
            <a:ext cx="20553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</a:pPr>
            <a:r>
              <a:rPr b="1" i="0" lang="pt-BR" sz="10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rPr>
              <a:t>RODRIGO GONÇALVES</a:t>
            </a:r>
            <a:endParaRPr b="1" i="0" sz="1000" u="none" cap="none" strike="noStrike">
              <a:solidFill>
                <a:srgbClr val="A8A8B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Google Shape;32;p2"/>
          <p:cNvSpPr txBox="1"/>
          <p:nvPr/>
        </p:nvSpPr>
        <p:spPr>
          <a:xfrm>
            <a:off x="1220673" y="3350944"/>
            <a:ext cx="4126800" cy="3079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A8A8B3"/>
                </a:solidFill>
                <a:latin typeface="Arial"/>
                <a:ea typeface="Arial"/>
                <a:cs typeface="Arial"/>
                <a:sym typeface="Arial"/>
              </a:rPr>
              <a:t>linkedin.com/in/rodrigo-goncalves-santana</a:t>
            </a:r>
            <a:endParaRPr b="0" i="0" sz="1000" u="none" cap="none" strike="noStrike">
              <a:solidFill>
                <a:srgbClr val="A8A8B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" name="Google Shape;3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4148" y="3434148"/>
            <a:ext cx="141475" cy="14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2c7975a365_0_20"/>
          <p:cNvSpPr/>
          <p:nvPr/>
        </p:nvSpPr>
        <p:spPr>
          <a:xfrm>
            <a:off x="1311075" y="1802575"/>
            <a:ext cx="1155900" cy="528000"/>
          </a:xfrm>
          <a:prstGeom prst="rect">
            <a:avLst/>
          </a:prstGeom>
          <a:solidFill>
            <a:srgbClr val="01D367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Ponta A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g12c7975a365_0_20"/>
          <p:cNvSpPr/>
          <p:nvPr/>
        </p:nvSpPr>
        <p:spPr>
          <a:xfrm>
            <a:off x="6949900" y="1802575"/>
            <a:ext cx="1155900" cy="528000"/>
          </a:xfrm>
          <a:prstGeom prst="rect">
            <a:avLst/>
          </a:prstGeom>
          <a:solidFill>
            <a:srgbClr val="01D367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Ponta B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g12c7975a365_0_20"/>
          <p:cNvSpPr/>
          <p:nvPr/>
        </p:nvSpPr>
        <p:spPr>
          <a:xfrm>
            <a:off x="2552350" y="1802575"/>
            <a:ext cx="4322400" cy="528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>
                <a:solidFill>
                  <a:schemeClr val="lt2"/>
                </a:solidFill>
              </a:rPr>
              <a:t>rota = caminho</a:t>
            </a:r>
            <a:endParaRPr b="1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" name="Google Shape;41;g12c7975a365_0_20"/>
          <p:cNvGrpSpPr/>
          <p:nvPr/>
        </p:nvGrpSpPr>
        <p:grpSpPr>
          <a:xfrm>
            <a:off x="1316188" y="2455450"/>
            <a:ext cx="6794725" cy="528000"/>
            <a:chOff x="1316188" y="2455450"/>
            <a:chExt cx="6794725" cy="528000"/>
          </a:xfrm>
        </p:grpSpPr>
        <p:sp>
          <p:nvSpPr>
            <p:cNvPr id="42" name="Google Shape;42;g12c7975a365_0_20"/>
            <p:cNvSpPr/>
            <p:nvPr/>
          </p:nvSpPr>
          <p:spPr>
            <a:xfrm>
              <a:off x="1316188" y="2455450"/>
              <a:ext cx="1155900" cy="528000"/>
            </a:xfrm>
            <a:prstGeom prst="rect">
              <a:avLst/>
            </a:prstGeom>
            <a:solidFill>
              <a:srgbClr val="01D367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pt-BR">
                  <a:solidFill>
                    <a:schemeClr val="dk1"/>
                  </a:solidFill>
                </a:rPr>
                <a:t>App</a:t>
              </a:r>
              <a:endPara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g12c7975a365_0_20"/>
            <p:cNvSpPr/>
            <p:nvPr/>
          </p:nvSpPr>
          <p:spPr>
            <a:xfrm>
              <a:off x="6955013" y="2455450"/>
              <a:ext cx="1155900" cy="528000"/>
            </a:xfrm>
            <a:prstGeom prst="rect">
              <a:avLst/>
            </a:prstGeom>
            <a:solidFill>
              <a:srgbClr val="01D367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pt-BR">
                  <a:solidFill>
                    <a:schemeClr val="dk1"/>
                  </a:solidFill>
                </a:rPr>
                <a:t>Servidor</a:t>
              </a:r>
              <a:endPara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g12c7975a365_0_20"/>
            <p:cNvSpPr/>
            <p:nvPr/>
          </p:nvSpPr>
          <p:spPr>
            <a:xfrm>
              <a:off x="2557463" y="2455450"/>
              <a:ext cx="4322400" cy="5280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pt-BR">
                  <a:solidFill>
                    <a:schemeClr val="lt2"/>
                  </a:solidFill>
                </a:rPr>
                <a:t>https://meuservidor.com.br/products</a:t>
              </a:r>
              <a:endPara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" name="Google Shape;45;g12c7975a365_0_20"/>
          <p:cNvGrpSpPr/>
          <p:nvPr/>
        </p:nvGrpSpPr>
        <p:grpSpPr>
          <a:xfrm>
            <a:off x="1894163" y="2983450"/>
            <a:ext cx="5638800" cy="925675"/>
            <a:chOff x="1894163" y="2983450"/>
            <a:chExt cx="5638800" cy="925675"/>
          </a:xfrm>
        </p:grpSpPr>
        <p:cxnSp>
          <p:nvCxnSpPr>
            <p:cNvPr id="46" name="Google Shape;46;g12c7975a365_0_20"/>
            <p:cNvCxnSpPr>
              <a:stCxn id="43" idx="2"/>
              <a:endCxn id="42" idx="2"/>
            </p:cNvCxnSpPr>
            <p:nvPr/>
          </p:nvCxnSpPr>
          <p:spPr>
            <a:xfrm rot="5400000">
              <a:off x="4713263" y="164350"/>
              <a:ext cx="600" cy="5638800"/>
            </a:xfrm>
            <a:prstGeom prst="bentConnector3">
              <a:avLst>
                <a:gd fmla="val 77641667" name="adj1"/>
              </a:avLst>
            </a:prstGeom>
            <a:noFill/>
            <a:ln cap="flat" cmpd="sng" w="28575">
              <a:solidFill>
                <a:srgbClr val="01D367"/>
              </a:solidFill>
              <a:prstDash val="dash"/>
              <a:round/>
              <a:headEnd len="med" w="med" type="stealth"/>
              <a:tailEnd len="med" w="med" type="stealth"/>
            </a:ln>
          </p:spPr>
        </p:cxnSp>
        <p:sp>
          <p:nvSpPr>
            <p:cNvPr id="47" name="Google Shape;47;g12c7975a365_0_20"/>
            <p:cNvSpPr/>
            <p:nvPr/>
          </p:nvSpPr>
          <p:spPr>
            <a:xfrm>
              <a:off x="3656800" y="3618725"/>
              <a:ext cx="2113500" cy="290400"/>
            </a:xfrm>
            <a:prstGeom prst="rect">
              <a:avLst/>
            </a:prstGeom>
            <a:solidFill>
              <a:srgbClr val="01D367"/>
            </a:solidFill>
            <a:ln cap="flat" cmpd="sng" w="9525">
              <a:solidFill>
                <a:srgbClr val="01D36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pt-BR" sz="1000">
                  <a:solidFill>
                    <a:schemeClr val="dk1"/>
                  </a:solidFill>
                </a:rPr>
                <a:t>padrão de comunicação</a:t>
              </a:r>
              <a:endParaRPr b="1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"/>
          <p:cNvSpPr txBox="1"/>
          <p:nvPr/>
        </p:nvSpPr>
        <p:spPr>
          <a:xfrm>
            <a:off x="942975" y="354025"/>
            <a:ext cx="3919800" cy="4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DFF"/>
              </a:buClr>
              <a:buSzPts val="2400"/>
              <a:buFont typeface="Roboto"/>
              <a:buNone/>
            </a:pPr>
            <a:r>
              <a:rPr b="1" lang="pt-BR" sz="2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Métodos HTTP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4"/>
          <p:cNvSpPr txBox="1"/>
          <p:nvPr/>
        </p:nvSpPr>
        <p:spPr>
          <a:xfrm>
            <a:off x="6736250" y="354025"/>
            <a:ext cx="1775700" cy="4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DFF"/>
              </a:buClr>
              <a:buSzPts val="2400"/>
              <a:buFont typeface="Roboto"/>
              <a:buNone/>
            </a:pPr>
            <a:r>
              <a:rPr b="1" lang="pt-BR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HTTP Verbs</a:t>
            </a:r>
            <a:endParaRPr b="1" i="0" sz="1600" u="none" cap="none" strike="noStrike">
              <a:solidFill>
                <a:srgbClr val="434343"/>
              </a:solidFill>
            </a:endParaRPr>
          </a:p>
        </p:txBody>
      </p:sp>
      <p:sp>
        <p:nvSpPr>
          <p:cNvPr id="54" name="Google Shape;54;p4"/>
          <p:cNvSpPr/>
          <p:nvPr/>
        </p:nvSpPr>
        <p:spPr>
          <a:xfrm>
            <a:off x="2984088" y="1190250"/>
            <a:ext cx="1155900" cy="528000"/>
          </a:xfrm>
          <a:prstGeom prst="rect">
            <a:avLst/>
          </a:prstGeom>
          <a:solidFill>
            <a:srgbClr val="01D367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GET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4"/>
          <p:cNvSpPr/>
          <p:nvPr/>
        </p:nvSpPr>
        <p:spPr>
          <a:xfrm>
            <a:off x="2984088" y="1835031"/>
            <a:ext cx="1155900" cy="528000"/>
          </a:xfrm>
          <a:prstGeom prst="rect">
            <a:avLst/>
          </a:prstGeom>
          <a:solidFill>
            <a:srgbClr val="01D367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POST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4"/>
          <p:cNvSpPr/>
          <p:nvPr/>
        </p:nvSpPr>
        <p:spPr>
          <a:xfrm>
            <a:off x="2984088" y="2479813"/>
            <a:ext cx="1155900" cy="528000"/>
          </a:xfrm>
          <a:prstGeom prst="rect">
            <a:avLst/>
          </a:prstGeom>
          <a:solidFill>
            <a:srgbClr val="01D367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PUT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4"/>
          <p:cNvSpPr/>
          <p:nvPr/>
        </p:nvSpPr>
        <p:spPr>
          <a:xfrm>
            <a:off x="2984088" y="3124594"/>
            <a:ext cx="1155900" cy="528000"/>
          </a:xfrm>
          <a:prstGeom prst="rect">
            <a:avLst/>
          </a:prstGeom>
          <a:solidFill>
            <a:srgbClr val="01D367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DELETE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4"/>
          <p:cNvSpPr/>
          <p:nvPr/>
        </p:nvSpPr>
        <p:spPr>
          <a:xfrm>
            <a:off x="2984088" y="3769375"/>
            <a:ext cx="1155900" cy="528000"/>
          </a:xfrm>
          <a:prstGeom prst="rect">
            <a:avLst/>
          </a:prstGeom>
          <a:solidFill>
            <a:srgbClr val="01D367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PATCH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4"/>
          <p:cNvSpPr/>
          <p:nvPr/>
        </p:nvSpPr>
        <p:spPr>
          <a:xfrm>
            <a:off x="4293013" y="1190275"/>
            <a:ext cx="1866900" cy="528000"/>
          </a:xfrm>
          <a:prstGeom prst="rect">
            <a:avLst/>
          </a:prstGeom>
          <a:noFill/>
          <a:ln cap="flat" cmpd="sng" w="19050">
            <a:solidFill>
              <a:srgbClr val="01D36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>
                <a:solidFill>
                  <a:schemeClr val="lt2"/>
                </a:solidFill>
              </a:rPr>
              <a:t>Leitura</a:t>
            </a:r>
            <a:endParaRPr b="1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4"/>
          <p:cNvSpPr/>
          <p:nvPr/>
        </p:nvSpPr>
        <p:spPr>
          <a:xfrm>
            <a:off x="4293013" y="1835056"/>
            <a:ext cx="1866900" cy="528000"/>
          </a:xfrm>
          <a:prstGeom prst="rect">
            <a:avLst/>
          </a:prstGeom>
          <a:noFill/>
          <a:ln cap="flat" cmpd="sng" w="19050">
            <a:solidFill>
              <a:srgbClr val="01D36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>
                <a:solidFill>
                  <a:schemeClr val="lt2"/>
                </a:solidFill>
              </a:rPr>
              <a:t>Criação</a:t>
            </a:r>
            <a:endParaRPr b="1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4"/>
          <p:cNvSpPr/>
          <p:nvPr/>
        </p:nvSpPr>
        <p:spPr>
          <a:xfrm>
            <a:off x="4293013" y="2479838"/>
            <a:ext cx="1866900" cy="528000"/>
          </a:xfrm>
          <a:prstGeom prst="rect">
            <a:avLst/>
          </a:prstGeom>
          <a:noFill/>
          <a:ln cap="flat" cmpd="sng" w="19050">
            <a:solidFill>
              <a:srgbClr val="01D36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>
                <a:solidFill>
                  <a:schemeClr val="lt2"/>
                </a:solidFill>
              </a:rPr>
              <a:t>Atualização</a:t>
            </a:r>
            <a:endParaRPr b="1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4293013" y="3124619"/>
            <a:ext cx="1866900" cy="528000"/>
          </a:xfrm>
          <a:prstGeom prst="rect">
            <a:avLst/>
          </a:prstGeom>
          <a:noFill/>
          <a:ln cap="flat" cmpd="sng" w="19050">
            <a:solidFill>
              <a:srgbClr val="01D36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>
                <a:solidFill>
                  <a:schemeClr val="lt2"/>
                </a:solidFill>
              </a:rPr>
              <a:t>Deleção</a:t>
            </a:r>
            <a:endParaRPr b="1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/>
          <p:nvPr/>
        </p:nvSpPr>
        <p:spPr>
          <a:xfrm>
            <a:off x="4293013" y="3769400"/>
            <a:ext cx="1866900" cy="528000"/>
          </a:xfrm>
          <a:prstGeom prst="rect">
            <a:avLst/>
          </a:prstGeom>
          <a:noFill/>
          <a:ln cap="flat" cmpd="sng" w="19050">
            <a:solidFill>
              <a:srgbClr val="01D36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>
                <a:solidFill>
                  <a:schemeClr val="lt2"/>
                </a:solidFill>
              </a:rPr>
              <a:t>Atualizar parcial</a:t>
            </a:r>
            <a:endParaRPr b="1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5e9f610c96_0_29"/>
          <p:cNvSpPr txBox="1"/>
          <p:nvPr>
            <p:ph type="title"/>
          </p:nvPr>
        </p:nvSpPr>
        <p:spPr>
          <a:xfrm>
            <a:off x="942950" y="1158500"/>
            <a:ext cx="6784200" cy="14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4400"/>
              <a:t> Métodos HTTP</a:t>
            </a:r>
            <a:endParaRPr sz="4400"/>
          </a:p>
        </p:txBody>
      </p:sp>
      <p:sp>
        <p:nvSpPr>
          <p:cNvPr id="69" name="Google Shape;69;g15e9f610c96_0_29"/>
          <p:cNvSpPr txBox="1"/>
          <p:nvPr/>
        </p:nvSpPr>
        <p:spPr>
          <a:xfrm>
            <a:off x="1055075" y="3113225"/>
            <a:ext cx="20553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</a:pPr>
            <a:r>
              <a:rPr b="1" i="0" lang="pt-BR" sz="1000" u="none" cap="none" strike="noStrike">
                <a:solidFill>
                  <a:srgbClr val="A8A8B3"/>
                </a:solidFill>
                <a:latin typeface="Roboto"/>
                <a:ea typeface="Roboto"/>
                <a:cs typeface="Roboto"/>
                <a:sym typeface="Roboto"/>
              </a:rPr>
              <a:t>RODRIGO GONÇALVES</a:t>
            </a:r>
            <a:endParaRPr b="1" i="0" sz="1000" u="none" cap="none" strike="noStrike">
              <a:solidFill>
                <a:srgbClr val="A8A8B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g15e9f610c96_0_29"/>
          <p:cNvSpPr txBox="1"/>
          <p:nvPr/>
        </p:nvSpPr>
        <p:spPr>
          <a:xfrm>
            <a:off x="1220673" y="3350944"/>
            <a:ext cx="4126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A8A8B3"/>
                </a:solidFill>
                <a:latin typeface="Arial"/>
                <a:ea typeface="Arial"/>
                <a:cs typeface="Arial"/>
                <a:sym typeface="Arial"/>
              </a:rPr>
              <a:t>linkedin.com/in/rodrigo-goncalves-santana</a:t>
            </a:r>
            <a:endParaRPr b="0" i="0" sz="1000" u="none" cap="none" strike="noStrike">
              <a:solidFill>
                <a:srgbClr val="A8A8B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g15e9f610c96_0_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4148" y="3434148"/>
            <a:ext cx="141475" cy="14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ocketseat">
  <a:themeElements>
    <a:clrScheme name="Simple Light">
      <a:dk1>
        <a:srgbClr val="121214"/>
      </a:dk1>
      <a:lt1>
        <a:srgbClr val="E1E1E6"/>
      </a:lt1>
      <a:dk2>
        <a:srgbClr val="8257E5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