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4zvdaKumZKEwt2N+st4AdvQc9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7D40D1-8FE1-421B-9AD0-335265E334B5}">
  <a:tblStyle styleId="{BA7D40D1-8FE1-421B-9AD0-335265E334B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fill>
          <a:solidFill>
            <a:srgbClr val="CBCBC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CBCB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g1276d3fbbc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bed3ea12e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11bed3ea12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86f4c8f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2786f4c8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ed3ea12e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bed3ea1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bed3ea12e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bed3ea1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900"/>
              <a:t>O que é um banco de dados? </a:t>
            </a:r>
            <a:endParaRPr sz="250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/>
          <p:nvPr>
            <p:ph type="title"/>
          </p:nvPr>
        </p:nvSpPr>
        <p:spPr>
          <a:xfrm>
            <a:off x="2719950" y="903995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Banco de Dados</a:t>
            </a:r>
            <a:endParaRPr sz="360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2106900" y="1478124"/>
            <a:ext cx="4930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Coleção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276d3fbbcc_1_61"/>
          <p:cNvSpPr/>
          <p:nvPr/>
        </p:nvSpPr>
        <p:spPr>
          <a:xfrm>
            <a:off x="1022625" y="2586950"/>
            <a:ext cx="2246100" cy="1473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Lista de telefones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1" name="Google Shape;41;g1276d3fbbcc_1_61"/>
          <p:cNvSpPr/>
          <p:nvPr/>
        </p:nvSpPr>
        <p:spPr>
          <a:xfrm>
            <a:off x="3530675" y="2586950"/>
            <a:ext cx="2246100" cy="1473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Lista de compras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" name="Google Shape;42;g1276d3fbbcc_1_61"/>
          <p:cNvSpPr/>
          <p:nvPr/>
        </p:nvSpPr>
        <p:spPr>
          <a:xfrm>
            <a:off x="5993025" y="2586950"/>
            <a:ext cx="2246100" cy="1473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Lista de convidados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bed3ea12e_0_4"/>
          <p:cNvSpPr txBox="1"/>
          <p:nvPr>
            <p:ph type="title"/>
          </p:nvPr>
        </p:nvSpPr>
        <p:spPr>
          <a:xfrm>
            <a:off x="1022623" y="605050"/>
            <a:ext cx="7216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Estrutura de um Banco de Dados</a:t>
            </a:r>
            <a:endParaRPr/>
          </a:p>
        </p:txBody>
      </p:sp>
      <p:sp>
        <p:nvSpPr>
          <p:cNvPr id="48" name="Google Shape;48;g11bed3ea12e_0_4"/>
          <p:cNvSpPr/>
          <p:nvPr/>
        </p:nvSpPr>
        <p:spPr>
          <a:xfrm>
            <a:off x="1022625" y="1576525"/>
            <a:ext cx="1497300" cy="2574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Banco de dados Loja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9" name="Google Shape;49;g11bed3ea12e_0_4"/>
          <p:cNvSpPr/>
          <p:nvPr/>
        </p:nvSpPr>
        <p:spPr>
          <a:xfrm>
            <a:off x="2672925" y="1576525"/>
            <a:ext cx="997500" cy="651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</a:rPr>
              <a:t>Tabela de Clientes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0" name="Google Shape;50;g11bed3ea12e_0_4"/>
          <p:cNvSpPr/>
          <p:nvPr/>
        </p:nvSpPr>
        <p:spPr>
          <a:xfrm>
            <a:off x="2672925" y="2483725"/>
            <a:ext cx="997500" cy="70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</a:rPr>
              <a:t>Tabela de Produtos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1" name="Google Shape;51;g11bed3ea12e_0_4"/>
          <p:cNvSpPr/>
          <p:nvPr/>
        </p:nvSpPr>
        <p:spPr>
          <a:xfrm>
            <a:off x="2672925" y="3445525"/>
            <a:ext cx="997500" cy="70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</a:rPr>
              <a:t>Tabela de Vendas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2" name="Google Shape;52;g11bed3ea12e_0_4"/>
          <p:cNvSpPr/>
          <p:nvPr/>
        </p:nvSpPr>
        <p:spPr>
          <a:xfrm>
            <a:off x="3823425" y="1576525"/>
            <a:ext cx="4415700" cy="18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Cliente 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" name="Google Shape;53;g11bed3ea12e_0_4"/>
          <p:cNvSpPr/>
          <p:nvPr/>
        </p:nvSpPr>
        <p:spPr>
          <a:xfrm>
            <a:off x="3823425" y="1810825"/>
            <a:ext cx="4415700" cy="18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Cliente 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" name="Google Shape;54;g11bed3ea12e_0_4"/>
          <p:cNvSpPr/>
          <p:nvPr/>
        </p:nvSpPr>
        <p:spPr>
          <a:xfrm>
            <a:off x="3823425" y="2045125"/>
            <a:ext cx="4415700" cy="18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Cliente 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5" name="Google Shape;55;g11bed3ea12e_0_4"/>
          <p:cNvSpPr/>
          <p:nvPr/>
        </p:nvSpPr>
        <p:spPr>
          <a:xfrm>
            <a:off x="3823425" y="2511025"/>
            <a:ext cx="4415700" cy="18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Produto</a:t>
            </a:r>
            <a:r>
              <a:rPr lang="pt-BR" sz="1000">
                <a:solidFill>
                  <a:schemeClr val="lt1"/>
                </a:solidFill>
              </a:rPr>
              <a:t> 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6" name="Google Shape;56;g11bed3ea12e_0_4"/>
          <p:cNvSpPr/>
          <p:nvPr/>
        </p:nvSpPr>
        <p:spPr>
          <a:xfrm>
            <a:off x="3823425" y="2745325"/>
            <a:ext cx="4415700" cy="18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Produto</a:t>
            </a:r>
            <a:r>
              <a:rPr lang="pt-BR" sz="1000">
                <a:solidFill>
                  <a:schemeClr val="lt1"/>
                </a:solidFill>
              </a:rPr>
              <a:t> 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7" name="Google Shape;57;g11bed3ea12e_0_4"/>
          <p:cNvSpPr/>
          <p:nvPr/>
        </p:nvSpPr>
        <p:spPr>
          <a:xfrm>
            <a:off x="3823425" y="2979625"/>
            <a:ext cx="4415700" cy="18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Produto</a:t>
            </a:r>
            <a:r>
              <a:rPr lang="pt-BR" sz="1000">
                <a:solidFill>
                  <a:schemeClr val="lt1"/>
                </a:solidFill>
              </a:rPr>
              <a:t> 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" name="Google Shape;58;g11bed3ea12e_0_4"/>
          <p:cNvSpPr/>
          <p:nvPr/>
        </p:nvSpPr>
        <p:spPr>
          <a:xfrm>
            <a:off x="3823425" y="3445525"/>
            <a:ext cx="4415700" cy="18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Venda</a:t>
            </a:r>
            <a:r>
              <a:rPr lang="pt-BR" sz="1000">
                <a:solidFill>
                  <a:schemeClr val="lt1"/>
                </a:solidFill>
              </a:rPr>
              <a:t> 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9" name="Google Shape;59;g11bed3ea12e_0_4"/>
          <p:cNvSpPr/>
          <p:nvPr/>
        </p:nvSpPr>
        <p:spPr>
          <a:xfrm>
            <a:off x="3823425" y="3679825"/>
            <a:ext cx="4415700" cy="18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Venda</a:t>
            </a:r>
            <a:r>
              <a:rPr lang="pt-BR" sz="1000">
                <a:solidFill>
                  <a:schemeClr val="lt1"/>
                </a:solidFill>
              </a:rPr>
              <a:t> 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0" name="Google Shape;60;g11bed3ea12e_0_4"/>
          <p:cNvSpPr/>
          <p:nvPr/>
        </p:nvSpPr>
        <p:spPr>
          <a:xfrm>
            <a:off x="3823425" y="3914125"/>
            <a:ext cx="4415700" cy="18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Venda</a:t>
            </a:r>
            <a:r>
              <a:rPr lang="pt-BR" sz="1000">
                <a:solidFill>
                  <a:schemeClr val="lt1"/>
                </a:solidFill>
              </a:rPr>
              <a:t> 3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86f4c8fa_0_10"/>
          <p:cNvSpPr/>
          <p:nvPr/>
        </p:nvSpPr>
        <p:spPr>
          <a:xfrm>
            <a:off x="0" y="1868993"/>
            <a:ext cx="9144000" cy="2723103"/>
          </a:xfrm>
          <a:prstGeom prst="rect">
            <a:avLst/>
          </a:prstGeom>
          <a:solidFill>
            <a:srgbClr val="F0F5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12786f4c8fa_0_10"/>
          <p:cNvSpPr txBox="1"/>
          <p:nvPr>
            <p:ph type="title"/>
          </p:nvPr>
        </p:nvSpPr>
        <p:spPr>
          <a:xfrm>
            <a:off x="1860422" y="798638"/>
            <a:ext cx="5423155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Tabelas</a:t>
            </a:r>
            <a:endParaRPr sz="3200"/>
          </a:p>
        </p:txBody>
      </p:sp>
      <p:pic>
        <p:nvPicPr>
          <p:cNvPr id="67" name="Google Shape;67;g12786f4c8fa_0_10"/>
          <p:cNvPicPr preferRelativeResize="0"/>
          <p:nvPr/>
        </p:nvPicPr>
        <p:blipFill rotWithShape="1">
          <a:blip r:embed="rId3">
            <a:alphaModFix/>
          </a:blip>
          <a:srcRect b="0" l="0" r="58757" t="0"/>
          <a:stretch/>
        </p:blipFill>
        <p:spPr>
          <a:xfrm>
            <a:off x="3493367" y="2074371"/>
            <a:ext cx="2157266" cy="2270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g12786f4c8fa_0_10"/>
          <p:cNvGrpSpPr/>
          <p:nvPr/>
        </p:nvGrpSpPr>
        <p:grpSpPr>
          <a:xfrm>
            <a:off x="2489305" y="1962593"/>
            <a:ext cx="1246298" cy="664316"/>
            <a:chOff x="1048931" y="1962593"/>
            <a:chExt cx="1246298" cy="664316"/>
          </a:xfrm>
        </p:grpSpPr>
        <p:sp>
          <p:nvSpPr>
            <p:cNvPr id="69" name="Google Shape;69;g12786f4c8fa_0_10"/>
            <p:cNvSpPr txBox="1"/>
            <p:nvPr/>
          </p:nvSpPr>
          <p:spPr>
            <a:xfrm>
              <a:off x="1048931" y="2249751"/>
              <a:ext cx="64953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TABELA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eta de linha: curva no sentido horário" id="70" name="Google Shape;70;g12786f4c8fa_0_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702642">
              <a:off x="1707365" y="2039045"/>
              <a:ext cx="511412" cy="5114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g12786f4c8fa_0_10"/>
          <p:cNvGrpSpPr/>
          <p:nvPr/>
        </p:nvGrpSpPr>
        <p:grpSpPr>
          <a:xfrm>
            <a:off x="2512097" y="2813199"/>
            <a:ext cx="3138535" cy="622926"/>
            <a:chOff x="1071723" y="2813199"/>
            <a:chExt cx="3138535" cy="622926"/>
          </a:xfrm>
        </p:grpSpPr>
        <p:sp>
          <p:nvSpPr>
            <p:cNvPr id="72" name="Google Shape;72;g12786f4c8fa_0_10"/>
            <p:cNvSpPr txBox="1"/>
            <p:nvPr/>
          </p:nvSpPr>
          <p:spPr>
            <a:xfrm>
              <a:off x="1071723" y="3033317"/>
              <a:ext cx="5549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LINHA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eta de linha: curva no sentido horário" id="73" name="Google Shape;73;g12786f4c8fa_0_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2794907">
              <a:off x="1679850" y="2944681"/>
              <a:ext cx="369404" cy="423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g12786f4c8fa_0_10"/>
            <p:cNvSpPr/>
            <p:nvPr/>
          </p:nvSpPr>
          <p:spPr>
            <a:xfrm>
              <a:off x="2052991" y="2813199"/>
              <a:ext cx="2157267" cy="231451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g12786f4c8fa_0_10"/>
          <p:cNvGrpSpPr/>
          <p:nvPr/>
        </p:nvGrpSpPr>
        <p:grpSpPr>
          <a:xfrm>
            <a:off x="6005157" y="2723103"/>
            <a:ext cx="2966201" cy="773280"/>
            <a:chOff x="6005157" y="2723103"/>
            <a:chExt cx="2966201" cy="773280"/>
          </a:xfrm>
        </p:grpSpPr>
        <p:pic>
          <p:nvPicPr>
            <p:cNvPr id="76" name="Google Shape;76;g12786f4c8fa_0_10"/>
            <p:cNvPicPr preferRelativeResize="0"/>
            <p:nvPr/>
          </p:nvPicPr>
          <p:blipFill rotWithShape="1">
            <a:blip r:embed="rId6">
              <a:alphaModFix/>
            </a:blip>
            <a:srcRect b="54924" l="0" r="58757" t="30913"/>
            <a:stretch/>
          </p:blipFill>
          <p:spPr>
            <a:xfrm>
              <a:off x="6451289" y="2723103"/>
              <a:ext cx="2157266" cy="321547"/>
            </a:xfrm>
            <a:prstGeom prst="rect">
              <a:avLst/>
            </a:prstGeom>
            <a:noFill/>
            <a:ln cap="flat" cmpd="sng" w="28575">
              <a:solidFill>
                <a:srgbClr val="F66D9B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77" name="Google Shape;77;g12786f4c8fa_0_10"/>
            <p:cNvGrpSpPr/>
            <p:nvPr/>
          </p:nvGrpSpPr>
          <p:grpSpPr>
            <a:xfrm>
              <a:off x="6005157" y="2928924"/>
              <a:ext cx="1043353" cy="567459"/>
              <a:chOff x="899373" y="1929250"/>
              <a:chExt cx="1043353" cy="567459"/>
            </a:xfrm>
          </p:grpSpPr>
          <p:sp>
            <p:nvSpPr>
              <p:cNvPr id="78" name="Google Shape;78;g12786f4c8fa_0_10"/>
              <p:cNvSpPr txBox="1"/>
              <p:nvPr/>
            </p:nvSpPr>
            <p:spPr>
              <a:xfrm>
                <a:off x="899373" y="2250488"/>
                <a:ext cx="68320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COLUNA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eta de linha: curva no sentido horário" id="79" name="Google Shape;79;g12786f4c8fa_0_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flipH="1">
                <a:off x="1431314" y="1929250"/>
                <a:ext cx="511412" cy="5114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" name="Google Shape;80;g12786f4c8fa_0_10"/>
            <p:cNvGrpSpPr/>
            <p:nvPr/>
          </p:nvGrpSpPr>
          <p:grpSpPr>
            <a:xfrm>
              <a:off x="7572138" y="2762957"/>
              <a:ext cx="1399220" cy="733426"/>
              <a:chOff x="1058213" y="1742744"/>
              <a:chExt cx="1399220" cy="733426"/>
            </a:xfrm>
          </p:grpSpPr>
          <p:sp>
            <p:nvSpPr>
              <p:cNvPr id="81" name="Google Shape;81;g12786f4c8fa_0_10"/>
              <p:cNvSpPr txBox="1"/>
              <p:nvPr/>
            </p:nvSpPr>
            <p:spPr>
              <a:xfrm>
                <a:off x="1418366" y="2229949"/>
                <a:ext cx="103906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pt-BR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TIPO DO DADO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eta de linha: curva no sentido horário" id="82" name="Google Shape;82;g12786f4c8fa_0_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2608401">
                <a:off x="1164002" y="1848533"/>
                <a:ext cx="511412" cy="5114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/>
          <p:nvPr/>
        </p:nvSpPr>
        <p:spPr>
          <a:xfrm>
            <a:off x="0" y="1868993"/>
            <a:ext cx="9144000" cy="2723103"/>
          </a:xfrm>
          <a:prstGeom prst="rect">
            <a:avLst/>
          </a:prstGeom>
          <a:solidFill>
            <a:srgbClr val="F0F5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>
            <p:ph type="title"/>
          </p:nvPr>
        </p:nvSpPr>
        <p:spPr>
          <a:xfrm>
            <a:off x="1860422" y="798638"/>
            <a:ext cx="5423155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Tabelas</a:t>
            </a:r>
            <a:endParaRPr sz="3200"/>
          </a:p>
        </p:txBody>
      </p:sp>
      <p:graphicFrame>
        <p:nvGraphicFramePr>
          <p:cNvPr id="89" name="Google Shape;89;p2"/>
          <p:cNvGraphicFramePr/>
          <p:nvPr/>
        </p:nvGraphicFramePr>
        <p:xfrm>
          <a:off x="450255" y="2118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{BA7D40D1-8FE1-421B-9AD0-335265E334B5}</a:tableStyleId>
              </a:tblPr>
              <a:tblGrid>
                <a:gridCol w="580550"/>
                <a:gridCol w="1079800"/>
                <a:gridCol w="1822900"/>
                <a:gridCol w="1223875"/>
                <a:gridCol w="906525"/>
                <a:gridCol w="1246500"/>
                <a:gridCol w="1383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Avatar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created_at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updated_at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Rodrigo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rodrigo@email.com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</a:t>
                      </a:r>
                      <a:endParaRPr sz="10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22-05-06 21:10:24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22-05-06 21:10:24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Amanda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amanda@email.com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amanda.png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22-05-11 11:20:00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22-05-11 11:20:00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João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joao@email.com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joao.png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22-05-12 08:16:54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22-05-12 08:16:54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ana@email.com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ana.png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22-05-13 14:30:00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22-05-13 14:30:00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fabio@email.com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fabio.png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22-05-13 17:15:33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22-05-13 17:15:33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1860425" y="2162858"/>
            <a:ext cx="5423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Banco de dados Relacional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ed3ea12e_0_37"/>
          <p:cNvSpPr/>
          <p:nvPr/>
        </p:nvSpPr>
        <p:spPr>
          <a:xfrm>
            <a:off x="0" y="1868993"/>
            <a:ext cx="9144000" cy="2723100"/>
          </a:xfrm>
          <a:prstGeom prst="rect">
            <a:avLst/>
          </a:prstGeom>
          <a:solidFill>
            <a:srgbClr val="F0F5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1bed3ea12e_0_37"/>
          <p:cNvSpPr txBox="1"/>
          <p:nvPr>
            <p:ph type="title"/>
          </p:nvPr>
        </p:nvSpPr>
        <p:spPr>
          <a:xfrm>
            <a:off x="1860422" y="798638"/>
            <a:ext cx="5423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Banco de dados Relacional</a:t>
            </a:r>
            <a:endParaRPr sz="3200"/>
          </a:p>
        </p:txBody>
      </p:sp>
      <p:pic>
        <p:nvPicPr>
          <p:cNvPr id="101" name="Google Shape;101;g11bed3ea12e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992" y="2074371"/>
            <a:ext cx="5230585" cy="2270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11bed3ea12e_0_37"/>
          <p:cNvGrpSpPr/>
          <p:nvPr/>
        </p:nvGrpSpPr>
        <p:grpSpPr>
          <a:xfrm>
            <a:off x="4119974" y="3547068"/>
            <a:ext cx="1310100" cy="833031"/>
            <a:chOff x="4119974" y="3547068"/>
            <a:chExt cx="1310100" cy="833031"/>
          </a:xfrm>
        </p:grpSpPr>
        <p:sp>
          <p:nvSpPr>
            <p:cNvPr id="103" name="Google Shape;103;g11bed3ea12e_0_37"/>
            <p:cNvSpPr txBox="1"/>
            <p:nvPr/>
          </p:nvSpPr>
          <p:spPr>
            <a:xfrm>
              <a:off x="4119974" y="4133799"/>
              <a:ext cx="1310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RELACIONAMENTO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eta de linha reta" id="104" name="Google Shape;104;g11bed3ea12e_0_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4436813" y="3601870"/>
              <a:ext cx="617044" cy="507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g11bed3ea12e_0_37"/>
          <p:cNvGrpSpPr/>
          <p:nvPr/>
        </p:nvGrpSpPr>
        <p:grpSpPr>
          <a:xfrm>
            <a:off x="4158696" y="2747579"/>
            <a:ext cx="1149600" cy="688547"/>
            <a:chOff x="4158696" y="2747579"/>
            <a:chExt cx="1149600" cy="688547"/>
          </a:xfrm>
        </p:grpSpPr>
        <p:pic>
          <p:nvPicPr>
            <p:cNvPr descr="Seta de linha: curva no sentido horário" id="106" name="Google Shape;106;g11bed3ea12e_0_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560063">
              <a:off x="4696660" y="2907504"/>
              <a:ext cx="511412" cy="511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g11bed3ea12e_0_37"/>
            <p:cNvSpPr txBox="1"/>
            <p:nvPr/>
          </p:nvSpPr>
          <p:spPr>
            <a:xfrm>
              <a:off x="4158696" y="2747579"/>
              <a:ext cx="1149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CARDINALIDADE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ed3ea12e_0_49"/>
          <p:cNvSpPr txBox="1"/>
          <p:nvPr>
            <p:ph type="title"/>
          </p:nvPr>
        </p:nvSpPr>
        <p:spPr>
          <a:xfrm>
            <a:off x="942950" y="1158500"/>
            <a:ext cx="5590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900"/>
              <a:t>Agora você sabe o</a:t>
            </a:r>
            <a:r>
              <a:rPr lang="pt-BR" sz="2900"/>
              <a:t> que é um banco de dados. </a:t>
            </a:r>
            <a:endParaRPr sz="2500"/>
          </a:p>
        </p:txBody>
      </p:sp>
      <p:sp>
        <p:nvSpPr>
          <p:cNvPr id="113" name="Google Shape;113;g11bed3ea12e_0_49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1bed3ea12e_0_49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1bed3ea12e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