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Roboto Ligh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GtRkRck4TJYWXMuaxlfpLP8Jq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RobotoLight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15" Type="http://schemas.openxmlformats.org/officeDocument/2006/relationships/font" Target="fonts/RobotoLight-italic.fntdata"/><Relationship Id="rId14" Type="http://schemas.openxmlformats.org/officeDocument/2006/relationships/font" Target="fonts/RobotoLight-bold.fntdata"/><Relationship Id="rId17" Type="http://customschemas.google.com/relationships/presentationmetadata" Target="metadata"/><Relationship Id="rId16" Type="http://schemas.openxmlformats.org/officeDocument/2006/relationships/font" Target="fonts/Roboto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eaea1ca87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15eaea1ca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e9f610c96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5e9f610c9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ark them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None/>
              <a:defRPr b="1" sz="2400">
                <a:solidFill>
                  <a:srgbClr val="996D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942950" y="1360575"/>
            <a:ext cx="7256700" cy="29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465950" y="4526650"/>
            <a:ext cx="552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94">
          <p15:clr>
            <a:srgbClr val="FA7B17"/>
          </p15:clr>
        </p15:guide>
        <p15:guide id="2" pos="5190">
          <p15:clr>
            <a:srgbClr val="FA7B17"/>
          </p15:clr>
        </p15:guide>
        <p15:guide id="3" orient="horz" pos="135">
          <p15:clr>
            <a:srgbClr val="FA7B17"/>
          </p15:clr>
        </p15:guide>
        <p15:guide id="4" orient="horz" pos="2707">
          <p15:clr>
            <a:srgbClr val="FA7B17"/>
          </p15:clr>
        </p15:guide>
        <p15:guide id="5" orient="horz" pos="2891">
          <p15:clr>
            <a:srgbClr val="FA7B17"/>
          </p15:clr>
        </p15:guide>
        <p15:guide id="6" orient="horz" pos="306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light them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6"/>
          <p:cNvSpPr txBox="1"/>
          <p:nvPr>
            <p:ph idx="1" type="subTitle"/>
          </p:nvPr>
        </p:nvSpPr>
        <p:spPr>
          <a:xfrm>
            <a:off x="942950" y="3394850"/>
            <a:ext cx="58203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type="ctrTitle"/>
          </p:nvPr>
        </p:nvSpPr>
        <p:spPr>
          <a:xfrm>
            <a:off x="942950" y="1124925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b="1"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purple them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/>
          <p:nvPr>
            <p:ph type="ctrTitle"/>
          </p:nvPr>
        </p:nvSpPr>
        <p:spPr>
          <a:xfrm>
            <a:off x="942950" y="1300500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17"/>
          <p:cNvSpPr txBox="1"/>
          <p:nvPr>
            <p:ph idx="1" type="subTitle"/>
          </p:nvPr>
        </p:nvSpPr>
        <p:spPr>
          <a:xfrm>
            <a:off x="942950" y="3609425"/>
            <a:ext cx="62175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purple theme">
  <p:cSld name="TITLE_AND_BODY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8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942950" y="1360578"/>
            <a:ext cx="7256700" cy="3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  <a:defRPr b="1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idx="12" type="sldNum"/>
          </p:nvPr>
        </p:nvSpPr>
        <p:spPr>
          <a:xfrm>
            <a:off x="8472450" y="4590000"/>
            <a:ext cx="527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" name="Google Shape;7;p14"/>
          <p:cNvSpPr txBox="1"/>
          <p:nvPr>
            <p:ph type="title"/>
          </p:nvPr>
        </p:nvSpPr>
        <p:spPr>
          <a:xfrm>
            <a:off x="942950" y="507075"/>
            <a:ext cx="4363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1E6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E1E1E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" type="body"/>
          </p:nvPr>
        </p:nvSpPr>
        <p:spPr>
          <a:xfrm>
            <a:off x="942950" y="1612625"/>
            <a:ext cx="7295700" cy="26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800"/>
              <a:buFont typeface="Roboto"/>
              <a:buAutoNum type="arabicPeriod"/>
              <a:defRPr b="0" i="0" sz="18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5">
          <p15:clr>
            <a:srgbClr val="EA4335"/>
          </p15:clr>
        </p15:guide>
        <p15:guide id="2" orient="horz" pos="319">
          <p15:clr>
            <a:srgbClr val="EA4335"/>
          </p15:clr>
        </p15:guide>
        <p15:guide id="3" orient="horz" pos="2707">
          <p15:clr>
            <a:srgbClr val="EA4335"/>
          </p15:clr>
        </p15:guide>
        <p15:guide id="4" orient="horz" pos="2891">
          <p15:clr>
            <a:srgbClr val="EA4335"/>
          </p15:clr>
        </p15:guide>
        <p15:guide id="5" orient="horz" pos="3061">
          <p15:clr>
            <a:srgbClr val="EA4335"/>
          </p15:clr>
        </p15:guide>
        <p15:guide id="6" pos="594">
          <p15:clr>
            <a:srgbClr val="EA4335"/>
          </p15:clr>
        </p15:guide>
        <p15:guide id="7" pos="5190">
          <p15:clr>
            <a:srgbClr val="EA4335"/>
          </p15:clr>
        </p15:guide>
        <p15:guide id="8" pos="22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>
            <p:ph type="title"/>
          </p:nvPr>
        </p:nvSpPr>
        <p:spPr>
          <a:xfrm>
            <a:off x="942950" y="1158500"/>
            <a:ext cx="6784232" cy="1413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400"/>
              <a:t>HTTP Codes</a:t>
            </a:r>
            <a:endParaRPr sz="4400"/>
          </a:p>
        </p:txBody>
      </p:sp>
      <p:sp>
        <p:nvSpPr>
          <p:cNvPr id="31" name="Google Shape;31;p2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1220673" y="3350944"/>
            <a:ext cx="4126800" cy="3079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/>
        </p:nvSpPr>
        <p:spPr>
          <a:xfrm>
            <a:off x="942975" y="277825"/>
            <a:ext cx="39198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1" lang="pt-BR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Códigos</a:t>
            </a:r>
            <a:r>
              <a:rPr b="1" i="0" lang="pt-BR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HTTP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"/>
          <p:cNvSpPr txBox="1"/>
          <p:nvPr/>
        </p:nvSpPr>
        <p:spPr>
          <a:xfrm>
            <a:off x="6386675" y="277825"/>
            <a:ext cx="17757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1" i="0" lang="pt-BR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HTTP </a:t>
            </a:r>
            <a:r>
              <a:rPr b="1" lang="pt-BR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Codes</a:t>
            </a:r>
            <a:endParaRPr b="1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1102650" y="961650"/>
            <a:ext cx="1101000" cy="349500"/>
          </a:xfrm>
          <a:prstGeom prst="rect">
            <a:avLst/>
          </a:prstGeom>
          <a:solidFill>
            <a:srgbClr val="01D36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1xx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2287694" y="961650"/>
            <a:ext cx="5874600" cy="349500"/>
          </a:xfrm>
          <a:prstGeom prst="rect">
            <a:avLst/>
          </a:prstGeom>
          <a:solidFill>
            <a:srgbClr val="01D36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000">
                <a:solidFill>
                  <a:schemeClr val="dk1"/>
                </a:solidFill>
              </a:rPr>
              <a:t>Informativo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289325" y="1367325"/>
            <a:ext cx="1101000" cy="349500"/>
          </a:xfrm>
          <a:prstGeom prst="rect">
            <a:avLst/>
          </a:prstGeom>
          <a:solidFill>
            <a:srgbClr val="01D36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102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3407965" y="1367325"/>
            <a:ext cx="4754400" cy="349500"/>
          </a:xfrm>
          <a:prstGeom prst="rect">
            <a:avLst/>
          </a:prstGeom>
          <a:solidFill>
            <a:srgbClr val="01D36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Processando.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1073500" y="1943275"/>
            <a:ext cx="1101000" cy="349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2</a:t>
            </a:r>
            <a:r>
              <a:rPr b="1" lang="pt-BR">
                <a:solidFill>
                  <a:schemeClr val="dk1"/>
                </a:solidFill>
              </a:rPr>
              <a:t>xx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2260175" y="1943275"/>
            <a:ext cx="5874600" cy="349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000">
                <a:solidFill>
                  <a:schemeClr val="dk1"/>
                </a:solidFill>
              </a:rPr>
              <a:t>Sucesso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2260175" y="2348950"/>
            <a:ext cx="1101000" cy="349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200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3380446" y="2348950"/>
            <a:ext cx="4754400" cy="349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Requisição bem sucedida.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2260238" y="2770300"/>
            <a:ext cx="1101000" cy="349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201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3380505" y="2770300"/>
            <a:ext cx="4754400" cy="349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Criado - geralmente utilizado para o POST após uma </a:t>
            </a:r>
            <a:r>
              <a:rPr lang="pt-BR" sz="1000">
                <a:solidFill>
                  <a:schemeClr val="dk1"/>
                </a:solidFill>
              </a:rPr>
              <a:t>inserção.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1073500" y="3308150"/>
            <a:ext cx="1101000" cy="3495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3</a:t>
            </a:r>
            <a:r>
              <a:rPr b="1" lang="pt-BR">
                <a:solidFill>
                  <a:schemeClr val="dk1"/>
                </a:solidFill>
              </a:rPr>
              <a:t>xx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2260175" y="3308150"/>
            <a:ext cx="5874600" cy="3495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000">
                <a:solidFill>
                  <a:schemeClr val="dk1"/>
                </a:solidFill>
              </a:rPr>
              <a:t>Redirecionamento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2260175" y="3713825"/>
            <a:ext cx="1101000" cy="3495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301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3380446" y="3713825"/>
            <a:ext cx="4754400" cy="3495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Movido permanentemente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2260238" y="4135175"/>
            <a:ext cx="1101000" cy="3495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302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3380505" y="4135175"/>
            <a:ext cx="4754400" cy="3495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Movido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5eaea1ca87_0_15"/>
          <p:cNvSpPr txBox="1"/>
          <p:nvPr/>
        </p:nvSpPr>
        <p:spPr>
          <a:xfrm>
            <a:off x="942975" y="658825"/>
            <a:ext cx="39198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1" lang="pt-BR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Códigos</a:t>
            </a:r>
            <a:r>
              <a:rPr b="1" i="0" lang="pt-BR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HTTP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15eaea1ca87_0_15"/>
          <p:cNvSpPr txBox="1"/>
          <p:nvPr/>
        </p:nvSpPr>
        <p:spPr>
          <a:xfrm>
            <a:off x="6463325" y="659525"/>
            <a:ext cx="17757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1" i="0" lang="pt-BR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HTTP </a:t>
            </a:r>
            <a:r>
              <a:rPr b="1" lang="pt-BR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Codes</a:t>
            </a:r>
            <a:endParaRPr b="1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15eaea1ca87_0_15"/>
          <p:cNvSpPr/>
          <p:nvPr/>
        </p:nvSpPr>
        <p:spPr>
          <a:xfrm>
            <a:off x="1073500" y="1555551"/>
            <a:ext cx="1101000" cy="349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4</a:t>
            </a:r>
            <a:r>
              <a:rPr b="1" lang="pt-BR">
                <a:solidFill>
                  <a:schemeClr val="dk1"/>
                </a:solidFill>
              </a:rPr>
              <a:t>xx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5eaea1ca87_0_15"/>
          <p:cNvSpPr/>
          <p:nvPr/>
        </p:nvSpPr>
        <p:spPr>
          <a:xfrm>
            <a:off x="2260175" y="1555550"/>
            <a:ext cx="5979000" cy="349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000">
                <a:solidFill>
                  <a:schemeClr val="dk1"/>
                </a:solidFill>
              </a:rPr>
              <a:t>Erro do cliente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15eaea1ca87_0_15"/>
          <p:cNvSpPr/>
          <p:nvPr/>
        </p:nvSpPr>
        <p:spPr>
          <a:xfrm>
            <a:off x="2260175" y="1961226"/>
            <a:ext cx="1101000" cy="349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400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15eaea1ca87_0_15"/>
          <p:cNvSpPr/>
          <p:nvPr/>
        </p:nvSpPr>
        <p:spPr>
          <a:xfrm>
            <a:off x="3400330" y="1961225"/>
            <a:ext cx="4838700" cy="349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Bad Request.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15eaea1ca87_0_15"/>
          <p:cNvSpPr/>
          <p:nvPr/>
        </p:nvSpPr>
        <p:spPr>
          <a:xfrm>
            <a:off x="2260238" y="2382576"/>
            <a:ext cx="1101000" cy="349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4</a:t>
            </a:r>
            <a:r>
              <a:rPr b="1" lang="pt-BR">
                <a:solidFill>
                  <a:schemeClr val="dk1"/>
                </a:solidFill>
              </a:rPr>
              <a:t>01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15eaea1ca87_0_15"/>
          <p:cNvSpPr/>
          <p:nvPr/>
        </p:nvSpPr>
        <p:spPr>
          <a:xfrm>
            <a:off x="3400390" y="2382575"/>
            <a:ext cx="4838700" cy="349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Não autorizado.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15eaea1ca87_0_15"/>
          <p:cNvSpPr/>
          <p:nvPr/>
        </p:nvSpPr>
        <p:spPr>
          <a:xfrm>
            <a:off x="1073500" y="3501850"/>
            <a:ext cx="1101000" cy="349500"/>
          </a:xfrm>
          <a:prstGeom prst="rect">
            <a:avLst/>
          </a:prstGeom>
          <a:solidFill>
            <a:srgbClr val="FF464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5</a:t>
            </a:r>
            <a:r>
              <a:rPr b="1" lang="pt-BR">
                <a:solidFill>
                  <a:schemeClr val="dk1"/>
                </a:solidFill>
              </a:rPr>
              <a:t>xx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15eaea1ca87_0_15"/>
          <p:cNvSpPr/>
          <p:nvPr/>
        </p:nvSpPr>
        <p:spPr>
          <a:xfrm>
            <a:off x="2260175" y="3501850"/>
            <a:ext cx="5979000" cy="349500"/>
          </a:xfrm>
          <a:prstGeom prst="rect">
            <a:avLst/>
          </a:prstGeom>
          <a:solidFill>
            <a:srgbClr val="FF464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000">
                <a:solidFill>
                  <a:schemeClr val="dk1"/>
                </a:solidFill>
              </a:rPr>
              <a:t>Erro no servidor</a:t>
            </a:r>
            <a:endParaRPr i="0" sz="1000" u="none" cap="none" strike="noStrike">
              <a:solidFill>
                <a:schemeClr val="dk1"/>
              </a:solidFill>
            </a:endParaRPr>
          </a:p>
        </p:txBody>
      </p:sp>
      <p:sp>
        <p:nvSpPr>
          <p:cNvPr id="70" name="Google Shape;70;g15eaea1ca87_0_15"/>
          <p:cNvSpPr/>
          <p:nvPr/>
        </p:nvSpPr>
        <p:spPr>
          <a:xfrm>
            <a:off x="2260175" y="3907525"/>
            <a:ext cx="1101000" cy="349500"/>
          </a:xfrm>
          <a:prstGeom prst="rect">
            <a:avLst/>
          </a:prstGeom>
          <a:solidFill>
            <a:srgbClr val="FF464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500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15eaea1ca87_0_15"/>
          <p:cNvSpPr/>
          <p:nvPr/>
        </p:nvSpPr>
        <p:spPr>
          <a:xfrm>
            <a:off x="3400330" y="3907525"/>
            <a:ext cx="4838700" cy="349500"/>
          </a:xfrm>
          <a:prstGeom prst="rect">
            <a:avLst/>
          </a:prstGeom>
          <a:solidFill>
            <a:srgbClr val="FF464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Erro </a:t>
            </a:r>
            <a:r>
              <a:rPr lang="pt-BR" sz="1000">
                <a:solidFill>
                  <a:schemeClr val="dk1"/>
                </a:solidFill>
              </a:rPr>
              <a:t>interno.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15eaea1ca87_0_15"/>
          <p:cNvSpPr/>
          <p:nvPr/>
        </p:nvSpPr>
        <p:spPr>
          <a:xfrm>
            <a:off x="2260238" y="2825189"/>
            <a:ext cx="1101000" cy="349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404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15eaea1ca87_0_15"/>
          <p:cNvSpPr/>
          <p:nvPr/>
        </p:nvSpPr>
        <p:spPr>
          <a:xfrm>
            <a:off x="3400390" y="2825188"/>
            <a:ext cx="4838700" cy="349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Não encontrado.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e9f610c96_0_29"/>
          <p:cNvSpPr txBox="1"/>
          <p:nvPr>
            <p:ph type="title"/>
          </p:nvPr>
        </p:nvSpPr>
        <p:spPr>
          <a:xfrm>
            <a:off x="942950" y="1158500"/>
            <a:ext cx="6784200" cy="1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400"/>
              <a:t>HTTP Codes</a:t>
            </a:r>
            <a:endParaRPr sz="4400"/>
          </a:p>
        </p:txBody>
      </p:sp>
      <p:sp>
        <p:nvSpPr>
          <p:cNvPr id="79" name="Google Shape;79;g15e9f610c96_0_29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g15e9f610c96_0_29"/>
          <p:cNvSpPr txBox="1"/>
          <p:nvPr/>
        </p:nvSpPr>
        <p:spPr>
          <a:xfrm>
            <a:off x="1220673" y="3350944"/>
            <a:ext cx="412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g15e9f610c96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cketseat">
  <a:themeElements>
    <a:clrScheme name="Simple Light">
      <a:dk1>
        <a:srgbClr val="121214"/>
      </a:dk1>
      <a:lt1>
        <a:srgbClr val="E1E1E6"/>
      </a:lt1>
      <a:dk2>
        <a:srgbClr val="8257E5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