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Bifyn2WNHX1ZgE/9XBz7GYnqS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slide" Target="slides/slide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g1276d3fbbc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9b0d29330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29b0d2933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b0d2933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29b0d293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9b0d29330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29b0d2933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light them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b="1"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942950" y="1158500"/>
            <a:ext cx="30135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/>
              <a:t>SQL</a:t>
            </a:r>
            <a:endParaRPr sz="5000"/>
          </a:p>
        </p:txBody>
      </p:sp>
      <p:sp>
        <p:nvSpPr>
          <p:cNvPr id="31" name="Google Shape;31;p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/>
          <p:nvPr>
            <p:ph type="title"/>
          </p:nvPr>
        </p:nvSpPr>
        <p:spPr>
          <a:xfrm>
            <a:off x="2719950" y="903995"/>
            <a:ext cx="3704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300"/>
              <a:t>SQL</a:t>
            </a:r>
            <a:endParaRPr sz="4300"/>
          </a:p>
        </p:txBody>
      </p:sp>
      <p:sp>
        <p:nvSpPr>
          <p:cNvPr id="39" name="Google Shape;39;g1276d3fbbcc_1_61"/>
          <p:cNvSpPr txBox="1"/>
          <p:nvPr/>
        </p:nvSpPr>
        <p:spPr>
          <a:xfrm>
            <a:off x="2106928" y="1898122"/>
            <a:ext cx="4930141" cy="809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0" i="0" lang="pt-BR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Structured Query Language, ou Linguagem de Consulta Estruturada.</a:t>
            </a:r>
            <a:endParaRPr/>
          </a:p>
        </p:txBody>
      </p:sp>
      <p:sp>
        <p:nvSpPr>
          <p:cNvPr id="40" name="Google Shape;40;g1276d3fbbcc_1_61"/>
          <p:cNvSpPr txBox="1"/>
          <p:nvPr/>
        </p:nvSpPr>
        <p:spPr>
          <a:xfrm>
            <a:off x="2106928" y="2977717"/>
            <a:ext cx="4930141" cy="809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0" i="0" lang="pt-BR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É a linguagem padrão para banco de dados relacionais.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2331027" y="1176221"/>
            <a:ext cx="4482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/>
              <a:t>SQL – Comandos DDL</a:t>
            </a:r>
            <a:endParaRPr sz="3200"/>
          </a:p>
        </p:txBody>
      </p:sp>
      <p:sp>
        <p:nvSpPr>
          <p:cNvPr id="46" name="Google Shape;46;p5"/>
          <p:cNvSpPr txBox="1"/>
          <p:nvPr/>
        </p:nvSpPr>
        <p:spPr>
          <a:xfrm>
            <a:off x="2106925" y="2519001"/>
            <a:ext cx="49302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DROP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ALTER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5"/>
          <p:cNvSpPr txBox="1"/>
          <p:nvPr/>
        </p:nvSpPr>
        <p:spPr>
          <a:xfrm>
            <a:off x="2106928" y="1678726"/>
            <a:ext cx="4930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i="1"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i="1"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Definition </a:t>
            </a:r>
            <a:r>
              <a:rPr i="1"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942950" y="1158500"/>
            <a:ext cx="57771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/>
              <a:t>Vamos criar uma tabela com SQL</a:t>
            </a:r>
            <a:endParaRPr sz="4000"/>
          </a:p>
        </p:txBody>
      </p:sp>
      <p:sp>
        <p:nvSpPr>
          <p:cNvPr id="53" name="Google Shape;53;p6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9b0d29330_0_58"/>
          <p:cNvSpPr txBox="1"/>
          <p:nvPr>
            <p:ph type="title"/>
          </p:nvPr>
        </p:nvSpPr>
        <p:spPr>
          <a:xfrm>
            <a:off x="942950" y="1158500"/>
            <a:ext cx="30135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/>
              <a:t>SQL</a:t>
            </a:r>
            <a:endParaRPr sz="5000"/>
          </a:p>
        </p:txBody>
      </p:sp>
      <p:sp>
        <p:nvSpPr>
          <p:cNvPr id="61" name="Google Shape;61;g129b0d29330_0_58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g129b0d29330_0_58"/>
          <p:cNvSpPr txBox="1"/>
          <p:nvPr/>
        </p:nvSpPr>
        <p:spPr>
          <a:xfrm>
            <a:off x="1220673" y="3350944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g129b0d29330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9b0d29330_0_24"/>
          <p:cNvSpPr txBox="1"/>
          <p:nvPr>
            <p:ph type="title"/>
          </p:nvPr>
        </p:nvSpPr>
        <p:spPr>
          <a:xfrm>
            <a:off x="2331027" y="633021"/>
            <a:ext cx="4482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/>
              <a:t>SQL – Comandos DML</a:t>
            </a:r>
            <a:endParaRPr sz="3200"/>
          </a:p>
        </p:txBody>
      </p:sp>
      <p:sp>
        <p:nvSpPr>
          <p:cNvPr id="69" name="Google Shape;69;g129b0d29330_0_24"/>
          <p:cNvSpPr txBox="1"/>
          <p:nvPr/>
        </p:nvSpPr>
        <p:spPr>
          <a:xfrm>
            <a:off x="2106928" y="1191751"/>
            <a:ext cx="4930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0" i="1" lang="pt-BR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Manipulation Language</a:t>
            </a:r>
            <a:endParaRPr/>
          </a:p>
        </p:txBody>
      </p:sp>
      <p:sp>
        <p:nvSpPr>
          <p:cNvPr id="70" name="Google Shape;70;g129b0d29330_0_24"/>
          <p:cNvSpPr txBox="1"/>
          <p:nvPr/>
        </p:nvSpPr>
        <p:spPr>
          <a:xfrm>
            <a:off x="2599298" y="2691309"/>
            <a:ext cx="49302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g129b0d29330_0_24"/>
          <p:cNvSpPr txBox="1"/>
          <p:nvPr/>
        </p:nvSpPr>
        <p:spPr>
          <a:xfrm>
            <a:off x="1884465" y="1750481"/>
            <a:ext cx="9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4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/>
          </a:p>
        </p:txBody>
      </p:sp>
      <p:sp>
        <p:nvSpPr>
          <p:cNvPr id="72" name="Google Shape;72;g129b0d29330_0_24"/>
          <p:cNvSpPr txBox="1"/>
          <p:nvPr/>
        </p:nvSpPr>
        <p:spPr>
          <a:xfrm>
            <a:off x="1884465" y="2366712"/>
            <a:ext cx="9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4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/>
          </a:p>
        </p:txBody>
      </p:sp>
      <p:sp>
        <p:nvSpPr>
          <p:cNvPr id="73" name="Google Shape;73;g129b0d29330_0_24"/>
          <p:cNvSpPr txBox="1"/>
          <p:nvPr/>
        </p:nvSpPr>
        <p:spPr>
          <a:xfrm>
            <a:off x="1884465" y="2982943"/>
            <a:ext cx="9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4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/>
          </a:p>
        </p:txBody>
      </p:sp>
      <p:sp>
        <p:nvSpPr>
          <p:cNvPr id="74" name="Google Shape;74;g129b0d29330_0_24"/>
          <p:cNvSpPr txBox="1"/>
          <p:nvPr/>
        </p:nvSpPr>
        <p:spPr>
          <a:xfrm>
            <a:off x="1884465" y="3599174"/>
            <a:ext cx="953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4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/>
          </a:p>
        </p:txBody>
      </p:sp>
      <p:grpSp>
        <p:nvGrpSpPr>
          <p:cNvPr id="75" name="Google Shape;75;g129b0d29330_0_24"/>
          <p:cNvGrpSpPr/>
          <p:nvPr/>
        </p:nvGrpSpPr>
        <p:grpSpPr>
          <a:xfrm>
            <a:off x="2599298" y="1878827"/>
            <a:ext cx="2736300" cy="2562387"/>
            <a:chOff x="2106928" y="1928012"/>
            <a:chExt cx="2736300" cy="2562387"/>
          </a:xfrm>
        </p:grpSpPr>
        <p:sp>
          <p:nvSpPr>
            <p:cNvPr id="76" name="Google Shape;76;g129b0d29330_0_24"/>
            <p:cNvSpPr txBox="1"/>
            <p:nvPr/>
          </p:nvSpPr>
          <p:spPr>
            <a:xfrm>
              <a:off x="2106928" y="1928012"/>
              <a:ext cx="27363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b="1" i="0" lang="pt-BR" sz="28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- Create</a:t>
              </a:r>
              <a:endParaRPr b="1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g129b0d29330_0_24"/>
            <p:cNvSpPr txBox="1"/>
            <p:nvPr/>
          </p:nvSpPr>
          <p:spPr>
            <a:xfrm>
              <a:off x="2106928" y="2565441"/>
              <a:ext cx="27363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b="1" i="0" lang="pt-BR" sz="28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- Read</a:t>
              </a:r>
              <a:endParaRPr b="1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g129b0d29330_0_24"/>
            <p:cNvSpPr txBox="1"/>
            <p:nvPr/>
          </p:nvSpPr>
          <p:spPr>
            <a:xfrm>
              <a:off x="2106928" y="3202870"/>
              <a:ext cx="27363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b="1" i="0" lang="pt-BR" sz="28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- Update</a:t>
              </a:r>
              <a:endParaRPr/>
            </a:p>
          </p:txBody>
        </p:sp>
        <p:sp>
          <p:nvSpPr>
            <p:cNvPr id="79" name="Google Shape;79;g129b0d29330_0_24"/>
            <p:cNvSpPr txBox="1"/>
            <p:nvPr/>
          </p:nvSpPr>
          <p:spPr>
            <a:xfrm>
              <a:off x="2106928" y="3840299"/>
              <a:ext cx="27363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6DFF"/>
                </a:buClr>
                <a:buSzPts val="2400"/>
                <a:buFont typeface="Roboto"/>
                <a:buNone/>
              </a:pPr>
              <a:r>
                <a:rPr b="1" i="0" lang="pt-BR" sz="28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- Delete</a:t>
              </a:r>
              <a:endParaRPr/>
            </a:p>
          </p:txBody>
        </p:sp>
      </p:grpSp>
      <p:grpSp>
        <p:nvGrpSpPr>
          <p:cNvPr id="80" name="Google Shape;80;g129b0d29330_0_24"/>
          <p:cNvGrpSpPr/>
          <p:nvPr/>
        </p:nvGrpSpPr>
        <p:grpSpPr>
          <a:xfrm>
            <a:off x="4079623" y="1984774"/>
            <a:ext cx="3265876" cy="2265219"/>
            <a:chOff x="3948994" y="1981173"/>
            <a:chExt cx="3265876" cy="2265219"/>
          </a:xfrm>
        </p:grpSpPr>
        <p:sp>
          <p:nvSpPr>
            <p:cNvPr id="81" name="Google Shape;81;g129b0d29330_0_24"/>
            <p:cNvSpPr/>
            <p:nvPr/>
          </p:nvSpPr>
          <p:spPr>
            <a:xfrm>
              <a:off x="5335670" y="1981173"/>
              <a:ext cx="1879200" cy="453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</a:t>
              </a:r>
              <a:endParaRPr/>
            </a:p>
          </p:txBody>
        </p:sp>
        <p:sp>
          <p:nvSpPr>
            <p:cNvPr id="82" name="Google Shape;82;g129b0d29330_0_24"/>
            <p:cNvSpPr/>
            <p:nvPr/>
          </p:nvSpPr>
          <p:spPr>
            <a:xfrm>
              <a:off x="5335677" y="2584946"/>
              <a:ext cx="1878900" cy="453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</a:t>
              </a:r>
              <a:endParaRPr/>
            </a:p>
          </p:txBody>
        </p:sp>
        <p:sp>
          <p:nvSpPr>
            <p:cNvPr id="83" name="Google Shape;83;g129b0d29330_0_24"/>
            <p:cNvSpPr/>
            <p:nvPr/>
          </p:nvSpPr>
          <p:spPr>
            <a:xfrm>
              <a:off x="5335676" y="3188719"/>
              <a:ext cx="1878900" cy="453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UPDATE</a:t>
              </a:r>
              <a:endParaRPr/>
            </a:p>
          </p:txBody>
        </p:sp>
        <p:sp>
          <p:nvSpPr>
            <p:cNvPr id="84" name="Google Shape;84;g129b0d29330_0_24"/>
            <p:cNvSpPr/>
            <p:nvPr/>
          </p:nvSpPr>
          <p:spPr>
            <a:xfrm>
              <a:off x="5335675" y="3792492"/>
              <a:ext cx="1878900" cy="453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DELETE</a:t>
              </a:r>
              <a:endParaRPr/>
            </a:p>
          </p:txBody>
        </p:sp>
        <p:cxnSp>
          <p:nvCxnSpPr>
            <p:cNvPr id="85" name="Google Shape;85;g129b0d29330_0_24"/>
            <p:cNvCxnSpPr>
              <a:endCxn id="81" idx="1"/>
            </p:cNvCxnSpPr>
            <p:nvPr/>
          </p:nvCxnSpPr>
          <p:spPr>
            <a:xfrm>
              <a:off x="3949070" y="2201523"/>
              <a:ext cx="1386600" cy="660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6" name="Google Shape;86;g129b0d29330_0_24"/>
            <p:cNvCxnSpPr/>
            <p:nvPr/>
          </p:nvCxnSpPr>
          <p:spPr>
            <a:xfrm>
              <a:off x="3949000" y="2825230"/>
              <a:ext cx="1386600" cy="660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7" name="Google Shape;87;g129b0d29330_0_24"/>
            <p:cNvCxnSpPr/>
            <p:nvPr/>
          </p:nvCxnSpPr>
          <p:spPr>
            <a:xfrm>
              <a:off x="3948997" y="3448814"/>
              <a:ext cx="1386600" cy="660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8" name="Google Shape;88;g129b0d29330_0_24"/>
            <p:cNvCxnSpPr/>
            <p:nvPr/>
          </p:nvCxnSpPr>
          <p:spPr>
            <a:xfrm>
              <a:off x="3948994" y="4072398"/>
              <a:ext cx="1386600" cy="660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9b0d29330_0_51"/>
          <p:cNvSpPr txBox="1"/>
          <p:nvPr>
            <p:ph type="title"/>
          </p:nvPr>
        </p:nvSpPr>
        <p:spPr>
          <a:xfrm>
            <a:off x="942950" y="1158500"/>
            <a:ext cx="30135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/>
              <a:t>Borá codar!</a:t>
            </a:r>
            <a:endParaRPr sz="4000"/>
          </a:p>
        </p:txBody>
      </p:sp>
      <p:sp>
        <p:nvSpPr>
          <p:cNvPr id="94" name="Google Shape;94;g129b0d29330_0_5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129b0d29330_0_51"/>
          <p:cNvSpPr txBox="1"/>
          <p:nvPr/>
        </p:nvSpPr>
        <p:spPr>
          <a:xfrm>
            <a:off x="1220673" y="3350944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129b0d29330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