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8" r:id="rId6"/>
    <p:sldId id="274" r:id="rId7"/>
    <p:sldId id="269" r:id="rId8"/>
    <p:sldId id="272" r:id="rId9"/>
    <p:sldId id="275" r:id="rId10"/>
    <p:sldId id="276" r:id="rId11"/>
    <p:sldId id="279" r:id="rId12"/>
    <p:sldId id="273" r:id="rId13"/>
    <p:sldId id="277" r:id="rId14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3300"/>
    <a:srgbClr val="FF6600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57893D-ED95-4188-A97C-01737CF4AF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187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t-E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t-E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E19D-D0CD-4676-82F4-1109FA9E3F7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4142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D170F-80E1-4E91-848F-F3FAA172D84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2773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4B253-9E42-4DFA-9BC6-6FF8FBA79C4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6118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E680-B4B9-4F1E-822F-62FFD2E843F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706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002B9-E8DA-43BC-903A-20DBD49D583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134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F2AF-C2DD-4A61-8845-38FB76AFB5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955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36B07-1F90-45F8-8C00-0E2CE9483F3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2630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1A325-3C6A-44B4-856E-C76614EFC04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254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933D-3502-4B85-8E1D-B2FB95B285B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1618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B92EE-3484-47B8-B4A9-0F737A16517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3484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39B64-4C3D-41B1-8E12-D85C1AB0536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4369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CF56D-B703-4C4F-ABFE-A37EAB0EC7F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0566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09B1295-02C2-4B06-82F6-6D00F4DEAE1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t-E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test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4458D-352A-40CA-95E3-80B6326AF034}" type="slidenum">
              <a:rPr lang="ru-RU" altLang="en-US"/>
              <a:pPr>
                <a:defRPr/>
              </a:pPr>
              <a:t>1</a:t>
            </a:fld>
            <a:endParaRPr lang="ru-RU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t-EE" smtClean="0"/>
              <a:t>WEB </a:t>
            </a:r>
            <a:r>
              <a:rPr lang="ru-RU" altLang="et-EE" smtClean="0"/>
              <a:t>-</a:t>
            </a:r>
            <a:r>
              <a:rPr lang="en-US" altLang="et-EE" smtClean="0"/>
              <a:t> </a:t>
            </a:r>
            <a:r>
              <a:rPr lang="ru-RU" altLang="et-EE" smtClean="0"/>
              <a:t>программирование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Тема 4</a:t>
            </a:r>
            <a:r>
              <a:rPr lang="en-US" altLang="et-EE" smtClean="0"/>
              <a:t> </a:t>
            </a:r>
            <a:r>
              <a:rPr lang="ru-RU" altLang="et-EE" smtClean="0"/>
              <a:t>Передача данных на сервер </a:t>
            </a:r>
            <a:r>
              <a:rPr lang="en-US" altLang="et-EE" smtClean="0"/>
              <a:t> </a:t>
            </a:r>
            <a:endParaRPr lang="ru-RU" altLang="et-E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0FF21-25AC-415B-8536-827E4786991D}" type="slidenum">
              <a:rPr lang="ru-RU" altLang="en-US"/>
              <a:pPr>
                <a:defRPr/>
              </a:pPr>
              <a:t>10</a:t>
            </a:fld>
            <a:endParaRPr lang="ru-RU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b="1" dirty="0" smtClean="0"/>
              <a:t>Параметр PHP_SELF</a:t>
            </a:r>
            <a:endParaRPr lang="et-EE" altLang="et-EE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et-EE" b="1" dirty="0" smtClean="0"/>
              <a:t>PHP_SELF</a:t>
            </a:r>
            <a:r>
              <a:rPr lang="ru-RU" altLang="et-EE" dirty="0" smtClean="0"/>
              <a:t> - Имя файла в настоящее время выполняющегося сценария, относительно корня документа. </a:t>
            </a:r>
          </a:p>
          <a:p>
            <a:pPr eaLnBrk="1" hangingPunct="1"/>
            <a:r>
              <a:rPr lang="ru-RU" altLang="et-EE" dirty="0" smtClean="0"/>
              <a:t>Например,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et-EE" i="1" dirty="0" smtClean="0">
                <a:solidFill>
                  <a:srgbClr val="FF3300"/>
                </a:solidFill>
              </a:rPr>
              <a:t>$_SERVER ['PHP_SELF']</a:t>
            </a:r>
            <a:r>
              <a:rPr lang="ru-RU" altLang="et-EE" dirty="0" smtClean="0"/>
              <a:t> в сценарии при адресе </a:t>
            </a:r>
            <a:r>
              <a:rPr lang="ru-RU" altLang="et-EE" dirty="0" smtClean="0">
                <a:hlinkClick r:id="rId2"/>
              </a:rPr>
              <a:t>http://example.com/test.php</a:t>
            </a:r>
            <a:endParaRPr lang="ru-RU" altLang="et-EE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et-EE" dirty="0" smtClean="0"/>
              <a:t>возвращает </a:t>
            </a:r>
            <a:r>
              <a:rPr lang="ru-RU" altLang="et-EE" dirty="0" smtClean="0">
                <a:solidFill>
                  <a:srgbClr val="0000FF"/>
                </a:solidFill>
              </a:rPr>
              <a:t>/</a:t>
            </a:r>
            <a:r>
              <a:rPr lang="ru-RU" altLang="et-EE" dirty="0" err="1" smtClean="0">
                <a:solidFill>
                  <a:srgbClr val="0000FF"/>
                </a:solidFill>
              </a:rPr>
              <a:t>test.php</a:t>
            </a:r>
            <a:r>
              <a:rPr lang="ru-RU" altLang="et-EE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EBF76-19F6-4D0E-82DE-E52064DEF00D}" type="slidenum">
              <a:rPr lang="ru-RU" altLang="en-US"/>
              <a:pPr>
                <a:defRPr/>
              </a:pPr>
              <a:t>11</a:t>
            </a:fld>
            <a:endParaRPr lang="ru-R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z="3800" smtClean="0"/>
              <a:t>Функции работы с массивами</a:t>
            </a:r>
            <a:r>
              <a:rPr lang="en-US" altLang="et-EE" sz="3800" smtClean="0"/>
              <a:t> </a:t>
            </a:r>
            <a:r>
              <a:rPr lang="en-US" altLang="et-EE" sz="3900" smtClean="0"/>
              <a:t>explode</a:t>
            </a:r>
            <a:r>
              <a:rPr lang="ru-RU" altLang="et-EE" sz="3900" smtClean="0"/>
              <a:t>()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/>
            <a:r>
              <a:rPr lang="en-US" altLang="et-EE" sz="2700" i="1" smtClean="0">
                <a:solidFill>
                  <a:srgbClr val="0000FF"/>
                </a:solidFill>
              </a:rPr>
              <a:t>explode</a:t>
            </a:r>
            <a:r>
              <a:rPr lang="ru-RU" altLang="et-EE" sz="2700" i="1" smtClean="0"/>
              <a:t>(“разделитель”, строка)</a:t>
            </a:r>
            <a:r>
              <a:rPr lang="ru-RU" altLang="et-EE" sz="2700" smtClean="0"/>
              <a:t/>
            </a:r>
            <a:br>
              <a:rPr lang="ru-RU" altLang="et-EE" sz="2700" smtClean="0"/>
            </a:br>
            <a:r>
              <a:rPr lang="ru-RU" altLang="et-EE" sz="1200" smtClean="0"/>
              <a:t/>
            </a:r>
            <a:br>
              <a:rPr lang="ru-RU" altLang="et-EE" sz="1200" smtClean="0"/>
            </a:br>
            <a:r>
              <a:rPr lang="ru-RU" altLang="et-EE" sz="2700" smtClean="0"/>
              <a:t>Разбивает строку в массив строк, разделяемых в первоначальной строке разделителем.</a:t>
            </a:r>
            <a:br>
              <a:rPr lang="ru-RU" altLang="et-EE" sz="2700" smtClean="0"/>
            </a:br>
            <a:r>
              <a:rPr lang="ru-RU" altLang="et-EE" sz="1200" smtClean="0"/>
              <a:t/>
            </a:r>
            <a:br>
              <a:rPr lang="ru-RU" altLang="et-EE" sz="1200" smtClean="0"/>
            </a:br>
            <a:r>
              <a:rPr lang="en-US" altLang="et-EE" sz="2300" smtClean="0">
                <a:solidFill>
                  <a:srgbClr val="FF0000"/>
                </a:solidFill>
              </a:rPr>
              <a:t>&lt;?</a:t>
            </a:r>
            <a:br>
              <a:rPr lang="en-US" altLang="et-EE" sz="2300" smtClean="0">
                <a:solidFill>
                  <a:srgbClr val="FF0000"/>
                </a:solidFill>
              </a:rPr>
            </a:br>
            <a:r>
              <a:rPr lang="en-US" altLang="et-EE" sz="2300" smtClean="0"/>
              <a:t>echo $email="Mihhail.Jakovlev@ivk.ee";</a:t>
            </a:r>
            <a:br>
              <a:rPr lang="en-US" altLang="et-EE" sz="2300" smtClean="0"/>
            </a:br>
            <a:r>
              <a:rPr lang="en-US" altLang="et-EE" sz="2300" smtClean="0">
                <a:solidFill>
                  <a:srgbClr val="0000FF"/>
                </a:solidFill>
              </a:rPr>
              <a:t>$st</a:t>
            </a:r>
            <a:r>
              <a:rPr lang="en-US" altLang="et-EE" sz="2300" smtClean="0"/>
              <a:t>=explode("@", $email);</a:t>
            </a:r>
            <a:br>
              <a:rPr lang="en-US" altLang="et-EE" sz="2300" smtClean="0"/>
            </a:br>
            <a:r>
              <a:rPr lang="en-US" altLang="et-EE" sz="2300" smtClean="0"/>
              <a:t>echo "&lt;br&gt;";</a:t>
            </a:r>
            <a:br>
              <a:rPr lang="en-US" altLang="et-EE" sz="2300" smtClean="0"/>
            </a:br>
            <a:endParaRPr lang="ru-RU" altLang="et-EE" sz="23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et-EE" sz="2300" smtClean="0"/>
              <a:t>	</a:t>
            </a:r>
            <a:r>
              <a:rPr lang="en-US" altLang="et-EE" sz="2300" smtClean="0"/>
              <a:t>echo “name=" .$st[0]. “server=" .$st[1]. "&lt;br&gt;";</a:t>
            </a:r>
            <a:br>
              <a:rPr lang="en-US" altLang="et-EE" sz="2300" smtClean="0"/>
            </a:br>
            <a:r>
              <a:rPr lang="en-US" altLang="et-EE" sz="2300" smtClean="0">
                <a:solidFill>
                  <a:srgbClr val="FF0000"/>
                </a:solidFill>
              </a:rPr>
              <a:t>?&gt;</a:t>
            </a:r>
            <a:endParaRPr lang="ru-RU" altLang="et-EE" sz="2300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687763" y="6256338"/>
            <a:ext cx="2397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t-EE" altLang="et-EE" sz="1800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6245225" y="3332163"/>
            <a:ext cx="2846388" cy="1749425"/>
          </a:xfrm>
          <a:prstGeom prst="rect">
            <a:avLst/>
          </a:prstGeom>
          <a:solidFill>
            <a:srgbClr val="FFFF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t-EE" sz="1800" b="1"/>
              <a:t>Вывод:</a:t>
            </a:r>
            <a:r>
              <a:rPr lang="ru-RU" altLang="et-EE" sz="1800"/>
              <a:t/>
            </a:r>
            <a:br>
              <a:rPr lang="ru-RU" altLang="et-EE" sz="1800"/>
            </a:br>
            <a:r>
              <a:rPr lang="ru-RU" altLang="et-EE" sz="1800"/>
              <a:t/>
            </a:r>
            <a:br>
              <a:rPr lang="ru-RU" altLang="et-EE" sz="1800"/>
            </a:br>
            <a:r>
              <a:rPr lang="en-US" altLang="et-EE" sz="1800"/>
              <a:t>Mihhail</a:t>
            </a:r>
            <a:r>
              <a:rPr lang="ru-RU" altLang="et-EE" sz="1800"/>
              <a:t>.</a:t>
            </a:r>
            <a:r>
              <a:rPr lang="en-US" altLang="et-EE" sz="1800"/>
              <a:t>Jakovlev</a:t>
            </a:r>
            <a:r>
              <a:rPr lang="ru-RU" altLang="et-EE" sz="1800"/>
              <a:t>@</a:t>
            </a:r>
            <a:r>
              <a:rPr lang="en-US" altLang="et-EE" sz="1800"/>
              <a:t>ivk</a:t>
            </a:r>
            <a:r>
              <a:rPr lang="ru-RU" altLang="et-EE" sz="1800"/>
              <a:t>.</a:t>
            </a:r>
            <a:r>
              <a:rPr lang="en-US" altLang="et-EE" sz="1800"/>
              <a:t>ee</a:t>
            </a:r>
            <a:r>
              <a:rPr lang="ru-RU" altLang="et-EE" sz="1800"/>
              <a:t/>
            </a:r>
            <a:br>
              <a:rPr lang="ru-RU" altLang="et-EE" sz="1800"/>
            </a:br>
            <a:r>
              <a:rPr lang="ru-RU" altLang="et-EE" sz="1800"/>
              <a:t/>
            </a:r>
            <a:br>
              <a:rPr lang="ru-RU" altLang="et-EE" sz="1800"/>
            </a:br>
            <a:r>
              <a:rPr lang="en-US" altLang="et-EE" sz="1800"/>
              <a:t>name</a:t>
            </a:r>
            <a:r>
              <a:rPr lang="ru-RU" altLang="et-EE" sz="1800"/>
              <a:t>=</a:t>
            </a:r>
            <a:r>
              <a:rPr lang="en-US" altLang="et-EE" sz="1800"/>
              <a:t>Mihhail</a:t>
            </a:r>
            <a:r>
              <a:rPr lang="ru-RU" altLang="et-EE" sz="1800"/>
              <a:t>.</a:t>
            </a:r>
            <a:r>
              <a:rPr lang="en-US" altLang="et-EE" sz="1800"/>
              <a:t>Jakovlev</a:t>
            </a:r>
            <a:r>
              <a:rPr lang="ru-RU" altLang="et-EE" sz="1800"/>
              <a:t/>
            </a:r>
            <a:br>
              <a:rPr lang="ru-RU" altLang="et-EE" sz="1800"/>
            </a:br>
            <a:r>
              <a:rPr lang="en-US" altLang="et-EE" sz="1800"/>
              <a:t>server</a:t>
            </a:r>
            <a:r>
              <a:rPr lang="ru-RU" altLang="et-EE" sz="1800"/>
              <a:t>=</a:t>
            </a:r>
            <a:r>
              <a:rPr lang="en-US" altLang="et-EE" sz="1800"/>
              <a:t>ivk</a:t>
            </a:r>
            <a:r>
              <a:rPr lang="ru-RU" altLang="et-EE" sz="1800"/>
              <a:t>.</a:t>
            </a:r>
            <a:r>
              <a:rPr lang="en-US" altLang="et-EE" sz="1800"/>
              <a:t>ee</a:t>
            </a:r>
            <a:endParaRPr lang="ru-RU" altLang="et-E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4F107-239F-4F8A-AED3-CC2807D9278E}" type="slidenum">
              <a:rPr lang="ru-RU" altLang="en-US"/>
              <a:pPr>
                <a:defRPr/>
              </a:pPr>
              <a:t>12</a:t>
            </a:fld>
            <a:endParaRPr lang="ru-R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Функции для работы с файлами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Файлы представляют собой обычные </a:t>
            </a:r>
            <a:r>
              <a:rPr lang="ru-RU" altLang="et-EE" smtClean="0">
                <a:solidFill>
                  <a:srgbClr val="0000FF"/>
                </a:solidFill>
              </a:rPr>
              <a:t>текстовые файлы (*.txt) или файлы формата *.</a:t>
            </a:r>
            <a:r>
              <a:rPr lang="en-US" altLang="et-EE" smtClean="0">
                <a:solidFill>
                  <a:srgbClr val="0000FF"/>
                </a:solidFill>
              </a:rPr>
              <a:t>php</a:t>
            </a:r>
            <a:r>
              <a:rPr lang="ru-RU" altLang="et-EE" smtClean="0">
                <a:solidFill>
                  <a:srgbClr val="0000FF"/>
                </a:solidFill>
              </a:rPr>
              <a:t>,</a:t>
            </a:r>
            <a:r>
              <a:rPr lang="ru-RU" altLang="et-EE" smtClean="0"/>
              <a:t> в которых текст раздела можно предварительно </a:t>
            </a:r>
            <a:r>
              <a:rPr lang="ru-RU" altLang="et-EE" smtClean="0">
                <a:solidFill>
                  <a:srgbClr val="FF3300"/>
                </a:solidFill>
              </a:rPr>
              <a:t>оформить в HTML виде.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077DA-3505-49DF-9BBC-0EC8A5D10D6A}" type="slidenum">
              <a:rPr lang="ru-RU" altLang="en-US"/>
              <a:pPr>
                <a:defRPr/>
              </a:pPr>
              <a:t>13</a:t>
            </a:fld>
            <a:endParaRPr lang="ru-RU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Функция для загрузки файла</a:t>
            </a:r>
            <a:endParaRPr lang="et-EE" altLang="et-EE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t-EE" smtClean="0"/>
              <a:t>Для включения кода из файла в текст программы используются функции: </a:t>
            </a:r>
          </a:p>
          <a:p>
            <a:r>
              <a:rPr lang="ru-RU" altLang="et-EE" b="1" smtClean="0">
                <a:solidFill>
                  <a:srgbClr val="FF0000"/>
                </a:solidFill>
              </a:rPr>
              <a:t>include</a:t>
            </a:r>
            <a:r>
              <a:rPr lang="ru-RU" altLang="et-EE" smtClean="0">
                <a:solidFill>
                  <a:srgbClr val="FF0000"/>
                </a:solidFill>
              </a:rPr>
              <a:t>(“имя_файла”); </a:t>
            </a:r>
          </a:p>
          <a:p>
            <a:r>
              <a:rPr lang="ru-RU" altLang="et-EE" b="1" smtClean="0">
                <a:solidFill>
                  <a:srgbClr val="FF0000"/>
                </a:solidFill>
              </a:rPr>
              <a:t>require</a:t>
            </a:r>
            <a:r>
              <a:rPr lang="ru-RU" altLang="et-EE" smtClean="0">
                <a:solidFill>
                  <a:srgbClr val="FF0000"/>
                </a:solidFill>
              </a:rPr>
              <a:t>(“имя_файла”); </a:t>
            </a:r>
          </a:p>
          <a:p>
            <a:r>
              <a:rPr lang="ru-RU" altLang="et-EE" smtClean="0"/>
              <a:t>Действуют они одинаково, отличие в том, что </a:t>
            </a:r>
            <a:r>
              <a:rPr lang="ru-RU" altLang="et-EE" b="1" smtClean="0"/>
              <a:t>include</a:t>
            </a:r>
            <a:r>
              <a:rPr lang="ru-RU" altLang="et-EE" smtClean="0"/>
              <a:t> можно использовать в цикле, чтобы при каждой новой иттерации вызывался новый файл.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E2DCE-6F9E-4179-A71D-C1D054ED1BB2}" type="slidenum">
              <a:rPr lang="ru-RU" altLang="en-US"/>
              <a:pPr>
                <a:defRPr/>
              </a:pPr>
              <a:t>2</a:t>
            </a:fld>
            <a:endParaRPr lang="ru-RU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Передача данных</a:t>
            </a:r>
            <a:endParaRPr lang="ru-RU" altLang="et-EE" i="1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et-EE" dirty="0" smtClean="0"/>
              <a:t>Для перехода на разные части выполнения программы используется метод создания адреса с применением </a:t>
            </a:r>
            <a:r>
              <a:rPr lang="ru-RU" altLang="et-EE" dirty="0" smtClean="0">
                <a:solidFill>
                  <a:srgbClr val="FF3300"/>
                </a:solidFill>
              </a:rPr>
              <a:t>переменных и их значений.</a:t>
            </a:r>
          </a:p>
          <a:p>
            <a:pPr eaLnBrk="1" hangingPunct="1"/>
            <a:r>
              <a:rPr lang="ru-RU" altLang="et-EE" dirty="0" smtClean="0"/>
              <a:t>При отправке данных к </a:t>
            </a:r>
            <a:r>
              <a:rPr lang="ru-RU" altLang="et-EE" i="1" dirty="0" smtClean="0">
                <a:solidFill>
                  <a:srgbClr val="FF3300"/>
                </a:solidFill>
              </a:rPr>
              <a:t>URL</a:t>
            </a:r>
            <a:r>
              <a:rPr lang="ru-RU" altLang="et-EE" i="1" dirty="0" smtClean="0"/>
              <a:t>- адресу</a:t>
            </a:r>
            <a:r>
              <a:rPr lang="ru-RU" altLang="et-EE" dirty="0" smtClean="0"/>
              <a:t> после знака </a:t>
            </a:r>
            <a:r>
              <a:rPr lang="ru-RU" altLang="et-EE" b="1" dirty="0" smtClean="0"/>
              <a:t>вопроса</a:t>
            </a:r>
            <a:r>
              <a:rPr lang="ru-RU" altLang="et-EE" dirty="0" smtClean="0"/>
              <a:t> добавляется конструкция в виде пар: </a:t>
            </a:r>
            <a:r>
              <a:rPr lang="ru-RU" altLang="et-EE" b="1" dirty="0" smtClean="0">
                <a:solidFill>
                  <a:srgbClr val="FF0000"/>
                </a:solidFill>
              </a:rPr>
              <a:t>имя=значения</a:t>
            </a:r>
            <a:r>
              <a:rPr lang="ru-RU" altLang="et-EE" dirty="0" smtClean="0"/>
              <a:t>, объединенных с помощью амперсанта</a:t>
            </a:r>
            <a:r>
              <a:rPr lang="ru-RU" altLang="et-EE" b="1" dirty="0" smtClean="0">
                <a:solidFill>
                  <a:schemeClr val="accent2"/>
                </a:solidFill>
              </a:rPr>
              <a:t> </a:t>
            </a:r>
            <a:r>
              <a:rPr lang="ru-RU" altLang="et-EE" b="1" dirty="0" smtClean="0">
                <a:solidFill>
                  <a:srgbClr val="FF0000"/>
                </a:solidFill>
              </a:rPr>
              <a:t>&amp;</a:t>
            </a:r>
            <a:r>
              <a:rPr lang="ru-RU" altLang="et-EE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et-EE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98611-17E1-4D77-B52E-B5E76BE440B0}" type="slidenum">
              <a:rPr lang="ru-RU" altLang="en-US"/>
              <a:pPr>
                <a:defRPr/>
              </a:pPr>
              <a:t>3</a:t>
            </a:fld>
            <a:endParaRPr lang="ru-RU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Пример передачи данных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49500"/>
            <a:ext cx="8229600" cy="3781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t-EE" sz="2400" smtClean="0"/>
              <a:t>Здесь </a:t>
            </a:r>
            <a:r>
              <a:rPr lang="ru-RU" altLang="et-EE" sz="2400" b="1" i="1" smtClean="0">
                <a:solidFill>
                  <a:srgbClr val="FF6600"/>
                </a:solidFill>
              </a:rPr>
              <a:t>action</a:t>
            </a:r>
            <a:r>
              <a:rPr lang="ru-RU" altLang="et-EE" sz="2400" b="1" smtClean="0"/>
              <a:t> </a:t>
            </a:r>
            <a:r>
              <a:rPr lang="ru-RU" altLang="et-EE" sz="2400" smtClean="0"/>
              <a:t>– это </a:t>
            </a:r>
            <a:r>
              <a:rPr lang="ru-RU" altLang="et-EE" sz="2400" b="1" i="1" smtClean="0"/>
              <a:t>URL</a:t>
            </a:r>
            <a:r>
              <a:rPr lang="ru-RU" altLang="et-EE" sz="2400" b="1" smtClean="0"/>
              <a:t>-адрес программы</a:t>
            </a:r>
            <a:r>
              <a:rPr lang="ru-RU" altLang="et-EE" sz="2400" smtClean="0"/>
              <a:t> (страницы, с которой передаются данные), которая должна обрабатывать форму (это либо программа, заданная в атрибуте </a:t>
            </a:r>
            <a:r>
              <a:rPr lang="ru-RU" altLang="et-EE" sz="2400" i="1" smtClean="0"/>
              <a:t>action</a:t>
            </a:r>
            <a:r>
              <a:rPr lang="ru-RU" altLang="et-EE" sz="2400" smtClean="0"/>
              <a:t> тега </a:t>
            </a:r>
            <a:r>
              <a:rPr lang="ru-RU" altLang="et-EE" sz="2400" i="1" smtClean="0"/>
              <a:t>form</a:t>
            </a:r>
            <a:r>
              <a:rPr lang="ru-RU" altLang="et-EE" sz="2400" smtClean="0"/>
              <a:t>, либо сама текущая программа, если этот атрибут отсутствует).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t-EE" sz="2400" smtClean="0"/>
              <a:t>Имена </a:t>
            </a:r>
            <a:r>
              <a:rPr lang="ru-RU" altLang="et-EE" sz="2400" smtClean="0">
                <a:solidFill>
                  <a:srgbClr val="0000FF"/>
                </a:solidFill>
              </a:rPr>
              <a:t>name1, name2, name3</a:t>
            </a:r>
            <a:r>
              <a:rPr lang="ru-RU" altLang="et-EE" sz="2400" smtClean="0"/>
              <a:t> соответствуют именам элементов формы (или имена переменных)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t-EE" sz="2400" smtClean="0"/>
              <a:t>Значения - </a:t>
            </a:r>
            <a:r>
              <a:rPr lang="en-US" altLang="et-EE" sz="2400" smtClean="0">
                <a:solidFill>
                  <a:srgbClr val="009900"/>
                </a:solidFill>
              </a:rPr>
              <a:t>value</a:t>
            </a:r>
            <a:r>
              <a:rPr lang="ru-RU" altLang="et-EE" sz="2400" smtClean="0">
                <a:solidFill>
                  <a:srgbClr val="009900"/>
                </a:solidFill>
              </a:rPr>
              <a:t>1, </a:t>
            </a:r>
            <a:r>
              <a:rPr lang="en-US" altLang="et-EE" sz="2400" smtClean="0">
                <a:solidFill>
                  <a:srgbClr val="009900"/>
                </a:solidFill>
              </a:rPr>
              <a:t>value</a:t>
            </a:r>
            <a:r>
              <a:rPr lang="ru-RU" altLang="et-EE" sz="2400" smtClean="0">
                <a:solidFill>
                  <a:srgbClr val="009900"/>
                </a:solidFill>
              </a:rPr>
              <a:t>2, </a:t>
            </a:r>
            <a:r>
              <a:rPr lang="en-US" altLang="et-EE" sz="2400" smtClean="0">
                <a:solidFill>
                  <a:srgbClr val="009900"/>
                </a:solidFill>
              </a:rPr>
              <a:t>value</a:t>
            </a:r>
            <a:r>
              <a:rPr lang="ru-RU" altLang="et-EE" sz="2400" smtClean="0">
                <a:solidFill>
                  <a:srgbClr val="009900"/>
                </a:solidFill>
              </a:rPr>
              <a:t>3</a:t>
            </a:r>
            <a:r>
              <a:rPr lang="ru-RU" altLang="et-EE" sz="2400" smtClean="0"/>
              <a:t> – соответствуют значениям этих элементов (или значениям переменных).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569325" cy="4302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et-EE" sz="2400" b="1">
                <a:solidFill>
                  <a:srgbClr val="FF6600"/>
                </a:solidFill>
              </a:rPr>
              <a:t>action</a:t>
            </a:r>
            <a:r>
              <a:rPr lang="ru-RU" altLang="et-EE" sz="2400"/>
              <a:t>?</a:t>
            </a:r>
            <a:r>
              <a:rPr lang="ru-RU" altLang="et-EE" sz="2400">
                <a:solidFill>
                  <a:srgbClr val="0000FF"/>
                </a:solidFill>
              </a:rPr>
              <a:t>name1</a:t>
            </a:r>
            <a:r>
              <a:rPr lang="ru-RU" altLang="et-EE" sz="2400"/>
              <a:t>=</a:t>
            </a:r>
            <a:r>
              <a:rPr lang="ru-RU" altLang="et-EE" sz="2400">
                <a:solidFill>
                  <a:srgbClr val="009900"/>
                </a:solidFill>
              </a:rPr>
              <a:t>value1</a:t>
            </a:r>
            <a:r>
              <a:rPr lang="ru-RU" altLang="et-EE" sz="2400"/>
              <a:t>&amp;</a:t>
            </a:r>
            <a:r>
              <a:rPr lang="ru-RU" altLang="et-EE" sz="2400">
                <a:solidFill>
                  <a:srgbClr val="0000FF"/>
                </a:solidFill>
              </a:rPr>
              <a:t>name2</a:t>
            </a:r>
            <a:r>
              <a:rPr lang="ru-RU" altLang="et-EE" sz="2400">
                <a:solidFill>
                  <a:srgbClr val="009900"/>
                </a:solidFill>
              </a:rPr>
              <a:t>=value2</a:t>
            </a:r>
            <a:r>
              <a:rPr lang="ru-RU" altLang="et-EE" sz="2400"/>
              <a:t>&amp;</a:t>
            </a:r>
            <a:r>
              <a:rPr lang="ru-RU" altLang="et-EE" sz="2400">
                <a:solidFill>
                  <a:srgbClr val="0000FF"/>
                </a:solidFill>
              </a:rPr>
              <a:t>name3=</a:t>
            </a:r>
            <a:r>
              <a:rPr lang="ru-RU" altLang="et-EE" sz="2400">
                <a:solidFill>
                  <a:srgbClr val="009900"/>
                </a:solidFill>
              </a:rPr>
              <a:t>value3</a:t>
            </a:r>
            <a:endParaRPr lang="ru-RU" altLang="et-E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BE8E2-0BC7-4D71-8C87-1755AA9A379E}" type="slidenum">
              <a:rPr lang="ru-RU" altLang="en-US"/>
              <a:pPr>
                <a:defRPr/>
              </a:pPr>
              <a:t>4</a:t>
            </a:fld>
            <a:endParaRPr lang="ru-RU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Передача данных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ru-RU" altLang="et-EE" dirty="0" smtClean="0"/>
          </a:p>
          <a:p>
            <a:pPr eaLnBrk="1" hangingPunct="1">
              <a:buFont typeface="Wingdings" pitchFamily="2" charset="2"/>
              <a:buNone/>
            </a:pPr>
            <a:r>
              <a:rPr lang="et-EE" altLang="et-EE" dirty="0" smtClean="0"/>
              <a:t>C</a:t>
            </a:r>
            <a:r>
              <a:rPr lang="ru-RU" altLang="et-EE" dirty="0" smtClean="0"/>
              <a:t>трока </a:t>
            </a:r>
            <a:r>
              <a:rPr lang="ru-RU" altLang="et-EE" i="1" dirty="0" smtClean="0">
                <a:solidFill>
                  <a:srgbClr val="FF3300"/>
                </a:solidFill>
              </a:rPr>
              <a:t>U</a:t>
            </a:r>
            <a:r>
              <a:rPr lang="en-US" altLang="et-EE" i="1" dirty="0" smtClean="0">
                <a:solidFill>
                  <a:srgbClr val="FF3300"/>
                </a:solidFill>
              </a:rPr>
              <a:t>RL</a:t>
            </a:r>
            <a:r>
              <a:rPr lang="ru-RU" altLang="et-EE" i="1" dirty="0" smtClean="0"/>
              <a:t> с переменными и их значениями условно выглядит так:</a:t>
            </a:r>
            <a:endParaRPr lang="en-US" altLang="et-EE" i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t-EE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t-EE" dirty="0" smtClean="0"/>
              <a:t>http</a:t>
            </a:r>
            <a:r>
              <a:rPr lang="ru-RU" altLang="et-EE" dirty="0" smtClean="0"/>
              <a:t>://</a:t>
            </a:r>
            <a:r>
              <a:rPr lang="en-US" altLang="et-EE" dirty="0" err="1" smtClean="0"/>
              <a:t>phpbook</a:t>
            </a:r>
            <a:r>
              <a:rPr lang="ru-RU" altLang="et-EE" dirty="0" smtClean="0"/>
              <a:t>.</a:t>
            </a:r>
            <a:r>
              <a:rPr lang="en-US" altLang="et-EE" dirty="0" smtClean="0"/>
              <a:t>info</a:t>
            </a:r>
            <a:r>
              <a:rPr lang="ru-RU" altLang="et-EE" dirty="0" smtClean="0"/>
              <a:t>/</a:t>
            </a:r>
            <a:r>
              <a:rPr lang="en-US" altLang="et-EE" dirty="0" smtClean="0">
                <a:solidFill>
                  <a:srgbClr val="FF6600"/>
                </a:solidFill>
              </a:rPr>
              <a:t>test</a:t>
            </a:r>
            <a:r>
              <a:rPr lang="ru-RU" altLang="et-EE" dirty="0" smtClean="0">
                <a:solidFill>
                  <a:srgbClr val="FF6600"/>
                </a:solidFill>
              </a:rPr>
              <a:t>.</a:t>
            </a:r>
            <a:r>
              <a:rPr lang="en-US" altLang="et-EE" dirty="0" err="1" smtClean="0">
                <a:solidFill>
                  <a:srgbClr val="FF6600"/>
                </a:solidFill>
              </a:rPr>
              <a:t>php</a:t>
            </a:r>
            <a:r>
              <a:rPr lang="ru-RU" altLang="et-EE" sz="4400" b="1" dirty="0" smtClean="0"/>
              <a:t>?</a:t>
            </a:r>
            <a:r>
              <a:rPr lang="en-US" altLang="et-EE" dirty="0" smtClean="0">
                <a:solidFill>
                  <a:srgbClr val="0000FF"/>
                </a:solidFill>
              </a:rPr>
              <a:t>id</a:t>
            </a:r>
            <a:r>
              <a:rPr lang="ru-RU" altLang="et-EE" dirty="0" smtClean="0"/>
              <a:t>=</a:t>
            </a:r>
            <a:r>
              <a:rPr lang="ru-RU" altLang="et-EE" dirty="0" smtClean="0">
                <a:solidFill>
                  <a:srgbClr val="009900"/>
                </a:solidFill>
              </a:rPr>
              <a:t>10</a:t>
            </a:r>
            <a:r>
              <a:rPr lang="ru-RU" altLang="et-EE" sz="3200" b="1" dirty="0" smtClean="0"/>
              <a:t>&amp;</a:t>
            </a:r>
            <a:r>
              <a:rPr lang="en-US" altLang="et-EE" dirty="0" smtClean="0">
                <a:solidFill>
                  <a:srgbClr val="0000FF"/>
                </a:solidFill>
              </a:rPr>
              <a:t>user</a:t>
            </a:r>
            <a:r>
              <a:rPr lang="ru-RU" altLang="et-EE" dirty="0" smtClean="0"/>
              <a:t>=</a:t>
            </a:r>
            <a:r>
              <a:rPr lang="en-US" altLang="et-EE" dirty="0" smtClean="0">
                <a:solidFill>
                  <a:srgbClr val="009900"/>
                </a:solidFill>
              </a:rPr>
              <a:t>pit</a:t>
            </a:r>
            <a:r>
              <a:rPr lang="ru-RU" altLang="et-EE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05524-29E7-4C0E-92D7-CD25B1B587E8}" type="slidenum">
              <a:rPr lang="ru-RU" altLang="en-US"/>
              <a:pPr>
                <a:defRPr/>
              </a:pPr>
              <a:t>5</a:t>
            </a:fld>
            <a:endParaRPr lang="ru-RU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Передача переменных по ссылке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et-EE" smtClean="0"/>
              <a:t>Ссылка организуется таким образом, что в ее состав, после имени файла, который должен загрузиться, вписываются передаваемые переменные и принимаемые ими значения.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8D41-94A4-47C3-A735-88CCB986E4EE}" type="slidenum">
              <a:rPr lang="ru-RU" altLang="en-US"/>
              <a:pPr>
                <a:defRPr/>
              </a:pPr>
              <a:t>6</a:t>
            </a:fld>
            <a:endParaRPr lang="ru-RU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Передача переменных по ссылке</a:t>
            </a:r>
            <a:endParaRPr lang="et-EE" altLang="et-EE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t-EE" sz="2900" smtClean="0">
                <a:solidFill>
                  <a:srgbClr val="FF3300"/>
                </a:solidFill>
              </a:rPr>
              <a:t>Переменные</a:t>
            </a:r>
            <a:r>
              <a:rPr lang="ru-RU" altLang="et-EE" sz="2900" smtClean="0"/>
              <a:t> отделяются от имени файла знаком - </a:t>
            </a:r>
            <a:r>
              <a:rPr lang="ru-RU" altLang="et-EE" sz="2900" b="1" smtClean="0">
                <a:solidFill>
                  <a:srgbClr val="FF3300"/>
                </a:solidFill>
              </a:rPr>
              <a:t>?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t-EE" sz="2900" smtClean="0">
                <a:solidFill>
                  <a:srgbClr val="FF3300"/>
                </a:solidFill>
              </a:rPr>
              <a:t>Переменные</a:t>
            </a:r>
            <a:r>
              <a:rPr lang="ru-RU" altLang="et-EE" sz="2900" smtClean="0"/>
              <a:t> отделяются друг от друга знаком - </a:t>
            </a:r>
            <a:r>
              <a:rPr lang="ru-RU" altLang="et-EE" sz="2900" smtClean="0">
                <a:solidFill>
                  <a:srgbClr val="FF3300"/>
                </a:solidFill>
              </a:rPr>
              <a:t>&amp;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t-EE" sz="2900" smtClean="0"/>
              <a:t>Переменные отделяются от своих значений знаком - </a:t>
            </a:r>
            <a:r>
              <a:rPr lang="ru-RU" altLang="et-EE" sz="2900" smtClean="0">
                <a:solidFill>
                  <a:srgbClr val="FF3300"/>
                </a:solidFill>
              </a:rPr>
              <a:t>=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t-EE" sz="2900" smtClean="0"/>
              <a:t>Если переменная несет логический смысл, ее значение может отсутствовать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t-EE" sz="2900" smtClean="0"/>
              <a:t>Адрес формируется без пробелов и прочих знаков препинания.</a:t>
            </a:r>
            <a:endParaRPr lang="et-EE" altLang="et-E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09E36-1E18-4B07-9A71-889ECEF2BE11}" type="slidenum">
              <a:rPr lang="ru-RU" altLang="en-US"/>
              <a:pPr>
                <a:defRPr/>
              </a:pPr>
              <a:t>7</a:t>
            </a:fld>
            <a:endParaRPr lang="ru-RU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mtClean="0"/>
              <a:t>Вид ссылки </a:t>
            </a:r>
            <a:r>
              <a:rPr lang="en-US" altLang="et-EE" smtClean="0"/>
              <a:t>URL -</a:t>
            </a:r>
            <a:r>
              <a:rPr lang="ru-RU" altLang="et-EE" smtClean="0"/>
              <a:t>адрес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893175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et-EE" sz="2800" smtClean="0"/>
              <a:t>Тогда вид ссылки будет следующим:</a:t>
            </a:r>
            <a:br>
              <a:rPr lang="ru-RU" altLang="et-EE" sz="2800" smtClean="0"/>
            </a:br>
            <a:r>
              <a:rPr lang="ru-RU" altLang="et-EE" sz="2800" smtClean="0"/>
              <a:t/>
            </a:r>
            <a:br>
              <a:rPr lang="ru-RU" altLang="et-EE" sz="2800" smtClean="0"/>
            </a:br>
            <a:r>
              <a:rPr lang="ru-RU" altLang="et-EE" sz="2800" i="1" smtClean="0"/>
              <a:t>&lt;a href</a:t>
            </a:r>
            <a:r>
              <a:rPr lang="ru-RU" altLang="et-EE" sz="2800" b="1" i="1" smtClean="0">
                <a:solidFill>
                  <a:srgbClr val="FF3300"/>
                </a:solidFill>
              </a:rPr>
              <a:t>=</a:t>
            </a:r>
            <a:r>
              <a:rPr lang="ru-RU" altLang="et-EE" sz="2800" i="1" smtClean="0"/>
              <a:t>”имя файла </a:t>
            </a:r>
            <a:r>
              <a:rPr lang="ru-RU" altLang="et-EE" sz="2800" i="1" smtClean="0">
                <a:solidFill>
                  <a:srgbClr val="FF3300"/>
                </a:solidFill>
              </a:rPr>
              <a:t>?</a:t>
            </a:r>
            <a:r>
              <a:rPr lang="ru-RU" altLang="et-EE" sz="2800" i="1" smtClean="0"/>
              <a:t> </a:t>
            </a:r>
            <a:r>
              <a:rPr lang="ru-RU" altLang="et-EE" sz="2800" i="1" smtClean="0">
                <a:solidFill>
                  <a:schemeClr val="tx2"/>
                </a:solidFill>
              </a:rPr>
              <a:t>переменная1 = значение1</a:t>
            </a:r>
            <a:r>
              <a:rPr lang="ru-RU" altLang="et-EE" sz="2800" i="1" smtClean="0">
                <a:solidFill>
                  <a:srgbClr val="FF3300"/>
                </a:solidFill>
              </a:rPr>
              <a:t>&amp;</a:t>
            </a:r>
            <a:r>
              <a:rPr lang="ru-RU" altLang="et-EE" sz="2800" i="1" smtClean="0"/>
              <a:t> </a:t>
            </a:r>
            <a:r>
              <a:rPr lang="ru-RU" altLang="et-EE" sz="2800" i="1" smtClean="0">
                <a:solidFill>
                  <a:schemeClr val="tx2"/>
                </a:solidFill>
              </a:rPr>
              <a:t>переменная2 = значение2</a:t>
            </a:r>
            <a:r>
              <a:rPr lang="ru-RU" altLang="et-EE" sz="2800" i="1" smtClean="0"/>
              <a:t> </a:t>
            </a:r>
            <a:r>
              <a:rPr lang="ru-RU" altLang="et-EE" sz="2800" i="1" smtClean="0">
                <a:solidFill>
                  <a:srgbClr val="FF3300"/>
                </a:solidFill>
              </a:rPr>
              <a:t>&amp;</a:t>
            </a:r>
            <a:r>
              <a:rPr lang="ru-RU" altLang="et-EE" sz="2800" i="1" smtClean="0"/>
              <a:t> </a:t>
            </a:r>
            <a:r>
              <a:rPr lang="ru-RU" altLang="et-EE" sz="2800" i="1" smtClean="0">
                <a:solidFill>
                  <a:schemeClr val="tx2"/>
                </a:solidFill>
              </a:rPr>
              <a:t>переменная</a:t>
            </a:r>
            <a:r>
              <a:rPr lang="en-US" altLang="et-EE" sz="2800" i="1" smtClean="0">
                <a:solidFill>
                  <a:schemeClr val="tx2"/>
                </a:solidFill>
              </a:rPr>
              <a:t>3</a:t>
            </a:r>
            <a:r>
              <a:rPr lang="ru-RU" altLang="et-EE" sz="2800" i="1" smtClean="0">
                <a:solidFill>
                  <a:schemeClr val="tx2"/>
                </a:solidFill>
              </a:rPr>
              <a:t> = значение</a:t>
            </a:r>
            <a:r>
              <a:rPr lang="en-US" altLang="et-EE" sz="2800" i="1" smtClean="0">
                <a:solidFill>
                  <a:schemeClr val="tx2"/>
                </a:solidFill>
              </a:rPr>
              <a:t>3</a:t>
            </a:r>
            <a:r>
              <a:rPr lang="ru-RU" altLang="et-EE" sz="2800" i="1" smtClean="0"/>
              <a:t>”&gt;Текст ссылки&lt;/a&gt;</a:t>
            </a:r>
            <a:r>
              <a:rPr lang="ru-RU" altLang="et-EE" sz="2800" smtClean="0"/>
              <a:t/>
            </a:r>
            <a:br>
              <a:rPr lang="ru-RU" altLang="et-EE" sz="2800" smtClean="0"/>
            </a:br>
            <a:r>
              <a:rPr lang="ru-RU" altLang="et-EE" sz="2800" smtClean="0"/>
              <a:t/>
            </a:r>
            <a:br>
              <a:rPr lang="ru-RU" altLang="et-EE" sz="2800" smtClean="0"/>
            </a:br>
            <a:r>
              <a:rPr lang="ru-RU" altLang="et-EE" sz="2800" smtClean="0">
                <a:solidFill>
                  <a:srgbClr val="0000FF"/>
                </a:solidFill>
              </a:rPr>
              <a:t>Например:</a:t>
            </a:r>
            <a:r>
              <a:rPr lang="ru-RU" altLang="et-EE" sz="2800" smtClean="0"/>
              <a:t/>
            </a:r>
            <a:br>
              <a:rPr lang="ru-RU" altLang="et-EE" sz="2800" smtClean="0"/>
            </a:br>
            <a:r>
              <a:rPr lang="ru-RU" altLang="et-EE" sz="2800" smtClean="0"/>
              <a:t>&lt;a </a:t>
            </a:r>
            <a:r>
              <a:rPr lang="en-US" altLang="et-EE" sz="2800" smtClean="0"/>
              <a:t>h</a:t>
            </a:r>
            <a:r>
              <a:rPr lang="ru-RU" altLang="et-EE" sz="2800" smtClean="0"/>
              <a:t>ref=”index.php?id=about&amp;page=1&amp;ph=5”&gt;Текст ссылки&lt;/a&gt;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BF1C9-3B1E-43DC-B674-93C4F663AE0F}" type="slidenum">
              <a:rPr lang="ru-RU" altLang="en-US"/>
              <a:pPr>
                <a:defRPr/>
              </a:pPr>
              <a:t>8</a:t>
            </a:fld>
            <a:endParaRPr lang="ru-RU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dirty="0" smtClean="0"/>
              <a:t>Функции для работы с файлами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t-EE" dirty="0" smtClean="0"/>
              <a:t>Для включения </a:t>
            </a:r>
            <a:r>
              <a:rPr lang="ru-RU" altLang="et-EE" dirty="0" smtClean="0">
                <a:solidFill>
                  <a:srgbClr val="FF3300"/>
                </a:solidFill>
              </a:rPr>
              <a:t>кода из файла в текст программы</a:t>
            </a:r>
            <a:r>
              <a:rPr lang="ru-RU" altLang="et-EE" dirty="0" smtClean="0"/>
              <a:t> используются функции:</a:t>
            </a:r>
            <a:br>
              <a:rPr lang="ru-RU" altLang="et-EE" dirty="0" smtClean="0"/>
            </a:br>
            <a:r>
              <a:rPr lang="ru-RU" altLang="et-EE" dirty="0" smtClean="0"/>
              <a:t/>
            </a:r>
            <a:br>
              <a:rPr lang="ru-RU" altLang="et-EE" dirty="0" smtClean="0"/>
            </a:br>
            <a:r>
              <a:rPr lang="ru-RU" altLang="et-EE" i="1" dirty="0" err="1" smtClean="0">
                <a:solidFill>
                  <a:srgbClr val="FF3300"/>
                </a:solidFill>
              </a:rPr>
              <a:t>include</a:t>
            </a:r>
            <a:r>
              <a:rPr lang="ru-RU" altLang="et-EE" i="1" dirty="0" smtClean="0"/>
              <a:t>(“</a:t>
            </a:r>
            <a:r>
              <a:rPr lang="ru-RU" altLang="et-EE" i="1" dirty="0" err="1" smtClean="0"/>
              <a:t>имя_файла</a:t>
            </a:r>
            <a:r>
              <a:rPr lang="ru-RU" altLang="et-EE" i="1" dirty="0" smtClean="0"/>
              <a:t>”);</a:t>
            </a:r>
            <a:br>
              <a:rPr lang="ru-RU" altLang="et-EE" i="1" dirty="0" smtClean="0"/>
            </a:br>
            <a:r>
              <a:rPr lang="ru-RU" altLang="et-EE" i="1" dirty="0" err="1" smtClean="0">
                <a:solidFill>
                  <a:srgbClr val="FF3300"/>
                </a:solidFill>
              </a:rPr>
              <a:t>require</a:t>
            </a:r>
            <a:r>
              <a:rPr lang="ru-RU" altLang="et-EE" i="1" dirty="0" smtClean="0"/>
              <a:t>(“</a:t>
            </a:r>
            <a:r>
              <a:rPr lang="ru-RU" altLang="et-EE" i="1" dirty="0" err="1" smtClean="0"/>
              <a:t>имя_файла</a:t>
            </a:r>
            <a:r>
              <a:rPr lang="ru-RU" altLang="et-EE" i="1" dirty="0" smtClean="0"/>
              <a:t>”);</a:t>
            </a:r>
            <a:r>
              <a:rPr lang="ru-RU" altLang="et-EE" dirty="0" smtClean="0"/>
              <a:t/>
            </a:r>
            <a:br>
              <a:rPr lang="ru-RU" altLang="et-EE" dirty="0" smtClean="0"/>
            </a:br>
            <a:r>
              <a:rPr lang="ru-RU" altLang="et-EE" dirty="0" smtClean="0"/>
              <a:t/>
            </a:r>
            <a:br>
              <a:rPr lang="ru-RU" altLang="et-EE" dirty="0" smtClean="0"/>
            </a:br>
            <a:r>
              <a:rPr lang="ru-RU" altLang="et-EE" dirty="0" smtClean="0"/>
              <a:t>Действуют они одинаково, отличие в том, что </a:t>
            </a:r>
            <a:r>
              <a:rPr lang="ru-RU" altLang="et-EE" dirty="0" err="1" smtClean="0">
                <a:solidFill>
                  <a:srgbClr val="FF3300"/>
                </a:solidFill>
              </a:rPr>
              <a:t>include</a:t>
            </a:r>
            <a:r>
              <a:rPr lang="ru-RU" altLang="et-EE" dirty="0" smtClean="0"/>
              <a:t> можно использовать в цикле, чтобы при каждой новой </a:t>
            </a:r>
            <a:r>
              <a:rPr lang="ru-RU" altLang="et-EE" dirty="0" err="1" smtClean="0"/>
              <a:t>иттерации</a:t>
            </a:r>
            <a:r>
              <a:rPr lang="ru-RU" altLang="et-EE" dirty="0" smtClean="0"/>
              <a:t> вызывался новый файл.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A2496-7A5E-4EDE-8FC1-892940A4892D}" type="slidenum">
              <a:rPr lang="ru-RU" altLang="en-US"/>
              <a:pPr>
                <a:defRPr/>
              </a:pPr>
              <a:t>9</a:t>
            </a:fld>
            <a:endParaRPr lang="ru-RU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t-EE" sz="3800" b="1" dirty="0" smtClean="0"/>
              <a:t>Суперглобальный массив </a:t>
            </a:r>
            <a:br>
              <a:rPr lang="ru-RU" altLang="et-EE" sz="3800" b="1" dirty="0" smtClean="0"/>
            </a:br>
            <a:r>
              <a:rPr lang="ru-RU" altLang="et-EE" sz="3800" b="1" dirty="0" smtClean="0"/>
              <a:t>                    $_SERVER[PHP_SELF]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altLang="et-EE" b="1" dirty="0" smtClean="0"/>
          </a:p>
          <a:p>
            <a:pPr eaLnBrk="1" hangingPunct="1"/>
            <a:r>
              <a:rPr lang="ru-RU" altLang="et-EE" b="1" dirty="0" smtClean="0"/>
              <a:t>$_SERVER</a:t>
            </a:r>
            <a:r>
              <a:rPr lang="ru-RU" altLang="et-EE" dirty="0" smtClean="0"/>
              <a:t> - это суперглобальный массив, содержащий такую информацию, как заголовки, пути, размещение скриптов. Данный массив создается веб-сервером.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422</TotalTime>
  <Words>430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WEB - программирование</vt:lpstr>
      <vt:lpstr>Передача данных</vt:lpstr>
      <vt:lpstr>Пример передачи данных</vt:lpstr>
      <vt:lpstr>Передача данных</vt:lpstr>
      <vt:lpstr>Передача переменных по ссылке </vt:lpstr>
      <vt:lpstr>Передача переменных по ссылке</vt:lpstr>
      <vt:lpstr>Вид ссылки URL -адрес</vt:lpstr>
      <vt:lpstr>Функции для работы с файлами</vt:lpstr>
      <vt:lpstr>Суперглобальный массив                      $_SERVER[PHP_SELF]</vt:lpstr>
      <vt:lpstr>Параметр PHP_SELF</vt:lpstr>
      <vt:lpstr>Функции работы с массивами explode()</vt:lpstr>
      <vt:lpstr>Функции для работы с файлами</vt:lpstr>
      <vt:lpstr>Функция для загрузки файла</vt:lpstr>
    </vt:vector>
  </TitlesOfParts>
  <Company>Ida-Virumaa Kutsekeskus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программирование</dc:title>
  <dc:creator>User</dc:creator>
  <cp:lastModifiedBy>pupil</cp:lastModifiedBy>
  <cp:revision>15</cp:revision>
  <dcterms:created xsi:type="dcterms:W3CDTF">2008-05-14T19:38:25Z</dcterms:created>
  <dcterms:modified xsi:type="dcterms:W3CDTF">2015-10-11T18:07:56Z</dcterms:modified>
</cp:coreProperties>
</file>