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3"/>
  </p:notes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9" r:id="rId9"/>
    <p:sldId id="270" r:id="rId10"/>
    <p:sldId id="271" r:id="rId11"/>
    <p:sldId id="272" r:id="rId12"/>
    <p:sldId id="266" r:id="rId13"/>
    <p:sldId id="267" r:id="rId14"/>
    <p:sldId id="268" r:id="rId15"/>
    <p:sldId id="273" r:id="rId16"/>
    <p:sldId id="274" r:id="rId17"/>
    <p:sldId id="275" r:id="rId18"/>
    <p:sldId id="276" r:id="rId19"/>
    <p:sldId id="277" r:id="rId20"/>
    <p:sldId id="27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80" d="100"/>
          <a:sy n="80" d="100"/>
        </p:scale>
        <p:origin x="-792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50BDF-61D3-4130-8386-5FF688C3A4E4}" type="datetimeFigureOut">
              <a:rPr lang="ru-RU"/>
              <a:t>11.10.2015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5371B-2879-4B15-A079-35A27C3716B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68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5371B-2879-4B15-A079-35A27C3716B0}" type="slidenum">
              <a:rPr lang="ru-RU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72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6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2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646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45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5139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89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93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8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9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3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6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0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0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2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7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0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2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test.ph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WEB </a:t>
            </a:r>
            <a:r>
              <a:rPr lang="ru-RU" dirty="0" smtClean="0"/>
              <a:t>сайта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PHP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технологии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12.10.2015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3882" y="1231279"/>
            <a:ext cx="3748726" cy="9763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Структура </a:t>
            </a:r>
            <a:r>
              <a:rPr lang="en-US" dirty="0" smtClean="0"/>
              <a:t>WEB </a:t>
            </a:r>
            <a:r>
              <a:rPr lang="ru-RU" dirty="0" smtClean="0"/>
              <a:t>страницы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Раздел </a:t>
            </a:r>
            <a:r>
              <a:rPr lang="en-US" b="1" dirty="0" smtClean="0"/>
              <a:t>CONTENT</a:t>
            </a:r>
            <a:endParaRPr lang="et-EE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61" y="2111732"/>
            <a:ext cx="7705611" cy="2617402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750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3882" y="1231279"/>
            <a:ext cx="3748726" cy="9763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Структура </a:t>
            </a:r>
            <a:r>
              <a:rPr lang="en-US" dirty="0" smtClean="0"/>
              <a:t>WEB </a:t>
            </a:r>
            <a:r>
              <a:rPr lang="ru-RU" dirty="0" smtClean="0"/>
              <a:t>страницы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Раздел </a:t>
            </a:r>
            <a:r>
              <a:rPr lang="en-US" b="1" dirty="0" smtClean="0"/>
              <a:t>CONTENT</a:t>
            </a:r>
            <a:endParaRPr lang="et-EE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933" y="2207591"/>
            <a:ext cx="7705610" cy="263966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1822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69" y="3295709"/>
            <a:ext cx="11055070" cy="884406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3882" y="1231279"/>
            <a:ext cx="3748726" cy="9763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Структура </a:t>
            </a:r>
            <a:r>
              <a:rPr lang="en-US" dirty="0" smtClean="0"/>
              <a:t>WEB </a:t>
            </a:r>
            <a:r>
              <a:rPr lang="ru-RU" dirty="0" smtClean="0"/>
              <a:t>страницы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Раздел </a:t>
            </a:r>
            <a:r>
              <a:rPr lang="en-US" b="1" dirty="0" smtClean="0"/>
              <a:t>FOOTER</a:t>
            </a:r>
            <a:endParaRPr lang="et-EE" b="1" dirty="0"/>
          </a:p>
        </p:txBody>
      </p:sp>
      <p:sp>
        <p:nvSpPr>
          <p:cNvPr id="7" name="Rounded Rectangle 6"/>
          <p:cNvSpPr/>
          <p:nvPr/>
        </p:nvSpPr>
        <p:spPr>
          <a:xfrm>
            <a:off x="795647" y="3526970"/>
            <a:ext cx="5913911" cy="558141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304" y="440593"/>
            <a:ext cx="7849696" cy="1581371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453247" y="1591294"/>
            <a:ext cx="5913911" cy="43067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cxnSp>
        <p:nvCxnSpPr>
          <p:cNvPr id="13" name="Straight Arrow Connector 12"/>
          <p:cNvCxnSpPr>
            <a:stCxn id="7" idx="0"/>
          </p:cNvCxnSpPr>
          <p:nvPr/>
        </p:nvCxnSpPr>
        <p:spPr>
          <a:xfrm flipV="1">
            <a:off x="3752603" y="2021964"/>
            <a:ext cx="2956955" cy="1505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9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229" y="1119475"/>
            <a:ext cx="8892524" cy="5738525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3882" y="1231279"/>
            <a:ext cx="3748726" cy="9763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WEB </a:t>
            </a:r>
            <a:r>
              <a:rPr lang="ru-RU" dirty="0" smtClean="0"/>
              <a:t>сайт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Структура папок</a:t>
            </a:r>
            <a:endParaRPr lang="et-EE" b="1" dirty="0"/>
          </a:p>
        </p:txBody>
      </p:sp>
    </p:spTree>
    <p:extLst>
      <p:ext uri="{BB962C8B-B14F-4D97-AF65-F5344CB8AC3E}">
        <p14:creationId xmlns:p14="http://schemas.microsoft.com/office/powerpoint/2010/main" val="276963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00811" y="61559"/>
            <a:ext cx="7346950" cy="7340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WEB </a:t>
            </a:r>
            <a:r>
              <a:rPr lang="ru-RU" dirty="0" smtClean="0"/>
              <a:t>сайт         </a:t>
            </a:r>
            <a:r>
              <a:rPr lang="ru-RU" b="1" dirty="0" smtClean="0"/>
              <a:t>Структура папок</a:t>
            </a:r>
            <a:endParaRPr lang="et-EE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95" y="1015340"/>
            <a:ext cx="10553205" cy="58426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52551" y="3313216"/>
            <a:ext cx="198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Файлы тексты</a:t>
            </a:r>
            <a:endParaRPr lang="et-EE" dirty="0"/>
          </a:p>
        </p:txBody>
      </p:sp>
      <p:sp>
        <p:nvSpPr>
          <p:cNvPr id="8" name="TextBox 7"/>
          <p:cNvSpPr txBox="1"/>
          <p:nvPr/>
        </p:nvSpPr>
        <p:spPr>
          <a:xfrm>
            <a:off x="4314702" y="3265714"/>
            <a:ext cx="260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Файл:</a:t>
            </a:r>
          </a:p>
          <a:p>
            <a:r>
              <a:rPr lang="ru-RU" dirty="0" smtClean="0"/>
              <a:t> построения меню</a:t>
            </a:r>
            <a:endParaRPr lang="et-EE" dirty="0"/>
          </a:p>
        </p:txBody>
      </p:sp>
      <p:sp>
        <p:nvSpPr>
          <p:cNvPr id="9" name="TextBox 8"/>
          <p:cNvSpPr txBox="1"/>
          <p:nvPr/>
        </p:nvSpPr>
        <p:spPr>
          <a:xfrm>
            <a:off x="6915397" y="3313216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Функции:  меню</a:t>
            </a:r>
            <a:endParaRPr lang="et-EE" dirty="0"/>
          </a:p>
        </p:txBody>
      </p:sp>
      <p:sp>
        <p:nvSpPr>
          <p:cNvPr id="10" name="TextBox 9"/>
          <p:cNvSpPr txBox="1"/>
          <p:nvPr/>
        </p:nvSpPr>
        <p:spPr>
          <a:xfrm>
            <a:off x="9326088" y="3284401"/>
            <a:ext cx="277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Файл:</a:t>
            </a:r>
          </a:p>
          <a:p>
            <a:r>
              <a:rPr lang="ru-RU" dirty="0" smtClean="0"/>
              <a:t> </a:t>
            </a:r>
            <a:r>
              <a:rPr lang="en-US" dirty="0" smtClean="0"/>
              <a:t>content-</a:t>
            </a:r>
            <a:r>
              <a:rPr lang="ru-RU" dirty="0" smtClean="0"/>
              <a:t>содержание</a:t>
            </a:r>
            <a:endParaRPr lang="et-EE" dirty="0"/>
          </a:p>
        </p:txBody>
      </p:sp>
      <p:sp>
        <p:nvSpPr>
          <p:cNvPr id="11" name="TextBox 10"/>
          <p:cNvSpPr txBox="1"/>
          <p:nvPr/>
        </p:nvSpPr>
        <p:spPr>
          <a:xfrm>
            <a:off x="3716977" y="5818909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Стартовый файл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50047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826736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для работы с файлами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altLang="et-EE" sz="3200" dirty="0"/>
              <a:t>Для включения </a:t>
            </a:r>
            <a:r>
              <a:rPr lang="ru-RU" altLang="et-EE" sz="3200" dirty="0">
                <a:solidFill>
                  <a:srgbClr val="FF3300"/>
                </a:solidFill>
              </a:rPr>
              <a:t>кода из файла в текст программы</a:t>
            </a:r>
            <a:r>
              <a:rPr lang="ru-RU" altLang="et-EE" sz="3200" dirty="0"/>
              <a:t> используются функции:</a:t>
            </a:r>
            <a:br>
              <a:rPr lang="ru-RU" altLang="et-EE" sz="3200" dirty="0"/>
            </a:br>
            <a:r>
              <a:rPr lang="ru-RU" altLang="et-EE" sz="3200" dirty="0"/>
              <a:t/>
            </a:r>
            <a:br>
              <a:rPr lang="ru-RU" altLang="et-EE" sz="3200" dirty="0"/>
            </a:br>
            <a:r>
              <a:rPr lang="ru-RU" altLang="et-EE" sz="3200" i="1" dirty="0" err="1">
                <a:solidFill>
                  <a:srgbClr val="FF3300"/>
                </a:solidFill>
              </a:rPr>
              <a:t>include</a:t>
            </a:r>
            <a:r>
              <a:rPr lang="ru-RU" altLang="et-EE" sz="3200" i="1" dirty="0"/>
              <a:t>(“</a:t>
            </a:r>
            <a:r>
              <a:rPr lang="ru-RU" altLang="et-EE" sz="3200" i="1" dirty="0" err="1"/>
              <a:t>имя_файла</a:t>
            </a:r>
            <a:r>
              <a:rPr lang="ru-RU" altLang="et-EE" sz="3200" i="1" dirty="0"/>
              <a:t>”);</a:t>
            </a:r>
            <a:br>
              <a:rPr lang="ru-RU" altLang="et-EE" sz="3200" i="1" dirty="0"/>
            </a:br>
            <a:r>
              <a:rPr lang="ru-RU" altLang="et-EE" sz="3200" i="1" dirty="0" err="1">
                <a:solidFill>
                  <a:srgbClr val="FF3300"/>
                </a:solidFill>
              </a:rPr>
              <a:t>require</a:t>
            </a:r>
            <a:r>
              <a:rPr lang="ru-RU" altLang="et-EE" sz="3200" i="1" dirty="0"/>
              <a:t>(“</a:t>
            </a:r>
            <a:r>
              <a:rPr lang="ru-RU" altLang="et-EE" sz="3200" i="1" dirty="0" err="1"/>
              <a:t>имя_файла</a:t>
            </a:r>
            <a:r>
              <a:rPr lang="ru-RU" altLang="et-EE" sz="3200" i="1" dirty="0"/>
              <a:t>”);</a:t>
            </a:r>
            <a:endParaRPr lang="et-EE" sz="3200" dirty="0"/>
          </a:p>
        </p:txBody>
      </p:sp>
    </p:spTree>
    <p:extLst>
      <p:ext uri="{BB962C8B-B14F-4D97-AF65-F5344CB8AC3E}">
        <p14:creationId xmlns:p14="http://schemas.microsoft.com/office/powerpoint/2010/main" val="191142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t-EE" b="1" dirty="0"/>
              <a:t>Суперглобальный массив </a:t>
            </a:r>
            <a:br>
              <a:rPr lang="ru-RU" altLang="et-EE" b="1" dirty="0"/>
            </a:br>
            <a:r>
              <a:rPr lang="ru-RU" altLang="et-EE" b="1" dirty="0"/>
              <a:t>                    $_SERVER</a:t>
            </a:r>
            <a:r>
              <a:rPr lang="ru-RU" altLang="et-EE" b="1" dirty="0" smtClean="0"/>
              <a:t>[</a:t>
            </a:r>
            <a:r>
              <a:rPr lang="en-US" altLang="et-EE" b="1" dirty="0" smtClean="0"/>
              <a:t>‘</a:t>
            </a:r>
            <a:r>
              <a:rPr lang="ru-RU" altLang="et-EE" b="1" dirty="0" smtClean="0"/>
              <a:t>PHP_SELF</a:t>
            </a:r>
            <a:r>
              <a:rPr lang="en-US" altLang="et-EE" b="1" dirty="0" smtClean="0"/>
              <a:t>’</a:t>
            </a:r>
            <a:r>
              <a:rPr lang="ru-RU" altLang="et-EE" b="1" dirty="0" smtClean="0"/>
              <a:t>]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altLang="et-EE" sz="3200" b="1" dirty="0"/>
              <a:t>$_SERVER</a:t>
            </a:r>
            <a:r>
              <a:rPr lang="ru-RU" altLang="et-EE" sz="3200" dirty="0"/>
              <a:t> - это суперглобальный массив, содержащий такую информацию, как заголовки, пути, размещение скриптов. </a:t>
            </a:r>
            <a:endParaRPr lang="en-US" altLang="et-EE" sz="3200" dirty="0" smtClean="0"/>
          </a:p>
          <a:p>
            <a:r>
              <a:rPr lang="ru-RU" altLang="et-EE" sz="3200" dirty="0" smtClean="0"/>
              <a:t>Массив</a:t>
            </a:r>
            <a:r>
              <a:rPr lang="en-US" altLang="et-EE" sz="3200" dirty="0" smtClean="0"/>
              <a:t> </a:t>
            </a:r>
            <a:r>
              <a:rPr lang="ru-RU" altLang="et-EE" sz="3200" dirty="0" smtClean="0"/>
              <a:t> </a:t>
            </a:r>
            <a:r>
              <a:rPr lang="ru-RU" altLang="et-EE" sz="3200" dirty="0"/>
              <a:t>создается веб-сервером</a:t>
            </a:r>
            <a:endParaRPr lang="et-EE" sz="3200" dirty="0"/>
          </a:p>
        </p:txBody>
      </p:sp>
    </p:spTree>
    <p:extLst>
      <p:ext uri="{BB962C8B-B14F-4D97-AF65-F5344CB8AC3E}">
        <p14:creationId xmlns:p14="http://schemas.microsoft.com/office/powerpoint/2010/main" val="264458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t-EE" b="1" dirty="0"/>
              <a:t>Параметр PHP_SELF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et-EE" sz="3200" b="1" dirty="0"/>
              <a:t>PHP_SELF</a:t>
            </a:r>
            <a:r>
              <a:rPr lang="ru-RU" altLang="et-EE" sz="3200" dirty="0"/>
              <a:t> - Имя файла в настоящее время выполняющегося сценария, относительно корня документа. </a:t>
            </a:r>
          </a:p>
          <a:p>
            <a:r>
              <a:rPr lang="ru-RU" altLang="et-EE" sz="3200" dirty="0"/>
              <a:t>Например, </a:t>
            </a:r>
          </a:p>
          <a:p>
            <a:pPr>
              <a:buNone/>
            </a:pPr>
            <a:r>
              <a:rPr lang="ru-RU" altLang="et-EE" sz="3200" i="1" dirty="0">
                <a:solidFill>
                  <a:srgbClr val="FF3300"/>
                </a:solidFill>
              </a:rPr>
              <a:t>$_SERVER ['PHP_SELF']</a:t>
            </a:r>
            <a:r>
              <a:rPr lang="ru-RU" altLang="et-EE" sz="3200" dirty="0"/>
              <a:t> в сценарии при адресе </a:t>
            </a:r>
            <a:r>
              <a:rPr lang="ru-RU" altLang="et-EE" sz="3200" dirty="0">
                <a:hlinkClick r:id="rId2"/>
              </a:rPr>
              <a:t>http://example.com/</a:t>
            </a:r>
            <a:r>
              <a:rPr lang="ru-RU" altLang="et-EE" sz="3200" b="1" dirty="0">
                <a:hlinkClick r:id="rId2"/>
              </a:rPr>
              <a:t>test.php</a:t>
            </a:r>
            <a:endParaRPr lang="ru-RU" altLang="et-EE" sz="3200" b="1" dirty="0"/>
          </a:p>
          <a:p>
            <a:pPr>
              <a:buNone/>
            </a:pPr>
            <a:r>
              <a:rPr lang="ru-RU" altLang="et-EE" sz="3200" dirty="0"/>
              <a:t>возвращает </a:t>
            </a:r>
            <a:r>
              <a:rPr lang="ru-RU" altLang="et-EE" sz="3200" dirty="0">
                <a:solidFill>
                  <a:srgbClr val="0000FF"/>
                </a:solidFill>
              </a:rPr>
              <a:t>/</a:t>
            </a:r>
            <a:r>
              <a:rPr lang="ru-RU" altLang="et-EE" sz="3200" dirty="0" err="1" smtClean="0">
                <a:solidFill>
                  <a:srgbClr val="0000FF"/>
                </a:solidFill>
              </a:rPr>
              <a:t>test.php</a:t>
            </a:r>
            <a:r>
              <a:rPr lang="ru-RU" altLang="et-EE" sz="3200" dirty="0" smtClean="0"/>
              <a:t> </a:t>
            </a:r>
            <a:endParaRPr lang="ru-RU" altLang="et-EE" sz="3200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87200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</a:t>
            </a:r>
            <a:r>
              <a:rPr lang="ru-RU" dirty="0" smtClean="0"/>
              <a:t>и чтение данных 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/>
              <a:t>В WEB – пространстве для передачи данных от посетителя WEB-страницы на сервер используются HTML-формы и адресная строка </a:t>
            </a:r>
            <a:r>
              <a:rPr lang="en-US" sz="3600" b="1" dirty="0"/>
              <a:t>URL </a:t>
            </a:r>
            <a:r>
              <a:rPr lang="ru-RU" sz="3600" b="1" dirty="0"/>
              <a:t>адрес</a:t>
            </a:r>
            <a:endParaRPr lang="et-EE" sz="3600" b="1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4340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82" y="1231279"/>
            <a:ext cx="3505199" cy="976312"/>
          </a:xfrm>
        </p:spPr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WEB </a:t>
            </a:r>
            <a:r>
              <a:rPr lang="ru-RU" dirty="0" smtClean="0"/>
              <a:t>страницы</a:t>
            </a:r>
            <a:endParaRPr lang="et-E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534" y="89452"/>
            <a:ext cx="6214800" cy="6669157"/>
          </a:xfrm>
        </p:spPr>
      </p:pic>
      <p:sp>
        <p:nvSpPr>
          <p:cNvPr id="7" name="Rectangle 6"/>
          <p:cNvSpPr/>
          <p:nvPr/>
        </p:nvSpPr>
        <p:spPr>
          <a:xfrm>
            <a:off x="3816626" y="99391"/>
            <a:ext cx="6162261" cy="10237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" name="TextBox 7"/>
          <p:cNvSpPr txBox="1"/>
          <p:nvPr/>
        </p:nvSpPr>
        <p:spPr>
          <a:xfrm>
            <a:off x="10207487" y="526774"/>
            <a:ext cx="178904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  <a:endParaRPr lang="et-E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790043" y="526774"/>
            <a:ext cx="417444" cy="332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06687" y="1123121"/>
            <a:ext cx="6162261" cy="5615609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507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и чтение данных 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et-EE" sz="2800" dirty="0"/>
              <a:t>PHP автоматически заполняет несколько встроенных массивов</a:t>
            </a:r>
            <a:r>
              <a:rPr lang="en-US" altLang="et-EE" sz="2800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et-EE" sz="2800" b="1" dirty="0">
                <a:solidFill>
                  <a:srgbClr val="FF0000"/>
                </a:solidFill>
              </a:rPr>
              <a:t>$_GET[“</a:t>
            </a:r>
            <a:r>
              <a:rPr lang="ru-RU" altLang="et-EE" sz="2800" b="1" dirty="0">
                <a:solidFill>
                  <a:srgbClr val="FF0000"/>
                </a:solidFill>
              </a:rPr>
              <a:t>имя</a:t>
            </a:r>
            <a:r>
              <a:rPr lang="en-US" altLang="et-EE" sz="2800" b="1" dirty="0">
                <a:solidFill>
                  <a:srgbClr val="FF0000"/>
                </a:solidFill>
              </a:rPr>
              <a:t>”]</a:t>
            </a:r>
            <a:r>
              <a:rPr lang="ru-RU" altLang="et-EE" sz="2800" b="1" dirty="0">
                <a:solidFill>
                  <a:srgbClr val="FF0000"/>
                </a:solidFill>
              </a:rPr>
              <a:t>	</a:t>
            </a:r>
            <a:endParaRPr lang="en-US" altLang="et-EE" sz="28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t-EE" sz="2800" b="1" dirty="0">
                <a:solidFill>
                  <a:srgbClr val="FF0000"/>
                </a:solidFill>
              </a:rPr>
              <a:t>$_POST[“</a:t>
            </a:r>
            <a:r>
              <a:rPr lang="ru-RU" altLang="et-EE" sz="2800" b="1" dirty="0">
                <a:solidFill>
                  <a:srgbClr val="FF0000"/>
                </a:solidFill>
              </a:rPr>
              <a:t>имя</a:t>
            </a:r>
            <a:r>
              <a:rPr lang="en-US" altLang="et-EE" sz="2800" b="1" dirty="0">
                <a:solidFill>
                  <a:srgbClr val="FF0000"/>
                </a:solidFill>
              </a:rPr>
              <a:t>”]</a:t>
            </a:r>
          </a:p>
          <a:p>
            <a:pPr>
              <a:lnSpc>
                <a:spcPct val="90000"/>
              </a:lnSpc>
            </a:pPr>
            <a:r>
              <a:rPr lang="ru-RU" altLang="et-EE" sz="2800" b="1" dirty="0">
                <a:solidFill>
                  <a:srgbClr val="FF0000"/>
                </a:solidFill>
              </a:rPr>
              <a:t>$_REQUEST </a:t>
            </a:r>
            <a:r>
              <a:rPr lang="en-US" altLang="et-EE" sz="2800" b="1" dirty="0">
                <a:solidFill>
                  <a:srgbClr val="FF0000"/>
                </a:solidFill>
              </a:rPr>
              <a:t>[“</a:t>
            </a:r>
            <a:r>
              <a:rPr lang="ru-RU" altLang="et-EE" sz="2800" b="1" dirty="0">
                <a:solidFill>
                  <a:srgbClr val="FF0000"/>
                </a:solidFill>
              </a:rPr>
              <a:t>имя</a:t>
            </a:r>
            <a:r>
              <a:rPr lang="en-US" altLang="et-EE" sz="2800" b="1" dirty="0">
                <a:solidFill>
                  <a:srgbClr val="FF0000"/>
                </a:solidFill>
              </a:rPr>
              <a:t>”]</a:t>
            </a:r>
            <a:r>
              <a:rPr lang="ru-RU" altLang="et-EE" sz="2800" b="1" dirty="0">
                <a:solidFill>
                  <a:srgbClr val="FF0000"/>
                </a:solidFill>
              </a:rPr>
              <a:t> </a:t>
            </a:r>
            <a:r>
              <a:rPr lang="ru-RU" altLang="et-EE" sz="2800" dirty="0"/>
              <a:t>- массив содержащий внутри себя массивы $_GET, $_POST и $_COOKIE 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04007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данных методом </a:t>
            </a:r>
            <a:r>
              <a:rPr lang="et-EE" b="1" dirty="0"/>
              <a:t>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То что передается через </a:t>
            </a:r>
            <a:r>
              <a:rPr lang="en-US" sz="3600" dirty="0" smtClean="0"/>
              <a:t>URL </a:t>
            </a:r>
            <a:r>
              <a:rPr lang="ru-RU" sz="3600" dirty="0" smtClean="0"/>
              <a:t>адрес можно сохранить в </a:t>
            </a:r>
            <a:r>
              <a:rPr lang="ru-RU" sz="3600" b="1" dirty="0" smtClean="0"/>
              <a:t>переменную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$page</a:t>
            </a:r>
            <a:r>
              <a:rPr lang="en-US" sz="3600" b="1" dirty="0" smtClean="0">
                <a:solidFill>
                  <a:srgbClr val="FF0000"/>
                </a:solidFill>
              </a:rPr>
              <a:t>=$_GET</a:t>
            </a:r>
            <a:r>
              <a:rPr lang="en-US" sz="3600" dirty="0" smtClean="0">
                <a:solidFill>
                  <a:srgbClr val="FF0000"/>
                </a:solidFill>
              </a:rPr>
              <a:t>[‘page’];</a:t>
            </a:r>
            <a:endParaRPr lang="et-E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7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82" y="1231279"/>
            <a:ext cx="3505199" cy="976312"/>
          </a:xfrm>
        </p:spPr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WEB </a:t>
            </a:r>
            <a:r>
              <a:rPr lang="ru-RU" dirty="0" smtClean="0"/>
              <a:t>страницы</a:t>
            </a:r>
            <a:endParaRPr lang="et-E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534" y="89452"/>
            <a:ext cx="6214800" cy="6669157"/>
          </a:xfrm>
        </p:spPr>
      </p:pic>
      <p:sp>
        <p:nvSpPr>
          <p:cNvPr id="7" name="Rectangle 6"/>
          <p:cNvSpPr/>
          <p:nvPr/>
        </p:nvSpPr>
        <p:spPr>
          <a:xfrm>
            <a:off x="3806687" y="6468925"/>
            <a:ext cx="6162261" cy="26338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" name="TextBox 7"/>
          <p:cNvSpPr txBox="1"/>
          <p:nvPr/>
        </p:nvSpPr>
        <p:spPr>
          <a:xfrm>
            <a:off x="10197548" y="6135964"/>
            <a:ext cx="178904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FOOTER</a:t>
            </a:r>
            <a:endParaRPr lang="et-EE" dirty="0"/>
          </a:p>
        </p:txBody>
      </p:sp>
      <p:sp>
        <p:nvSpPr>
          <p:cNvPr id="11" name="Rectangle 10"/>
          <p:cNvSpPr/>
          <p:nvPr/>
        </p:nvSpPr>
        <p:spPr>
          <a:xfrm>
            <a:off x="3806686" y="123563"/>
            <a:ext cx="6162261" cy="6345362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780104" y="6135964"/>
            <a:ext cx="417444" cy="464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7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82" y="1231279"/>
            <a:ext cx="3505199" cy="976312"/>
          </a:xfrm>
        </p:spPr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WEB </a:t>
            </a:r>
            <a:r>
              <a:rPr lang="ru-RU" dirty="0" smtClean="0"/>
              <a:t>страницы</a:t>
            </a:r>
            <a:endParaRPr lang="et-E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534" y="89452"/>
            <a:ext cx="6214800" cy="6669157"/>
          </a:xfrm>
        </p:spPr>
      </p:pic>
      <p:sp>
        <p:nvSpPr>
          <p:cNvPr id="7" name="Rectangle 6"/>
          <p:cNvSpPr/>
          <p:nvPr/>
        </p:nvSpPr>
        <p:spPr>
          <a:xfrm>
            <a:off x="3806685" y="1056904"/>
            <a:ext cx="6162261" cy="541202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" name="TextBox 7"/>
          <p:cNvSpPr txBox="1"/>
          <p:nvPr/>
        </p:nvSpPr>
        <p:spPr>
          <a:xfrm>
            <a:off x="10090670" y="1753969"/>
            <a:ext cx="178904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CONTENT</a:t>
            </a:r>
            <a:endParaRPr lang="et-E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673226" y="1753969"/>
            <a:ext cx="417444" cy="332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06686" y="123563"/>
            <a:ext cx="6162261" cy="933341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9" name="Rectangle 8"/>
          <p:cNvSpPr/>
          <p:nvPr/>
        </p:nvSpPr>
        <p:spPr>
          <a:xfrm>
            <a:off x="3806684" y="6468925"/>
            <a:ext cx="6162261" cy="276260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1149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Подготовка к работе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7548"/>
            <a:ext cx="8915400" cy="45363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Тема сайта</a:t>
            </a:r>
          </a:p>
          <a:p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Структура сайта</a:t>
            </a:r>
          </a:p>
          <a:p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Логотип, заголовок</a:t>
            </a:r>
          </a:p>
          <a:p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Навигация, разделы сайта</a:t>
            </a:r>
          </a:p>
          <a:p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Оформление (стили, шрифты, картинки т.д.)</a:t>
            </a:r>
          </a:p>
          <a:p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Информация (тексты)</a:t>
            </a:r>
          </a:p>
          <a:p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6637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82" y="1231279"/>
            <a:ext cx="3748726" cy="9763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</a:t>
            </a:r>
            <a:r>
              <a:rPr lang="en-US" dirty="0" smtClean="0"/>
              <a:t>WEB </a:t>
            </a:r>
            <a:r>
              <a:rPr lang="ru-RU" dirty="0" smtClean="0"/>
              <a:t>страницы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Задание – </a:t>
            </a:r>
            <a:r>
              <a:rPr lang="ru-RU" b="1" dirty="0" smtClean="0"/>
              <a:t>сайт Образование</a:t>
            </a:r>
            <a:endParaRPr lang="et-EE" b="1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4" y="0"/>
            <a:ext cx="8035636" cy="6858000"/>
          </a:xfrm>
        </p:spPr>
      </p:pic>
      <p:sp>
        <p:nvSpPr>
          <p:cNvPr id="20" name="Rounded Rectangle 19"/>
          <p:cNvSpPr/>
          <p:nvPr/>
        </p:nvSpPr>
        <p:spPr>
          <a:xfrm>
            <a:off x="4180114" y="0"/>
            <a:ext cx="8011886" cy="155566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1" name="Rounded Rectangle 20"/>
          <p:cNvSpPr/>
          <p:nvPr/>
        </p:nvSpPr>
        <p:spPr>
          <a:xfrm>
            <a:off x="4180114" y="6507677"/>
            <a:ext cx="8011886" cy="350323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2" name="Rounded Rectangle 21"/>
          <p:cNvSpPr/>
          <p:nvPr/>
        </p:nvSpPr>
        <p:spPr>
          <a:xfrm>
            <a:off x="4180114" y="1828799"/>
            <a:ext cx="7920842" cy="4488873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2150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82" y="1231279"/>
            <a:ext cx="3748726" cy="9763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</a:t>
            </a:r>
            <a:r>
              <a:rPr lang="en-US" dirty="0" smtClean="0"/>
              <a:t>WEB </a:t>
            </a:r>
            <a:r>
              <a:rPr lang="ru-RU" dirty="0" smtClean="0"/>
              <a:t>страницы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Раздел </a:t>
            </a:r>
            <a:r>
              <a:rPr lang="en-US" b="1" dirty="0" smtClean="0"/>
              <a:t>HEADER</a:t>
            </a:r>
            <a:endParaRPr lang="et-EE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50" y="2631635"/>
            <a:ext cx="10928529" cy="2201621"/>
          </a:xfrm>
        </p:spPr>
      </p:pic>
      <p:sp>
        <p:nvSpPr>
          <p:cNvPr id="9" name="Rounded Rectangle 8"/>
          <p:cNvSpPr/>
          <p:nvPr/>
        </p:nvSpPr>
        <p:spPr>
          <a:xfrm>
            <a:off x="1211283" y="2612571"/>
            <a:ext cx="10842172" cy="155566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0" name="Rounded Rectangle 9"/>
          <p:cNvSpPr/>
          <p:nvPr/>
        </p:nvSpPr>
        <p:spPr>
          <a:xfrm>
            <a:off x="1211283" y="4168239"/>
            <a:ext cx="10842172" cy="62939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grpSp>
        <p:nvGrpSpPr>
          <p:cNvPr id="18" name="Group 17"/>
          <p:cNvGrpSpPr/>
          <p:nvPr/>
        </p:nvGrpSpPr>
        <p:grpSpPr>
          <a:xfrm>
            <a:off x="2968833" y="1448790"/>
            <a:ext cx="3663536" cy="1163781"/>
            <a:chOff x="2968833" y="1448790"/>
            <a:chExt cx="3663536" cy="1163781"/>
          </a:xfrm>
        </p:grpSpPr>
        <p:sp>
          <p:nvSpPr>
            <p:cNvPr id="5" name="TextBox 4"/>
            <p:cNvSpPr txBox="1"/>
            <p:nvPr/>
          </p:nvSpPr>
          <p:spPr>
            <a:xfrm>
              <a:off x="2968833" y="1448790"/>
              <a:ext cx="1888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/>
                <a:t>Лого</a:t>
              </a:r>
              <a:endParaRPr lang="et-EE" sz="3200" dirty="0"/>
            </a:p>
          </p:txBody>
        </p:sp>
        <p:cxnSp>
          <p:nvCxnSpPr>
            <p:cNvPr id="7" name="Straight Arrow Connector 6"/>
            <p:cNvCxnSpPr>
              <a:stCxn id="5" idx="3"/>
              <a:endCxn id="9" idx="0"/>
            </p:cNvCxnSpPr>
            <p:nvPr/>
          </p:nvCxnSpPr>
          <p:spPr>
            <a:xfrm>
              <a:off x="4857009" y="1741178"/>
              <a:ext cx="1775360" cy="8713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22567" y="4797631"/>
            <a:ext cx="4209802" cy="952910"/>
            <a:chOff x="2422567" y="4797631"/>
            <a:chExt cx="4209802" cy="952910"/>
          </a:xfrm>
        </p:grpSpPr>
        <p:sp>
          <p:nvSpPr>
            <p:cNvPr id="12" name="TextBox 11"/>
            <p:cNvSpPr txBox="1"/>
            <p:nvPr/>
          </p:nvSpPr>
          <p:spPr>
            <a:xfrm>
              <a:off x="2422567" y="5165766"/>
              <a:ext cx="1888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/>
                <a:t>МЕНЮ</a:t>
              </a:r>
              <a:endParaRPr lang="et-EE" sz="3200" dirty="0"/>
            </a:p>
          </p:txBody>
        </p:sp>
        <p:cxnSp>
          <p:nvCxnSpPr>
            <p:cNvPr id="15" name="Straight Arrow Connector 14"/>
            <p:cNvCxnSpPr>
              <a:stCxn id="12" idx="0"/>
              <a:endCxn id="10" idx="2"/>
            </p:cNvCxnSpPr>
            <p:nvPr/>
          </p:nvCxnSpPr>
          <p:spPr>
            <a:xfrm flipV="1">
              <a:off x="3366655" y="4797631"/>
              <a:ext cx="3265714" cy="3681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340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3882" y="1231279"/>
            <a:ext cx="3748726" cy="9763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Структура </a:t>
            </a:r>
            <a:r>
              <a:rPr lang="en-US" dirty="0" smtClean="0"/>
              <a:t>WEB </a:t>
            </a:r>
            <a:r>
              <a:rPr lang="ru-RU" dirty="0" smtClean="0"/>
              <a:t>страницы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Раздел </a:t>
            </a:r>
            <a:r>
              <a:rPr lang="en-US" b="1" dirty="0" smtClean="0"/>
              <a:t>CONTENT</a:t>
            </a:r>
            <a:endParaRPr lang="et-EE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76" y="1917618"/>
            <a:ext cx="7771488" cy="3056652"/>
          </a:xfrm>
        </p:spPr>
      </p:pic>
    </p:spTree>
    <p:extLst>
      <p:ext uri="{BB962C8B-B14F-4D97-AF65-F5344CB8AC3E}">
        <p14:creationId xmlns:p14="http://schemas.microsoft.com/office/powerpoint/2010/main" val="70572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3882" y="1231279"/>
            <a:ext cx="3748726" cy="9763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Структура </a:t>
            </a:r>
            <a:r>
              <a:rPr lang="en-US" dirty="0" smtClean="0"/>
              <a:t>WEB </a:t>
            </a:r>
            <a:r>
              <a:rPr lang="ru-RU" dirty="0" smtClean="0"/>
              <a:t>страницы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Раздел </a:t>
            </a:r>
            <a:r>
              <a:rPr lang="en-US" b="1" dirty="0" smtClean="0"/>
              <a:t>CONTENT</a:t>
            </a:r>
            <a:endParaRPr lang="et-EE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477" y="1917618"/>
            <a:ext cx="7457707" cy="297535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11629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203</TotalTime>
  <Words>227</Words>
  <Application>Microsoft Office PowerPoint</Application>
  <PresentationFormat>Custom</PresentationFormat>
  <Paragraphs>58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Легкий дым</vt:lpstr>
      <vt:lpstr>Создание WEB сайта</vt:lpstr>
      <vt:lpstr>Структура WEB страницы</vt:lpstr>
      <vt:lpstr>Структура WEB страницы</vt:lpstr>
      <vt:lpstr>Структура WEB страницы</vt:lpstr>
      <vt:lpstr>Подготовка к работе</vt:lpstr>
      <vt:lpstr>Структура WEB страницы  Задание – сайт Образование</vt:lpstr>
      <vt:lpstr>Структура WEB страницы  Раздел HEADER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Функции</vt:lpstr>
      <vt:lpstr>Функции для работы с файлами</vt:lpstr>
      <vt:lpstr>Суперглобальный массив                      $_SERVER[‘PHP_SELF’]</vt:lpstr>
      <vt:lpstr>Параметр PHP_SELF</vt:lpstr>
      <vt:lpstr>Передача и чтение данных </vt:lpstr>
      <vt:lpstr>Передача и чтение данных </vt:lpstr>
      <vt:lpstr>Передача данных методом GET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pupil</dc:creator>
  <cp:lastModifiedBy>pupil</cp:lastModifiedBy>
  <cp:revision>20</cp:revision>
  <dcterms:created xsi:type="dcterms:W3CDTF">2014-08-26T23:43:54Z</dcterms:created>
  <dcterms:modified xsi:type="dcterms:W3CDTF">2015-10-11T18:29:16Z</dcterms:modified>
</cp:coreProperties>
</file>