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3A9"/>
    <a:srgbClr val="3A5E64"/>
    <a:srgbClr val="0E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9" autoAdjust="0"/>
    <p:restoredTop sz="94611"/>
  </p:normalViewPr>
  <p:slideViewPr>
    <p:cSldViewPr snapToGrid="0" showGuides="1">
      <p:cViewPr varScale="1">
        <p:scale>
          <a:sx n="134" d="100"/>
          <a:sy n="134" d="100"/>
        </p:scale>
        <p:origin x="1360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>
            <a:extLst>
              <a:ext uri="{FF2B5EF4-FFF2-40B4-BE49-F238E27FC236}">
                <a16:creationId xmlns:a16="http://schemas.microsoft.com/office/drawing/2014/main" id="{FA9F89F4-854F-71B3-634C-E54D13304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1"/>
          <a:stretch/>
        </p:blipFill>
        <p:spPr>
          <a:xfrm>
            <a:off x="0" y="649508"/>
            <a:ext cx="12192000" cy="6208492"/>
          </a:xfrm>
          <a:prstGeom prst="rect">
            <a:avLst/>
          </a:prstGeom>
        </p:spPr>
      </p:pic>
      <p:sp>
        <p:nvSpPr>
          <p:cNvPr id="8" name="矩形 5">
            <a:extLst>
              <a:ext uri="{FF2B5EF4-FFF2-40B4-BE49-F238E27FC236}">
                <a16:creationId xmlns:a16="http://schemas.microsoft.com/office/drawing/2014/main" id="{6F534A5C-B98B-8E53-7306-05927B9882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1000">
                <a:srgbClr val="FFFFFF">
                  <a:alpha val="5000"/>
                </a:srgbClr>
              </a:gs>
              <a:gs pos="25000">
                <a:schemeClr val="bg1"/>
              </a:gs>
              <a:gs pos="82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106" y="235013"/>
            <a:ext cx="11483788" cy="17668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30824"/>
            <a:ext cx="9144000" cy="546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3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5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6">
            <a:extLst>
              <a:ext uri="{FF2B5EF4-FFF2-40B4-BE49-F238E27FC236}">
                <a16:creationId xmlns:a16="http://schemas.microsoft.com/office/drawing/2014/main" id="{28FA3B49-93D3-5933-3814-00CFBF4DB7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61" b="28753"/>
          <a:stretch/>
        </p:blipFill>
        <p:spPr>
          <a:xfrm>
            <a:off x="0" y="-134469"/>
            <a:ext cx="12192000" cy="2572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2438401"/>
            <a:ext cx="11474824" cy="3738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: 剪去单角 11">
            <a:extLst>
              <a:ext uri="{FF2B5EF4-FFF2-40B4-BE49-F238E27FC236}">
                <a16:creationId xmlns:a16="http://schemas.microsoft.com/office/drawing/2014/main" id="{B3DEE701-3887-E12A-C888-A0268DA74483}"/>
              </a:ext>
            </a:extLst>
          </p:cNvPr>
          <p:cNvSpPr/>
          <p:nvPr userDrawn="1"/>
        </p:nvSpPr>
        <p:spPr>
          <a:xfrm>
            <a:off x="0" y="1831098"/>
            <a:ext cx="3886200" cy="607303"/>
          </a:xfrm>
          <a:prstGeom prst="snip1Rect">
            <a:avLst>
              <a:gd name="adj" fmla="val 472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8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0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1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6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5528-5EF5-4B1A-A9E5-A036D49DC8E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3635-3E31-4614-BAD0-08B15FFA4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1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pan@zju.edu.c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1928-EED3-C1D9-FC65-2CE20960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963"/>
            <a:ext cx="12192000" cy="1766825"/>
          </a:xfrm>
        </p:spPr>
        <p:txBody>
          <a:bodyPr lIns="9000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International</a:t>
            </a:r>
            <a:r>
              <a:rPr lang="zh-CN" altLang="en-US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 </a:t>
            </a: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Workshop</a:t>
            </a:r>
            <a:r>
              <a:rPr lang="zh-CN" altLang="en-US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 </a:t>
            </a: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of</a:t>
            </a:r>
            <a:b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</a:br>
            <a:r>
              <a:rPr lang="zh-CN" altLang="en-US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Multi-</a:t>
            </a: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S</a:t>
            </a:r>
            <a:r>
              <a:rPr lang="zh-CN" altLang="en-US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cale</a:t>
            </a: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</a:t>
            </a:r>
            <a:r>
              <a:rPr lang="zh-CN" altLang="en-US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 Multi-Media</a:t>
            </a: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&amp;</a:t>
            </a:r>
            <a:r>
              <a:rPr lang="zh-CN" altLang="en-US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 Multi-Physics Rheology</a:t>
            </a: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(M</a:t>
            </a:r>
            <a:r>
              <a:rPr lang="en-US" altLang="zh-CN" sz="4000" b="1" baseline="30000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3</a:t>
            </a:r>
            <a: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Rheo)</a:t>
            </a:r>
            <a:r>
              <a:rPr lang="zh-CN" altLang="en-US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 </a:t>
            </a:r>
            <a:br>
              <a:rPr lang="en-US" altLang="zh-CN" sz="4000" b="1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</a:br>
            <a:r>
              <a:rPr lang="en-US" altLang="zh-CN" sz="3200" dirty="0">
                <a:ln w="0"/>
                <a:solidFill>
                  <a:srgbClr val="3A5E64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– </a:t>
            </a:r>
            <a:r>
              <a:rPr lang="zh-CN" altLang="en-US" sz="3200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AI, </a:t>
            </a:r>
            <a:r>
              <a:rPr lang="en-US" altLang="zh-CN" sz="3200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HPC</a:t>
            </a:r>
            <a:r>
              <a:rPr lang="zh-CN" altLang="en-US" sz="3200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 </a:t>
            </a:r>
            <a:r>
              <a:rPr lang="en-US" altLang="zh-CN" sz="3200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&amp;</a:t>
            </a:r>
            <a:r>
              <a:rPr lang="zh-CN" altLang="en-US" sz="3200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YaHei" panose="020B0503020204020204" pitchFamily="34" charset="-122"/>
                <a:cs typeface="Microsoft Himalaya" pitchFamily="2" charset="0"/>
              </a:rPr>
              <a:t> Quantitative Verificatio</a:t>
            </a:r>
            <a:r>
              <a:rPr lang="en-US" altLang="zh-CN" sz="3200" dirty="0">
                <a:ln w="0"/>
                <a:solidFill>
                  <a:srgbClr val="3A5E64"/>
                </a:solidFill>
                <a:effectLst/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ns</a:t>
            </a:r>
            <a:endParaRPr lang="en-CN" sz="4000" dirty="0">
              <a:effectLst/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CF13-6B4D-02BC-F4ED-8FA8E8CBD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2788"/>
            <a:ext cx="9144000" cy="8948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sz="2800" b="1" dirty="0">
                <a:ln w="0"/>
                <a:solidFill>
                  <a:srgbClr val="6393A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Hangzhou, China</a:t>
            </a:r>
          </a:p>
          <a:p>
            <a:pPr algn="ctr"/>
            <a:r>
              <a:rPr lang="en-US" altLang="zh-CN" sz="2800" b="1" dirty="0">
                <a:ln w="0"/>
                <a:solidFill>
                  <a:srgbClr val="6393A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August 30th - September 1st , 2024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414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1AD5E40-A5C5-4388-8F48-F942D5AF076C}"/>
              </a:ext>
            </a:extLst>
          </p:cNvPr>
          <p:cNvSpPr txBox="1"/>
          <p:nvPr/>
        </p:nvSpPr>
        <p:spPr>
          <a:xfrm>
            <a:off x="225602" y="2639259"/>
            <a:ext cx="5470350" cy="3970318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just"/>
            <a:r>
              <a:rPr lang="zh-CN" altLang="en-US" sz="1700" dirty="0">
                <a:cs typeface="Microsoft Himalaya" pitchFamily="2" charset="0"/>
              </a:rPr>
              <a:t>The 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interdisciplinary</a:t>
            </a:r>
            <a:r>
              <a:rPr lang="zh-CN" altLang="en-US" sz="1700" dirty="0">
                <a:cs typeface="Microsoft Himalaya" pitchFamily="2" charset="0"/>
              </a:rPr>
              <a:t> of rheology 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with</a:t>
            </a:r>
            <a:r>
              <a:rPr lang="zh-CN" altLang="en-US" sz="1700" dirty="0">
                <a:cs typeface="Microsoft Himalaya" pitchFamily="2" charset="0"/>
              </a:rPr>
              <a:t> artificial intel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l</a:t>
            </a:r>
            <a:r>
              <a:rPr lang="zh-CN" altLang="en-US" sz="1700" dirty="0">
                <a:cs typeface="Microsoft Himalaya" pitchFamily="2" charset="0"/>
              </a:rPr>
              <a:t>igence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 and high performance </a:t>
            </a:r>
            <a:r>
              <a:rPr lang="zh-CN" altLang="en-US" sz="1700" dirty="0">
                <a:cs typeface="Microsoft Himalaya" pitchFamily="2" charset="0"/>
              </a:rPr>
              <a:t>computing is an important trend in cutting-edge research, which provides more advanced theoretical and computational tools for the modelling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s</a:t>
            </a:r>
            <a:r>
              <a:rPr lang="zh-CN" altLang="en-US" sz="1700" dirty="0">
                <a:cs typeface="Microsoft Himalaya" pitchFamily="2" charset="0"/>
              </a:rPr>
              <a:t> and simulation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s</a:t>
            </a:r>
            <a:r>
              <a:rPr lang="zh-CN" altLang="en-US" sz="1700" dirty="0">
                <a:cs typeface="Microsoft Himalaya" pitchFamily="2" charset="0"/>
              </a:rPr>
              <a:t> of multi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-</a:t>
            </a:r>
            <a:r>
              <a:rPr lang="zh-CN" altLang="en-US" sz="1700" dirty="0">
                <a:cs typeface="Microsoft Himalaya" pitchFamily="2" charset="0"/>
              </a:rPr>
              <a:t>scale, multi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-</a:t>
            </a:r>
            <a:r>
              <a:rPr lang="zh-CN" altLang="en-US" sz="1700" dirty="0">
                <a:cs typeface="Microsoft Himalaya" pitchFamily="2" charset="0"/>
              </a:rPr>
              <a:t>medi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a</a:t>
            </a:r>
            <a:r>
              <a:rPr lang="zh-CN" altLang="en-US" sz="1700" dirty="0">
                <a:cs typeface="Microsoft Himalaya" pitchFamily="2" charset="0"/>
              </a:rPr>
              <a:t> and multi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-</a:t>
            </a:r>
            <a:r>
              <a:rPr lang="zh-CN" altLang="en-US" sz="1700" dirty="0">
                <a:cs typeface="Microsoft Himalaya" pitchFamily="2" charset="0"/>
              </a:rPr>
              <a:t>physics complex 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systems</a:t>
            </a:r>
            <a:r>
              <a:rPr lang="zh-CN" altLang="en-US" sz="1700" dirty="0">
                <a:cs typeface="Microsoft Himalaya" pitchFamily="2" charset="0"/>
              </a:rPr>
              <a:t>. </a:t>
            </a:r>
            <a:endParaRPr lang="en-US" altLang="zh-CN" sz="1700" dirty="0">
              <a:ea typeface="Microsoft Himalaya" pitchFamily="2" charset="0"/>
              <a:cs typeface="Microsoft Himalaya" pitchFamily="2" charset="0"/>
            </a:endParaRPr>
          </a:p>
          <a:p>
            <a:pPr algn="just"/>
            <a:endParaRPr lang="en-US" altLang="zh-CN" sz="1700" dirty="0">
              <a:ea typeface="Microsoft Himalaya" pitchFamily="2" charset="0"/>
              <a:cs typeface="Microsoft Himalaya" pitchFamily="2" charset="0"/>
            </a:endParaRPr>
          </a:p>
          <a:p>
            <a:pPr algn="just"/>
            <a:r>
              <a:rPr lang="zh-CN" altLang="en-US" sz="1700" dirty="0">
                <a:cs typeface="Microsoft Himalaya" pitchFamily="2" charset="0"/>
              </a:rPr>
              <a:t>This 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workshop</a:t>
            </a:r>
            <a:r>
              <a:rPr lang="zh-CN" altLang="en-US" sz="1700" dirty="0">
                <a:cs typeface="Microsoft Himalaya" pitchFamily="2" charset="0"/>
              </a:rPr>
              <a:t> provides a platform for scholars in the fields of multi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-</a:t>
            </a:r>
            <a:r>
              <a:rPr lang="zh-CN" altLang="en-US" sz="1700" dirty="0">
                <a:cs typeface="Microsoft Himalaya" pitchFamily="2" charset="0"/>
              </a:rPr>
              <a:t>scale modelling, multi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-</a:t>
            </a:r>
            <a:r>
              <a:rPr lang="zh-CN" altLang="en-US" sz="1700" dirty="0">
                <a:cs typeface="Microsoft Himalaya" pitchFamily="2" charset="0"/>
              </a:rPr>
              <a:t>physics and multi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-</a:t>
            </a:r>
            <a:r>
              <a:rPr lang="zh-CN" altLang="en-US" sz="1700" dirty="0">
                <a:cs typeface="Microsoft Himalaya" pitchFamily="2" charset="0"/>
              </a:rPr>
              <a:t>medi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a</a:t>
            </a:r>
            <a:r>
              <a:rPr lang="zh-CN" altLang="en-US" sz="1700" dirty="0">
                <a:cs typeface="Microsoft Himalaya" pitchFamily="2" charset="0"/>
              </a:rPr>
              <a:t> rheology to discuss the latest advances and future research directions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, with the special focus</a:t>
            </a:r>
            <a:r>
              <a:rPr lang="zh-CN" altLang="en-US" sz="1700" dirty="0">
                <a:cs typeface="Microsoft Himalaya" pitchFamily="2" charset="0"/>
              </a:rPr>
              <a:t> 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on</a:t>
            </a:r>
            <a:r>
              <a:rPr lang="zh-CN" altLang="en-US" sz="1700" dirty="0">
                <a:cs typeface="Microsoft Himalaya" pitchFamily="2" charset="0"/>
              </a:rPr>
              <a:t> 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the applications of </a:t>
            </a:r>
            <a:r>
              <a:rPr lang="zh-CN" altLang="en-US" sz="1700" dirty="0">
                <a:cs typeface="Microsoft Himalaya" pitchFamily="2" charset="0"/>
              </a:rPr>
              <a:t>artificial intelligence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,</a:t>
            </a:r>
            <a:r>
              <a:rPr lang="zh-CN" altLang="en-US" sz="1700" dirty="0">
                <a:cs typeface="Microsoft Himalaya" pitchFamily="2" charset="0"/>
              </a:rPr>
              <a:t> </a:t>
            </a:r>
            <a:r>
              <a:rPr lang="en-US" altLang="zh-CN" sz="1700" dirty="0">
                <a:ea typeface="Microsoft Himalaya" pitchFamily="2" charset="0"/>
                <a:cs typeface="Microsoft Himalaya" pitchFamily="2" charset="0"/>
              </a:rPr>
              <a:t>high performance computing and quantitative verifications</a:t>
            </a:r>
            <a:r>
              <a:rPr lang="zh-CN" altLang="en-US" sz="1700" dirty="0">
                <a:cs typeface="Microsoft Himalaya" pitchFamily="2" charset="0"/>
              </a:rPr>
              <a:t> in the field of rheology of complex systems.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2B84CC-A227-47E3-8CEF-29AA66740CAE}"/>
              </a:ext>
            </a:extLst>
          </p:cNvPr>
          <p:cNvSpPr txBox="1"/>
          <p:nvPr/>
        </p:nvSpPr>
        <p:spPr>
          <a:xfrm>
            <a:off x="6496049" y="2639259"/>
            <a:ext cx="547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Scientific Topics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CF0706-02E3-42AF-8B6D-C022713DD3F4}"/>
              </a:ext>
            </a:extLst>
          </p:cNvPr>
          <p:cNvSpPr txBox="1"/>
          <p:nvPr/>
        </p:nvSpPr>
        <p:spPr>
          <a:xfrm>
            <a:off x="6496047" y="3167042"/>
            <a:ext cx="547035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Microsoft Himalaya" pitchFamily="2" charset="0"/>
              </a:rPr>
              <a:t>Data-</a:t>
            </a:r>
            <a:r>
              <a:rPr lang="en-US" altLang="zh-CN" dirty="0">
                <a:cs typeface="Microsoft Himalaya" pitchFamily="2" charset="0"/>
              </a:rPr>
              <a:t>D</a:t>
            </a:r>
            <a:r>
              <a:rPr lang="zh-CN" altLang="en-US" dirty="0">
                <a:cs typeface="Microsoft Himalaya" pitchFamily="2" charset="0"/>
              </a:rPr>
              <a:t>riven </a:t>
            </a:r>
            <a:r>
              <a:rPr lang="en-US" altLang="zh-CN" dirty="0">
                <a:cs typeface="Microsoft Himalaya" pitchFamily="2" charset="0"/>
              </a:rPr>
              <a:t>R</a:t>
            </a:r>
            <a:r>
              <a:rPr lang="zh-CN" altLang="en-US" dirty="0">
                <a:cs typeface="Microsoft Himalaya" pitchFamily="2" charset="0"/>
              </a:rPr>
              <a:t>esearch in </a:t>
            </a:r>
            <a:r>
              <a:rPr lang="en-US" altLang="zh-CN" dirty="0">
                <a:cs typeface="Microsoft Himalaya" pitchFamily="2" charset="0"/>
              </a:rPr>
              <a:t>R</a:t>
            </a:r>
            <a:r>
              <a:rPr lang="zh-CN" altLang="en-US" dirty="0">
                <a:cs typeface="Microsoft Himalaya" pitchFamily="2" charset="0"/>
              </a:rPr>
              <a:t>heology</a:t>
            </a:r>
            <a:endParaRPr lang="en-US" altLang="zh-CN" dirty="0">
              <a:ea typeface="Microsoft Himalaya" pitchFamily="2" charset="0"/>
              <a:cs typeface="Microsoft Himalaya" pitchFamily="2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a typeface="Microsoft Himalaya" pitchFamily="2" charset="0"/>
                <a:cs typeface="Microsoft Himalaya" pitchFamily="2" charset="0"/>
              </a:rPr>
              <a:t>Applications of </a:t>
            </a:r>
            <a:r>
              <a:rPr lang="zh-CN" altLang="en-US" dirty="0">
                <a:cs typeface="Microsoft Himalaya" pitchFamily="2" charset="0"/>
              </a:rPr>
              <a:t>Artificial Intelligence in Rheology</a:t>
            </a:r>
            <a:endParaRPr lang="en-US" altLang="zh-CN" dirty="0">
              <a:ea typeface="Microsoft Himalaya" pitchFamily="2" charset="0"/>
              <a:cs typeface="Microsoft Himalaya" pitchFamily="2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Rheological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odel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ing and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uantitative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erification</a:t>
            </a:r>
            <a:endParaRPr lang="en-US" altLang="zh-CN" dirty="0">
              <a:latin typeface="Calibri" panose="020F0502020204030204" pitchFamily="34" charset="0"/>
              <a:ea typeface="Microsoft Himalaya" pitchFamily="2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Microsoft Himalaya" pitchFamily="2" charset="0"/>
              </a:rPr>
              <a:t>Massively </a:t>
            </a:r>
            <a:r>
              <a:rPr lang="en-US" altLang="zh-CN" dirty="0">
                <a:cs typeface="Microsoft Himalaya" pitchFamily="2" charset="0"/>
              </a:rPr>
              <a:t>P</a:t>
            </a:r>
            <a:r>
              <a:rPr lang="zh-CN" altLang="en-US" dirty="0">
                <a:cs typeface="Microsoft Himalaya" pitchFamily="2" charset="0"/>
              </a:rPr>
              <a:t>arallel </a:t>
            </a:r>
            <a:r>
              <a:rPr lang="en-CN" altLang="zh-CN" dirty="0">
                <a:cs typeface="Microsoft Himalaya" pitchFamily="2" charset="0"/>
              </a:rPr>
              <a:t>Computing</a:t>
            </a:r>
            <a:r>
              <a:rPr lang="zh-CN" altLang="en-US" dirty="0">
                <a:cs typeface="Microsoft Himalaya" pitchFamily="2" charset="0"/>
              </a:rPr>
              <a:t> of </a:t>
            </a:r>
            <a:r>
              <a:rPr lang="en-US" altLang="zh-CN" dirty="0">
                <a:cs typeface="Microsoft Himalaya" pitchFamily="2" charset="0"/>
              </a:rPr>
              <a:t>C</a:t>
            </a:r>
            <a:r>
              <a:rPr lang="zh-CN" altLang="en-US" dirty="0">
                <a:cs typeface="Microsoft Himalaya" pitchFamily="2" charset="0"/>
              </a:rPr>
              <a:t>omplex </a:t>
            </a:r>
            <a:r>
              <a:rPr lang="en-US" altLang="zh-CN" dirty="0">
                <a:cs typeface="Microsoft Himalaya" pitchFamily="2" charset="0"/>
              </a:rPr>
              <a:t>R</a:t>
            </a:r>
            <a:r>
              <a:rPr lang="zh-CN" altLang="en-US" dirty="0">
                <a:cs typeface="Microsoft Himalaya" pitchFamily="2" charset="0"/>
              </a:rPr>
              <a:t>heological </a:t>
            </a:r>
            <a:r>
              <a:rPr lang="en-US" altLang="zh-CN" dirty="0">
                <a:cs typeface="Microsoft Himalaya" pitchFamily="2" charset="0"/>
              </a:rPr>
              <a:t>S</a:t>
            </a:r>
            <a:r>
              <a:rPr lang="zh-CN" altLang="en-US" dirty="0">
                <a:cs typeface="Microsoft Himalaya" pitchFamily="2" charset="0"/>
              </a:rPr>
              <a:t>ystems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8A8530-DF9E-4335-BE95-253C5A09E8DE}"/>
              </a:ext>
            </a:extLst>
          </p:cNvPr>
          <p:cNvSpPr txBox="1"/>
          <p:nvPr/>
        </p:nvSpPr>
        <p:spPr>
          <a:xfrm>
            <a:off x="225601" y="1902053"/>
            <a:ext cx="347009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Microsoft Himalaya" pitchFamily="2" charset="0"/>
                <a:cs typeface="Microsoft Himalaya" pitchFamily="2" charset="0"/>
              </a:rPr>
              <a:t>Call for Abstracts</a:t>
            </a:r>
            <a:endParaRPr lang="zh-CN" altLang="en-US" sz="2400" b="1" dirty="0">
              <a:solidFill>
                <a:schemeClr val="bg1"/>
              </a:solidFill>
              <a:cs typeface="Microsoft Himalaya" pitchFamily="2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ACB5B73C-59E8-E7E1-3E59-34C479664716}"/>
              </a:ext>
            </a:extLst>
          </p:cNvPr>
          <p:cNvSpPr txBox="1"/>
          <p:nvPr/>
        </p:nvSpPr>
        <p:spPr>
          <a:xfrm>
            <a:off x="6496048" y="4941320"/>
            <a:ext cx="547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Workshop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zh-CN" altLang="en-US" sz="24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4BD615DE-A3BC-17E9-AD24-D99831DACD48}"/>
              </a:ext>
            </a:extLst>
          </p:cNvPr>
          <p:cNvSpPr txBox="1"/>
          <p:nvPr/>
        </p:nvSpPr>
        <p:spPr>
          <a:xfrm>
            <a:off x="6496047" y="5469103"/>
            <a:ext cx="5470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3550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cs typeface="Microsoft Himalaya" pitchFamily="2" charset="0"/>
              </a:rPr>
              <a:t>Plenary Lectures</a:t>
            </a:r>
          </a:p>
          <a:p>
            <a:pPr marL="1733550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Microsoft Himalaya" pitchFamily="2" charset="0"/>
              </a:rPr>
              <a:t>Session</a:t>
            </a:r>
            <a:r>
              <a:rPr lang="en-US" altLang="zh-CN" dirty="0">
                <a:cs typeface="Microsoft Himalaya" pitchFamily="2" charset="0"/>
              </a:rPr>
              <a:t> Presentations</a:t>
            </a:r>
          </a:p>
          <a:p>
            <a:pPr marL="1733550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Microsoft Himalaya" pitchFamily="2" charset="0"/>
              </a:rPr>
              <a:t>Poster Exhibition</a:t>
            </a:r>
            <a:r>
              <a:rPr lang="en-US" altLang="zh-CN" dirty="0">
                <a:cs typeface="Microsoft Himalaya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316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EA5CA95-194A-41EE-BAC7-3DDF6A4F00AC}"/>
              </a:ext>
            </a:extLst>
          </p:cNvPr>
          <p:cNvSpPr txBox="1"/>
          <p:nvPr/>
        </p:nvSpPr>
        <p:spPr>
          <a:xfrm>
            <a:off x="6496049" y="2639258"/>
            <a:ext cx="547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Submission</a:t>
            </a:r>
            <a:endParaRPr lang="zh-CN" altLang="en-US" sz="24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F7F8C-A732-4C31-AF56-E784A3F7B035}"/>
              </a:ext>
            </a:extLst>
          </p:cNvPr>
          <p:cNvSpPr txBox="1"/>
          <p:nvPr/>
        </p:nvSpPr>
        <p:spPr>
          <a:xfrm>
            <a:off x="225601" y="3211250"/>
            <a:ext cx="547034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Chairs</a:t>
            </a:r>
          </a:p>
          <a:p>
            <a:pPr lvl="1"/>
            <a:r>
              <a:rPr lang="en-US" altLang="zh-CN" sz="1600" b="1" dirty="0" err="1">
                <a:ea typeface="宋体" panose="02010600030101010101" pitchFamily="2" charset="-122"/>
              </a:rPr>
              <a:t>Nhan</a:t>
            </a:r>
            <a:r>
              <a:rPr lang="en-US" altLang="zh-CN" sz="1600" b="1" dirty="0">
                <a:ea typeface="宋体" panose="02010600030101010101" pitchFamily="2" charset="-122"/>
              </a:rPr>
              <a:t> Phan-</a:t>
            </a:r>
            <a:r>
              <a:rPr lang="en-US" altLang="zh-CN" sz="1600" b="1" dirty="0" err="1">
                <a:ea typeface="宋体" panose="02010600030101010101" pitchFamily="2" charset="-122"/>
              </a:rPr>
              <a:t>Thien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Zhejiang University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National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University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of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Singapore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 err="1">
                <a:ea typeface="宋体" panose="02010600030101010101" pitchFamily="2" charset="-122"/>
              </a:rPr>
              <a:t>Zhaosheng</a:t>
            </a:r>
            <a:r>
              <a:rPr lang="en-US" altLang="zh-CN" sz="1600" b="1" dirty="0">
                <a:ea typeface="宋体" panose="02010600030101010101" pitchFamily="2" charset="-122"/>
              </a:rPr>
              <a:t> Yu</a:t>
            </a:r>
          </a:p>
          <a:p>
            <a:pPr lvl="1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(Zhejiang University)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1" dirty="0"/>
              <a:t>Organizing</a:t>
            </a:r>
            <a:r>
              <a:rPr lang="zh-CN" altLang="en-US" b="1" dirty="0"/>
              <a:t> </a:t>
            </a:r>
            <a:r>
              <a:rPr lang="en-US" altLang="zh-CN" b="1" dirty="0"/>
              <a:t>Committee</a:t>
            </a:r>
          </a:p>
          <a:p>
            <a:pPr lvl="1">
              <a:spcBef>
                <a:spcPts val="600"/>
              </a:spcBef>
            </a:pPr>
            <a:r>
              <a:rPr lang="en-US" altLang="zh-CN" sz="1400" b="1" dirty="0" err="1">
                <a:ea typeface="宋体" panose="02010600030101010101" pitchFamily="2" charset="-122"/>
              </a:rPr>
              <a:t>Zhaosheng</a:t>
            </a:r>
            <a:r>
              <a:rPr lang="en-US" altLang="zh-CN" sz="1400" b="1" dirty="0">
                <a:ea typeface="宋体" panose="02010600030101010101" pitchFamily="2" charset="-122"/>
              </a:rPr>
              <a:t> Yu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Zhejiang University</a:t>
            </a:r>
          </a:p>
          <a:p>
            <a:pPr lvl="1">
              <a:spcBef>
                <a:spcPts val="600"/>
              </a:spcBef>
            </a:pPr>
            <a:r>
              <a:rPr lang="en-US" altLang="zh-CN" sz="1400" b="1" dirty="0">
                <a:ea typeface="宋体" panose="02010600030101010101" pitchFamily="2" charset="-122"/>
              </a:rPr>
              <a:t>Dingyi Pan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Zhejiang University </a:t>
            </a:r>
          </a:p>
          <a:p>
            <a:pPr lvl="1">
              <a:spcBef>
                <a:spcPts val="600"/>
              </a:spcBef>
            </a:pPr>
            <a:r>
              <a:rPr lang="en-US" altLang="zh-CN" sz="1400" b="1" dirty="0" err="1">
                <a:ea typeface="宋体" panose="02010600030101010101" pitchFamily="2" charset="-122"/>
              </a:rPr>
              <a:t>Jingjun</a:t>
            </a:r>
            <a:r>
              <a:rPr lang="en-US" altLang="zh-CN" sz="1400" b="1" dirty="0">
                <a:ea typeface="宋体" panose="02010600030101010101" pitchFamily="2" charset="-122"/>
              </a:rPr>
              <a:t> Zhang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China University of Petroleum, Beijing</a:t>
            </a:r>
          </a:p>
          <a:p>
            <a:pPr lvl="1">
              <a:spcBef>
                <a:spcPts val="600"/>
              </a:spcBef>
            </a:pPr>
            <a:r>
              <a:rPr lang="en-US" altLang="zh-CN" sz="1400" b="1" dirty="0" err="1">
                <a:ea typeface="宋体" panose="02010600030101010101" pitchFamily="2" charset="-122"/>
              </a:rPr>
              <a:t>Xuefeng</a:t>
            </a:r>
            <a:r>
              <a:rPr lang="en-US" altLang="zh-CN" sz="1400" b="1" dirty="0">
                <a:ea typeface="宋体" panose="02010600030101010101" pitchFamily="2" charset="-122"/>
              </a:rPr>
              <a:t> Yuan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Guangzhou University</a:t>
            </a:r>
          </a:p>
          <a:p>
            <a:pPr lvl="1">
              <a:spcBef>
                <a:spcPts val="600"/>
              </a:spcBef>
            </a:pPr>
            <a:r>
              <a:rPr lang="en-US" altLang="zh-CN" sz="1400" b="1" dirty="0" err="1">
                <a:ea typeface="宋体" panose="02010600030101010101" pitchFamily="2" charset="-122"/>
              </a:rPr>
              <a:t>Yuyuan</a:t>
            </a:r>
            <a:r>
              <a:rPr lang="en-US" altLang="zh-CN" sz="1400" b="1" dirty="0">
                <a:ea typeface="宋体" panose="02010600030101010101" pitchFamily="2" charset="-122"/>
              </a:rPr>
              <a:t> Lu 		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</a:rPr>
              <a:t>Changchun Institute of Applied Chemistry, CAS</a:t>
            </a:r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50BF9229-52D1-2B47-8012-DD33F3E32A2E}"/>
              </a:ext>
            </a:extLst>
          </p:cNvPr>
          <p:cNvSpPr txBox="1"/>
          <p:nvPr/>
        </p:nvSpPr>
        <p:spPr>
          <a:xfrm>
            <a:off x="6496049" y="3239650"/>
            <a:ext cx="5470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Organizing Committees Welcomes the Submission of Abstracts for Oral or Poster presentation, by Sending the Abstracts to 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????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zh-CN" b="1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zju.edu.cn</a:t>
            </a:r>
            <a:endParaRPr lang="en-US" altLang="zh-CN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12">
            <a:extLst>
              <a:ext uri="{FF2B5EF4-FFF2-40B4-BE49-F238E27FC236}">
                <a16:creationId xmlns:a16="http://schemas.microsoft.com/office/drawing/2014/main" id="{B233CA03-721E-0341-FA6E-CFF77F7F0BD4}"/>
              </a:ext>
            </a:extLst>
          </p:cNvPr>
          <p:cNvSpPr txBox="1"/>
          <p:nvPr/>
        </p:nvSpPr>
        <p:spPr>
          <a:xfrm>
            <a:off x="225601" y="1902053"/>
            <a:ext cx="347009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Microsoft Himalaya" pitchFamily="2" charset="0"/>
                <a:cs typeface="Microsoft Himalaya" pitchFamily="2" charset="0"/>
              </a:rPr>
              <a:t>Workshop Information</a:t>
            </a:r>
            <a:endParaRPr lang="zh-CN" altLang="en-US" sz="2400" b="1" dirty="0">
              <a:solidFill>
                <a:schemeClr val="bg1"/>
              </a:solidFill>
              <a:cs typeface="Microsoft Himalaya" pitchFamily="2" charset="0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076ED010-356F-366F-FEC1-722B7C22459F}"/>
              </a:ext>
            </a:extLst>
          </p:cNvPr>
          <p:cNvSpPr txBox="1"/>
          <p:nvPr/>
        </p:nvSpPr>
        <p:spPr>
          <a:xfrm>
            <a:off x="225601" y="2639259"/>
            <a:ext cx="547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Workshop</a:t>
            </a:r>
            <a:r>
              <a:rPr lang="zh-CN" altLang="en-US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Committees</a:t>
            </a: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84F9AFAF-63CF-2A01-C11A-F704B52EA474}"/>
              </a:ext>
            </a:extLst>
          </p:cNvPr>
          <p:cNvSpPr txBox="1"/>
          <p:nvPr/>
        </p:nvSpPr>
        <p:spPr>
          <a:xfrm>
            <a:off x="6496050" y="5070256"/>
            <a:ext cx="547035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cs typeface="Microsoft Himalaya" pitchFamily="2" charset="0"/>
              </a:rPr>
              <a:t>Submission Deadline: 		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May 15</a:t>
            </a:r>
            <a:r>
              <a:rPr lang="en-US" altLang="zh-CN" b="1" baseline="30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th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2024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cs typeface="Microsoft Himalaya" pitchFamily="2" charset="0"/>
              </a:rPr>
              <a:t>Notification of Acceptance: 	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June 31</a:t>
            </a:r>
            <a:r>
              <a:rPr lang="en-US" altLang="zh-CN" b="1" baseline="30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st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2024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cs typeface="Microsoft Himalaya" pitchFamily="2" charset="0"/>
              </a:rPr>
              <a:t>Online Registration Deadline:	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July 30</a:t>
            </a:r>
            <a:r>
              <a:rPr lang="en-US" altLang="zh-CN" b="1" baseline="30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th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	2024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cs typeface="Microsoft Himalaya" pitchFamily="2" charset="0"/>
              </a:rPr>
              <a:t>Workshop Opens:		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August 30</a:t>
            </a:r>
            <a:r>
              <a:rPr lang="en-US" altLang="zh-CN" b="1" baseline="30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th</a:t>
            </a:r>
            <a:r>
              <a:rPr lang="en-US" altLang="zh-CN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2024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76E3F3F8-EBDF-302E-D092-C483C51AF8DA}"/>
              </a:ext>
            </a:extLst>
          </p:cNvPr>
          <p:cNvSpPr txBox="1"/>
          <p:nvPr/>
        </p:nvSpPr>
        <p:spPr>
          <a:xfrm>
            <a:off x="6496049" y="4494291"/>
            <a:ext cx="547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Importance Dates</a:t>
            </a:r>
          </a:p>
        </p:txBody>
      </p:sp>
    </p:spTree>
    <p:extLst>
      <p:ext uri="{BB962C8B-B14F-4D97-AF65-F5344CB8AC3E}">
        <p14:creationId xmlns:p14="http://schemas.microsoft.com/office/powerpoint/2010/main" val="365496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C53F6A-BB4D-4E5D-9AD9-F77D956B7386}"/>
              </a:ext>
            </a:extLst>
          </p:cNvPr>
          <p:cNvSpPr/>
          <p:nvPr/>
        </p:nvSpPr>
        <p:spPr>
          <a:xfrm>
            <a:off x="2864295" y="1446729"/>
            <a:ext cx="6711069" cy="923330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5400" b="1" dirty="0">
                <a:ln w="0"/>
                <a:solidFill>
                  <a:srgbClr val="6393A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Hangzhou</a:t>
            </a:r>
            <a:endParaRPr lang="zh-CN" altLang="en-US" sz="5400" b="1" dirty="0">
              <a:ln w="0"/>
              <a:solidFill>
                <a:srgbClr val="6393A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EAC63D-9186-4C39-90EB-4CED261CC875}"/>
              </a:ext>
            </a:extLst>
          </p:cNvPr>
          <p:cNvSpPr txBox="1"/>
          <p:nvPr/>
        </p:nvSpPr>
        <p:spPr>
          <a:xfrm>
            <a:off x="9382124" y="5764589"/>
            <a:ext cx="280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Contact: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Dingyi Pan (Zhejiang University)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Email: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dpan@zju.edu.cn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5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289</TotalTime>
  <Words>343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Microsoft YaHei</vt:lpstr>
      <vt:lpstr>宋体</vt:lpstr>
      <vt:lpstr>Arial</vt:lpstr>
      <vt:lpstr>Calibri</vt:lpstr>
      <vt:lpstr>Calibri Light</vt:lpstr>
      <vt:lpstr>Microsoft Himalaya</vt:lpstr>
      <vt:lpstr>Times New Roman</vt:lpstr>
      <vt:lpstr>Office Theme</vt:lpstr>
      <vt:lpstr>International Workshop of Multi-Scale, Multi-Media &amp; Multi-Physics Rheology (M3Rheo)  – AI, HPC &amp; Quantitative Verifications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Yixuan Liang</dc:creator>
  <cp:lastModifiedBy>Dingyi Pan</cp:lastModifiedBy>
  <cp:revision>25</cp:revision>
  <dcterms:created xsi:type="dcterms:W3CDTF">2024-02-26T06:18:22Z</dcterms:created>
  <dcterms:modified xsi:type="dcterms:W3CDTF">2024-02-27T09:00:19Z</dcterms:modified>
</cp:coreProperties>
</file>