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Titillium Web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44F567-220C-45E7-AD7E-FEFF03C0BDD9}">
  <a:tblStyle styleId="{1444F567-220C-45E7-AD7E-FEFF03C0BD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c4876de6a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c4876de6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6c4876de6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c4876de6a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c4876de6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c4876de6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c4876de6a_1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c4876de6a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6c4876de6a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c4876de6a_1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c4876de6a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6c4876de6a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c4876de6a_1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c4876de6a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6c4876de6a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c4876de6a_1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c4876de6a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6c4876de6a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c4876de6a_1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c4876de6a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6c4876de6a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c4876de6a_1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c4876de6a_1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6c4876de6a_1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c4876de6a_1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c4876de6a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6c4876de6a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4876de6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c4876de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c4876de6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130300" y="2404534"/>
            <a:ext cx="58251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130300" y="4050833"/>
            <a:ext cx="58251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508001" y="609600"/>
            <a:ext cx="64476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508001" y="4470400"/>
            <a:ext cx="644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698500" y="609600"/>
            <a:ext cx="60705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024604" y="3632200"/>
            <a:ext cx="5418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508001" y="4470400"/>
            <a:ext cx="644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406403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6669758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508001" y="1931988"/>
            <a:ext cx="64476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508001" y="4527448"/>
            <a:ext cx="64476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698500" y="609600"/>
            <a:ext cx="60705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507999" y="4013200"/>
            <a:ext cx="644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508001" y="4527448"/>
            <a:ext cx="64476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06403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6669758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514349" y="609600"/>
            <a:ext cx="6441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507999" y="4013200"/>
            <a:ext cx="644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508001" y="4527448"/>
            <a:ext cx="64476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1791302" y="877189"/>
            <a:ext cx="38808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3839262" y="2746049"/>
            <a:ext cx="52515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529864" y="587850"/>
            <a:ext cx="52515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508000" y="2160589"/>
            <a:ext cx="6447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508001" y="2700867"/>
            <a:ext cx="64476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508001" y="4527448"/>
            <a:ext cx="6447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508000" y="2160589"/>
            <a:ext cx="3138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3817477" y="2160589"/>
            <a:ext cx="3138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506809" y="2160983"/>
            <a:ext cx="3139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506809" y="2737245"/>
            <a:ext cx="31392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3816287" y="2160983"/>
            <a:ext cx="3139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3816288" y="2737245"/>
            <a:ext cx="31392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508000" y="1498604"/>
            <a:ext cx="28908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3570346" y="514924"/>
            <a:ext cx="33852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508000" y="2777069"/>
            <a:ext cx="28908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508000" y="4800600"/>
            <a:ext cx="6447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508000" y="609600"/>
            <a:ext cx="64476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508000" y="5367338"/>
            <a:ext cx="6447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508000" y="2160589"/>
            <a:ext cx="6447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5403850" y="6041362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508000" y="6041362"/>
            <a:ext cx="472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482998" y="1030311"/>
            <a:ext cx="58251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F7597"/>
              </a:buClr>
              <a:buSzPts val="5400"/>
              <a:buFont typeface="Trebuchet MS"/>
              <a:buNone/>
            </a:pPr>
            <a:br>
              <a:rPr b="1" lang="en-US">
                <a:solidFill>
                  <a:srgbClr val="0F7597"/>
                </a:solidFill>
              </a:rPr>
            </a:br>
            <a:r>
              <a:rPr b="1" lang="en-US">
                <a:solidFill>
                  <a:srgbClr val="0F7597"/>
                </a:solidFill>
              </a:rPr>
              <a:t>Esperto.</a:t>
            </a:r>
            <a:br>
              <a:rPr b="1" lang="en-US">
                <a:solidFill>
                  <a:srgbClr val="0F7597"/>
                </a:solidFill>
              </a:rPr>
            </a:br>
            <a:r>
              <a:rPr b="1" lang="en-US">
                <a:solidFill>
                  <a:srgbClr val="0F7597"/>
                </a:solidFill>
              </a:rPr>
              <a:t>Smart Mirror Using IoT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483000" y="3311425"/>
            <a:ext cx="21816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chemeClr val="dk1"/>
                </a:solidFill>
              </a:rPr>
              <a:t>Abdul Muhaimin.T</a:t>
            </a:r>
            <a:endParaRPr sz="16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chemeClr val="dk1"/>
                </a:solidFill>
              </a:rPr>
              <a:t>Ayman Vajeeh .BP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chemeClr val="dk1"/>
                </a:solidFill>
              </a:rPr>
              <a:t>Jithin Raj.MK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>
                <a:solidFill>
                  <a:schemeClr val="dk1"/>
                </a:solidFill>
              </a:rPr>
              <a:t>Muhammed Jaseel .A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5226948" y="3311425"/>
            <a:ext cx="19452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Mr. Ashrafali TPO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Clock Module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6442997" y="6041362"/>
            <a:ext cx="51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0" name="Google Shape;320;p27"/>
          <p:cNvGraphicFramePr/>
          <p:nvPr/>
        </p:nvGraphicFramePr>
        <p:xfrm>
          <a:off x="507994" y="177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{1444F567-220C-45E7-AD7E-FEFF03C0BDD9}</a:tableStyleId>
              </a:tblPr>
              <a:tblGrid>
                <a:gridCol w="2375450"/>
              </a:tblGrid>
              <a:tr h="72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Clock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config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wrapped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timestring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h, m, 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generate()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render()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getStyles()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addZero()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secondsCheck()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1" name="Google Shape;3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94" y="1774025"/>
            <a:ext cx="4337738" cy="354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Weather Module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8" name="Google Shape;328;p28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2841900" y="2826950"/>
            <a:ext cx="1605300" cy="155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Weather</a:t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157025" y="3420950"/>
            <a:ext cx="12216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</a:t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1578075" y="3543500"/>
            <a:ext cx="106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location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2" name="Google Shape;332;p28"/>
          <p:cNvCxnSpPr>
            <a:endCxn id="329" idx="2"/>
          </p:cNvCxnSpPr>
          <p:nvPr/>
        </p:nvCxnSpPr>
        <p:spPr>
          <a:xfrm>
            <a:off x="1413600" y="3594800"/>
            <a:ext cx="1428300" cy="8700"/>
          </a:xfrm>
          <a:prstGeom prst="bentConnector3">
            <a:avLst>
              <a:gd fmla="val -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8"/>
          <p:cNvCxnSpPr>
            <a:stCxn id="330" idx="0"/>
            <a:endCxn id="329" idx="1"/>
          </p:cNvCxnSpPr>
          <p:nvPr/>
        </p:nvCxnSpPr>
        <p:spPr>
          <a:xfrm rot="-5400000">
            <a:off x="1739075" y="2083100"/>
            <a:ext cx="366600" cy="2309100"/>
          </a:xfrm>
          <a:prstGeom prst="curvedConnector3">
            <a:avLst>
              <a:gd fmla="val 226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8"/>
          <p:cNvSpPr txBox="1"/>
          <p:nvPr/>
        </p:nvSpPr>
        <p:spPr>
          <a:xfrm>
            <a:off x="1597437" y="2618400"/>
            <a:ext cx="106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api_key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5" name="Google Shape;335;p28"/>
          <p:cNvCxnSpPr>
            <a:stCxn id="330" idx="2"/>
            <a:endCxn id="329" idx="3"/>
          </p:cNvCxnSpPr>
          <p:nvPr/>
        </p:nvCxnSpPr>
        <p:spPr>
          <a:xfrm flipH="1" rot="-5400000">
            <a:off x="1739075" y="2814800"/>
            <a:ext cx="366600" cy="2309100"/>
          </a:xfrm>
          <a:prstGeom prst="curvedConnector3">
            <a:avLst>
              <a:gd fmla="val 226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8"/>
          <p:cNvSpPr txBox="1"/>
          <p:nvPr/>
        </p:nvSpPr>
        <p:spPr>
          <a:xfrm>
            <a:off x="1544537" y="4623175"/>
            <a:ext cx="106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weather provider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5929075" y="1954450"/>
            <a:ext cx="1221600" cy="123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darksky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5929075" y="3997900"/>
            <a:ext cx="1221600" cy="123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openweather api</a:t>
            </a:r>
            <a:endParaRPr/>
          </a:p>
        </p:txBody>
      </p:sp>
      <p:cxnSp>
        <p:nvCxnSpPr>
          <p:cNvPr id="339" name="Google Shape;339;p28"/>
          <p:cNvCxnSpPr>
            <a:stCxn id="329" idx="7"/>
            <a:endCxn id="337" idx="1"/>
          </p:cNvCxnSpPr>
          <p:nvPr/>
        </p:nvCxnSpPr>
        <p:spPr>
          <a:xfrm rot="-5400000">
            <a:off x="4700809" y="1647096"/>
            <a:ext cx="918600" cy="1896000"/>
          </a:xfrm>
          <a:prstGeom prst="curvedConnector3">
            <a:avLst>
              <a:gd fmla="val 1456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8"/>
          <p:cNvCxnSpPr>
            <a:stCxn id="329" idx="5"/>
            <a:endCxn id="338" idx="3"/>
          </p:cNvCxnSpPr>
          <p:nvPr/>
        </p:nvCxnSpPr>
        <p:spPr>
          <a:xfrm flipH="1" rot="-5400000">
            <a:off x="4708759" y="3655954"/>
            <a:ext cx="902700" cy="1896000"/>
          </a:xfrm>
          <a:prstGeom prst="curvedConnector3">
            <a:avLst>
              <a:gd fmla="val 1464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8"/>
          <p:cNvSpPr txBox="1"/>
          <p:nvPr/>
        </p:nvSpPr>
        <p:spPr>
          <a:xfrm>
            <a:off x="4660062" y="1825800"/>
            <a:ext cx="106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api call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4660062" y="5489850"/>
            <a:ext cx="106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api call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3" name="Google Shape;343;p28"/>
          <p:cNvCxnSpPr/>
          <p:nvPr/>
        </p:nvCxnSpPr>
        <p:spPr>
          <a:xfrm flipH="1" rot="10800000">
            <a:off x="4420674" y="2965628"/>
            <a:ext cx="1660800" cy="499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4" name="Google Shape;344;p28"/>
          <p:cNvCxnSpPr>
            <a:stCxn id="329" idx="6"/>
          </p:cNvCxnSpPr>
          <p:nvPr/>
        </p:nvCxnSpPr>
        <p:spPr>
          <a:xfrm>
            <a:off x="4447200" y="3603500"/>
            <a:ext cx="1573500" cy="75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5" name="Google Shape;345;p28"/>
          <p:cNvSpPr txBox="1"/>
          <p:nvPr/>
        </p:nvSpPr>
        <p:spPr>
          <a:xfrm>
            <a:off x="5161462" y="3413125"/>
            <a:ext cx="106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response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6" name="Google Shape;346;p28"/>
          <p:cNvCxnSpPr/>
          <p:nvPr/>
        </p:nvCxnSpPr>
        <p:spPr>
          <a:xfrm flipH="1">
            <a:off x="3612113" y="4380050"/>
            <a:ext cx="15000" cy="12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8"/>
          <p:cNvSpPr txBox="1"/>
          <p:nvPr/>
        </p:nvSpPr>
        <p:spPr>
          <a:xfrm>
            <a:off x="3038099" y="5764400"/>
            <a:ext cx="1221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data to render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Weather Module cntd.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4" name="Google Shape;354;p29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5" name="Google Shape;355;p29"/>
          <p:cNvGraphicFramePr/>
          <p:nvPr/>
        </p:nvGraphicFramePr>
        <p:xfrm>
          <a:off x="507994" y="17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{1444F567-220C-45E7-AD7E-FEFF03C0BDD9}</a:tableStyleId>
              </a:tblPr>
              <a:tblGrid>
                <a:gridCol w="4460725"/>
              </a:tblGrid>
              <a:tr h="66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Weather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config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wrapped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elt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appid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fdata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wdata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generate()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render()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getStyles()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get_icon()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applyIcon()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renderOutput()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renderUpdate()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Code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389550"/>
            <a:ext cx="5617076" cy="51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450" y="4602250"/>
            <a:ext cx="2255749" cy="225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Esperto Switch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508000" y="1829039"/>
            <a:ext cx="64476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Acts as a switch to control the mirror.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Turns on and off power supply to the mirror based on google actions.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Implemented on esp8266 IoT chip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Used for scheduled ,</a:t>
            </a:r>
            <a:r>
              <a:rPr lang="en-US" sz="2400"/>
              <a:t>voice controlled</a:t>
            </a:r>
            <a:r>
              <a:rPr lang="en-US" sz="2400"/>
              <a:t> on and off. </a:t>
            </a:r>
            <a:endParaRPr sz="2400"/>
          </a:p>
        </p:txBody>
      </p:sp>
      <p:sp>
        <p:nvSpPr>
          <p:cNvPr id="372" name="Google Shape;372;p31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/>
          <p:nvPr/>
        </p:nvSpPr>
        <p:spPr>
          <a:xfrm>
            <a:off x="3044550" y="2647800"/>
            <a:ext cx="1378500" cy="13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Esperto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5705675" y="2647800"/>
            <a:ext cx="1378500" cy="13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Mirror</a:t>
            </a:r>
            <a:endParaRPr/>
          </a:p>
        </p:txBody>
      </p:sp>
      <p:cxnSp>
        <p:nvCxnSpPr>
          <p:cNvPr id="380" name="Google Shape;380;p32"/>
          <p:cNvCxnSpPr>
            <a:endCxn id="379" idx="2"/>
          </p:cNvCxnSpPr>
          <p:nvPr/>
        </p:nvCxnSpPr>
        <p:spPr>
          <a:xfrm flipH="1" rot="10800000">
            <a:off x="4431875" y="3319650"/>
            <a:ext cx="1273800" cy="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2"/>
          <p:cNvSpPr txBox="1"/>
          <p:nvPr/>
        </p:nvSpPr>
        <p:spPr>
          <a:xfrm>
            <a:off x="4523450" y="3319650"/>
            <a:ext cx="10818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On or off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718375" y="1624838"/>
            <a:ext cx="1186500" cy="120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IFTTT</a:t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718375" y="3836363"/>
            <a:ext cx="1186500" cy="120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Esperto switch server</a:t>
            </a:r>
            <a:endParaRPr/>
          </a:p>
        </p:txBody>
      </p:sp>
      <p:cxnSp>
        <p:nvCxnSpPr>
          <p:cNvPr id="384" name="Google Shape;384;p32"/>
          <p:cNvCxnSpPr>
            <a:stCxn id="382" idx="4"/>
            <a:endCxn id="383" idx="0"/>
          </p:cNvCxnSpPr>
          <p:nvPr/>
        </p:nvCxnSpPr>
        <p:spPr>
          <a:xfrm>
            <a:off x="1311625" y="2829038"/>
            <a:ext cx="0" cy="10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2"/>
          <p:cNvCxnSpPr>
            <a:stCxn id="383" idx="6"/>
            <a:endCxn id="378" idx="3"/>
          </p:cNvCxnSpPr>
          <p:nvPr/>
        </p:nvCxnSpPr>
        <p:spPr>
          <a:xfrm flipH="1" rot="10800000">
            <a:off x="1904875" y="3794663"/>
            <a:ext cx="1341600" cy="643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2"/>
          <p:cNvCxnSpPr>
            <a:stCxn id="383" idx="7"/>
            <a:endCxn id="378" idx="2"/>
          </p:cNvCxnSpPr>
          <p:nvPr/>
        </p:nvCxnSpPr>
        <p:spPr>
          <a:xfrm rot="-5400000">
            <a:off x="2041316" y="3009514"/>
            <a:ext cx="693000" cy="131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7" name="Google Shape;387;p32"/>
          <p:cNvSpPr txBox="1"/>
          <p:nvPr/>
        </p:nvSpPr>
        <p:spPr>
          <a:xfrm rot="-1801597">
            <a:off x="2234399" y="4375306"/>
            <a:ext cx="1082129" cy="296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Command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 rot="-1612234">
            <a:off x="1862353" y="3506279"/>
            <a:ext cx="1081915" cy="296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heartbeat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2182225" y="420638"/>
            <a:ext cx="1186500" cy="120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actons</a:t>
            </a:r>
            <a:endParaRPr/>
          </a:p>
        </p:txBody>
      </p:sp>
      <p:cxnSp>
        <p:nvCxnSpPr>
          <p:cNvPr id="390" name="Google Shape;390;p32"/>
          <p:cNvCxnSpPr>
            <a:stCxn id="382" idx="0"/>
            <a:endCxn id="389" idx="2"/>
          </p:cNvCxnSpPr>
          <p:nvPr/>
        </p:nvCxnSpPr>
        <p:spPr>
          <a:xfrm rot="-5400000">
            <a:off x="1445875" y="888488"/>
            <a:ext cx="602100" cy="87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1" name="Google Shape;391;p32"/>
          <p:cNvSpPr txBox="1"/>
          <p:nvPr/>
        </p:nvSpPr>
        <p:spPr>
          <a:xfrm>
            <a:off x="718375" y="56015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IFTTT : if this then that, is a cloud platform for controlling IoT devices remotely based on various events.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 rot="-1801597">
            <a:off x="1243799" y="1174906"/>
            <a:ext cx="1082129" cy="296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events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Code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33"/>
          <p:cNvPicPr preferRelativeResize="0"/>
          <p:nvPr/>
        </p:nvPicPr>
        <p:blipFill rotWithShape="1">
          <a:blip r:embed="rId3">
            <a:alphaModFix/>
          </a:blip>
          <a:srcRect b="0" l="0" r="29532" t="1370"/>
          <a:stretch/>
        </p:blipFill>
        <p:spPr>
          <a:xfrm>
            <a:off x="398425" y="1361125"/>
            <a:ext cx="6162924" cy="53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p34"/>
          <p:cNvPicPr preferRelativeResize="0"/>
          <p:nvPr/>
        </p:nvPicPr>
        <p:blipFill rotWithShape="1">
          <a:blip r:embed="rId3">
            <a:alphaModFix/>
          </a:blip>
          <a:srcRect b="0" l="0" r="30458" t="0"/>
          <a:stretch/>
        </p:blipFill>
        <p:spPr>
          <a:xfrm>
            <a:off x="276225" y="1428750"/>
            <a:ext cx="6166774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4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Code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508000" y="2160589"/>
            <a:ext cx="64476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 rotWithShape="1">
          <a:blip r:embed="rId3">
            <a:alphaModFix/>
          </a:blip>
          <a:srcRect b="0" l="0" r="19562" t="0"/>
          <a:stretch/>
        </p:blipFill>
        <p:spPr>
          <a:xfrm>
            <a:off x="256850" y="1525975"/>
            <a:ext cx="6949900" cy="38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Code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2764971" y="2692791"/>
            <a:ext cx="361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ox Testing"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921" y="3962550"/>
            <a:ext cx="3007519" cy="20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672922" y="1016365"/>
            <a:ext cx="490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Internet of Things (IoT) is an ecosystem of connected physical objects that are accessible through the internet.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72922" y="466124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IoT ?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672922" y="1876738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Project and IoT.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72921" y="2488848"/>
            <a:ext cx="4903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Every gadget is becoming smart day by day with the help of IoT. Our project is just an addition to this  ecosystem. We are using IoT gadgets in our project.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72922" y="762334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Smart Mirror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672922" y="1162444"/>
            <a:ext cx="690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“Smart Mirror” is a device that acts as a traditional mirror while also superimposing informational data such as time, weather, news and other useful information.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72922" y="2601628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Features of Smart Mirror.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72922" y="3233344"/>
            <a:ext cx="69096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Ability to display scalable widgets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Clock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Weather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Music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Calendar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assistant and Alexa support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Automatic timed on and off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Person detection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configured using android application</a:t>
            </a:r>
            <a:endParaRPr/>
          </a:p>
        </p:txBody>
      </p:sp>
      <p:grpSp>
        <p:nvGrpSpPr>
          <p:cNvPr id="169" name="Google Shape;169;p20"/>
          <p:cNvGrpSpPr/>
          <p:nvPr/>
        </p:nvGrpSpPr>
        <p:grpSpPr>
          <a:xfrm>
            <a:off x="4572000" y="3703635"/>
            <a:ext cx="2773677" cy="1867437"/>
            <a:chOff x="6411679" y="3674606"/>
            <a:chExt cx="3698236" cy="1867437"/>
          </a:xfrm>
        </p:grpSpPr>
        <p:sp>
          <p:nvSpPr>
            <p:cNvPr id="170" name="Google Shape;170;p20"/>
            <p:cNvSpPr/>
            <p:nvPr/>
          </p:nvSpPr>
          <p:spPr>
            <a:xfrm rot="-5400000">
              <a:off x="7327078" y="2759207"/>
              <a:ext cx="1867437" cy="3698236"/>
            </a:xfrm>
            <a:prstGeom prst="rect">
              <a:avLst/>
            </a:prstGeom>
            <a:noFill/>
            <a:ln cap="flat" cmpd="sng" w="2286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6630239" y="3934626"/>
              <a:ext cx="548886" cy="348343"/>
            </a:xfrm>
            <a:prstGeom prst="rect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10:10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6630239" y="4438383"/>
              <a:ext cx="548886" cy="348343"/>
            </a:xfrm>
            <a:prstGeom prst="rect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News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6630239" y="4949477"/>
              <a:ext cx="548886" cy="348343"/>
            </a:xfrm>
            <a:prstGeom prst="rect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Music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7343849" y="3938876"/>
              <a:ext cx="548886" cy="348343"/>
            </a:xfrm>
            <a:prstGeom prst="rect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30°C 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7343849" y="4953727"/>
              <a:ext cx="548886" cy="348343"/>
            </a:xfrm>
            <a:prstGeom prst="rect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YT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7343849" y="4438383"/>
              <a:ext cx="548886" cy="348343"/>
            </a:xfrm>
            <a:prstGeom prst="rect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Calendar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576944" y="718792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Hardware Components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76944" y="1379222"/>
            <a:ext cx="4903500" cy="5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way mirror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LCD/LED Monitor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Wooden Frame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Raspberry PI : ARM based mini computer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ESP8266 : Microcontroller with Wi-Fi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Power adapters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Speaker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Microphone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Sensors : PIR / UltraSonic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LEDs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3796" l="7025" r="5785" t="14172"/>
          <a:stretch/>
        </p:blipFill>
        <p:spPr>
          <a:xfrm>
            <a:off x="576944" y="2034206"/>
            <a:ext cx="5431971" cy="3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576944" y="718792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Hardware Block Diagram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576944" y="1180457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Level 0</a:t>
            </a:r>
            <a:endParaRPr b="1" sz="20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3"/>
          <p:cNvGrpSpPr/>
          <p:nvPr/>
        </p:nvGrpSpPr>
        <p:grpSpPr>
          <a:xfrm>
            <a:off x="576884" y="1088944"/>
            <a:ext cx="6454507" cy="5754482"/>
            <a:chOff x="704179" y="492506"/>
            <a:chExt cx="8512935" cy="5955171"/>
          </a:xfrm>
        </p:grpSpPr>
        <p:grpSp>
          <p:nvGrpSpPr>
            <p:cNvPr id="197" name="Google Shape;197;p23"/>
            <p:cNvGrpSpPr/>
            <p:nvPr/>
          </p:nvGrpSpPr>
          <p:grpSpPr>
            <a:xfrm>
              <a:off x="704179" y="1038225"/>
              <a:ext cx="8512935" cy="5409452"/>
              <a:chOff x="704179" y="1038225"/>
              <a:chExt cx="8512935" cy="5409452"/>
            </a:xfrm>
          </p:grpSpPr>
          <p:grpSp>
            <p:nvGrpSpPr>
              <p:cNvPr id="198" name="Google Shape;198;p23"/>
              <p:cNvGrpSpPr/>
              <p:nvPr/>
            </p:nvGrpSpPr>
            <p:grpSpPr>
              <a:xfrm>
                <a:off x="704179" y="1038225"/>
                <a:ext cx="8512935" cy="5409452"/>
                <a:chOff x="456529" y="1028700"/>
                <a:chExt cx="8512935" cy="5409452"/>
              </a:xfrm>
            </p:grpSpPr>
            <p:grpSp>
              <p:nvGrpSpPr>
                <p:cNvPr id="199" name="Google Shape;199;p23"/>
                <p:cNvGrpSpPr/>
                <p:nvPr/>
              </p:nvGrpSpPr>
              <p:grpSpPr>
                <a:xfrm>
                  <a:off x="456529" y="1028700"/>
                  <a:ext cx="8512935" cy="4714875"/>
                  <a:chOff x="456529" y="1028700"/>
                  <a:chExt cx="8512935" cy="4714875"/>
                </a:xfrm>
              </p:grpSpPr>
              <p:sp>
                <p:nvSpPr>
                  <p:cNvPr id="200" name="Google Shape;200;p23"/>
                  <p:cNvSpPr/>
                  <p:nvPr/>
                </p:nvSpPr>
                <p:spPr>
                  <a:xfrm>
                    <a:off x="456529" y="1028700"/>
                    <a:ext cx="8512935" cy="4714875"/>
                  </a:xfrm>
                  <a:prstGeom prst="rect">
                    <a:avLst/>
                  </a:prstGeom>
                  <a:gradFill>
                    <a:gsLst>
                      <a:gs pos="0">
                        <a:srgbClr val="F6FCFE"/>
                      </a:gs>
                      <a:gs pos="74000">
                        <a:srgbClr val="B5E7F7"/>
                      </a:gs>
                      <a:gs pos="83000">
                        <a:srgbClr val="B5E7F7"/>
                      </a:gs>
                      <a:gs pos="100000">
                        <a:srgbClr val="CEEFFA"/>
                      </a:gs>
                    </a:gsLst>
                    <a:path path="circle">
                      <a:fillToRect l="100%" t="100%"/>
                    </a:path>
                    <a:tileRect b="-100%" r="-100%"/>
                  </a:gradFill>
                  <a:ln cap="rnd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  <p:grpSp>
                <p:nvGrpSpPr>
                  <p:cNvPr id="201" name="Google Shape;201;p23"/>
                  <p:cNvGrpSpPr/>
                  <p:nvPr/>
                </p:nvGrpSpPr>
                <p:grpSpPr>
                  <a:xfrm>
                    <a:off x="1467359" y="1470275"/>
                    <a:ext cx="6910374" cy="3726202"/>
                    <a:chOff x="1650045" y="1565899"/>
                    <a:chExt cx="6910374" cy="3726202"/>
                  </a:xfrm>
                </p:grpSpPr>
                <p:grpSp>
                  <p:nvGrpSpPr>
                    <p:cNvPr id="202" name="Google Shape;202;p23"/>
                    <p:cNvGrpSpPr/>
                    <p:nvPr/>
                  </p:nvGrpSpPr>
                  <p:grpSpPr>
                    <a:xfrm>
                      <a:off x="2110057" y="1565899"/>
                      <a:ext cx="6450362" cy="3392738"/>
                      <a:chOff x="2110057" y="1565899"/>
                      <a:chExt cx="6450362" cy="3392738"/>
                    </a:xfrm>
                  </p:grpSpPr>
                  <p:grpSp>
                    <p:nvGrpSpPr>
                      <p:cNvPr id="203" name="Google Shape;203;p23"/>
                      <p:cNvGrpSpPr/>
                      <p:nvPr/>
                    </p:nvGrpSpPr>
                    <p:grpSpPr>
                      <a:xfrm>
                        <a:off x="4262235" y="2697874"/>
                        <a:ext cx="901522" cy="1022460"/>
                        <a:chOff x="4713667" y="2647143"/>
                        <a:chExt cx="901522" cy="1022460"/>
                      </a:xfrm>
                    </p:grpSpPr>
                    <p:pic>
                      <p:nvPicPr>
                        <p:cNvPr id="204" name="Google Shape;204;p23"/>
                        <p:cNvPicPr preferRelativeResize="0"/>
                        <p:nvPr/>
                      </p:nvPicPr>
                      <p:blipFill rotWithShape="1">
                        <a:blip r:embed="rId3">
                          <a:alphaModFix/>
                        </a:blip>
                        <a:srcRect b="0" l="0" r="0" t="0"/>
                        <a:stretch/>
                      </p:blipFill>
                      <p:spPr>
                        <a:xfrm rot="5400000">
                          <a:off x="4653198" y="2707612"/>
                          <a:ext cx="1022460" cy="901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205" name="Google Shape;205;p23"/>
                        <p:cNvPicPr preferRelativeResize="0"/>
                        <p:nvPr/>
                      </p:nvPicPr>
                      <p:blipFill rotWithShape="1">
                        <a:blip r:embed="rId4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4916393" y="2841439"/>
                          <a:ext cx="496070" cy="633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pic>
                    <p:nvPicPr>
                      <p:cNvPr id="206" name="Google Shape;206;p2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10057" y="4101339"/>
                        <a:ext cx="1040258" cy="85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07" name="Google Shape;207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 flipH="1">
                        <a:off x="2274927" y="1565899"/>
                        <a:ext cx="710519" cy="710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08" name="Google Shape;208;p2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05182" y="1569108"/>
                        <a:ext cx="581636" cy="559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09" name="Google Shape;209;p23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34883" y="4375931"/>
                        <a:ext cx="682461" cy="58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10" name="Google Shape;210;p2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138554" y="2685779"/>
                        <a:ext cx="1421865" cy="1034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cxnSp>
                    <p:nvCxnSpPr>
                      <p:cNvPr id="211" name="Google Shape;211;p23"/>
                      <p:cNvCxnSpPr/>
                      <p:nvPr/>
                    </p:nvCxnSpPr>
                    <p:spPr>
                      <a:xfrm>
                        <a:off x="2867025" y="1914525"/>
                        <a:ext cx="1395210" cy="977645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12" name="Google Shape;212;p23"/>
                      <p:cNvCxnSpPr/>
                      <p:nvPr/>
                    </p:nvCxnSpPr>
                    <p:spPr>
                      <a:xfrm flipH="1" rot="10800000">
                        <a:off x="2985446" y="3526037"/>
                        <a:ext cx="1276789" cy="849894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13" name="Google Shape;213;p23"/>
                      <p:cNvCxnSpPr/>
                      <p:nvPr/>
                    </p:nvCxnSpPr>
                    <p:spPr>
                      <a:xfrm flipH="1" rot="10800000">
                        <a:off x="5163757" y="2403347"/>
                        <a:ext cx="551243" cy="488823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14" name="Google Shape;214;p23"/>
                      <p:cNvCxnSpPr/>
                      <p:nvPr/>
                    </p:nvCxnSpPr>
                    <p:spPr>
                      <a:xfrm>
                        <a:off x="5163757" y="3765585"/>
                        <a:ext cx="627443" cy="668830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15" name="Google Shape;215;p23"/>
                      <p:cNvCxnSpPr>
                        <a:endCxn id="210" idx="1"/>
                      </p:cNvCxnSpPr>
                      <p:nvPr/>
                    </p:nvCxnSpPr>
                    <p:spPr>
                      <a:xfrm>
                        <a:off x="5164254" y="3186556"/>
                        <a:ext cx="1974300" cy="16500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216" name="Google Shape;216;p23"/>
                    <p:cNvSpPr txBox="1"/>
                    <p:nvPr/>
                  </p:nvSpPr>
                  <p:spPr>
                    <a:xfrm>
                      <a:off x="1650045" y="5015102"/>
                      <a:ext cx="1960282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Motion detection sensor</a:t>
                      </a:r>
                      <a:endParaRPr/>
                    </a:p>
                  </p:txBody>
                </p:sp>
                <p:sp>
                  <p:nvSpPr>
                    <p:cNvPr id="217" name="Google Shape;217;p23"/>
                    <p:cNvSpPr txBox="1"/>
                    <p:nvPr/>
                  </p:nvSpPr>
                  <p:spPr>
                    <a:xfrm>
                      <a:off x="2145888" y="2264847"/>
                      <a:ext cx="1040258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Voice input</a:t>
                      </a:r>
                      <a:endParaRPr/>
                    </a:p>
                  </p:txBody>
                </p:sp>
                <p:sp>
                  <p:nvSpPr>
                    <p:cNvPr id="218" name="Google Shape;218;p23"/>
                    <p:cNvSpPr txBox="1"/>
                    <p:nvPr/>
                  </p:nvSpPr>
                  <p:spPr>
                    <a:xfrm>
                      <a:off x="7301051" y="3720334"/>
                      <a:ext cx="1243440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Mirror display</a:t>
                      </a:r>
                      <a:endParaRPr/>
                    </a:p>
                  </p:txBody>
                </p:sp>
                <p:sp>
                  <p:nvSpPr>
                    <p:cNvPr id="219" name="Google Shape;219;p23"/>
                    <p:cNvSpPr txBox="1"/>
                    <p:nvPr/>
                  </p:nvSpPr>
                  <p:spPr>
                    <a:xfrm>
                      <a:off x="4191281" y="3744710"/>
                      <a:ext cx="1040258" cy="46166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Raspberry PI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Unit</a:t>
                      </a:r>
                      <a:endParaRPr/>
                    </a:p>
                  </p:txBody>
                </p:sp>
                <p:sp>
                  <p:nvSpPr>
                    <p:cNvPr id="220" name="Google Shape;220;p23"/>
                    <p:cNvSpPr txBox="1"/>
                    <p:nvPr/>
                  </p:nvSpPr>
                  <p:spPr>
                    <a:xfrm>
                      <a:off x="5362145" y="5011893"/>
                      <a:ext cx="1143430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Audio Output</a:t>
                      </a:r>
                      <a:endParaRPr/>
                    </a:p>
                  </p:txBody>
                </p:sp>
                <p:sp>
                  <p:nvSpPr>
                    <p:cNvPr id="221" name="Google Shape;221;p23"/>
                    <p:cNvSpPr txBox="1"/>
                    <p:nvPr/>
                  </p:nvSpPr>
                  <p:spPr>
                    <a:xfrm>
                      <a:off x="5509657" y="2152676"/>
                      <a:ext cx="1282996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Led notification</a:t>
                      </a:r>
                      <a:endParaRPr/>
                    </a:p>
                  </p:txBody>
                </p:sp>
              </p:grpSp>
            </p:grpSp>
            <p:pic>
              <p:nvPicPr>
                <p:cNvPr id="222" name="Google Shape;222;p2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275113" y="5638052"/>
                  <a:ext cx="800100" cy="800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223" name="Google Shape;223;p23"/>
              <p:cNvCxnSpPr/>
              <p:nvPr/>
            </p:nvCxnSpPr>
            <p:spPr>
              <a:xfrm flipH="1" rot="10800000">
                <a:off x="5025995" y="3910781"/>
                <a:ext cx="2865600" cy="1425000"/>
              </a:xfrm>
              <a:prstGeom prst="bentConnector3">
                <a:avLst>
                  <a:gd fmla="val 99862" name="adj1"/>
                </a:avLst>
              </a:prstGeom>
              <a:noFill/>
              <a:ln cap="rnd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224" name="Google Shape;224;p23"/>
              <p:cNvGrpSpPr/>
              <p:nvPr/>
            </p:nvGrpSpPr>
            <p:grpSpPr>
              <a:xfrm>
                <a:off x="704179" y="1066800"/>
                <a:ext cx="8512935" cy="5182927"/>
                <a:chOff x="456529" y="1028700"/>
                <a:chExt cx="8512935" cy="5182927"/>
              </a:xfrm>
            </p:grpSpPr>
            <p:pic>
              <p:nvPicPr>
                <p:cNvPr id="225" name="Google Shape;225;p2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28312" l="0" r="0" t="0"/>
                <a:stretch/>
              </p:blipFill>
              <p:spPr>
                <a:xfrm>
                  <a:off x="4275113" y="5638052"/>
                  <a:ext cx="800100" cy="5735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grpSp>
              <p:nvGrpSpPr>
                <p:cNvPr id="226" name="Google Shape;226;p23"/>
                <p:cNvGrpSpPr/>
                <p:nvPr/>
              </p:nvGrpSpPr>
              <p:grpSpPr>
                <a:xfrm>
                  <a:off x="456529" y="1028700"/>
                  <a:ext cx="8512935" cy="4999574"/>
                  <a:chOff x="456529" y="1028700"/>
                  <a:chExt cx="8512935" cy="4999574"/>
                </a:xfrm>
              </p:grpSpPr>
              <p:sp>
                <p:nvSpPr>
                  <p:cNvPr id="227" name="Google Shape;227;p23"/>
                  <p:cNvSpPr/>
                  <p:nvPr/>
                </p:nvSpPr>
                <p:spPr>
                  <a:xfrm>
                    <a:off x="456529" y="1028700"/>
                    <a:ext cx="8512935" cy="4714875"/>
                  </a:xfrm>
                  <a:prstGeom prst="rect">
                    <a:avLst/>
                  </a:prstGeom>
                  <a:gradFill>
                    <a:gsLst>
                      <a:gs pos="0">
                        <a:srgbClr val="F6FCFE"/>
                      </a:gs>
                      <a:gs pos="74000">
                        <a:srgbClr val="B5E7F7"/>
                      </a:gs>
                      <a:gs pos="83000">
                        <a:srgbClr val="B5E7F7"/>
                      </a:gs>
                      <a:gs pos="100000">
                        <a:srgbClr val="CEEFFA"/>
                      </a:gs>
                    </a:gsLst>
                    <a:path path="circle">
                      <a:fillToRect l="100%" t="100%"/>
                    </a:path>
                    <a:tileRect b="-100%" r="-100%"/>
                  </a:gradFill>
                  <a:ln cap="rnd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  <p:grpSp>
                <p:nvGrpSpPr>
                  <p:cNvPr id="228" name="Google Shape;228;p23"/>
                  <p:cNvGrpSpPr/>
                  <p:nvPr/>
                </p:nvGrpSpPr>
                <p:grpSpPr>
                  <a:xfrm>
                    <a:off x="1467359" y="1055461"/>
                    <a:ext cx="6910374" cy="4972813"/>
                    <a:chOff x="1650045" y="1151085"/>
                    <a:chExt cx="6910374" cy="4972813"/>
                  </a:xfrm>
                </p:grpSpPr>
                <p:grpSp>
                  <p:nvGrpSpPr>
                    <p:cNvPr id="229" name="Google Shape;229;p23"/>
                    <p:cNvGrpSpPr/>
                    <p:nvPr/>
                  </p:nvGrpSpPr>
                  <p:grpSpPr>
                    <a:xfrm>
                      <a:off x="2110057" y="1565899"/>
                      <a:ext cx="6450362" cy="3392738"/>
                      <a:chOff x="2110057" y="1565899"/>
                      <a:chExt cx="6450362" cy="3392738"/>
                    </a:xfrm>
                  </p:grpSpPr>
                  <p:grpSp>
                    <p:nvGrpSpPr>
                      <p:cNvPr id="230" name="Google Shape;230;p23"/>
                      <p:cNvGrpSpPr/>
                      <p:nvPr/>
                    </p:nvGrpSpPr>
                    <p:grpSpPr>
                      <a:xfrm>
                        <a:off x="4262235" y="2697874"/>
                        <a:ext cx="901522" cy="1022460"/>
                        <a:chOff x="4713667" y="2647143"/>
                        <a:chExt cx="901522" cy="1022460"/>
                      </a:xfrm>
                    </p:grpSpPr>
                    <p:pic>
                      <p:nvPicPr>
                        <p:cNvPr id="231" name="Google Shape;231;p23"/>
                        <p:cNvPicPr preferRelativeResize="0"/>
                        <p:nvPr/>
                      </p:nvPicPr>
                      <p:blipFill rotWithShape="1">
                        <a:blip r:embed="rId3">
                          <a:alphaModFix/>
                        </a:blip>
                        <a:srcRect b="0" l="0" r="0" t="0"/>
                        <a:stretch/>
                      </p:blipFill>
                      <p:spPr>
                        <a:xfrm rot="5400000">
                          <a:off x="4653198" y="2707612"/>
                          <a:ext cx="1022460" cy="901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232" name="Google Shape;232;p23"/>
                        <p:cNvPicPr preferRelativeResize="0"/>
                        <p:nvPr/>
                      </p:nvPicPr>
                      <p:blipFill rotWithShape="1">
                        <a:blip r:embed="rId4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4916393" y="2841439"/>
                          <a:ext cx="496070" cy="633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pic>
                    <p:nvPicPr>
                      <p:cNvPr id="233" name="Google Shape;233;p2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10057" y="4101339"/>
                        <a:ext cx="1040258" cy="85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34" name="Google Shape;234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 flipH="1">
                        <a:off x="2274927" y="1565899"/>
                        <a:ext cx="710519" cy="710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35" name="Google Shape;235;p2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05182" y="1569108"/>
                        <a:ext cx="581636" cy="559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36" name="Google Shape;236;p23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34883" y="4375931"/>
                        <a:ext cx="682461" cy="58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37" name="Google Shape;237;p2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138554" y="2685779"/>
                        <a:ext cx="1421865" cy="1034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cxnSp>
                    <p:nvCxnSpPr>
                      <p:cNvPr id="238" name="Google Shape;238;p23"/>
                      <p:cNvCxnSpPr/>
                      <p:nvPr/>
                    </p:nvCxnSpPr>
                    <p:spPr>
                      <a:xfrm>
                        <a:off x="2867025" y="1914525"/>
                        <a:ext cx="1395210" cy="977645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39" name="Google Shape;239;p23"/>
                      <p:cNvCxnSpPr/>
                      <p:nvPr/>
                    </p:nvCxnSpPr>
                    <p:spPr>
                      <a:xfrm flipH="1" rot="10800000">
                        <a:off x="2985446" y="3526037"/>
                        <a:ext cx="1276789" cy="849894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40" name="Google Shape;240;p23"/>
                      <p:cNvCxnSpPr/>
                      <p:nvPr/>
                    </p:nvCxnSpPr>
                    <p:spPr>
                      <a:xfrm flipH="1" rot="10800000">
                        <a:off x="5163757" y="2403347"/>
                        <a:ext cx="551243" cy="488823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41" name="Google Shape;241;p23"/>
                      <p:cNvCxnSpPr/>
                      <p:nvPr/>
                    </p:nvCxnSpPr>
                    <p:spPr>
                      <a:xfrm>
                        <a:off x="5163757" y="3765585"/>
                        <a:ext cx="627443" cy="668830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cxnSp>
                    <p:nvCxnSpPr>
                      <p:cNvPr id="242" name="Google Shape;242;p23"/>
                      <p:cNvCxnSpPr>
                        <a:endCxn id="237" idx="1"/>
                      </p:cNvCxnSpPr>
                      <p:nvPr/>
                    </p:nvCxnSpPr>
                    <p:spPr>
                      <a:xfrm>
                        <a:off x="5164254" y="3186556"/>
                        <a:ext cx="1974300" cy="16500"/>
                      </a:xfrm>
                      <a:prstGeom prst="straightConnector1">
                        <a:avLst/>
                      </a:prstGeom>
                      <a:noFill/>
                      <a:ln cap="rnd" cmpd="sng" w="12700">
                        <a:solidFill>
                          <a:schemeClr val="accent2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243" name="Google Shape;243;p23"/>
                    <p:cNvSpPr txBox="1"/>
                    <p:nvPr/>
                  </p:nvSpPr>
                  <p:spPr>
                    <a:xfrm>
                      <a:off x="1650045" y="5015102"/>
                      <a:ext cx="1960282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Motion detection sensor</a:t>
                      </a:r>
                      <a:endParaRPr/>
                    </a:p>
                  </p:txBody>
                </p:sp>
                <p:sp>
                  <p:nvSpPr>
                    <p:cNvPr id="244" name="Google Shape;244;p23"/>
                    <p:cNvSpPr txBox="1"/>
                    <p:nvPr/>
                  </p:nvSpPr>
                  <p:spPr>
                    <a:xfrm>
                      <a:off x="2145888" y="2264847"/>
                      <a:ext cx="1040258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Microphone</a:t>
                      </a:r>
                      <a:endParaRPr/>
                    </a:p>
                  </p:txBody>
                </p:sp>
                <p:sp>
                  <p:nvSpPr>
                    <p:cNvPr id="245" name="Google Shape;245;p23"/>
                    <p:cNvSpPr txBox="1"/>
                    <p:nvPr/>
                  </p:nvSpPr>
                  <p:spPr>
                    <a:xfrm>
                      <a:off x="7301051" y="3720334"/>
                      <a:ext cx="1243440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Mirror display</a:t>
                      </a:r>
                      <a:endParaRPr/>
                    </a:p>
                  </p:txBody>
                </p:sp>
                <p:sp>
                  <p:nvSpPr>
                    <p:cNvPr id="246" name="Google Shape;246;p23"/>
                    <p:cNvSpPr txBox="1"/>
                    <p:nvPr/>
                  </p:nvSpPr>
                  <p:spPr>
                    <a:xfrm>
                      <a:off x="4191281" y="3744710"/>
                      <a:ext cx="1040258" cy="46166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Raspberry PI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Unit</a:t>
                      </a:r>
                      <a:endParaRPr/>
                    </a:p>
                  </p:txBody>
                </p:sp>
                <p:sp>
                  <p:nvSpPr>
                    <p:cNvPr id="247" name="Google Shape;247;p23"/>
                    <p:cNvSpPr txBox="1"/>
                    <p:nvPr/>
                  </p:nvSpPr>
                  <p:spPr>
                    <a:xfrm>
                      <a:off x="5362145" y="5011893"/>
                      <a:ext cx="1143430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Audio Output</a:t>
                      </a:r>
                      <a:endParaRPr/>
                    </a:p>
                  </p:txBody>
                </p:sp>
                <p:sp>
                  <p:nvSpPr>
                    <p:cNvPr id="248" name="Google Shape;248;p23"/>
                    <p:cNvSpPr txBox="1"/>
                    <p:nvPr/>
                  </p:nvSpPr>
                  <p:spPr>
                    <a:xfrm>
                      <a:off x="5509657" y="2152676"/>
                      <a:ext cx="1282996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Led notification</a:t>
                      </a:r>
                      <a:endParaRPr/>
                    </a:p>
                  </p:txBody>
                </p:sp>
                <p:sp>
                  <p:nvSpPr>
                    <p:cNvPr id="249" name="Google Shape;249;p23"/>
                    <p:cNvSpPr txBox="1"/>
                    <p:nvPr/>
                  </p:nvSpPr>
                  <p:spPr>
                    <a:xfrm>
                      <a:off x="5529435" y="3218335"/>
                      <a:ext cx="1243440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HDMI Output</a:t>
                      </a:r>
                      <a:endParaRPr/>
                    </a:p>
                  </p:txBody>
                </p:sp>
                <p:sp>
                  <p:nvSpPr>
                    <p:cNvPr id="250" name="Google Shape;250;p23"/>
                    <p:cNvSpPr txBox="1"/>
                    <p:nvPr/>
                  </p:nvSpPr>
                  <p:spPr>
                    <a:xfrm>
                      <a:off x="3843240" y="1151085"/>
                      <a:ext cx="1243440" cy="27699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Internet</a:t>
                      </a:r>
                      <a:endParaRPr/>
                    </a:p>
                  </p:txBody>
                </p:sp>
                <p:sp>
                  <p:nvSpPr>
                    <p:cNvPr id="251" name="Google Shape;251;p23"/>
                    <p:cNvSpPr txBox="1"/>
                    <p:nvPr/>
                  </p:nvSpPr>
                  <p:spPr>
                    <a:xfrm>
                      <a:off x="5029927" y="5846899"/>
                      <a:ext cx="1243440" cy="276999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Power</a:t>
                      </a:r>
                      <a:endParaRPr/>
                    </a:p>
                  </p:txBody>
                </p:sp>
                <p:sp>
                  <p:nvSpPr>
                    <p:cNvPr id="252" name="Google Shape;252;p23"/>
                    <p:cNvSpPr txBox="1"/>
                    <p:nvPr/>
                  </p:nvSpPr>
                  <p:spPr>
                    <a:xfrm>
                      <a:off x="4182851" y="1798978"/>
                      <a:ext cx="1040258" cy="286657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6FCFE"/>
                        </a:gs>
                        <a:gs pos="74000">
                          <a:srgbClr val="B5E7F7"/>
                        </a:gs>
                        <a:gs pos="83000">
                          <a:srgbClr val="B5E7F7"/>
                        </a:gs>
                        <a:gs pos="100000">
                          <a:srgbClr val="CEEFFA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ESP8266</a:t>
                      </a:r>
                      <a:endParaRPr/>
                    </a:p>
                  </p:txBody>
                </p:sp>
              </p:grpSp>
            </p:grpSp>
          </p:grpSp>
          <p:cxnSp>
            <p:nvCxnSpPr>
              <p:cNvPr id="253" name="Google Shape;253;p23"/>
              <p:cNvCxnSpPr/>
              <p:nvPr/>
            </p:nvCxnSpPr>
            <p:spPr>
              <a:xfrm flipH="1" rot="10800000">
                <a:off x="4922814" y="3939236"/>
                <a:ext cx="2968800" cy="1434300"/>
              </a:xfrm>
              <a:prstGeom prst="bentConnector3">
                <a:avLst>
                  <a:gd fmla="val 99413" name="adj1"/>
                </a:avLst>
              </a:prstGeom>
              <a:noFill/>
              <a:ln cap="rnd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4" name="Google Shape;254;p23"/>
              <p:cNvCxnSpPr>
                <a:stCxn id="225" idx="0"/>
              </p:cNvCxnSpPr>
              <p:nvPr/>
            </p:nvCxnSpPr>
            <p:spPr>
              <a:xfrm flipH="1" rot="5400000">
                <a:off x="4034663" y="4788002"/>
                <a:ext cx="1466400" cy="3099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5" name="Google Shape;255;p23"/>
              <p:cNvCxnSpPr>
                <a:endCxn id="243" idx="2"/>
              </p:cNvCxnSpPr>
              <p:nvPr/>
            </p:nvCxnSpPr>
            <p:spPr>
              <a:xfrm rot="10800000">
                <a:off x="2695150" y="5234577"/>
                <a:ext cx="2227500" cy="139200"/>
              </a:xfrm>
              <a:prstGeom prst="bentConnector2">
                <a:avLst/>
              </a:prstGeom>
              <a:noFill/>
              <a:ln cap="rnd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256" name="Google Shape;256;p23"/>
            <p:cNvCxnSpPr/>
            <p:nvPr/>
          </p:nvCxnSpPr>
          <p:spPr>
            <a:xfrm rot="10800000">
              <a:off x="5998824" y="5202793"/>
              <a:ext cx="13982" cy="170743"/>
            </a:xfrm>
            <a:prstGeom prst="straightConnector1">
              <a:avLst/>
            </a:prstGeom>
            <a:noFill/>
            <a:ln cap="rnd" cmpd="sng" w="127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257" name="Google Shape;257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27199" y="492506"/>
              <a:ext cx="874932" cy="8749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Google Shape;258;p23"/>
            <p:cNvCxnSpPr/>
            <p:nvPr/>
          </p:nvCxnSpPr>
          <p:spPr>
            <a:xfrm>
              <a:off x="4745029" y="2068496"/>
              <a:ext cx="0" cy="497573"/>
            </a:xfrm>
            <a:prstGeom prst="straightConnector1">
              <a:avLst/>
            </a:prstGeom>
            <a:noFill/>
            <a:ln cap="rnd" cmpd="sng" w="1270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4764080" y="1243880"/>
              <a:ext cx="0" cy="497573"/>
            </a:xfrm>
            <a:prstGeom prst="straightConnector1">
              <a:avLst/>
            </a:prstGeom>
            <a:noFill/>
            <a:ln cap="rnd" cmpd="sng" w="1270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260" name="Google Shape;260;p23"/>
          <p:cNvSpPr/>
          <p:nvPr/>
        </p:nvSpPr>
        <p:spPr>
          <a:xfrm>
            <a:off x="576944" y="704278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Hardware Block Diagram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576944" y="1165943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Level 1</a:t>
            </a:r>
            <a:endParaRPr b="1" sz="20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2" name="Google Shape;262;p23"/>
          <p:cNvCxnSpPr/>
          <p:nvPr/>
        </p:nvCxnSpPr>
        <p:spPr>
          <a:xfrm flipH="1" rot="-5400000">
            <a:off x="3183177" y="2296658"/>
            <a:ext cx="1257300" cy="294000"/>
          </a:xfrm>
          <a:prstGeom prst="bentConnector3">
            <a:avLst>
              <a:gd fmla="val -187" name="adj1"/>
            </a:avLst>
          </a:prstGeom>
          <a:noFill/>
          <a:ln cap="rnd" cmpd="sng" w="127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6442997" y="6041362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576944" y="718792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Software Components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576944" y="1306651"/>
            <a:ext cx="4903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Operating System for Raspberry PI: Raspbian OS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Front-end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Android application :</a:t>
            </a: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react native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Mirror : HTML, JavaScript and CSS.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Back-end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	JavaScript : Using NodeJS runtime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	Python: For sensor and led manipulation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52525"/>
                </a:solidFill>
                <a:latin typeface="Titillium Web"/>
                <a:ea typeface="Titillium Web"/>
                <a:cs typeface="Titillium Web"/>
                <a:sym typeface="Titillium Web"/>
              </a:rPr>
              <a:t>	Ne DB: JavaScript database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5252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104245" y="6492875"/>
            <a:ext cx="51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25"/>
          <p:cNvGrpSpPr/>
          <p:nvPr/>
        </p:nvGrpSpPr>
        <p:grpSpPr>
          <a:xfrm>
            <a:off x="360497" y="710760"/>
            <a:ext cx="7511949" cy="4947608"/>
            <a:chOff x="185528" y="815386"/>
            <a:chExt cx="10015932" cy="4947608"/>
          </a:xfrm>
        </p:grpSpPr>
        <p:cxnSp>
          <p:nvCxnSpPr>
            <p:cNvPr id="276" name="Google Shape;276;p25"/>
            <p:cNvCxnSpPr/>
            <p:nvPr/>
          </p:nvCxnSpPr>
          <p:spPr>
            <a:xfrm>
              <a:off x="2987898" y="2435440"/>
              <a:ext cx="1391787" cy="510803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cxnSp>
        <p:grpSp>
          <p:nvGrpSpPr>
            <p:cNvPr id="277" name="Google Shape;277;p25"/>
            <p:cNvGrpSpPr/>
            <p:nvPr/>
          </p:nvGrpSpPr>
          <p:grpSpPr>
            <a:xfrm>
              <a:off x="185528" y="815386"/>
              <a:ext cx="10015932" cy="4947608"/>
              <a:chOff x="185528" y="802507"/>
              <a:chExt cx="10015932" cy="4947608"/>
            </a:xfrm>
          </p:grpSpPr>
          <p:grpSp>
            <p:nvGrpSpPr>
              <p:cNvPr id="278" name="Google Shape;278;p25"/>
              <p:cNvGrpSpPr/>
              <p:nvPr/>
            </p:nvGrpSpPr>
            <p:grpSpPr>
              <a:xfrm>
                <a:off x="8018879" y="802507"/>
                <a:ext cx="2182581" cy="4605468"/>
                <a:chOff x="7099737" y="747150"/>
                <a:chExt cx="2417751" cy="4894732"/>
              </a:xfrm>
            </p:grpSpPr>
            <p:grpSp>
              <p:nvGrpSpPr>
                <p:cNvPr id="279" name="Google Shape;279;p25"/>
                <p:cNvGrpSpPr/>
                <p:nvPr/>
              </p:nvGrpSpPr>
              <p:grpSpPr>
                <a:xfrm>
                  <a:off x="7099737" y="747150"/>
                  <a:ext cx="2417751" cy="1551390"/>
                  <a:chOff x="7099737" y="747150"/>
                  <a:chExt cx="2417751" cy="1551390"/>
                </a:xfrm>
              </p:grpSpPr>
              <p:pic>
                <p:nvPicPr>
                  <p:cNvPr id="280" name="Google Shape;280;p2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7099737" y="747150"/>
                    <a:ext cx="2417751" cy="155139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292100" rotWithShape="0" algn="tl" dir="2700000" dist="139700">
                      <a:srgbClr val="333333">
                        <a:alpha val="64705"/>
                      </a:srgbClr>
                    </a:outerShdw>
                  </a:effectLst>
                </p:spPr>
              </p:pic>
              <p:sp>
                <p:nvSpPr>
                  <p:cNvPr id="281" name="Google Shape;281;p25"/>
                  <p:cNvSpPr txBox="1"/>
                  <p:nvPr/>
                </p:nvSpPr>
                <p:spPr>
                  <a:xfrm>
                    <a:off x="7735918" y="1500224"/>
                    <a:ext cx="1383900" cy="36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Cloud</a:t>
                    </a:r>
                    <a:endParaRPr/>
                  </a:p>
                </p:txBody>
              </p:sp>
            </p:grpSp>
            <p:sp>
              <p:nvSpPr>
                <p:cNvPr id="282" name="Google Shape;282;p25"/>
                <p:cNvSpPr txBox="1"/>
                <p:nvPr/>
              </p:nvSpPr>
              <p:spPr>
                <a:xfrm>
                  <a:off x="7326071" y="2894182"/>
                  <a:ext cx="2186100" cy="274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API calls: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Google Assistant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Music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Weather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Alexa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Time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News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Photos</a:t>
                  </a:r>
                  <a:endParaRPr/>
                </a:p>
              </p:txBody>
            </p:sp>
            <p:sp>
              <p:nvSpPr>
                <p:cNvPr id="283" name="Google Shape;283;p25"/>
                <p:cNvSpPr/>
                <p:nvPr/>
              </p:nvSpPr>
              <p:spPr>
                <a:xfrm>
                  <a:off x="7924530" y="2408349"/>
                  <a:ext cx="768159" cy="361349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1"/>
                </a:solidFill>
                <a:ln cap="rnd" cmpd="sng" w="19050">
                  <a:solidFill>
                    <a:srgbClr val="4594A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cxnSp>
            <p:nvCxnSpPr>
              <p:cNvPr id="284" name="Google Shape;284;p25"/>
              <p:cNvCxnSpPr/>
              <p:nvPr/>
            </p:nvCxnSpPr>
            <p:spPr>
              <a:xfrm flipH="1" rot="10800000">
                <a:off x="7032808" y="2197595"/>
                <a:ext cx="1113467" cy="723690"/>
              </a:xfrm>
              <a:prstGeom prst="straightConnector1">
                <a:avLst/>
              </a:pr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  <a:effectLst>
                <a:outerShdw blurRad="38100" rotWithShape="0" dir="5400000" dist="25400">
                  <a:srgbClr val="000000">
                    <a:alpha val="34901"/>
                  </a:srgbClr>
                </a:outerShdw>
              </a:effectLst>
            </p:spPr>
          </p:cxnSp>
          <p:grpSp>
            <p:nvGrpSpPr>
              <p:cNvPr id="285" name="Google Shape;285;p25"/>
              <p:cNvGrpSpPr/>
              <p:nvPr/>
            </p:nvGrpSpPr>
            <p:grpSpPr>
              <a:xfrm>
                <a:off x="185528" y="1974491"/>
                <a:ext cx="6902145" cy="3775624"/>
                <a:chOff x="185528" y="1974491"/>
                <a:chExt cx="6902145" cy="3775624"/>
              </a:xfrm>
            </p:grpSpPr>
            <p:sp>
              <p:nvSpPr>
                <p:cNvPr id="286" name="Google Shape;286;p25"/>
                <p:cNvSpPr/>
                <p:nvPr/>
              </p:nvSpPr>
              <p:spPr>
                <a:xfrm>
                  <a:off x="4354795" y="1990123"/>
                  <a:ext cx="2732878" cy="2739980"/>
                </a:xfrm>
                <a:prstGeom prst="ellipse">
                  <a:avLst/>
                </a:prstGeom>
                <a:solidFill>
                  <a:srgbClr val="DEF4FB"/>
                </a:solidFill>
                <a:ln cap="rnd" cmpd="sng" w="19050">
                  <a:solidFill>
                    <a:srgbClr val="4594A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Smart Mirror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System</a:t>
                  </a:r>
                  <a:endParaRPr/>
                </a:p>
              </p:txBody>
            </p:sp>
            <p:cxnSp>
              <p:nvCxnSpPr>
                <p:cNvPr id="287" name="Google Shape;287;p25"/>
                <p:cNvCxnSpPr/>
                <p:nvPr/>
              </p:nvCxnSpPr>
              <p:spPr>
                <a:xfrm flipH="1" rot="10800000">
                  <a:off x="2987898" y="3928539"/>
                  <a:ext cx="1450867" cy="474381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38100" rotWithShape="0" dir="5400000" dist="25400">
                    <a:srgbClr val="000000">
                      <a:alpha val="34901"/>
                    </a:srgbClr>
                  </a:outerShdw>
                </a:effectLst>
              </p:spPr>
            </p:cxnSp>
            <p:sp>
              <p:nvSpPr>
                <p:cNvPr id="288" name="Google Shape;288;p25"/>
                <p:cNvSpPr txBox="1"/>
                <p:nvPr/>
              </p:nvSpPr>
              <p:spPr>
                <a:xfrm rot="1208249">
                  <a:off x="3332459" y="2350864"/>
                  <a:ext cx="111346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Config</a:t>
                  </a:r>
                  <a:endParaRPr/>
                </a:p>
              </p:txBody>
            </p:sp>
            <p:grpSp>
              <p:nvGrpSpPr>
                <p:cNvPr id="289" name="Google Shape;289;p25"/>
                <p:cNvGrpSpPr/>
                <p:nvPr/>
              </p:nvGrpSpPr>
              <p:grpSpPr>
                <a:xfrm>
                  <a:off x="185528" y="1974491"/>
                  <a:ext cx="4951343" cy="3775624"/>
                  <a:chOff x="58904" y="1896648"/>
                  <a:chExt cx="4951343" cy="3775624"/>
                </a:xfrm>
              </p:grpSpPr>
              <p:grpSp>
                <p:nvGrpSpPr>
                  <p:cNvPr id="290" name="Google Shape;290;p25"/>
                  <p:cNvGrpSpPr/>
                  <p:nvPr/>
                </p:nvGrpSpPr>
                <p:grpSpPr>
                  <a:xfrm>
                    <a:off x="190808" y="1896648"/>
                    <a:ext cx="4819439" cy="3775624"/>
                    <a:chOff x="-1005128" y="1777284"/>
                    <a:chExt cx="5142557" cy="4200305"/>
                  </a:xfrm>
                </p:grpSpPr>
                <p:grpSp>
                  <p:nvGrpSpPr>
                    <p:cNvPr id="291" name="Google Shape;291;p25"/>
                    <p:cNvGrpSpPr/>
                    <p:nvPr/>
                  </p:nvGrpSpPr>
                  <p:grpSpPr>
                    <a:xfrm>
                      <a:off x="905153" y="1777284"/>
                      <a:ext cx="806087" cy="3012563"/>
                      <a:chOff x="1376057" y="1627050"/>
                      <a:chExt cx="806087" cy="3012563"/>
                    </a:xfrm>
                  </p:grpSpPr>
                  <p:pic>
                    <p:nvPicPr>
                      <p:cNvPr id="292" name="Google Shape;292;p2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76057" y="1627050"/>
                        <a:ext cx="806087" cy="946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93" name="Google Shape;293;p2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 flipH="1">
                        <a:off x="1376057" y="3929094"/>
                        <a:ext cx="710519" cy="710519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grpSp>
                <p:sp>
                  <p:nvSpPr>
                    <p:cNvPr id="294" name="Google Shape;294;p25"/>
                    <p:cNvSpPr txBox="1"/>
                    <p:nvPr/>
                  </p:nvSpPr>
                  <p:spPr>
                    <a:xfrm>
                      <a:off x="788067" y="2778672"/>
                      <a:ext cx="1040258" cy="276999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Android App</a:t>
                      </a:r>
                      <a:endParaRPr/>
                    </a:p>
                  </p:txBody>
                </p:sp>
                <p:sp>
                  <p:nvSpPr>
                    <p:cNvPr id="295" name="Google Shape;295;p25"/>
                    <p:cNvSpPr txBox="1"/>
                    <p:nvPr/>
                  </p:nvSpPr>
                  <p:spPr>
                    <a:xfrm>
                      <a:off x="788067" y="4929444"/>
                      <a:ext cx="1040258" cy="27699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Voice input</a:t>
                      </a:r>
                      <a:endParaRPr/>
                    </a:p>
                  </p:txBody>
                </p:sp>
                <p:sp>
                  <p:nvSpPr>
                    <p:cNvPr id="296" name="Google Shape;296;p25"/>
                    <p:cNvSpPr txBox="1"/>
                    <p:nvPr/>
                  </p:nvSpPr>
                  <p:spPr>
                    <a:xfrm>
                      <a:off x="-1005128" y="4197530"/>
                      <a:ext cx="1040258" cy="30815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</a:t>
                      </a:r>
                      <a:endParaRPr/>
                    </a:p>
                  </p:txBody>
                </p:sp>
                <p:sp>
                  <p:nvSpPr>
                    <p:cNvPr id="297" name="Google Shape;297;p25"/>
                    <p:cNvSpPr txBox="1"/>
                    <p:nvPr/>
                  </p:nvSpPr>
                  <p:spPr>
                    <a:xfrm rot="-952423">
                      <a:off x="2821768" y="5497758"/>
                      <a:ext cx="1298271" cy="30815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Display Output</a:t>
                      </a:r>
                      <a:endParaRPr/>
                    </a:p>
                  </p:txBody>
                </p:sp>
              </p:grpSp>
              <p:pic>
                <p:nvPicPr>
                  <p:cNvPr id="298" name="Google Shape;298;p25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58904" y="3028553"/>
                    <a:ext cx="1043637" cy="10436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299" name="Google Shape;299;p25"/>
                <p:cNvCxnSpPr/>
                <p:nvPr/>
              </p:nvCxnSpPr>
              <p:spPr>
                <a:xfrm>
                  <a:off x="1284900" y="3928539"/>
                  <a:ext cx="748603" cy="335908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38100" rotWithShape="0" dir="5400000" dist="25400">
                    <a:srgbClr val="000000">
                      <a:alpha val="34901"/>
                    </a:srgbClr>
                  </a:outerShdw>
                </a:effectLst>
              </p:spPr>
            </p:cxnSp>
            <p:cxnSp>
              <p:nvCxnSpPr>
                <p:cNvPr id="300" name="Google Shape;300;p25"/>
                <p:cNvCxnSpPr/>
                <p:nvPr/>
              </p:nvCxnSpPr>
              <p:spPr>
                <a:xfrm flipH="1" rot="10800000">
                  <a:off x="1237692" y="2657235"/>
                  <a:ext cx="608644" cy="5281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38100" rotWithShape="0" dir="5400000" dist="25400">
                    <a:srgbClr val="000000">
                      <a:alpha val="34901"/>
                    </a:srgbClr>
                  </a:outerShdw>
                </a:effectLst>
              </p:spPr>
            </p:cxnSp>
            <p:cxnSp>
              <p:nvCxnSpPr>
                <p:cNvPr id="301" name="Google Shape;301;p25"/>
                <p:cNvCxnSpPr>
                  <a:stCxn id="286" idx="4"/>
                  <a:endCxn id="296" idx="2"/>
                </p:cNvCxnSpPr>
                <p:nvPr/>
              </p:nvCxnSpPr>
              <p:spPr>
                <a:xfrm flipH="1" rot="5400000">
                  <a:off x="3111534" y="2120403"/>
                  <a:ext cx="303000" cy="4916400"/>
                </a:xfrm>
                <a:prstGeom prst="curvedConnector3">
                  <a:avLst>
                    <a:gd fmla="val -381389" name="adj1"/>
                  </a:avLst>
                </a:pr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38100" rotWithShape="0" dir="5400000" dist="25400">
                    <a:srgbClr val="000000">
                      <a:alpha val="34901"/>
                    </a:srgbClr>
                  </a:outerShdw>
                </a:effectLst>
              </p:spPr>
            </p:cxnSp>
          </p:grpSp>
        </p:grpSp>
      </p:grpSp>
      <p:sp>
        <p:nvSpPr>
          <p:cNvPr id="302" name="Google Shape;302;p25"/>
          <p:cNvSpPr/>
          <p:nvPr/>
        </p:nvSpPr>
        <p:spPr>
          <a:xfrm>
            <a:off x="576944" y="718792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7597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Flow diagram</a:t>
            </a:r>
            <a:endParaRPr b="1" sz="24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508000" y="609600"/>
            <a:ext cx="64476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Common Module Structure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9" name="Google Shape;309;p26"/>
          <p:cNvSpPr txBox="1"/>
          <p:nvPr>
            <p:ph idx="1" type="body"/>
          </p:nvPr>
        </p:nvSpPr>
        <p:spPr>
          <a:xfrm>
            <a:off x="508000" y="2160589"/>
            <a:ext cx="64476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6442997" y="6041362"/>
            <a:ext cx="51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4" y="1421825"/>
            <a:ext cx="4857994" cy="5139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26"/>
          <p:cNvGraphicFramePr/>
          <p:nvPr/>
        </p:nvGraphicFramePr>
        <p:xfrm>
          <a:off x="4683000" y="14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{1444F567-220C-45E7-AD7E-FEFF03C0BDD9}</a:tableStyleId>
              </a:tblPr>
              <a:tblGrid>
                <a:gridCol w="2395075"/>
              </a:tblGrid>
              <a:tr h="58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ModuleName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config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wrapped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generate()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render()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getStyles()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helperfunctions()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