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63" r:id="rId4"/>
    <p:sldId id="258" r:id="rId5"/>
    <p:sldId id="257" r:id="rId6"/>
    <p:sldId id="259" r:id="rId7"/>
    <p:sldId id="260" r:id="rId8"/>
    <p:sldId id="261" r:id="rId9"/>
    <p:sldId id="264" r:id="rId10"/>
    <p:sldId id="265" r:id="rId11"/>
    <p:sldId id="267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3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1412-C542-484D-9D50-285955178015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1EE7-7A36-447C-89C5-1AA32E080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07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1412-C542-484D-9D50-285955178015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1EE7-7A36-447C-89C5-1AA32E080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12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1412-C542-484D-9D50-285955178015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1EE7-7A36-447C-89C5-1AA32E080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1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1412-C542-484D-9D50-285955178015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1EE7-7A36-447C-89C5-1AA32E080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1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1412-C542-484D-9D50-285955178015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1EE7-7A36-447C-89C5-1AA32E080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28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1412-C542-484D-9D50-285955178015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1EE7-7A36-447C-89C5-1AA32E080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53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1412-C542-484D-9D50-285955178015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1EE7-7A36-447C-89C5-1AA32E080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38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1412-C542-484D-9D50-285955178015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1EE7-7A36-447C-89C5-1AA32E080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135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1412-C542-484D-9D50-285955178015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1EE7-7A36-447C-89C5-1AA32E080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61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1412-C542-484D-9D50-285955178015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1EE7-7A36-447C-89C5-1AA32E080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27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1412-C542-484D-9D50-285955178015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1EE7-7A36-447C-89C5-1AA32E080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4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2A81412-C542-484D-9D50-285955178015}" type="datetimeFigureOut">
              <a:rPr lang="ko-KR" altLang="en-US" smtClean="0"/>
              <a:pPr/>
              <a:t>2018-05-26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11191EE7-7A36-447C-89C5-1AA32E080E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06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0009C-7D93-4AA8-91BD-56E8C8E9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 Algorithm</a:t>
            </a:r>
            <a:endParaRPr lang="ko-KR" altLang="en-US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FD6AEDAE-DA6F-4C50-88F0-1CAA9C2C0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50999"/>
            <a:ext cx="21770328" cy="1117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6" name="_x644671640" descr="EMB00001fe44cfd">
            <a:extLst>
              <a:ext uri="{FF2B5EF4-FFF2-40B4-BE49-F238E27FC236}">
                <a16:creationId xmlns:a16="http://schemas.microsoft.com/office/drawing/2014/main" id="{3D85BE33-81CC-469A-9D57-13BF068E7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3936"/>
            <a:ext cx="5205855" cy="322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2">
            <a:extLst>
              <a:ext uri="{FF2B5EF4-FFF2-40B4-BE49-F238E27FC236}">
                <a16:creationId xmlns:a16="http://schemas.microsoft.com/office/drawing/2014/main" id="{90B7126A-5ADB-4919-ADE5-C4BD2073F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336" y="2057709"/>
            <a:ext cx="6409204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GiftWrapping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알고리즘은 시계방향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kumimoji="0" lang="ko-KR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반시계</a:t>
            </a:r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방향을 정의할 수 없는 고차원에서 사용</a:t>
            </a:r>
            <a:r>
              <a:rPr lang="ko-KR" altLang="en-US" sz="28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하기 어렵다고 판단</a:t>
            </a:r>
            <a:endParaRPr lang="en-US" altLang="ko-KR" sz="28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8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Convex Hull</a:t>
            </a:r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을 이루는 어떠한 간선을 잡고 연장해도 점들은 이 직선의 방정식 위쪽 영역에 모두 존재하거나 아래쪽 영역에 모두 존재한다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8640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59DFC-481E-4DA6-9A92-21F09064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764539"/>
            <a:ext cx="10835640" cy="1325563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① </a:t>
            </a:r>
            <a:r>
              <a:rPr lang="en-US" altLang="ko-KR" sz="3200" dirty="0"/>
              <a:t>double</a:t>
            </a:r>
            <a:r>
              <a:rPr lang="ko-KR" altLang="en-US" sz="3200" dirty="0"/>
              <a:t> </a:t>
            </a:r>
            <a:r>
              <a:rPr lang="en-US" altLang="ko-KR" sz="3200" dirty="0" err="1"/>
              <a:t>solveEqn</a:t>
            </a:r>
            <a:r>
              <a:rPr lang="en-US" altLang="ko-KR" sz="3200" dirty="0"/>
              <a:t>(</a:t>
            </a:r>
            <a:r>
              <a:rPr lang="en-US" altLang="ko-KR" sz="3200" dirty="0" err="1"/>
              <a:t>LEqation</a:t>
            </a:r>
            <a:r>
              <a:rPr lang="ko-KR" altLang="en-US" sz="3200" dirty="0"/>
              <a:t> </a:t>
            </a:r>
            <a:r>
              <a:rPr lang="en-US" altLang="ko-KR" sz="3200" dirty="0" err="1"/>
              <a:t>eqn</a:t>
            </a:r>
            <a:r>
              <a:rPr lang="en-US" altLang="ko-KR" sz="3200" dirty="0"/>
              <a:t>, int</a:t>
            </a:r>
            <a:r>
              <a:rPr lang="ko-KR" altLang="en-US" sz="3200" dirty="0"/>
              <a:t> </a:t>
            </a:r>
            <a:r>
              <a:rPr lang="en-US" altLang="ko-KR" sz="3200" dirty="0"/>
              <a:t>unknown, Point</a:t>
            </a:r>
            <a:r>
              <a:rPr lang="ko-KR" altLang="en-US" sz="3200" dirty="0"/>
              <a:t> </a:t>
            </a:r>
            <a:r>
              <a:rPr lang="en-US" altLang="ko-KR" sz="3200" dirty="0" err="1"/>
              <a:t>val</a:t>
            </a:r>
            <a:r>
              <a:rPr lang="en-US" altLang="ko-KR" sz="3200" dirty="0"/>
              <a:t>)</a:t>
            </a:r>
            <a:br>
              <a:rPr lang="ko-KR" altLang="en-US" sz="3200" dirty="0"/>
            </a:br>
            <a:endParaRPr lang="ko-KR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FBC548D-9633-4FD3-AF6A-E579004364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8960" y="2171066"/>
                <a:ext cx="4333240" cy="3922395"/>
              </a:xfrm>
            </p:spPr>
            <p:txBody>
              <a:bodyPr>
                <a:normAutofit/>
              </a:bodyPr>
              <a:lstStyle/>
              <a:p>
                <a:pPr fontAlgn="base">
                  <a:lnSpc>
                    <a:spcPct val="150000"/>
                  </a:lnSpc>
                </a:pPr>
                <a:r>
                  <a:rPr lang="en-US" altLang="ko-KR" sz="2000" dirty="0"/>
                  <a:t>unknown </a:t>
                </a:r>
                <a:r>
                  <a:rPr lang="ko-KR" altLang="en-US" sz="2000" dirty="0"/>
                  <a:t>항</a:t>
                </a: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𝑢𝑛𝑘𝑛𝑜𝑤𝑛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을 제외한 값</a:t>
                </a:r>
                <a:r>
                  <a:rPr lang="en-US" altLang="ko-KR" sz="2000" dirty="0"/>
                  <a:t>(</a:t>
                </a:r>
                <a:r>
                  <a:rPr lang="en-US" altLang="ko-KR" sz="2000" dirty="0" err="1"/>
                  <a:t>val</a:t>
                </a:r>
                <a:r>
                  <a:rPr lang="en-US" altLang="ko-KR" sz="2000" dirty="0"/>
                  <a:t>)</a:t>
                </a:r>
                <a:r>
                  <a:rPr lang="ko-KR" altLang="en-US" sz="2000" dirty="0"/>
                  <a:t>이 입력되고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이를 선형방정식 </a:t>
                </a:r>
                <a:r>
                  <a:rPr lang="en-US" altLang="ko-KR" sz="2000" dirty="0" err="1"/>
                  <a:t>eqn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에 대입했을 때의 해</a:t>
                </a: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𝑢𝑛𝑘𝑛𝑜𝑤𝑛</m:t>
                        </m:r>
                      </m:sub>
                    </m:sSub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가 반환된다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  <a:p>
                <a:pPr fontAlgn="base">
                  <a:lnSpc>
                    <a:spcPct val="150000"/>
                  </a:lnSpc>
                </a:pPr>
                <a:r>
                  <a:rPr lang="ko-KR" altLang="en-US" sz="2000" dirty="0"/>
                  <a:t>점이 직선 위에 있는지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아래에 있는지 판단하는 함수</a:t>
                </a:r>
                <a:r>
                  <a:rPr lang="en-US" altLang="ko-KR" sz="2000" dirty="0"/>
                  <a:t>(</a:t>
                </a:r>
                <a:r>
                  <a:rPr lang="en-US" altLang="ko-KR" sz="2000" dirty="0" err="1"/>
                  <a:t>pointPos</a:t>
                </a:r>
                <a:r>
                  <a:rPr lang="en-US" altLang="ko-KR" sz="2000" dirty="0"/>
                  <a:t>) </a:t>
                </a:r>
                <a:r>
                  <a:rPr lang="ko-KR" altLang="en-US" sz="2000" dirty="0"/>
                  <a:t>를 만들기 위해 필요한 함수이다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  <a:p>
                <a:pPr>
                  <a:lnSpc>
                    <a:spcPct val="150000"/>
                  </a:lnSpc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FBC548D-9633-4FD3-AF6A-E579004364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960" y="2171066"/>
                <a:ext cx="4333240" cy="3922395"/>
              </a:xfrm>
              <a:blipFill>
                <a:blip r:embed="rId2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04558E9-CCF1-4B50-9B9D-FA020D751D3E}"/>
              </a:ext>
            </a:extLst>
          </p:cNvPr>
          <p:cNvSpPr txBox="1">
            <a:spLocks/>
          </p:cNvSpPr>
          <p:nvPr/>
        </p:nvSpPr>
        <p:spPr>
          <a:xfrm>
            <a:off x="5257800" y="2171066"/>
            <a:ext cx="6365240" cy="39223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double </a:t>
            </a:r>
            <a:r>
              <a:rPr lang="en-US" altLang="ko-KR" dirty="0" err="1"/>
              <a:t>solveEqn</a:t>
            </a:r>
            <a:r>
              <a:rPr lang="en-US" altLang="ko-KR" dirty="0"/>
              <a:t>(</a:t>
            </a:r>
            <a:r>
              <a:rPr lang="en-US" altLang="ko-KR" dirty="0" err="1"/>
              <a:t>LEqation</a:t>
            </a:r>
            <a:r>
              <a:rPr lang="en-US" altLang="ko-KR" dirty="0"/>
              <a:t> </a:t>
            </a:r>
            <a:r>
              <a:rPr lang="en-US" altLang="ko-KR" dirty="0" err="1"/>
              <a:t>eqn</a:t>
            </a:r>
            <a:r>
              <a:rPr lang="en-US" altLang="ko-KR" dirty="0"/>
              <a:t>, int unknown, Point </a:t>
            </a:r>
            <a:r>
              <a:rPr lang="en-US" altLang="ko-KR" dirty="0" err="1"/>
              <a:t>val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double sum =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  for (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DIMENSION;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      if(</a:t>
            </a:r>
            <a:r>
              <a:rPr lang="en-US" altLang="ko-KR" dirty="0" err="1"/>
              <a:t>i</a:t>
            </a:r>
            <a:r>
              <a:rPr lang="en-US" altLang="ko-KR" dirty="0"/>
              <a:t>!=unknown)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n-NO" altLang="ko-KR" dirty="0"/>
              <a:t>            sum += eqn.coef[i] * val.coord[i];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return (1 - sum) / </a:t>
            </a:r>
            <a:r>
              <a:rPr lang="en-US" altLang="ko-KR" dirty="0" err="1"/>
              <a:t>coef</a:t>
            </a:r>
            <a:r>
              <a:rPr lang="en-US" altLang="ko-KR" dirty="0"/>
              <a:t>[unknown];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53201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59DFC-481E-4DA6-9A92-21F09064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1046480"/>
            <a:ext cx="10835640" cy="1300480"/>
          </a:xfrm>
        </p:spPr>
        <p:txBody>
          <a:bodyPr>
            <a:noAutofit/>
          </a:bodyPr>
          <a:lstStyle/>
          <a:p>
            <a:r>
              <a:rPr lang="fr-FR" altLang="ko-KR" sz="3200" dirty="0"/>
              <a:t>② int pointPos(Point p, LEqation eqn)</a:t>
            </a:r>
            <a:br>
              <a:rPr lang="fr-FR" altLang="ko-KR" sz="3200" dirty="0"/>
            </a:br>
            <a:br>
              <a:rPr lang="ko-KR" altLang="en-US" sz="3200" dirty="0"/>
            </a:b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BC548D-9633-4FD3-AF6A-E57900436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240" y="2171066"/>
            <a:ext cx="3997960" cy="3922395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50000"/>
              </a:lnSpc>
              <a:buNone/>
            </a:pPr>
            <a:r>
              <a:rPr lang="ko-KR" altLang="en-US" sz="2000" dirty="0"/>
              <a:t>점 </a:t>
            </a:r>
            <a:r>
              <a:rPr lang="en-US" altLang="ko-KR" sz="2000" dirty="0"/>
              <a:t>p</a:t>
            </a:r>
            <a:r>
              <a:rPr lang="ko-KR" altLang="en-US" sz="2000" dirty="0"/>
              <a:t>가 선형방정식 </a:t>
            </a:r>
            <a:r>
              <a:rPr lang="en-US" altLang="ko-KR" sz="2000" dirty="0" err="1"/>
              <a:t>eqn</a:t>
            </a:r>
            <a:r>
              <a:rPr lang="en-US" altLang="ko-KR" sz="2000" dirty="0"/>
              <a:t> </a:t>
            </a:r>
            <a:r>
              <a:rPr lang="ko-KR" altLang="en-US" sz="2000" dirty="0"/>
              <a:t>위쪽 영역에 있으면 </a:t>
            </a:r>
            <a:r>
              <a:rPr lang="en-US" altLang="ko-KR" sz="2000" dirty="0"/>
              <a:t>1, </a:t>
            </a:r>
            <a:r>
              <a:rPr lang="ko-KR" altLang="en-US" sz="2000" dirty="0"/>
              <a:t>아래쪽 영역에 있으면 </a:t>
            </a:r>
            <a:r>
              <a:rPr lang="en-US" altLang="ko-KR" sz="2000" dirty="0"/>
              <a:t>–1, </a:t>
            </a:r>
            <a:r>
              <a:rPr lang="ko-KR" altLang="en-US" sz="2000" dirty="0"/>
              <a:t>그래프에 포함되면 </a:t>
            </a:r>
            <a:r>
              <a:rPr lang="en-US" altLang="ko-KR" sz="2000" dirty="0"/>
              <a:t>0</a:t>
            </a:r>
            <a:r>
              <a:rPr lang="ko-KR" altLang="en-US" sz="2000" dirty="0"/>
              <a:t>을 반환한다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04558E9-CCF1-4B50-9B9D-FA020D751D3E}"/>
              </a:ext>
            </a:extLst>
          </p:cNvPr>
          <p:cNvSpPr txBox="1">
            <a:spLocks/>
          </p:cNvSpPr>
          <p:nvPr/>
        </p:nvSpPr>
        <p:spPr>
          <a:xfrm>
            <a:off x="5257800" y="2171066"/>
            <a:ext cx="6365240" cy="3922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altLang="ko-KR" sz="2000" dirty="0"/>
              <a:t>int pointPos(Point p, LEqation eqn)</a:t>
            </a:r>
          </a:p>
          <a:p>
            <a:pPr marL="0" indent="0">
              <a:buNone/>
            </a:pPr>
            <a:r>
              <a:rPr lang="en-US" altLang="ko-KR" sz="2000" dirty="0"/>
              <a:t>{</a:t>
            </a:r>
          </a:p>
          <a:p>
            <a:pPr marL="0" indent="0">
              <a:buNone/>
            </a:pPr>
            <a:r>
              <a:rPr lang="en-US" altLang="ko-KR" sz="2000" dirty="0"/>
              <a:t>    if (</a:t>
            </a:r>
            <a:r>
              <a:rPr lang="en-US" altLang="ko-KR" sz="2000" dirty="0" err="1"/>
              <a:t>p.coord</a:t>
            </a:r>
            <a:r>
              <a:rPr lang="en-US" altLang="ko-KR" sz="2000" dirty="0"/>
              <a:t>[0] &lt; </a:t>
            </a:r>
            <a:r>
              <a:rPr lang="en-US" altLang="ko-KR" sz="2000" dirty="0" err="1"/>
              <a:t>solveEqn</a:t>
            </a:r>
            <a:r>
              <a:rPr lang="en-US" altLang="ko-KR" sz="2000" dirty="0"/>
              <a:t>(</a:t>
            </a:r>
            <a:r>
              <a:rPr lang="en-US" altLang="ko-KR" sz="2000" dirty="0" err="1"/>
              <a:t>eqn</a:t>
            </a:r>
            <a:r>
              <a:rPr lang="en-US" altLang="ko-KR" sz="2000" dirty="0"/>
              <a:t>, 0, p))</a:t>
            </a:r>
          </a:p>
          <a:p>
            <a:pPr marL="0" indent="0">
              <a:buNone/>
            </a:pPr>
            <a:r>
              <a:rPr lang="en-US" altLang="ko-KR" sz="2000" dirty="0"/>
              <a:t>        return -1; // point under the </a:t>
            </a:r>
            <a:r>
              <a:rPr lang="en-US" altLang="ko-KR" sz="2000" dirty="0" err="1"/>
              <a:t>eqation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else if (</a:t>
            </a:r>
            <a:r>
              <a:rPr lang="en-US" altLang="ko-KR" sz="2000" dirty="0" err="1"/>
              <a:t>p.coord</a:t>
            </a:r>
            <a:r>
              <a:rPr lang="en-US" altLang="ko-KR" sz="2000" dirty="0"/>
              <a:t>[0] &gt; </a:t>
            </a:r>
            <a:r>
              <a:rPr lang="en-US" altLang="ko-KR" sz="2000" dirty="0" err="1"/>
              <a:t>solveEqn</a:t>
            </a:r>
            <a:r>
              <a:rPr lang="en-US" altLang="ko-KR" sz="2000" dirty="0"/>
              <a:t>(</a:t>
            </a:r>
            <a:r>
              <a:rPr lang="en-US" altLang="ko-KR" sz="2000" dirty="0" err="1"/>
              <a:t>eqn</a:t>
            </a:r>
            <a:r>
              <a:rPr lang="en-US" altLang="ko-KR" sz="2000" dirty="0"/>
              <a:t>, 0, p))</a:t>
            </a:r>
          </a:p>
          <a:p>
            <a:pPr marL="0" indent="0">
              <a:buNone/>
            </a:pPr>
            <a:r>
              <a:rPr lang="en-US" altLang="ko-KR" sz="2000" dirty="0"/>
              <a:t>        return 1; // point over the </a:t>
            </a:r>
            <a:r>
              <a:rPr lang="en-US" altLang="ko-KR" sz="2000" dirty="0" err="1"/>
              <a:t>eqation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else</a:t>
            </a:r>
          </a:p>
          <a:p>
            <a:pPr marL="0" indent="0">
              <a:buNone/>
            </a:pPr>
            <a:r>
              <a:rPr lang="en-US" altLang="ko-KR" sz="2000" dirty="0"/>
              <a:t>        return 0;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73857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3ACEA-65CF-461C-836D-349C9F20A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22904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③ </a:t>
            </a:r>
            <a:r>
              <a:rPr lang="en-US" altLang="ko-KR" sz="3200" dirty="0"/>
              <a:t>void</a:t>
            </a:r>
            <a:r>
              <a:rPr lang="ko-KR" altLang="en-US" sz="3200" dirty="0"/>
              <a:t> </a:t>
            </a:r>
            <a:r>
              <a:rPr lang="en-US" altLang="ko-KR" sz="3200" dirty="0" err="1"/>
              <a:t>findeqn</a:t>
            </a:r>
            <a:r>
              <a:rPr lang="en-US" altLang="ko-KR" sz="3200" dirty="0"/>
              <a:t>(</a:t>
            </a:r>
            <a:r>
              <a:rPr lang="en-US" altLang="ko-KR" sz="3200" dirty="0" err="1"/>
              <a:t>LEqation</a:t>
            </a:r>
            <a:r>
              <a:rPr lang="ko-KR" altLang="en-US" sz="3200" dirty="0"/>
              <a:t> *</a:t>
            </a:r>
            <a:r>
              <a:rPr lang="en-US" altLang="ko-KR" sz="3200" dirty="0" err="1"/>
              <a:t>eqn</a:t>
            </a:r>
            <a:r>
              <a:rPr lang="en-US" altLang="ko-KR" sz="3200" dirty="0"/>
              <a:t>, Queue</a:t>
            </a:r>
            <a:r>
              <a:rPr lang="ko-KR" altLang="en-US" sz="3200" dirty="0"/>
              <a:t> </a:t>
            </a:r>
            <a:r>
              <a:rPr lang="en-US" altLang="ko-KR" sz="3200" dirty="0" err="1"/>
              <a:t>pointSet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FA498E-24F2-41CE-B260-5AC620153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4445000" cy="3433763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50000"/>
              </a:lnSpc>
              <a:buNone/>
            </a:pPr>
            <a:r>
              <a:rPr lang="ko-KR" altLang="en-US" sz="1800" dirty="0"/>
              <a:t>주어진 </a:t>
            </a:r>
            <a:r>
              <a:rPr lang="en-US" altLang="ko-KR" sz="1800" dirty="0" err="1"/>
              <a:t>pointSet</a:t>
            </a:r>
            <a:r>
              <a:rPr lang="ko-KR" altLang="en-US" sz="1800" dirty="0"/>
              <a:t>의 </a:t>
            </a:r>
            <a:r>
              <a:rPr lang="en-US" altLang="ko-KR" sz="1800" dirty="0"/>
              <a:t>N</a:t>
            </a:r>
            <a:r>
              <a:rPr lang="ko-KR" altLang="en-US" sz="1800" dirty="0"/>
              <a:t>개의 모든 점을 지나는 선형 방정식을 찾아 </a:t>
            </a:r>
            <a:r>
              <a:rPr lang="en-US" altLang="ko-KR" sz="1800" dirty="0" err="1"/>
              <a:t>eqn</a:t>
            </a:r>
            <a:r>
              <a:rPr lang="ko-KR" altLang="en-US" sz="1800" dirty="0"/>
              <a:t>에 저장한다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0" indent="0" fontAlgn="base">
              <a:lnSpc>
                <a:spcPct val="150000"/>
              </a:lnSpc>
              <a:buNone/>
            </a:pPr>
            <a:r>
              <a:rPr lang="ko-KR" altLang="en-US" sz="1800" dirty="0"/>
              <a:t>이때 행렬식의 계산과 </a:t>
            </a:r>
            <a:r>
              <a:rPr lang="en-US" altLang="ko-KR" sz="1800" dirty="0"/>
              <a:t>N</a:t>
            </a:r>
            <a:r>
              <a:rPr lang="ko-KR" altLang="en-US" sz="1800" dirty="0"/>
              <a:t>원 일차 연립 방정식을 일반적으로 푸는 </a:t>
            </a:r>
            <a:r>
              <a:rPr lang="ko-KR" altLang="en-US" sz="1800" dirty="0" err="1"/>
              <a:t>크라메르의</a:t>
            </a:r>
            <a:r>
              <a:rPr lang="ko-KR" altLang="en-US" sz="1800" dirty="0"/>
              <a:t> 법칙을 이용한다</a:t>
            </a:r>
            <a:r>
              <a:rPr lang="en-US" altLang="ko-KR" sz="1800" dirty="0"/>
              <a:t>.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ko-KR" altLang="en-US" sz="1800" dirty="0"/>
              <a:t>아직 </a:t>
            </a:r>
            <a:r>
              <a:rPr lang="en-US" altLang="ko-KR" sz="1800" dirty="0"/>
              <a:t>3</a:t>
            </a:r>
            <a:r>
              <a:rPr lang="ko-KR" altLang="en-US" sz="1800" dirty="0"/>
              <a:t>차원 까지만 구현되어 있다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>
              <a:lnSpc>
                <a:spcPct val="150000"/>
              </a:lnSpc>
            </a:pP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976A78-6A0E-4BFB-A970-AAB604D12DBB}"/>
              </a:ext>
            </a:extLst>
          </p:cNvPr>
          <p:cNvSpPr/>
          <p:nvPr/>
        </p:nvSpPr>
        <p:spPr>
          <a:xfrm>
            <a:off x="5598160" y="1767801"/>
            <a:ext cx="1679448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findeqn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LEqation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eqn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Queue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pointSet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//DIMENSION 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개의 점을 지나는 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차방정식을 찾는다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matrix[</a:t>
            </a:r>
            <a:r>
              <a:rPr lang="en-US" altLang="ko-KR" sz="9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DIMENSION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9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DIMENSION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DIMENSION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2)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9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DIMENSION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j = 0; j &lt; </a:t>
            </a:r>
            <a:r>
              <a:rPr lang="en-US" altLang="ko-KR" sz="9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DIMENSION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j++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matrix[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][j] =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pointSet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.arr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]-&gt;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coord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[j];</a:t>
            </a:r>
          </a:p>
          <a:p>
            <a:r>
              <a:rPr lang="fr-FR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 = matrix[1][1] * matrix[0][0] - matrix[1][0] * matrix[0][1];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fr-FR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eqn</a:t>
            </a:r>
            <a:r>
              <a:rPr lang="fr-FR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-&gt;coef[0] = (matrix[1][1] - matrix[0][1])/D;</a:t>
            </a:r>
          </a:p>
          <a:p>
            <a:r>
              <a:rPr lang="fr-FR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eqn</a:t>
            </a:r>
            <a:r>
              <a:rPr lang="fr-FR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-&gt;coef[1] = (matrix[0][0] - matrix[1][0])/D;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DIMENSION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3)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9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DIMENSION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j = 0; j &lt; </a:t>
            </a:r>
            <a:r>
              <a:rPr lang="en-US" altLang="ko-KR" sz="9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DIMENSION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j++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matrix[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][j] =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pointSet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.arr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]-&gt;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coord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[j];</a:t>
            </a:r>
          </a:p>
          <a:p>
            <a:r>
              <a:rPr lang="fr-FR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D= (matrix[0][0] * matrix[1][1] * matrix[2][2] + matrix[0][1] * matrix[1][2] * matrix[2][0] + matrix[0][2] * matrix[1][0] * matrix[2][1] - matrix[0][2] * matrix[1][1] * matrix[2][0] - matrix[0][1] * matrix[1][0] * matrix[2][2] - matrix[0][0] * matrix[1][2] * matrix[2][1]) ;</a:t>
            </a:r>
          </a:p>
          <a:p>
            <a:r>
              <a:rPr lang="nn-NO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(k = 0; k &lt; </a:t>
            </a:r>
            <a:r>
              <a:rPr lang="nn-NO" altLang="ko-KR" sz="9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DIMENSION</a:t>
            </a:r>
            <a:r>
              <a:rPr lang="nn-NO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k++)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9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DIMENSION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(j == k)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matrix[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][j] = 1;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matrix[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][j] =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pointSet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.arr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]-&gt;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coord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[j];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fr-FR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eqn</a:t>
            </a:r>
            <a:r>
              <a:rPr lang="fr-FR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-&gt;coef[k] = (matrix[0][0]*matrix[1][1]*matrix[2][2]+ matrix[0][1] * matrix[1][2] * matrix[2][0] + matrix[0][2] * matrix[1][0] * matrix[2][1] - matrix[0][2] * matrix[1][1] * matrix[2][0]- matrix[0][1] * matrix[1][0] * matrix[2][2]- matrix[0][0] * matrix[1][2] * matrix[2][1])/D;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554055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3ACEA-65CF-461C-836D-349C9F20A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229043"/>
          </a:xfrm>
        </p:spPr>
        <p:txBody>
          <a:bodyPr>
            <a:normAutofit/>
          </a:bodyPr>
          <a:lstStyle/>
          <a:p>
            <a:pPr fontAlgn="base"/>
            <a:r>
              <a:rPr lang="fr-FR" altLang="ko-KR" sz="3200" dirty="0"/>
              <a:t>④ double distance(Point p1, Point p2)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FA498E-24F2-41CE-B260-5AC620153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8240"/>
            <a:ext cx="4445000" cy="247872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두 점</a:t>
            </a:r>
            <a:r>
              <a:rPr lang="en-US" altLang="ko-KR" sz="2000" dirty="0"/>
              <a:t>(p1, p2) </a:t>
            </a:r>
            <a:r>
              <a:rPr lang="ko-KR" altLang="en-US" sz="2000" dirty="0"/>
              <a:t>사이의 거리를 계산한다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976A78-6A0E-4BFB-A970-AAB604D12DBB}"/>
              </a:ext>
            </a:extLst>
          </p:cNvPr>
          <p:cNvSpPr/>
          <p:nvPr/>
        </p:nvSpPr>
        <p:spPr>
          <a:xfrm>
            <a:off x="5760720" y="2916596"/>
            <a:ext cx="167944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dirty="0"/>
              <a:t>double distance(Point p1, Point p2)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double </a:t>
            </a:r>
            <a:r>
              <a:rPr lang="en-US" altLang="ko-KR" dirty="0" err="1"/>
              <a:t>dbsum</a:t>
            </a:r>
            <a:r>
              <a:rPr lang="en-US" altLang="ko-KR" dirty="0"/>
              <a:t> = 0;</a:t>
            </a:r>
          </a:p>
          <a:p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DIMENSION;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r>
              <a:rPr lang="en-US" altLang="ko-KR" dirty="0" err="1"/>
              <a:t>dbsum</a:t>
            </a:r>
            <a:r>
              <a:rPr lang="en-US" altLang="ko-KR" dirty="0"/>
              <a:t> += (p1.coord[</a:t>
            </a:r>
            <a:r>
              <a:rPr lang="en-US" altLang="ko-KR" dirty="0" err="1"/>
              <a:t>i</a:t>
            </a:r>
            <a:r>
              <a:rPr lang="en-US" altLang="ko-KR" dirty="0"/>
              <a:t>]- p2.coord[</a:t>
            </a:r>
            <a:r>
              <a:rPr lang="en-US" altLang="ko-KR" dirty="0" err="1"/>
              <a:t>i</a:t>
            </a:r>
            <a:r>
              <a:rPr lang="en-US" altLang="ko-KR" dirty="0"/>
              <a:t>])*(p1.coord[</a:t>
            </a:r>
            <a:r>
              <a:rPr lang="en-US" altLang="ko-KR" dirty="0" err="1"/>
              <a:t>i</a:t>
            </a:r>
            <a:r>
              <a:rPr lang="en-US" altLang="ko-KR" dirty="0"/>
              <a:t>]- p2.coord[</a:t>
            </a:r>
            <a:r>
              <a:rPr lang="en-US" altLang="ko-KR" dirty="0" err="1"/>
              <a:t>i</a:t>
            </a:r>
            <a:r>
              <a:rPr lang="en-US" altLang="ko-KR" dirty="0"/>
              <a:t>]) ;</a:t>
            </a:r>
          </a:p>
          <a:p>
            <a:r>
              <a:rPr lang="en-US" altLang="ko-KR" dirty="0"/>
              <a:t>return pow(</a:t>
            </a:r>
            <a:r>
              <a:rPr lang="en-US" altLang="ko-KR" dirty="0" err="1"/>
              <a:t>dbsum</a:t>
            </a:r>
            <a:r>
              <a:rPr lang="en-US" altLang="ko-KR" dirty="0"/>
              <a:t>, 0.5);</a:t>
            </a:r>
          </a:p>
          <a:p>
            <a:r>
              <a:rPr lang="en-US" altLang="ko-KR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64824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3ACEA-65CF-461C-836D-349C9F20A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16"/>
            <a:ext cx="10515600" cy="1229043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3200" dirty="0"/>
              <a:t>⑤void </a:t>
            </a:r>
            <a:r>
              <a:rPr lang="en-US" altLang="ko-KR" sz="3200" dirty="0" err="1"/>
              <a:t>find_CVHull</a:t>
            </a:r>
            <a:r>
              <a:rPr lang="en-US" altLang="ko-KR" sz="3200" dirty="0"/>
              <a:t>(Point *point, Queue </a:t>
            </a:r>
            <a:r>
              <a:rPr lang="en-US" altLang="ko-KR" sz="3200" dirty="0" err="1"/>
              <a:t>pointSet</a:t>
            </a:r>
            <a:r>
              <a:rPr lang="en-US" altLang="ko-KR" sz="3200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FA498E-24F2-41CE-B260-5AC620153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560320"/>
            <a:ext cx="3235960" cy="2478722"/>
          </a:xfrm>
        </p:spPr>
        <p:txBody>
          <a:bodyPr>
            <a:normAutofit fontScale="62500" lnSpcReduction="20000"/>
          </a:bodyPr>
          <a:lstStyle/>
          <a:p>
            <a:pPr marL="0" indent="0" fontAlgn="base">
              <a:lnSpc>
                <a:spcPct val="170000"/>
              </a:lnSpc>
              <a:buNone/>
            </a:pPr>
            <a:r>
              <a:rPr lang="en-US" altLang="ko-KR" dirty="0" err="1"/>
              <a:t>ConvexHull</a:t>
            </a:r>
            <a:r>
              <a:rPr lang="ko-KR" altLang="en-US" dirty="0"/>
              <a:t>을 구성하는 최초 도형이 주어지고</a:t>
            </a:r>
            <a:r>
              <a:rPr lang="en-US" altLang="ko-KR" dirty="0"/>
              <a:t>, </a:t>
            </a:r>
            <a:r>
              <a:rPr lang="ko-KR" altLang="en-US" dirty="0"/>
              <a:t>나머지 점들을 모두 찾아 출력 혹은 전역변수에 저장하는 함수이다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lnSpc>
                <a:spcPct val="170000"/>
              </a:lnSpc>
              <a:buNone/>
            </a:pPr>
            <a:r>
              <a:rPr lang="ko-KR" altLang="en-US" dirty="0"/>
              <a:t>재귀적인 호출을 통해 탐색한다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70000"/>
              </a:lnSpc>
            </a:pP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976A78-6A0E-4BFB-A970-AAB604D12DBB}"/>
              </a:ext>
            </a:extLst>
          </p:cNvPr>
          <p:cNvSpPr/>
          <p:nvPr/>
        </p:nvSpPr>
        <p:spPr>
          <a:xfrm>
            <a:off x="4572000" y="1113006"/>
            <a:ext cx="17658080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void</a:t>
            </a:r>
            <a:r>
              <a:rPr lang="ko-KR" altLang="en-US" sz="1100" dirty="0"/>
              <a:t> </a:t>
            </a:r>
            <a:r>
              <a:rPr lang="en-US" altLang="ko-KR" sz="1100" dirty="0" err="1"/>
              <a:t>find_CVHull</a:t>
            </a:r>
            <a:r>
              <a:rPr lang="en-US" altLang="ko-KR" sz="1100" dirty="0"/>
              <a:t>(Point</a:t>
            </a:r>
            <a:r>
              <a:rPr lang="ko-KR" altLang="en-US" sz="1100" dirty="0"/>
              <a:t> *</a:t>
            </a:r>
            <a:r>
              <a:rPr lang="en-US" altLang="ko-KR" sz="1100" dirty="0"/>
              <a:t>point, Queue</a:t>
            </a:r>
            <a:r>
              <a:rPr lang="ko-KR" altLang="en-US" sz="1100" dirty="0"/>
              <a:t> </a:t>
            </a:r>
            <a:r>
              <a:rPr lang="en-US" altLang="ko-KR" sz="1100" dirty="0" err="1"/>
              <a:t>pointSet</a:t>
            </a:r>
            <a:r>
              <a:rPr lang="en-US" altLang="ko-KR" sz="1100" dirty="0"/>
              <a:t>)//pointset: (2</a:t>
            </a:r>
            <a:r>
              <a:rPr lang="ko-KR" altLang="en-US" sz="1100" dirty="0"/>
              <a:t>차원의 경우</a:t>
            </a:r>
            <a:r>
              <a:rPr lang="en-US" altLang="ko-KR" sz="1100" dirty="0"/>
              <a:t>) </a:t>
            </a:r>
            <a:r>
              <a:rPr lang="ko-KR" altLang="en-US" sz="1100" dirty="0"/>
              <a:t>직선을 구성하는 두 점 </a:t>
            </a:r>
            <a:r>
              <a:rPr lang="en-US" altLang="ko-KR" sz="1100" dirty="0"/>
              <a:t>(3</a:t>
            </a:r>
            <a:r>
              <a:rPr lang="ko-KR" altLang="en-US" sz="1100" dirty="0"/>
              <a:t>차원의 경우</a:t>
            </a:r>
            <a:r>
              <a:rPr lang="en-US" altLang="ko-KR" sz="1100" dirty="0"/>
              <a:t>) </a:t>
            </a:r>
            <a:r>
              <a:rPr lang="ko-KR" altLang="en-US" sz="1100" dirty="0"/>
              <a:t>평면을 구성하는 세 점</a:t>
            </a:r>
          </a:p>
          <a:p>
            <a:r>
              <a:rPr lang="en-US" altLang="ko-KR" sz="1100" dirty="0"/>
              <a:t>{</a:t>
            </a:r>
          </a:p>
          <a:p>
            <a:pPr lvl="1"/>
            <a:r>
              <a:rPr lang="en-US" altLang="ko-KR" sz="1100" dirty="0"/>
              <a:t>Queue </a:t>
            </a:r>
            <a:r>
              <a:rPr lang="en-US" altLang="ko-KR" sz="1100" dirty="0" err="1"/>
              <a:t>nextSet</a:t>
            </a:r>
            <a:r>
              <a:rPr lang="en-US" altLang="ko-KR" sz="1100" dirty="0"/>
              <a:t>[DIMENSION];</a:t>
            </a:r>
          </a:p>
          <a:p>
            <a:pPr lvl="1"/>
            <a:r>
              <a:rPr lang="en-US" altLang="ko-KR" sz="1100" dirty="0"/>
              <a:t>int ck1, ck2;</a:t>
            </a:r>
          </a:p>
          <a:p>
            <a:pPr lvl="1"/>
            <a:endParaRPr lang="ko-KR" altLang="en-US" sz="1100" dirty="0"/>
          </a:p>
          <a:p>
            <a:pPr lvl="1"/>
            <a:r>
              <a:rPr lang="en-US" altLang="ko-KR" sz="1100" dirty="0"/>
              <a:t>for (int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= 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&lt; DIMENSION;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</a:t>
            </a:r>
          </a:p>
          <a:p>
            <a:pPr lvl="1"/>
            <a:r>
              <a:rPr lang="en-US" altLang="ko-KR" sz="1100" dirty="0"/>
              <a:t>{</a:t>
            </a:r>
          </a:p>
          <a:p>
            <a:pPr lvl="2"/>
            <a:r>
              <a:rPr lang="sv-SE" altLang="ko-KR" sz="1100" dirty="0"/>
              <a:t>for (int j = 0; j&lt;DIMENSION; i++)</a:t>
            </a:r>
          </a:p>
          <a:p>
            <a:pPr lvl="3"/>
            <a:r>
              <a:rPr lang="en-US" altLang="ko-KR" sz="1100" dirty="0"/>
              <a:t>for (int k = 0; k&lt;DIMENSION; k++)</a:t>
            </a:r>
          </a:p>
          <a:p>
            <a:pPr lvl="3"/>
            <a:r>
              <a:rPr lang="en-US" altLang="ko-KR" sz="1100" dirty="0"/>
              <a:t>	</a:t>
            </a:r>
            <a:r>
              <a:rPr lang="en-US" altLang="ko-KR" sz="1100" dirty="0" err="1"/>
              <a:t>nextSet</a:t>
            </a:r>
            <a:r>
              <a:rPr lang="en-US" altLang="ko-KR" sz="1100" dirty="0"/>
              <a:t>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].</a:t>
            </a:r>
            <a:r>
              <a:rPr lang="en-US" altLang="ko-KR" sz="1100" dirty="0" err="1"/>
              <a:t>arr</a:t>
            </a:r>
            <a:r>
              <a:rPr lang="en-US" altLang="ko-KR" sz="1100" dirty="0"/>
              <a:t>[j]-&gt;</a:t>
            </a:r>
            <a:r>
              <a:rPr lang="en-US" altLang="ko-KR" sz="1100" dirty="0" err="1"/>
              <a:t>coord</a:t>
            </a:r>
            <a:r>
              <a:rPr lang="en-US" altLang="ko-KR" sz="1100" dirty="0"/>
              <a:t>[k] = </a:t>
            </a:r>
            <a:r>
              <a:rPr lang="en-US" altLang="ko-KR" sz="1100" dirty="0" err="1"/>
              <a:t>pointSet.arr</a:t>
            </a:r>
            <a:r>
              <a:rPr lang="en-US" altLang="ko-KR" sz="1100" dirty="0"/>
              <a:t>[j]-&gt;</a:t>
            </a:r>
            <a:r>
              <a:rPr lang="en-US" altLang="ko-KR" sz="1100" dirty="0" err="1"/>
              <a:t>coord</a:t>
            </a:r>
            <a:r>
              <a:rPr lang="en-US" altLang="ko-KR" sz="1100" dirty="0"/>
              <a:t>[k];</a:t>
            </a:r>
          </a:p>
          <a:p>
            <a:pPr lvl="2"/>
            <a:r>
              <a:rPr lang="en-US" altLang="ko-KR" sz="1100" dirty="0" err="1"/>
              <a:t>LEqation</a:t>
            </a:r>
            <a:r>
              <a:rPr lang="en-US" altLang="ko-KR" sz="1100" dirty="0"/>
              <a:t> </a:t>
            </a:r>
            <a:r>
              <a:rPr lang="en-US" altLang="ko-KR" sz="1100" dirty="0" err="1"/>
              <a:t>eqn</a:t>
            </a:r>
            <a:r>
              <a:rPr lang="en-US" altLang="ko-KR" sz="1100" dirty="0"/>
              <a:t>;</a:t>
            </a:r>
          </a:p>
          <a:p>
            <a:pPr lvl="2"/>
            <a:r>
              <a:rPr lang="en-US" altLang="ko-KR" sz="1100" dirty="0"/>
              <a:t>for (int j = 0; j &lt; </a:t>
            </a:r>
            <a:r>
              <a:rPr lang="en-US" altLang="ko-KR" sz="1100" dirty="0" err="1"/>
              <a:t>numOfPoint</a:t>
            </a:r>
            <a:r>
              <a:rPr lang="en-US" altLang="ko-KR" sz="1100" dirty="0"/>
              <a:t>; </a:t>
            </a:r>
            <a:r>
              <a:rPr lang="en-US" altLang="ko-KR" sz="1100" dirty="0" err="1"/>
              <a:t>j++</a:t>
            </a:r>
            <a:r>
              <a:rPr lang="en-US" altLang="ko-KR" sz="1100" dirty="0"/>
              <a:t>)</a:t>
            </a:r>
          </a:p>
          <a:p>
            <a:pPr lvl="2"/>
            <a:r>
              <a:rPr lang="en-US" altLang="ko-KR" sz="1100" dirty="0"/>
              <a:t>{</a:t>
            </a:r>
          </a:p>
          <a:p>
            <a:pPr lvl="3"/>
            <a:r>
              <a:rPr lang="nn-NO" altLang="ko-KR" sz="1100" dirty="0"/>
              <a:t>for (k = 0; k &lt; DIMENSION; k++)</a:t>
            </a:r>
          </a:p>
          <a:p>
            <a:pPr lvl="4"/>
            <a:r>
              <a:rPr lang="en-US" altLang="ko-KR" sz="1100" dirty="0" err="1"/>
              <a:t>nextSet</a:t>
            </a:r>
            <a:r>
              <a:rPr lang="en-US" altLang="ko-KR" sz="1100" dirty="0"/>
              <a:t>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].</a:t>
            </a:r>
            <a:r>
              <a:rPr lang="en-US" altLang="ko-KR" sz="1100" dirty="0" err="1"/>
              <a:t>arr</a:t>
            </a:r>
            <a:r>
              <a:rPr lang="en-US" altLang="ko-KR" sz="1100" dirty="0"/>
              <a:t>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]-&gt;</a:t>
            </a:r>
            <a:r>
              <a:rPr lang="en-US" altLang="ko-KR" sz="1100" dirty="0" err="1"/>
              <a:t>coord</a:t>
            </a:r>
            <a:r>
              <a:rPr lang="en-US" altLang="ko-KR" sz="1100" dirty="0"/>
              <a:t>[k] = point[j].</a:t>
            </a:r>
            <a:r>
              <a:rPr lang="en-US" altLang="ko-KR" sz="1100" dirty="0" err="1"/>
              <a:t>coord</a:t>
            </a:r>
            <a:r>
              <a:rPr lang="en-US" altLang="ko-KR" sz="1100" dirty="0"/>
              <a:t>[k];</a:t>
            </a:r>
          </a:p>
          <a:p>
            <a:pPr lvl="3"/>
            <a:r>
              <a:rPr lang="en-US" altLang="ko-KR" sz="1100" dirty="0" err="1"/>
              <a:t>findeqn</a:t>
            </a:r>
            <a:r>
              <a:rPr lang="en-US" altLang="ko-KR" sz="1100" dirty="0"/>
              <a:t>(&amp;</a:t>
            </a:r>
            <a:r>
              <a:rPr lang="en-US" altLang="ko-KR" sz="1100" dirty="0" err="1"/>
              <a:t>eqn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nextSet</a:t>
            </a:r>
            <a:r>
              <a:rPr lang="en-US" altLang="ko-KR" sz="1100" dirty="0"/>
              <a:t>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]);</a:t>
            </a:r>
          </a:p>
          <a:p>
            <a:pPr lvl="3"/>
            <a:r>
              <a:rPr lang="en-US" altLang="ko-KR" sz="1100" dirty="0"/>
              <a:t>ck1 = 1; ck2 = 1;</a:t>
            </a:r>
          </a:p>
          <a:p>
            <a:pPr lvl="3"/>
            <a:r>
              <a:rPr lang="en-US" altLang="ko-KR" sz="1100" dirty="0"/>
              <a:t>for (int k = 0; k &lt; </a:t>
            </a:r>
            <a:r>
              <a:rPr lang="en-US" altLang="ko-KR" sz="1100" dirty="0" err="1"/>
              <a:t>numOfPoint</a:t>
            </a:r>
            <a:r>
              <a:rPr lang="en-US" altLang="ko-KR" sz="1100" dirty="0"/>
              <a:t>; k++)</a:t>
            </a:r>
          </a:p>
          <a:p>
            <a:pPr lvl="3"/>
            <a:r>
              <a:rPr lang="en-US" altLang="ko-KR" sz="1100" dirty="0"/>
              <a:t>{</a:t>
            </a:r>
          </a:p>
          <a:p>
            <a:pPr lvl="3"/>
            <a:r>
              <a:rPr lang="en-US" altLang="ko-KR" sz="1100" dirty="0"/>
              <a:t>	if (</a:t>
            </a:r>
            <a:r>
              <a:rPr lang="en-US" altLang="ko-KR" sz="1100" dirty="0" err="1"/>
              <a:t>pointPos</a:t>
            </a:r>
            <a:r>
              <a:rPr lang="en-US" altLang="ko-KR" sz="1100" dirty="0"/>
              <a:t>(point[k], </a:t>
            </a:r>
            <a:r>
              <a:rPr lang="en-US" altLang="ko-KR" sz="1100" dirty="0" err="1"/>
              <a:t>eqn</a:t>
            </a:r>
            <a:r>
              <a:rPr lang="en-US" altLang="ko-KR" sz="1100" dirty="0"/>
              <a:t>) == 1)</a:t>
            </a:r>
          </a:p>
          <a:p>
            <a:pPr lvl="3"/>
            <a:r>
              <a:rPr lang="en-US" altLang="ko-KR" sz="1100" dirty="0"/>
              <a:t>		ck1 = 0;</a:t>
            </a:r>
          </a:p>
          <a:p>
            <a:pPr lvl="3"/>
            <a:r>
              <a:rPr lang="en-US" altLang="ko-KR" sz="1100" dirty="0"/>
              <a:t>	else if (</a:t>
            </a:r>
            <a:r>
              <a:rPr lang="en-US" altLang="ko-KR" sz="1100" dirty="0" err="1"/>
              <a:t>pointPos</a:t>
            </a:r>
            <a:r>
              <a:rPr lang="en-US" altLang="ko-KR" sz="1100" dirty="0"/>
              <a:t>(point[k], </a:t>
            </a:r>
            <a:r>
              <a:rPr lang="en-US" altLang="ko-KR" sz="1100" dirty="0" err="1"/>
              <a:t>eqn</a:t>
            </a:r>
            <a:r>
              <a:rPr lang="en-US" altLang="ko-KR" sz="1100" dirty="0"/>
              <a:t>) == -1)</a:t>
            </a:r>
          </a:p>
          <a:p>
            <a:pPr lvl="3"/>
            <a:r>
              <a:rPr lang="en-US" altLang="ko-KR" sz="1100" dirty="0"/>
              <a:t>		ck2 = 0;</a:t>
            </a:r>
          </a:p>
          <a:p>
            <a:pPr lvl="3"/>
            <a:r>
              <a:rPr lang="en-US" altLang="ko-KR" sz="1100" dirty="0"/>
              <a:t>}</a:t>
            </a:r>
          </a:p>
          <a:p>
            <a:pPr lvl="3"/>
            <a:r>
              <a:rPr lang="en-US" altLang="ko-KR" sz="1100" dirty="0"/>
              <a:t>if ((ck1 || ck2)&amp;&amp;point[j].</a:t>
            </a:r>
            <a:r>
              <a:rPr lang="en-US" altLang="ko-KR" sz="1100" dirty="0" err="1"/>
              <a:t>exc</a:t>
            </a:r>
            <a:r>
              <a:rPr lang="en-US" altLang="ko-KR" sz="1100" dirty="0"/>
              <a:t>!=1)</a:t>
            </a:r>
          </a:p>
          <a:p>
            <a:pPr lvl="3"/>
            <a:r>
              <a:rPr lang="en-US" altLang="ko-KR" sz="1100" dirty="0"/>
              <a:t>{</a:t>
            </a:r>
          </a:p>
          <a:p>
            <a:pPr lvl="4"/>
            <a:r>
              <a:rPr lang="en-US" altLang="ko-KR" sz="1100" dirty="0"/>
              <a:t>point[j].</a:t>
            </a:r>
            <a:r>
              <a:rPr lang="en-US" altLang="ko-KR" sz="1100" dirty="0" err="1"/>
              <a:t>exc</a:t>
            </a:r>
            <a:r>
              <a:rPr lang="en-US" altLang="ko-KR" sz="1100" dirty="0"/>
              <a:t> = 1;</a:t>
            </a:r>
          </a:p>
          <a:p>
            <a:pPr lvl="4"/>
            <a:r>
              <a:rPr lang="en-US" altLang="ko-KR" sz="1100" dirty="0" err="1"/>
              <a:t>find_CVHull</a:t>
            </a:r>
            <a:r>
              <a:rPr lang="en-US" altLang="ko-KR" sz="1100" dirty="0"/>
              <a:t>(point, </a:t>
            </a:r>
            <a:r>
              <a:rPr lang="en-US" altLang="ko-KR" sz="1100" dirty="0" err="1"/>
              <a:t>nextSet</a:t>
            </a:r>
            <a:r>
              <a:rPr lang="en-US" altLang="ko-KR" sz="1100" dirty="0"/>
              <a:t>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]);</a:t>
            </a:r>
          </a:p>
          <a:p>
            <a:pPr lvl="3"/>
            <a:r>
              <a:rPr lang="en-US" altLang="ko-KR" sz="1100" dirty="0"/>
              <a:t>}</a:t>
            </a:r>
          </a:p>
          <a:p>
            <a:pPr lvl="2"/>
            <a:r>
              <a:rPr lang="en-US" altLang="ko-KR" sz="1100" dirty="0"/>
              <a:t>}</a:t>
            </a:r>
          </a:p>
          <a:p>
            <a:pPr lvl="1"/>
            <a:endParaRPr lang="ko-KR" altLang="en-US" sz="1100" dirty="0"/>
          </a:p>
          <a:p>
            <a:pPr lvl="1"/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}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91030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638D8A55-E25E-4A24-BEEE-6EB227EECEC8}"/>
              </a:ext>
            </a:extLst>
          </p:cNvPr>
          <p:cNvGrpSpPr/>
          <p:nvPr/>
        </p:nvGrpSpPr>
        <p:grpSpPr>
          <a:xfrm>
            <a:off x="736169" y="296071"/>
            <a:ext cx="5945985" cy="6265858"/>
            <a:chOff x="2725742" y="-196654"/>
            <a:chExt cx="6757854" cy="75469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4F892AB-EFC7-4639-99FE-DB0C340B0B46}"/>
                </a:ext>
              </a:extLst>
            </p:cNvPr>
            <p:cNvSpPr/>
            <p:nvPr/>
          </p:nvSpPr>
          <p:spPr>
            <a:xfrm>
              <a:off x="3865806" y="325604"/>
              <a:ext cx="2073004" cy="59618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X</a:t>
              </a:r>
              <a:r>
                <a:rPr lang="ko-KR" altLang="en-US" sz="900" dirty="0"/>
                <a:t>값이 가장 큰 포인트를 시작 포인트로 지정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AB0AB13D-869B-41B8-95AF-3C5789295FA6}"/>
                </a:ext>
              </a:extLst>
            </p:cNvPr>
            <p:cNvSpPr/>
            <p:nvPr/>
          </p:nvSpPr>
          <p:spPr>
            <a:xfrm>
              <a:off x="3865804" y="-196654"/>
              <a:ext cx="2073005" cy="37991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알고리즘 실행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6D966ED-3990-4866-8D50-CBB8BDF53B30}"/>
                </a:ext>
              </a:extLst>
            </p:cNvPr>
            <p:cNvSpPr/>
            <p:nvPr/>
          </p:nvSpPr>
          <p:spPr>
            <a:xfrm>
              <a:off x="3865804" y="2864098"/>
              <a:ext cx="2140758" cy="63560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현재 탐색 중인 포인트와 </a:t>
              </a:r>
              <a:endParaRPr lang="en-US" altLang="ko-KR" sz="900" dirty="0"/>
            </a:p>
            <a:p>
              <a:pPr algn="ctr"/>
              <a:r>
                <a:rPr lang="en-US" altLang="ko-KR" sz="900" dirty="0"/>
                <a:t>i</a:t>
              </a:r>
              <a:r>
                <a:rPr lang="ko-KR" altLang="en-US" sz="900" dirty="0"/>
                <a:t>번 포인트를 지나는 일차방정식 찾는다</a:t>
              </a:r>
              <a:r>
                <a:rPr lang="en-US" altLang="ko-KR" sz="900" dirty="0"/>
                <a:t>.</a:t>
              </a:r>
              <a:endParaRPr lang="ko-KR" altLang="en-US" sz="900" dirty="0"/>
            </a:p>
          </p:txBody>
        </p:sp>
        <p:sp>
          <p:nvSpPr>
            <p:cNvPr id="9" name="다이아몬드 8">
              <a:extLst>
                <a:ext uri="{FF2B5EF4-FFF2-40B4-BE49-F238E27FC236}">
                  <a16:creationId xmlns:a16="http://schemas.microsoft.com/office/drawing/2014/main" id="{687F72B1-53BF-4D0B-9C4B-80C831FDDEE1}"/>
                </a:ext>
              </a:extLst>
            </p:cNvPr>
            <p:cNvSpPr/>
            <p:nvPr/>
          </p:nvSpPr>
          <p:spPr>
            <a:xfrm>
              <a:off x="3738276" y="3708471"/>
              <a:ext cx="2395814" cy="88603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일차방정식 위쪽 영역에 점이 존재하는가</a:t>
              </a:r>
              <a:r>
                <a:rPr lang="en-US" altLang="ko-KR" sz="900" dirty="0"/>
                <a:t>?</a:t>
              </a:r>
              <a:endParaRPr lang="ko-KR" altLang="en-US" sz="900" dirty="0"/>
            </a:p>
          </p:txBody>
        </p:sp>
        <p:sp>
          <p:nvSpPr>
            <p:cNvPr id="11" name="다이아몬드 10">
              <a:extLst>
                <a:ext uri="{FF2B5EF4-FFF2-40B4-BE49-F238E27FC236}">
                  <a16:creationId xmlns:a16="http://schemas.microsoft.com/office/drawing/2014/main" id="{E343B701-18FE-4C6D-BB7F-149AF4CCBFE3}"/>
                </a:ext>
              </a:extLst>
            </p:cNvPr>
            <p:cNvSpPr/>
            <p:nvPr/>
          </p:nvSpPr>
          <p:spPr>
            <a:xfrm>
              <a:off x="3738276" y="4813371"/>
              <a:ext cx="2395814" cy="88603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일차방정식 아래쪽 영역에 점이 존재하는가</a:t>
              </a:r>
              <a:r>
                <a:rPr lang="en-US" altLang="ko-KR" sz="900" dirty="0"/>
                <a:t>?</a:t>
              </a:r>
              <a:endParaRPr lang="ko-KR" altLang="en-US" sz="900" dirty="0"/>
            </a:p>
          </p:txBody>
        </p:sp>
        <p:sp>
          <p:nvSpPr>
            <p:cNvPr id="13" name="육각형 12">
              <a:extLst>
                <a:ext uri="{FF2B5EF4-FFF2-40B4-BE49-F238E27FC236}">
                  <a16:creationId xmlns:a16="http://schemas.microsoft.com/office/drawing/2014/main" id="{BBD076DE-F5C1-4D9F-8FF0-9EAF4A0A1402}"/>
                </a:ext>
              </a:extLst>
            </p:cNvPr>
            <p:cNvSpPr/>
            <p:nvPr/>
          </p:nvSpPr>
          <p:spPr>
            <a:xfrm>
              <a:off x="3865210" y="1048902"/>
              <a:ext cx="2117157" cy="510540"/>
            </a:xfrm>
            <a:prstGeom prst="hexag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i</a:t>
              </a:r>
              <a:r>
                <a:rPr lang="en-US" altLang="ko-KR" sz="900" dirty="0"/>
                <a:t>=0</a:t>
              </a:r>
              <a:endParaRPr lang="ko-KR" altLang="en-US" sz="900" dirty="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E6BBA107-7E81-4F7B-8E2E-F9C793BBC19B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>
              <a:off x="4936183" y="4594501"/>
              <a:ext cx="0" cy="2188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0CACDB68-5328-4C2E-9DDA-0E3F83415C39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>
              <a:off x="4936183" y="3499705"/>
              <a:ext cx="0" cy="208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D47EABB1-FAF0-4F38-8DEB-DD63BA99ED60}"/>
                </a:ext>
              </a:extLst>
            </p:cNvPr>
            <p:cNvCxnSpPr>
              <a:cxnSpLocks/>
              <a:stCxn id="5" idx="2"/>
              <a:endCxn id="4" idx="0"/>
            </p:cNvCxnSpPr>
            <p:nvPr/>
          </p:nvCxnSpPr>
          <p:spPr>
            <a:xfrm>
              <a:off x="4902307" y="183262"/>
              <a:ext cx="1" cy="142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69C1CAB8-5994-42F2-B065-C74203057E1E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4902308" y="921791"/>
              <a:ext cx="0" cy="125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F5410816-0EAA-4A3E-8A38-BC24710A1550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>
              <a:off x="4936182" y="1559442"/>
              <a:ext cx="0" cy="464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C55CAC8-814E-4004-A77D-15BA718BDCF4}"/>
                </a:ext>
              </a:extLst>
            </p:cNvPr>
            <p:cNvSpPr/>
            <p:nvPr/>
          </p:nvSpPr>
          <p:spPr>
            <a:xfrm>
              <a:off x="2725742" y="1586653"/>
              <a:ext cx="769620" cy="43751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i</a:t>
              </a:r>
              <a:r>
                <a:rPr lang="en-US" altLang="ko-KR" sz="900" dirty="0"/>
                <a:t>++</a:t>
              </a:r>
              <a:endParaRPr lang="ko-KR" altLang="en-US" sz="900" dirty="0"/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7096111E-0604-473E-8FCE-CAC1A836AC50}"/>
                </a:ext>
              </a:extLst>
            </p:cNvPr>
            <p:cNvCxnSpPr>
              <a:stCxn id="11" idx="1"/>
              <a:endCxn id="37" idx="1"/>
            </p:cNvCxnSpPr>
            <p:nvPr/>
          </p:nvCxnSpPr>
          <p:spPr>
            <a:xfrm rot="10800000">
              <a:off x="2725742" y="1805410"/>
              <a:ext cx="1012534" cy="3450976"/>
            </a:xfrm>
            <a:prstGeom prst="bentConnector3">
              <a:avLst>
                <a:gd name="adj1" fmla="val 12257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CA7558B9-3E6C-40BC-8C9C-F1C025EB1E9F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>
              <a:off x="3495362" y="1805410"/>
              <a:ext cx="14527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9A9A69E-2897-4DEA-BD02-219E596F4E1E}"/>
                </a:ext>
              </a:extLst>
            </p:cNvPr>
            <p:cNvSpPr txBox="1"/>
            <p:nvPr/>
          </p:nvSpPr>
          <p:spPr>
            <a:xfrm>
              <a:off x="3048220" y="5179969"/>
              <a:ext cx="3433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Yes</a:t>
              </a:r>
              <a:endParaRPr lang="ko-KR" altLang="en-US" sz="9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5080425-F8FC-4884-B5FB-A7C7B14AB630}"/>
                </a:ext>
              </a:extLst>
            </p:cNvPr>
            <p:cNvSpPr txBox="1"/>
            <p:nvPr/>
          </p:nvSpPr>
          <p:spPr>
            <a:xfrm>
              <a:off x="4502067" y="4464979"/>
              <a:ext cx="3433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Yes</a:t>
              </a:r>
              <a:endParaRPr lang="ko-KR" altLang="en-US" sz="9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183DBA8-EFF9-4B74-9F51-E8D6BB829ECF}"/>
                </a:ext>
              </a:extLst>
            </p:cNvPr>
            <p:cNvSpPr/>
            <p:nvPr/>
          </p:nvSpPr>
          <p:spPr>
            <a:xfrm>
              <a:off x="6609004" y="4877552"/>
              <a:ext cx="1990386" cy="7576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i</a:t>
              </a:r>
              <a:r>
                <a:rPr lang="ko-KR" altLang="en-US" sz="900" dirty="0"/>
                <a:t>번 포인트를 탐색 중인 포인트로 설정하고 이전에 탐색한 포인트와 연결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CFACA157-5A12-40F3-B566-9A012A51797A}"/>
                </a:ext>
              </a:extLst>
            </p:cNvPr>
            <p:cNvCxnSpPr>
              <a:stCxn id="11" idx="3"/>
              <a:endCxn id="47" idx="1"/>
            </p:cNvCxnSpPr>
            <p:nvPr/>
          </p:nvCxnSpPr>
          <p:spPr>
            <a:xfrm>
              <a:off x="6134090" y="5256386"/>
              <a:ext cx="474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09723880-D9F1-4C27-B2DD-63A0E9A05F1B}"/>
                </a:ext>
              </a:extLst>
            </p:cNvPr>
            <p:cNvCxnSpPr>
              <a:stCxn id="9" idx="3"/>
              <a:endCxn id="47" idx="0"/>
            </p:cNvCxnSpPr>
            <p:nvPr/>
          </p:nvCxnSpPr>
          <p:spPr>
            <a:xfrm>
              <a:off x="6134090" y="4151486"/>
              <a:ext cx="1470107" cy="7260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D8DCEE91-7F2A-4839-9F33-EC7A32F78D5E}"/>
                </a:ext>
              </a:extLst>
            </p:cNvPr>
            <p:cNvCxnSpPr>
              <a:cxnSpLocks/>
              <a:stCxn id="59" idx="3"/>
              <a:endCxn id="13" idx="0"/>
            </p:cNvCxnSpPr>
            <p:nvPr/>
          </p:nvCxnSpPr>
          <p:spPr>
            <a:xfrm flipH="1" flipV="1">
              <a:off x="5982367" y="1304172"/>
              <a:ext cx="2819737" cy="4954086"/>
            </a:xfrm>
            <a:prstGeom prst="bentConnector3">
              <a:avLst>
                <a:gd name="adj1" fmla="val -810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다이아몬드 58">
              <a:extLst>
                <a:ext uri="{FF2B5EF4-FFF2-40B4-BE49-F238E27FC236}">
                  <a16:creationId xmlns:a16="http://schemas.microsoft.com/office/drawing/2014/main" id="{3FB4BB7A-45C4-4AD8-8FB1-0D0FCA30FACD}"/>
                </a:ext>
              </a:extLst>
            </p:cNvPr>
            <p:cNvSpPr/>
            <p:nvPr/>
          </p:nvSpPr>
          <p:spPr>
            <a:xfrm>
              <a:off x="6406290" y="5815243"/>
              <a:ext cx="2395814" cy="88603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탐색 중인 포인트가 시작 포인트와 같은가</a:t>
              </a:r>
              <a:r>
                <a:rPr lang="en-US" altLang="ko-KR" sz="900" dirty="0"/>
                <a:t>?</a:t>
              </a:r>
              <a:endParaRPr lang="ko-KR" altLang="en-US" sz="900" dirty="0"/>
            </a:p>
          </p:txBody>
        </p:sp>
        <p:sp>
          <p:nvSpPr>
            <p:cNvPr id="60" name="다이아몬드 59">
              <a:extLst>
                <a:ext uri="{FF2B5EF4-FFF2-40B4-BE49-F238E27FC236}">
                  <a16:creationId xmlns:a16="http://schemas.microsoft.com/office/drawing/2014/main" id="{B42865C9-38FA-4467-992B-545C5FD6F435}"/>
                </a:ext>
              </a:extLst>
            </p:cNvPr>
            <p:cNvSpPr/>
            <p:nvPr/>
          </p:nvSpPr>
          <p:spPr>
            <a:xfrm>
              <a:off x="3738274" y="2024167"/>
              <a:ext cx="2395815" cy="709327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i</a:t>
              </a:r>
              <a:r>
                <a:rPr lang="ko-KR" altLang="en-US" sz="900" dirty="0"/>
                <a:t>번포인트가 이미 탐색되었는가</a:t>
              </a:r>
              <a:r>
                <a:rPr lang="en-US" altLang="ko-KR" sz="900" dirty="0"/>
                <a:t>?</a:t>
              </a:r>
              <a:endParaRPr lang="ko-KR" altLang="en-US" sz="900" dirty="0"/>
            </a:p>
          </p:txBody>
        </p:sp>
        <p:cxnSp>
          <p:nvCxnSpPr>
            <p:cNvPr id="98" name="연결선: 꺾임 97">
              <a:extLst>
                <a:ext uri="{FF2B5EF4-FFF2-40B4-BE49-F238E27FC236}">
                  <a16:creationId xmlns:a16="http://schemas.microsoft.com/office/drawing/2014/main" id="{C80545EA-E674-42CA-A9D2-3F80E27511A8}"/>
                </a:ext>
              </a:extLst>
            </p:cNvPr>
            <p:cNvCxnSpPr>
              <a:cxnSpLocks/>
              <a:stCxn id="60" idx="1"/>
              <a:endCxn id="37" idx="2"/>
            </p:cNvCxnSpPr>
            <p:nvPr/>
          </p:nvCxnSpPr>
          <p:spPr>
            <a:xfrm rot="10800000">
              <a:off x="3110552" y="2024167"/>
              <a:ext cx="627722" cy="35466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4D07F9A-4E03-4364-90B1-4FFB2AE140C1}"/>
                </a:ext>
              </a:extLst>
            </p:cNvPr>
            <p:cNvSpPr txBox="1"/>
            <p:nvPr/>
          </p:nvSpPr>
          <p:spPr>
            <a:xfrm>
              <a:off x="3048220" y="2378832"/>
              <a:ext cx="3433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Yes</a:t>
              </a:r>
              <a:endParaRPr lang="ko-KR" altLang="en-US" sz="9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86E2068-F359-4066-BC1B-20F17FB04600}"/>
                </a:ext>
              </a:extLst>
            </p:cNvPr>
            <p:cNvSpPr txBox="1"/>
            <p:nvPr/>
          </p:nvSpPr>
          <p:spPr>
            <a:xfrm>
              <a:off x="6228838" y="3851093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No</a:t>
              </a:r>
              <a:endParaRPr lang="ko-KR" altLang="en-US" sz="9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03E7500-4258-499B-8250-1FC2DA2EA59B}"/>
                </a:ext>
              </a:extLst>
            </p:cNvPr>
            <p:cNvSpPr txBox="1"/>
            <p:nvPr/>
          </p:nvSpPr>
          <p:spPr>
            <a:xfrm>
              <a:off x="6143760" y="5146055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No</a:t>
              </a:r>
              <a:endParaRPr lang="ko-KR" altLang="en-US" sz="900" dirty="0"/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413173BC-33F0-46EA-8240-22A94BDCAE2E}"/>
                </a:ext>
              </a:extLst>
            </p:cNvPr>
            <p:cNvCxnSpPr>
              <a:cxnSpLocks/>
              <a:stCxn id="60" idx="2"/>
              <a:endCxn id="7" idx="0"/>
            </p:cNvCxnSpPr>
            <p:nvPr/>
          </p:nvCxnSpPr>
          <p:spPr>
            <a:xfrm>
              <a:off x="4936182" y="2733494"/>
              <a:ext cx="1" cy="1306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45B987A-773C-4500-BB85-FD533EF798B5}"/>
                </a:ext>
              </a:extLst>
            </p:cNvPr>
            <p:cNvSpPr txBox="1"/>
            <p:nvPr/>
          </p:nvSpPr>
          <p:spPr>
            <a:xfrm>
              <a:off x="4472310" y="2574326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No</a:t>
              </a:r>
              <a:endParaRPr lang="ko-KR" altLang="en-US" sz="900" dirty="0"/>
            </a:p>
          </p:txBody>
        </p: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F269A6BF-B75B-4549-9BCF-24912B831424}"/>
                </a:ext>
              </a:extLst>
            </p:cNvPr>
            <p:cNvCxnSpPr>
              <a:stCxn id="47" idx="2"/>
              <a:endCxn id="59" idx="0"/>
            </p:cNvCxnSpPr>
            <p:nvPr/>
          </p:nvCxnSpPr>
          <p:spPr>
            <a:xfrm>
              <a:off x="7604197" y="5635219"/>
              <a:ext cx="0" cy="180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F40A9AA-65DF-4442-A99F-74B98132A52F}"/>
                </a:ext>
              </a:extLst>
            </p:cNvPr>
            <p:cNvSpPr txBox="1"/>
            <p:nvPr/>
          </p:nvSpPr>
          <p:spPr>
            <a:xfrm>
              <a:off x="6684412" y="6489712"/>
              <a:ext cx="3433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Yes</a:t>
              </a:r>
              <a:endParaRPr lang="ko-KR" altLang="en-US" sz="900" dirty="0"/>
            </a:p>
          </p:txBody>
        </p:sp>
        <p:sp>
          <p:nvSpPr>
            <p:cNvPr id="137" name="사각형: 둥근 모서리 136">
              <a:extLst>
                <a:ext uri="{FF2B5EF4-FFF2-40B4-BE49-F238E27FC236}">
                  <a16:creationId xmlns:a16="http://schemas.microsoft.com/office/drawing/2014/main" id="{2A57FD8F-86F3-437C-84E1-0B690A19AEB8}"/>
                </a:ext>
              </a:extLst>
            </p:cNvPr>
            <p:cNvSpPr/>
            <p:nvPr/>
          </p:nvSpPr>
          <p:spPr>
            <a:xfrm>
              <a:off x="6567694" y="6970386"/>
              <a:ext cx="2073005" cy="37991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알고리즘 종료</a:t>
              </a:r>
            </a:p>
          </p:txBody>
        </p: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8195742D-7041-4627-9838-3A78D9383B75}"/>
                </a:ext>
              </a:extLst>
            </p:cNvPr>
            <p:cNvCxnSpPr>
              <a:stCxn id="59" idx="2"/>
              <a:endCxn id="137" idx="0"/>
            </p:cNvCxnSpPr>
            <p:nvPr/>
          </p:nvCxnSpPr>
          <p:spPr>
            <a:xfrm>
              <a:off x="7604197" y="6701273"/>
              <a:ext cx="0" cy="2691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39A6BCB-B7D0-41FC-9C6F-6B9B79A72C09}"/>
                </a:ext>
              </a:extLst>
            </p:cNvPr>
            <p:cNvSpPr txBox="1"/>
            <p:nvPr/>
          </p:nvSpPr>
          <p:spPr>
            <a:xfrm>
              <a:off x="9164278" y="5815243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No</a:t>
              </a:r>
              <a:endParaRPr lang="ko-KR" altLang="en-US" sz="900" dirty="0"/>
            </a:p>
          </p:txBody>
        </p:sp>
      </p:grpSp>
      <p:pic>
        <p:nvPicPr>
          <p:cNvPr id="153" name="_x644671640" descr="EMB00001fe44cfd">
            <a:extLst>
              <a:ext uri="{FF2B5EF4-FFF2-40B4-BE49-F238E27FC236}">
                <a16:creationId xmlns:a16="http://schemas.microsoft.com/office/drawing/2014/main" id="{1CF80940-0D9E-4AF8-8F6C-A2D661AD8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676" y="1078762"/>
            <a:ext cx="5205855" cy="322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_x644673872" descr="DRW00001fe44d07">
            <a:extLst>
              <a:ext uri="{FF2B5EF4-FFF2-40B4-BE49-F238E27FC236}">
                <a16:creationId xmlns:a16="http://schemas.microsoft.com/office/drawing/2014/main" id="{319D7FDB-8417-4570-AAF1-4BB353829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687" y="4638868"/>
            <a:ext cx="994184" cy="36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C6779640-CAD5-4895-A1A9-ABA372E6C0C5}"/>
              </a:ext>
            </a:extLst>
          </p:cNvPr>
          <p:cNvSpPr txBox="1"/>
          <p:nvPr/>
        </p:nvSpPr>
        <p:spPr>
          <a:xfrm>
            <a:off x="8057027" y="46682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시간복잡도는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846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7745C-B6B7-4FAE-9FA3-08711D89A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알고리즘의 확장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B5B779-CD8F-48FF-84DD-9DF0EBA2C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118" y="214153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lnSpc>
                <a:spcPct val="150000"/>
              </a:lnSpc>
              <a:buNone/>
            </a:pPr>
            <a:r>
              <a:rPr lang="en-US" altLang="ko-KR" sz="2400" dirty="0"/>
              <a:t>     2</a:t>
            </a:r>
            <a:r>
              <a:rPr lang="ko-KR" altLang="en-US" sz="2400" dirty="0"/>
              <a:t>차원에서 구현한 알고리즘을 </a:t>
            </a:r>
            <a:r>
              <a:rPr lang="en-US" altLang="ko-KR" sz="2400" dirty="0"/>
              <a:t>N</a:t>
            </a:r>
            <a:r>
              <a:rPr lang="ko-KR" altLang="en-US" sz="2400" dirty="0"/>
              <a:t>차원으로 </a:t>
            </a:r>
            <a:r>
              <a:rPr lang="ko-KR" altLang="en-US" sz="2400" dirty="0" err="1"/>
              <a:t>확장시키기</a:t>
            </a:r>
            <a:r>
              <a:rPr lang="ko-KR" altLang="en-US" sz="2400" dirty="0"/>
              <a:t> 위해 세운 가정은 다음과 같다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altLang="ko-KR" sz="2400" dirty="0"/>
              <a:t>1) N</a:t>
            </a:r>
            <a:r>
              <a:rPr lang="ko-KR" altLang="en-US" sz="2400" dirty="0"/>
              <a:t>차원 초공간에서 서로 다른 </a:t>
            </a:r>
            <a:r>
              <a:rPr lang="en-US" altLang="ko-KR" sz="2400" dirty="0"/>
              <a:t>N</a:t>
            </a:r>
            <a:r>
              <a:rPr lang="ko-KR" altLang="en-US" sz="2400" dirty="0"/>
              <a:t>개의 점이 결정되면 이 점들을 모두 포함하는 </a:t>
            </a:r>
            <a:r>
              <a:rPr lang="en-US" altLang="ko-KR" sz="2400" dirty="0"/>
              <a:t>N</a:t>
            </a:r>
            <a:r>
              <a:rPr lang="ko-KR" altLang="en-US" sz="2400" dirty="0"/>
              <a:t>원 일차 방정식은 단 하나만 존재한다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altLang="ko-KR" sz="2400" dirty="0"/>
              <a:t>2) N</a:t>
            </a:r>
            <a:r>
              <a:rPr lang="ko-KR" altLang="en-US" sz="2400" dirty="0"/>
              <a:t>차원 초공간에서 테두리를 구성하는 기본 도형은 </a:t>
            </a:r>
            <a:r>
              <a:rPr lang="en-US" altLang="ko-KR" sz="2400" dirty="0"/>
              <a:t>(N-1)</a:t>
            </a:r>
            <a:r>
              <a:rPr lang="ko-KR" altLang="en-US" sz="2400" dirty="0"/>
              <a:t>차원 도형이고</a:t>
            </a:r>
            <a:r>
              <a:rPr lang="en-US" altLang="ko-KR" sz="2400" dirty="0"/>
              <a:t>, </a:t>
            </a:r>
            <a:r>
              <a:rPr lang="ko-KR" altLang="en-US" sz="2400" dirty="0"/>
              <a:t>그 도형의 방정식은 다음과 같은 선형방정식으로 표현될 수 있다</a:t>
            </a:r>
            <a:r>
              <a:rPr lang="en-US" altLang="ko-KR" sz="2400" dirty="0"/>
              <a:t>.</a:t>
            </a:r>
          </a:p>
          <a:p>
            <a:pPr fontAlgn="base">
              <a:lnSpc>
                <a:spcPct val="150000"/>
              </a:lnSpc>
            </a:pPr>
            <a:endParaRPr lang="ko-KR" alt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3) Convex Hull</a:t>
            </a:r>
            <a:r>
              <a:rPr lang="ko-KR" altLang="en-US" sz="2400" dirty="0"/>
              <a:t>의 테두리를 구성하는 어떠한 </a:t>
            </a:r>
            <a:r>
              <a:rPr lang="en-US" altLang="ko-KR" sz="2400" dirty="0"/>
              <a:t>(N-1)</a:t>
            </a:r>
            <a:r>
              <a:rPr lang="ko-KR" altLang="en-US" sz="2400" dirty="0"/>
              <a:t>차원 도형을 잡고 무한히 연장해도 점들은 들은 한 축을 기준으로 이 </a:t>
            </a:r>
            <a:r>
              <a:rPr lang="en-US" altLang="ko-KR" sz="2400" dirty="0"/>
              <a:t>(N-1)</a:t>
            </a:r>
            <a:r>
              <a:rPr lang="ko-KR" altLang="en-US" sz="2400" dirty="0"/>
              <a:t>차원 도형의 방정식 위쪽 영역에 모두 존재하거나 아래쪽 영역에 모두 존재한다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31EA7A-DC64-41FF-985E-1755F3FEC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18" y="3159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6" name="_x807567320" descr="DRW00001fe44d20">
            <a:extLst>
              <a:ext uri="{FF2B5EF4-FFF2-40B4-BE49-F238E27FC236}">
                <a16:creationId xmlns:a16="http://schemas.microsoft.com/office/drawing/2014/main" id="{05BA62F1-F23F-41B2-8B84-9EDF6602E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011" y="4531194"/>
            <a:ext cx="4841129" cy="35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45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CBDBF27-BA59-49F1-AE4D-B38B9D93B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39" y="-410900"/>
            <a:ext cx="27645559" cy="1075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15C32D-FC31-4D53-B33F-66A3579B5BEC}"/>
              </a:ext>
            </a:extLst>
          </p:cNvPr>
          <p:cNvSpPr/>
          <p:nvPr/>
        </p:nvSpPr>
        <p:spPr>
          <a:xfrm>
            <a:off x="1346033" y="4860835"/>
            <a:ext cx="10464374" cy="1427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3) Convex Hull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테두리를 구성하는 어떠한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(N-1)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도형을 잡고 무한히 연장해도 점들은 들은 한 축을 기준으로 이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(N-1)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도형의 방정식 위쪽 영역에 모두 존재하거나 아래쪽 영역에 모두 존재한다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643F02D3-99F0-4E95-8D6A-19F356F6B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429" y="570043"/>
            <a:ext cx="14357268" cy="556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807564944" descr="EMB00001fe44d25">
            <a:extLst>
              <a:ext uri="{FF2B5EF4-FFF2-40B4-BE49-F238E27FC236}">
                <a16:creationId xmlns:a16="http://schemas.microsoft.com/office/drawing/2014/main" id="{3FF396C7-3020-4EF5-A32F-15CAC8705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054" y="1128844"/>
            <a:ext cx="4980094" cy="352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8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B3A4492D-DBDE-4409-AC17-43D47F474A56}"/>
              </a:ext>
            </a:extLst>
          </p:cNvPr>
          <p:cNvGrpSpPr/>
          <p:nvPr/>
        </p:nvGrpSpPr>
        <p:grpSpPr>
          <a:xfrm>
            <a:off x="321766" y="85544"/>
            <a:ext cx="6852758" cy="6686912"/>
            <a:chOff x="2582644" y="-119389"/>
            <a:chExt cx="6958472" cy="815780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4F892AB-EFC7-4639-99FE-DB0C340B0B46}"/>
                </a:ext>
              </a:extLst>
            </p:cNvPr>
            <p:cNvSpPr/>
            <p:nvPr/>
          </p:nvSpPr>
          <p:spPr>
            <a:xfrm>
              <a:off x="3887999" y="402869"/>
              <a:ext cx="2073004" cy="59618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N-1</a:t>
              </a:r>
              <a:r>
                <a:rPr lang="ko-KR" altLang="en-US" sz="1050" dirty="0"/>
                <a:t>개의 포인트를 시작 포인트 집합으로 지정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AB0AB13D-869B-41B8-95AF-3C5789295FA6}"/>
                </a:ext>
              </a:extLst>
            </p:cNvPr>
            <p:cNvSpPr/>
            <p:nvPr/>
          </p:nvSpPr>
          <p:spPr>
            <a:xfrm>
              <a:off x="3887997" y="-119389"/>
              <a:ext cx="2073005" cy="37991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알고리즘 실행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6D966ED-3990-4866-8D50-CBB8BDF53B30}"/>
                </a:ext>
              </a:extLst>
            </p:cNvPr>
            <p:cNvSpPr/>
            <p:nvPr/>
          </p:nvSpPr>
          <p:spPr>
            <a:xfrm>
              <a:off x="3865804" y="2864098"/>
              <a:ext cx="2140758" cy="98699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탐색 중인 포인트 집합에서 점 하나를 </a:t>
              </a:r>
              <a:r>
                <a:rPr lang="en-US" altLang="ko-KR" sz="1050" dirty="0" err="1"/>
                <a:t>i</a:t>
              </a:r>
              <a:r>
                <a:rPr lang="ko-KR" altLang="en-US" sz="1050" dirty="0"/>
                <a:t>번 포인트로 대체한 집합에 대해 이 집합의 모든 점을 지나는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N</a:t>
              </a:r>
              <a:r>
                <a:rPr lang="ko-KR" altLang="en-US" sz="1050" dirty="0"/>
                <a:t>원 일차방정식 찾는다</a:t>
              </a:r>
              <a:r>
                <a:rPr lang="en-US" altLang="ko-KR" sz="1050" dirty="0"/>
                <a:t>.</a:t>
              </a:r>
              <a:endParaRPr lang="ko-KR" altLang="en-US" sz="1050" dirty="0"/>
            </a:p>
          </p:txBody>
        </p:sp>
        <p:sp>
          <p:nvSpPr>
            <p:cNvPr id="9" name="다이아몬드 8">
              <a:extLst>
                <a:ext uri="{FF2B5EF4-FFF2-40B4-BE49-F238E27FC236}">
                  <a16:creationId xmlns:a16="http://schemas.microsoft.com/office/drawing/2014/main" id="{687F72B1-53BF-4D0B-9C4B-80C831FDDEE1}"/>
                </a:ext>
              </a:extLst>
            </p:cNvPr>
            <p:cNvSpPr/>
            <p:nvPr/>
          </p:nvSpPr>
          <p:spPr>
            <a:xfrm>
              <a:off x="3738304" y="4731028"/>
              <a:ext cx="2395814" cy="88603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일차방정식 위쪽 영역에 점이 존재하는가</a:t>
              </a:r>
              <a:r>
                <a:rPr lang="en-US" altLang="ko-KR" sz="900" dirty="0"/>
                <a:t>?</a:t>
              </a:r>
              <a:endParaRPr lang="ko-KR" altLang="en-US" sz="900" dirty="0"/>
            </a:p>
          </p:txBody>
        </p:sp>
        <p:sp>
          <p:nvSpPr>
            <p:cNvPr id="11" name="다이아몬드 10">
              <a:extLst>
                <a:ext uri="{FF2B5EF4-FFF2-40B4-BE49-F238E27FC236}">
                  <a16:creationId xmlns:a16="http://schemas.microsoft.com/office/drawing/2014/main" id="{E343B701-18FE-4C6D-BB7F-149AF4CCBFE3}"/>
                </a:ext>
              </a:extLst>
            </p:cNvPr>
            <p:cNvSpPr/>
            <p:nvPr/>
          </p:nvSpPr>
          <p:spPr>
            <a:xfrm>
              <a:off x="3738304" y="5835928"/>
              <a:ext cx="2395814" cy="88603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일차방정식 아래쪽 영역에 점이 존재하는가</a:t>
              </a:r>
              <a:r>
                <a:rPr lang="en-US" altLang="ko-KR" sz="900" dirty="0"/>
                <a:t>?</a:t>
              </a:r>
              <a:endParaRPr lang="ko-KR" altLang="en-US" sz="900" dirty="0"/>
            </a:p>
          </p:txBody>
        </p:sp>
        <p:sp>
          <p:nvSpPr>
            <p:cNvPr id="13" name="육각형 12">
              <a:extLst>
                <a:ext uri="{FF2B5EF4-FFF2-40B4-BE49-F238E27FC236}">
                  <a16:creationId xmlns:a16="http://schemas.microsoft.com/office/drawing/2014/main" id="{BBD076DE-F5C1-4D9F-8FF0-9EAF4A0A1402}"/>
                </a:ext>
              </a:extLst>
            </p:cNvPr>
            <p:cNvSpPr/>
            <p:nvPr/>
          </p:nvSpPr>
          <p:spPr>
            <a:xfrm>
              <a:off x="3887403" y="1126167"/>
              <a:ext cx="2117157" cy="510540"/>
            </a:xfrm>
            <a:prstGeom prst="hexag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i</a:t>
              </a:r>
              <a:r>
                <a:rPr lang="en-US" altLang="ko-KR" sz="1050" dirty="0"/>
                <a:t>=0</a:t>
              </a:r>
              <a:endParaRPr lang="ko-KR" altLang="en-US" sz="1050" dirty="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E6BBA107-7E81-4F7B-8E2E-F9C793BBC19B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>
              <a:off x="4936211" y="5617058"/>
              <a:ext cx="0" cy="2188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0CACDB68-5328-4C2E-9DDA-0E3F83415C39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V="1">
              <a:off x="4936211" y="4731028"/>
              <a:ext cx="0" cy="142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D47EABB1-FAF0-4F38-8DEB-DD63BA99ED60}"/>
                </a:ext>
              </a:extLst>
            </p:cNvPr>
            <p:cNvCxnSpPr>
              <a:cxnSpLocks/>
              <a:stCxn id="5" idx="2"/>
              <a:endCxn id="4" idx="0"/>
            </p:cNvCxnSpPr>
            <p:nvPr/>
          </p:nvCxnSpPr>
          <p:spPr>
            <a:xfrm>
              <a:off x="4924500" y="260527"/>
              <a:ext cx="1" cy="142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69C1CAB8-5994-42F2-B065-C74203057E1E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4924501" y="999056"/>
              <a:ext cx="0" cy="125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F5410816-0EAA-4A3E-8A38-BC24710A1550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>
              <a:off x="4936182" y="1626683"/>
              <a:ext cx="0" cy="3974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C55CAC8-814E-4004-A77D-15BA718BDCF4}"/>
                </a:ext>
              </a:extLst>
            </p:cNvPr>
            <p:cNvSpPr/>
            <p:nvPr/>
          </p:nvSpPr>
          <p:spPr>
            <a:xfrm>
              <a:off x="2582644" y="1636707"/>
              <a:ext cx="769620" cy="43751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i</a:t>
              </a:r>
              <a:r>
                <a:rPr lang="en-US" altLang="ko-KR" sz="1050" dirty="0"/>
                <a:t>++</a:t>
              </a:r>
              <a:endParaRPr lang="ko-KR" altLang="en-US" sz="1050" dirty="0"/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7096111E-0604-473E-8FCE-CAC1A836AC50}"/>
                </a:ext>
              </a:extLst>
            </p:cNvPr>
            <p:cNvCxnSpPr>
              <a:cxnSpLocks/>
              <a:stCxn id="11" idx="1"/>
              <a:endCxn id="37" idx="1"/>
            </p:cNvCxnSpPr>
            <p:nvPr/>
          </p:nvCxnSpPr>
          <p:spPr>
            <a:xfrm rot="10800000">
              <a:off x="2582644" y="1855465"/>
              <a:ext cx="1155660" cy="4423479"/>
            </a:xfrm>
            <a:prstGeom prst="bentConnector3">
              <a:avLst>
                <a:gd name="adj1" fmla="val 11978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CA7558B9-3E6C-40BC-8C9C-F1C025EB1E9F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>
              <a:off x="3352264" y="1855464"/>
              <a:ext cx="1572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9A9A69E-2897-4DEA-BD02-219E596F4E1E}"/>
                </a:ext>
              </a:extLst>
            </p:cNvPr>
            <p:cNvSpPr txBox="1"/>
            <p:nvPr/>
          </p:nvSpPr>
          <p:spPr>
            <a:xfrm>
              <a:off x="3030398" y="5868082"/>
              <a:ext cx="4202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Yes</a:t>
              </a:r>
              <a:endParaRPr lang="ko-KR" altLang="en-US" sz="1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5080425-F8FC-4884-B5FB-A7C7B14AB630}"/>
                </a:ext>
              </a:extLst>
            </p:cNvPr>
            <p:cNvSpPr txBox="1"/>
            <p:nvPr/>
          </p:nvSpPr>
          <p:spPr>
            <a:xfrm>
              <a:off x="4502095" y="5487536"/>
              <a:ext cx="4202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Yes</a:t>
              </a:r>
              <a:endParaRPr lang="ko-KR" altLang="en-US" sz="14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183DBA8-EFF9-4B74-9F51-E8D6BB829ECF}"/>
                </a:ext>
              </a:extLst>
            </p:cNvPr>
            <p:cNvSpPr/>
            <p:nvPr/>
          </p:nvSpPr>
          <p:spPr>
            <a:xfrm>
              <a:off x="6591182" y="5611132"/>
              <a:ext cx="1990386" cy="7576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각각의 경우를 새로운 포인트 집합으로 설정하고 이전에 탐색한 포인트 집합의 원소들과 연결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CFACA157-5A12-40F3-B566-9A012A51797A}"/>
                </a:ext>
              </a:extLst>
            </p:cNvPr>
            <p:cNvCxnSpPr>
              <a:stCxn id="11" idx="3"/>
              <a:endCxn id="47" idx="1"/>
            </p:cNvCxnSpPr>
            <p:nvPr/>
          </p:nvCxnSpPr>
          <p:spPr>
            <a:xfrm flipV="1">
              <a:off x="6134118" y="5989966"/>
              <a:ext cx="457064" cy="288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09723880-D9F1-4C27-B2DD-63A0E9A05F1B}"/>
                </a:ext>
              </a:extLst>
            </p:cNvPr>
            <p:cNvCxnSpPr>
              <a:stCxn id="9" idx="3"/>
              <a:endCxn id="47" idx="0"/>
            </p:cNvCxnSpPr>
            <p:nvPr/>
          </p:nvCxnSpPr>
          <p:spPr>
            <a:xfrm>
              <a:off x="6134118" y="5174043"/>
              <a:ext cx="1452257" cy="43708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D8DCEE91-7F2A-4839-9F33-EC7A32F78D5E}"/>
                </a:ext>
              </a:extLst>
            </p:cNvPr>
            <p:cNvCxnSpPr>
              <a:cxnSpLocks/>
              <a:stCxn id="59" idx="3"/>
              <a:endCxn id="13" idx="0"/>
            </p:cNvCxnSpPr>
            <p:nvPr/>
          </p:nvCxnSpPr>
          <p:spPr>
            <a:xfrm flipH="1" flipV="1">
              <a:off x="6004560" y="1381437"/>
              <a:ext cx="2779722" cy="5564934"/>
            </a:xfrm>
            <a:prstGeom prst="bentConnector3">
              <a:avLst>
                <a:gd name="adj1" fmla="val -822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다이아몬드 58">
              <a:extLst>
                <a:ext uri="{FF2B5EF4-FFF2-40B4-BE49-F238E27FC236}">
                  <a16:creationId xmlns:a16="http://schemas.microsoft.com/office/drawing/2014/main" id="{3FB4BB7A-45C4-4AD8-8FB1-0D0FCA30FACD}"/>
                </a:ext>
              </a:extLst>
            </p:cNvPr>
            <p:cNvSpPr/>
            <p:nvPr/>
          </p:nvSpPr>
          <p:spPr>
            <a:xfrm>
              <a:off x="6388468" y="6503356"/>
              <a:ext cx="2395814" cy="88603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탐색 중인 포인트가 시작 포인트와 같은가</a:t>
              </a:r>
              <a:r>
                <a:rPr lang="en-US" altLang="ko-KR" sz="900" dirty="0"/>
                <a:t>?</a:t>
              </a:r>
              <a:endParaRPr lang="ko-KR" altLang="en-US" sz="900" dirty="0"/>
            </a:p>
          </p:txBody>
        </p:sp>
        <p:sp>
          <p:nvSpPr>
            <p:cNvPr id="60" name="다이아몬드 59">
              <a:extLst>
                <a:ext uri="{FF2B5EF4-FFF2-40B4-BE49-F238E27FC236}">
                  <a16:creationId xmlns:a16="http://schemas.microsoft.com/office/drawing/2014/main" id="{B42865C9-38FA-4467-992B-545C5FD6F435}"/>
                </a:ext>
              </a:extLst>
            </p:cNvPr>
            <p:cNvSpPr/>
            <p:nvPr/>
          </p:nvSpPr>
          <p:spPr>
            <a:xfrm>
              <a:off x="3738274" y="2024167"/>
              <a:ext cx="2395815" cy="709327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i</a:t>
              </a:r>
              <a:r>
                <a:rPr lang="ko-KR" altLang="en-US" sz="900" dirty="0"/>
                <a:t>번포인트가 이미 탐색되었는가</a:t>
              </a:r>
              <a:r>
                <a:rPr lang="en-US" altLang="ko-KR" sz="900" dirty="0"/>
                <a:t>?</a:t>
              </a:r>
              <a:endParaRPr lang="ko-KR" altLang="en-US" sz="900" dirty="0"/>
            </a:p>
          </p:txBody>
        </p:sp>
        <p:cxnSp>
          <p:nvCxnSpPr>
            <p:cNvPr id="98" name="연결선: 꺾임 97">
              <a:extLst>
                <a:ext uri="{FF2B5EF4-FFF2-40B4-BE49-F238E27FC236}">
                  <a16:creationId xmlns:a16="http://schemas.microsoft.com/office/drawing/2014/main" id="{C80545EA-E674-42CA-A9D2-3F80E27511A8}"/>
                </a:ext>
              </a:extLst>
            </p:cNvPr>
            <p:cNvCxnSpPr>
              <a:cxnSpLocks/>
              <a:stCxn id="60" idx="1"/>
              <a:endCxn id="37" idx="2"/>
            </p:cNvCxnSpPr>
            <p:nvPr/>
          </p:nvCxnSpPr>
          <p:spPr>
            <a:xfrm rot="10800000">
              <a:off x="2967454" y="2074221"/>
              <a:ext cx="770820" cy="3046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4D07F9A-4E03-4364-90B1-4FFB2AE140C1}"/>
                </a:ext>
              </a:extLst>
            </p:cNvPr>
            <p:cNvSpPr txBox="1"/>
            <p:nvPr/>
          </p:nvSpPr>
          <p:spPr>
            <a:xfrm>
              <a:off x="3048220" y="2378832"/>
              <a:ext cx="4202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Yes</a:t>
              </a:r>
              <a:endParaRPr lang="ko-KR" altLang="en-US" sz="14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86E2068-F359-4066-BC1B-20F17FB04600}"/>
                </a:ext>
              </a:extLst>
            </p:cNvPr>
            <p:cNvSpPr txBox="1"/>
            <p:nvPr/>
          </p:nvSpPr>
          <p:spPr>
            <a:xfrm>
              <a:off x="5546585" y="4688984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No</a:t>
              </a:r>
              <a:endParaRPr lang="ko-KR" altLang="en-US" sz="14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03E7500-4258-499B-8250-1FC2DA2EA59B}"/>
                </a:ext>
              </a:extLst>
            </p:cNvPr>
            <p:cNvSpPr txBox="1"/>
            <p:nvPr/>
          </p:nvSpPr>
          <p:spPr>
            <a:xfrm>
              <a:off x="6125938" y="5834168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No</a:t>
              </a:r>
              <a:endParaRPr lang="ko-KR" altLang="en-US" sz="1400" dirty="0"/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413173BC-33F0-46EA-8240-22A94BDCAE2E}"/>
                </a:ext>
              </a:extLst>
            </p:cNvPr>
            <p:cNvCxnSpPr>
              <a:cxnSpLocks/>
              <a:stCxn id="60" idx="2"/>
              <a:endCxn id="7" idx="0"/>
            </p:cNvCxnSpPr>
            <p:nvPr/>
          </p:nvCxnSpPr>
          <p:spPr>
            <a:xfrm>
              <a:off x="4936182" y="2733494"/>
              <a:ext cx="1" cy="1306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45B987A-773C-4500-BB85-FD533EF798B5}"/>
                </a:ext>
              </a:extLst>
            </p:cNvPr>
            <p:cNvSpPr txBox="1"/>
            <p:nvPr/>
          </p:nvSpPr>
          <p:spPr>
            <a:xfrm>
              <a:off x="4472310" y="2574326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No</a:t>
              </a:r>
              <a:endParaRPr lang="ko-KR" altLang="en-US" sz="1400" dirty="0"/>
            </a:p>
          </p:txBody>
        </p: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F269A6BF-B75B-4549-9BCF-24912B831424}"/>
                </a:ext>
              </a:extLst>
            </p:cNvPr>
            <p:cNvCxnSpPr>
              <a:stCxn id="47" idx="2"/>
              <a:endCxn id="59" idx="0"/>
            </p:cNvCxnSpPr>
            <p:nvPr/>
          </p:nvCxnSpPr>
          <p:spPr>
            <a:xfrm>
              <a:off x="7586375" y="6368799"/>
              <a:ext cx="0" cy="134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F40A9AA-65DF-4442-A99F-74B98132A52F}"/>
                </a:ext>
              </a:extLst>
            </p:cNvPr>
            <p:cNvSpPr txBox="1"/>
            <p:nvPr/>
          </p:nvSpPr>
          <p:spPr>
            <a:xfrm>
              <a:off x="6666590" y="7177825"/>
              <a:ext cx="4202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Yes</a:t>
              </a:r>
              <a:endParaRPr lang="ko-KR" altLang="en-US" sz="1400" dirty="0"/>
            </a:p>
          </p:txBody>
        </p:sp>
        <p:sp>
          <p:nvSpPr>
            <p:cNvPr id="137" name="사각형: 둥근 모서리 136">
              <a:extLst>
                <a:ext uri="{FF2B5EF4-FFF2-40B4-BE49-F238E27FC236}">
                  <a16:creationId xmlns:a16="http://schemas.microsoft.com/office/drawing/2014/main" id="{2A57FD8F-86F3-437C-84E1-0B690A19AEB8}"/>
                </a:ext>
              </a:extLst>
            </p:cNvPr>
            <p:cNvSpPr/>
            <p:nvPr/>
          </p:nvSpPr>
          <p:spPr>
            <a:xfrm>
              <a:off x="6549872" y="7658499"/>
              <a:ext cx="2073005" cy="37991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알고리즘 종료</a:t>
              </a:r>
            </a:p>
          </p:txBody>
        </p: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8195742D-7041-4627-9838-3A78D9383B75}"/>
                </a:ext>
              </a:extLst>
            </p:cNvPr>
            <p:cNvCxnSpPr>
              <a:stCxn id="59" idx="2"/>
              <a:endCxn id="137" idx="0"/>
            </p:cNvCxnSpPr>
            <p:nvPr/>
          </p:nvCxnSpPr>
          <p:spPr>
            <a:xfrm>
              <a:off x="7586375" y="7389386"/>
              <a:ext cx="0" cy="2691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39A6BCB-B7D0-41FC-9C6F-6B9B79A72C09}"/>
                </a:ext>
              </a:extLst>
            </p:cNvPr>
            <p:cNvSpPr txBox="1"/>
            <p:nvPr/>
          </p:nvSpPr>
          <p:spPr>
            <a:xfrm>
              <a:off x="9146456" y="6503356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No</a:t>
              </a:r>
              <a:endParaRPr lang="ko-KR" altLang="en-US" sz="14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3F054D6-8450-434B-8799-4250A4AD3485}"/>
                </a:ext>
              </a:extLst>
            </p:cNvPr>
            <p:cNvSpPr/>
            <p:nvPr/>
          </p:nvSpPr>
          <p:spPr>
            <a:xfrm>
              <a:off x="6318774" y="2864098"/>
              <a:ext cx="2140758" cy="98699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다른 나머지 모든 점을 </a:t>
              </a:r>
              <a:r>
                <a:rPr lang="en-US" altLang="ko-KR" sz="1050" dirty="0" err="1"/>
                <a:t>i</a:t>
              </a:r>
              <a:r>
                <a:rPr lang="ko-KR" altLang="en-US" sz="1050" dirty="0"/>
                <a:t>번 포인트로 대체한 집합에 대해 이 집합의 모든 점을 지나는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N</a:t>
              </a:r>
              <a:r>
                <a:rPr lang="ko-KR" altLang="en-US" sz="1050" dirty="0"/>
                <a:t>원 일차방정식 각각 찾는다</a:t>
              </a:r>
              <a:r>
                <a:rPr lang="en-US" altLang="ko-KR" sz="1050" dirty="0"/>
                <a:t>.</a:t>
              </a:r>
              <a:endParaRPr lang="ko-KR" altLang="en-US" sz="1050" dirty="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D03B1ED7-A415-45D7-8C72-2CBBFAF95FA1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>
              <a:off x="4936183" y="3851093"/>
              <a:ext cx="28" cy="879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54AF5D9E-29A1-42BA-9DF1-2E702F42FD7D}"/>
                </a:ext>
              </a:extLst>
            </p:cNvPr>
            <p:cNvCxnSpPr>
              <a:stCxn id="104" idx="3"/>
              <a:endCxn id="46" idx="0"/>
            </p:cNvCxnSpPr>
            <p:nvPr/>
          </p:nvCxnSpPr>
          <p:spPr>
            <a:xfrm>
              <a:off x="4866970" y="2728215"/>
              <a:ext cx="2522183" cy="1358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E0635E9C-74CD-44E4-AEBE-2E9C4491D9D4}"/>
                </a:ext>
              </a:extLst>
            </p:cNvPr>
            <p:cNvCxnSpPr>
              <a:cxnSpLocks/>
              <a:stCxn id="46" idx="2"/>
              <a:endCxn id="9" idx="0"/>
            </p:cNvCxnSpPr>
            <p:nvPr/>
          </p:nvCxnSpPr>
          <p:spPr>
            <a:xfrm flipH="1">
              <a:off x="4936211" y="3851093"/>
              <a:ext cx="2452942" cy="879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48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0AE9AB-6CEB-4249-9A4A-16800FB6F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137" y="481488"/>
            <a:ext cx="7819928" cy="589502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8FE2FFC-72EE-4056-8714-84B2DEB4C4FB}"/>
              </a:ext>
            </a:extLst>
          </p:cNvPr>
          <p:cNvSpPr/>
          <p:nvPr/>
        </p:nvSpPr>
        <p:spPr>
          <a:xfrm>
            <a:off x="2751137" y="481487"/>
            <a:ext cx="7819928" cy="5895023"/>
          </a:xfrm>
          <a:prstGeom prst="rect">
            <a:avLst/>
          </a:prstGeom>
          <a:solidFill>
            <a:schemeClr val="dk1">
              <a:alpha val="5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E6C370-2368-4CAC-A668-2F20744F90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90" t="41832" r="39167" b="39640"/>
          <a:stretch/>
        </p:blipFill>
        <p:spPr>
          <a:xfrm>
            <a:off x="6640781" y="2943859"/>
            <a:ext cx="863600" cy="1092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06DE5E-BAE4-4140-B6FB-9B1175B52007}"/>
              </a:ext>
            </a:extLst>
          </p:cNvPr>
          <p:cNvSpPr txBox="1"/>
          <p:nvPr/>
        </p:nvSpPr>
        <p:spPr>
          <a:xfrm>
            <a:off x="6711344" y="2893618"/>
            <a:ext cx="1126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         B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C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66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0AE9AB-6CEB-4249-9A4A-16800FB6F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137" y="481488"/>
            <a:ext cx="7819928" cy="589502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8FE2FFC-72EE-4056-8714-84B2DEB4C4FB}"/>
              </a:ext>
            </a:extLst>
          </p:cNvPr>
          <p:cNvSpPr/>
          <p:nvPr/>
        </p:nvSpPr>
        <p:spPr>
          <a:xfrm>
            <a:off x="2751137" y="481487"/>
            <a:ext cx="7819928" cy="5895023"/>
          </a:xfrm>
          <a:prstGeom prst="rect">
            <a:avLst/>
          </a:prstGeom>
          <a:solidFill>
            <a:schemeClr val="dk1">
              <a:alpha val="5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2B1D2CD-8584-4F02-9EE8-EC1F9065BEC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04560" y="1810226"/>
            <a:ext cx="2228850" cy="2343150"/>
          </a:xfrm>
          <a:prstGeom prst="rect">
            <a:avLst/>
          </a:prstGeom>
        </p:spPr>
      </p:pic>
      <p:sp>
        <p:nvSpPr>
          <p:cNvPr id="7" name="원형: 비어 있음 6">
            <a:extLst>
              <a:ext uri="{FF2B5EF4-FFF2-40B4-BE49-F238E27FC236}">
                <a16:creationId xmlns:a16="http://schemas.microsoft.com/office/drawing/2014/main" id="{DB5867FF-52A1-4FE7-A3B8-460B79D67562}"/>
              </a:ext>
            </a:extLst>
          </p:cNvPr>
          <p:cNvSpPr/>
          <p:nvPr/>
        </p:nvSpPr>
        <p:spPr>
          <a:xfrm>
            <a:off x="6661101" y="1729839"/>
            <a:ext cx="422031" cy="437248"/>
          </a:xfrm>
          <a:prstGeom prst="donut">
            <a:avLst>
              <a:gd name="adj" fmla="val 854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92F3C1BE-AACB-471E-8BD8-4270EBD30346}"/>
              </a:ext>
            </a:extLst>
          </p:cNvPr>
          <p:cNvSpPr/>
          <p:nvPr/>
        </p:nvSpPr>
        <p:spPr>
          <a:xfrm>
            <a:off x="6321132" y="3277201"/>
            <a:ext cx="422031" cy="437248"/>
          </a:xfrm>
          <a:prstGeom prst="donut">
            <a:avLst>
              <a:gd name="adj" fmla="val 854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4D328E78-2969-4014-9742-8E92DD02C470}"/>
              </a:ext>
            </a:extLst>
          </p:cNvPr>
          <p:cNvSpPr/>
          <p:nvPr/>
        </p:nvSpPr>
        <p:spPr>
          <a:xfrm>
            <a:off x="7811379" y="3751286"/>
            <a:ext cx="422031" cy="437248"/>
          </a:xfrm>
          <a:prstGeom prst="donut">
            <a:avLst>
              <a:gd name="adj" fmla="val 854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66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0AE9AB-6CEB-4249-9A4A-16800FB6F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137" y="481488"/>
            <a:ext cx="7819928" cy="589502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8FE2FFC-72EE-4056-8714-84B2DEB4C4FB}"/>
              </a:ext>
            </a:extLst>
          </p:cNvPr>
          <p:cNvSpPr/>
          <p:nvPr/>
        </p:nvSpPr>
        <p:spPr>
          <a:xfrm>
            <a:off x="2751137" y="481487"/>
            <a:ext cx="7819928" cy="5895023"/>
          </a:xfrm>
          <a:prstGeom prst="rect">
            <a:avLst/>
          </a:prstGeom>
          <a:solidFill>
            <a:schemeClr val="dk1">
              <a:alpha val="5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8B9D67-3D84-4BE1-A6CF-FAC6FA589FC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85841" y="1794240"/>
            <a:ext cx="30099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7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3DBEA-2769-4F33-A73B-D44C1855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사용된 구조체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C4B422-5FC9-4CBA-9E10-E847504EA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324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typedef struct _point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double </a:t>
            </a:r>
            <a:r>
              <a:rPr lang="en-US" altLang="ko-KR" dirty="0" err="1"/>
              <a:t>coord</a:t>
            </a:r>
            <a:r>
              <a:rPr lang="en-US" altLang="ko-KR" dirty="0"/>
              <a:t>[DIMENSION];</a:t>
            </a:r>
          </a:p>
          <a:p>
            <a:pPr marL="0" indent="0">
              <a:buNone/>
            </a:pPr>
            <a:r>
              <a:rPr lang="en-US" altLang="ko-KR" dirty="0"/>
              <a:t>    int </a:t>
            </a:r>
            <a:r>
              <a:rPr lang="en-US" altLang="ko-KR" dirty="0" err="1"/>
              <a:t>exc</a:t>
            </a:r>
            <a:r>
              <a:rPr lang="en-US" altLang="ko-KR" dirty="0"/>
              <a:t>; //</a:t>
            </a:r>
            <a:r>
              <a:rPr lang="ko-KR" altLang="en-US" dirty="0"/>
              <a:t>이미 탐색한 점은 탐색에서 제외시킨다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}Point;</a:t>
            </a:r>
          </a:p>
          <a:p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typedef struct _queue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Point* </a:t>
            </a:r>
            <a:r>
              <a:rPr lang="en-US" altLang="ko-KR" dirty="0" err="1"/>
              <a:t>arr</a:t>
            </a:r>
            <a:r>
              <a:rPr lang="en-US" altLang="ko-KR" dirty="0"/>
              <a:t>[DIMENSION];</a:t>
            </a:r>
          </a:p>
          <a:p>
            <a:pPr marL="0" indent="0">
              <a:buNone/>
            </a:pPr>
            <a:r>
              <a:rPr lang="en-US" altLang="ko-KR" dirty="0"/>
              <a:t>    int </a:t>
            </a:r>
            <a:r>
              <a:rPr lang="en-US" altLang="ko-KR" dirty="0" err="1"/>
              <a:t>idx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}Queue;</a:t>
            </a:r>
          </a:p>
          <a:p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typedef struct _</a:t>
            </a:r>
            <a:r>
              <a:rPr lang="en-US" altLang="ko-KR" dirty="0" err="1"/>
              <a:t>linear_eqn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fr-FR" altLang="ko-KR" dirty="0"/>
              <a:t>    double coef[DIMENSION];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r>
              <a:rPr lang="en-US" altLang="ko-KR" dirty="0" err="1"/>
              <a:t>LEqation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12BEB3-C14D-4311-961B-70E3D8AF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160" y="2259111"/>
            <a:ext cx="190949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구조체가 나타내는 좌표</a:t>
            </a:r>
          </a:p>
        </p:txBody>
      </p:sp>
      <p:pic>
        <p:nvPicPr>
          <p:cNvPr id="5121" name="_x644656520" descr="DRW00001fe44d30">
            <a:extLst>
              <a:ext uri="{FF2B5EF4-FFF2-40B4-BE49-F238E27FC236}">
                <a16:creationId xmlns:a16="http://schemas.microsoft.com/office/drawing/2014/main" id="{56EC7FE0-EC96-4E81-A6B7-29C989635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440" y="2597666"/>
            <a:ext cx="480568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E0F09252-B9CC-4803-938D-D2E7A0A34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160" y="3678238"/>
            <a:ext cx="30187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점들의 집합을 나타내는 구조체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Queue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6C796DD-EFBB-479C-AF94-2DDB39BA3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159" y="4927600"/>
            <a:ext cx="240001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구조체가 나타내는 선형방정식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A72FA2-9162-4D5A-BD1F-55DAC35FD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3559" y="4927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640696024" descr="DRW00001fe44d3c">
            <a:extLst>
              <a:ext uri="{FF2B5EF4-FFF2-40B4-BE49-F238E27FC236}">
                <a16:creationId xmlns:a16="http://schemas.microsoft.com/office/drawing/2014/main" id="{D1CCD6CC-2F12-488E-AC9B-3C8E35AFA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440" y="5384799"/>
            <a:ext cx="4988560" cy="26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8FF40B2-9B40-437C-B957-515DA226F5B8}"/>
              </a:ext>
            </a:extLst>
          </p:cNvPr>
          <p:cNvCxnSpPr/>
          <p:nvPr/>
        </p:nvCxnSpPr>
        <p:spPr>
          <a:xfrm>
            <a:off x="5232400" y="1690688"/>
            <a:ext cx="0" cy="448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28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1301</TotalTime>
  <Words>1436</Words>
  <Application>Microsoft Office PowerPoint</Application>
  <PresentationFormat>와이드스크린</PresentationFormat>
  <Paragraphs>184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나눔스퀘어</vt:lpstr>
      <vt:lpstr>돋움체</vt:lpstr>
      <vt:lpstr>맑은 고딕</vt:lpstr>
      <vt:lpstr>Arial</vt:lpstr>
      <vt:lpstr>Calibri</vt:lpstr>
      <vt:lpstr>Cambria Math</vt:lpstr>
      <vt:lpstr>Office Theme</vt:lpstr>
      <vt:lpstr>New Algorithm</vt:lpstr>
      <vt:lpstr>PowerPoint 프레젠테이션</vt:lpstr>
      <vt:lpstr>2차원 알고리즘의 확장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사용된 구조체</vt:lpstr>
      <vt:lpstr>① double solveEqn(LEqation eqn, int unknown, Point val) </vt:lpstr>
      <vt:lpstr>② int pointPos(Point p, LEqation eqn)  </vt:lpstr>
      <vt:lpstr>③ void findeqn(LEqation *eqn, Queue pointSet)</vt:lpstr>
      <vt:lpstr>④ double distance(Point p1, Point p2)</vt:lpstr>
      <vt:lpstr>⑤void find_CVHull(Point *point, Queue pointSet)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원</dc:creator>
  <cp:lastModifiedBy>박 원</cp:lastModifiedBy>
  <cp:revision>22</cp:revision>
  <dcterms:created xsi:type="dcterms:W3CDTF">2018-05-26T13:53:22Z</dcterms:created>
  <dcterms:modified xsi:type="dcterms:W3CDTF">2018-05-27T11:34:41Z</dcterms:modified>
</cp:coreProperties>
</file>