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F5471A-6939-4D0C-B5CB-EB77ED7E6864}">
  <a:tblStyle styleId="{73F5471A-6939-4D0C-B5CB-EB77ED7E6864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5.jpg"/><Relationship Id="rId5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jp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ООП в Javascript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 в языке Javascript</a:t>
            </a:r>
          </a:p>
        </p:txBody>
      </p:sp>
      <p:sp>
        <p:nvSpPr>
          <p:cNvPr id="41" name="Shape 41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Javascript. Уровень 2</a:t>
            </a:r>
          </a:p>
        </p:txBody>
      </p:sp>
      <p:sp>
        <p:nvSpPr>
          <p:cNvPr id="42" name="Shape 4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48" name="Shape 4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897" y="1828849"/>
            <a:ext cx="1485801" cy="14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35495" y="275625"/>
            <a:ext cx="9000999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Польза внутренних и внешних интерфейсов</a:t>
            </a:r>
          </a:p>
        </p:txBody>
      </p:sp>
      <p:sp>
        <p:nvSpPr>
          <p:cNvPr id="357" name="Shape 357"/>
          <p:cNvSpPr txBox="1"/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12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58" name="Shape 3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64" name="Shape 3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learn.javascript.ru/article/internal-external-interface/coffee.jpg" id="386" name="Shape 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10" y="778168"/>
            <a:ext cx="2286000" cy="380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earn.javascript.ru/article/internal-external-interface/coffee-inside.jpg" id="387" name="Shape 3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3208" y="773924"/>
            <a:ext cx="2276475" cy="380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2874590" y="849625"/>
            <a:ext cx="3394816" cy="409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Секрет надежности и отлажены простоты кофеварки – в том, что все детали и </a:t>
            </a:r>
            <a:r>
              <a:rPr b="0" i="1" lang="en-US" sz="20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спрятаны</a:t>
            </a:r>
            <a:r>
              <a:rPr b="0" i="0" lang="en-US" sz="20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внутри.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Если снять с кофеварки защитный кожух, то использование её будет более сложным (куда нажимать?) и опасным (током ударить может).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курса</a:t>
            </a:r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1.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ООП в Javascript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2.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3.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Регулярные выражения в Javascript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4.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Введение в jQuery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5.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Взаимодействие компонентов страницы, практика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6.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 UI и другие расширения jQuery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7.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Полезные библиотеки, сборщики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 8.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Тестирование. Куда дальше?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75" name="Shape 75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81" name="Shape 81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</a:p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ООП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ЖЦ объекта 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Свойство prototype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Суть ООП на примере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Наследование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Ответы на вопросы</a:t>
            </a:r>
          </a:p>
        </p:txBody>
      </p:sp>
      <p:sp>
        <p:nvSpPr>
          <p:cNvPr id="109" name="Shape 109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15" name="Shape 115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ООП</a:t>
            </a:r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3851919" y="849625"/>
            <a:ext cx="4147279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ООП (Объектно-ориентированное программирование)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парадигма программирования, в котором основными концепциями являются понятия классы и объекты.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это тип, описывающий устройство объектов.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сущность, появляющаяся при создании экземпляра класса.</a:t>
            </a:r>
          </a:p>
        </p:txBody>
      </p:sp>
      <p:sp>
        <p:nvSpPr>
          <p:cNvPr id="143" name="Shape 143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49" name="Shape 149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ООП"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2" y="938287"/>
            <a:ext cx="3093855" cy="15614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класс и объект"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775" y="2760719"/>
            <a:ext cx="2152649" cy="15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1144800" y="275626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Базовые принципы ООП</a:t>
            </a:r>
          </a:p>
        </p:txBody>
      </p:sp>
      <p:sp>
        <p:nvSpPr>
          <p:cNvPr id="178" name="Shape 17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84" name="Shape 18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04" name="Shape 20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Картинки по запросу концепция ооп" id="206" name="Shape 206"/>
          <p:cNvSpPr/>
          <p:nvPr/>
        </p:nvSpPr>
        <p:spPr>
          <a:xfrm>
            <a:off x="116681" y="-108346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наследование инкапсуляция полиморфизм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374" y="936869"/>
            <a:ext cx="2648051" cy="321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3998398" y="936870"/>
            <a:ext cx="457200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(inheritance) - это отношение между классами, при котором класс использует структуру или поведение другого класса (одиночное наследование), или других (множественное наследование) классов. </a:t>
            </a:r>
          </a:p>
        </p:txBody>
      </p:sp>
      <p:sp>
        <p:nvSpPr>
          <p:cNvPr id="209" name="Shape 209"/>
          <p:cNvSpPr/>
          <p:nvPr/>
        </p:nvSpPr>
        <p:spPr>
          <a:xfrm>
            <a:off x="3998398" y="2000059"/>
            <a:ext cx="45720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(encapsulation) - это сокрытие реализации класса и отделение его внутреннего представления от внешнего (интерфейса). </a:t>
            </a:r>
          </a:p>
        </p:txBody>
      </p:sp>
      <p:sp>
        <p:nvSpPr>
          <p:cNvPr id="210" name="Shape 210"/>
          <p:cNvSpPr/>
          <p:nvPr/>
        </p:nvSpPr>
        <p:spPr>
          <a:xfrm>
            <a:off x="3998398" y="2855501"/>
            <a:ext cx="457200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(polymorphism) - положение теории типов, согласно которому имена (например, переменных) могут обозначать объекты разных (но имеющих общего родителя) классов.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35495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Синтаксическое создание объекта</a:t>
            </a:r>
          </a:p>
        </p:txBody>
      </p:sp>
      <p:sp>
        <p:nvSpPr>
          <p:cNvPr id="216" name="Shape 216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22" name="Shape 222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Shape 244"/>
          <p:cNvGraphicFramePr/>
          <p:nvPr/>
        </p:nvGraphicFramePr>
        <p:xfrm>
          <a:off x="1511298" y="9001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{73F5471A-6939-4D0C-B5CB-EB77ED7E6864}</a:tableStyleId>
              </a:tblPr>
              <a:tblGrid>
                <a:gridCol w="61214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obj = {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width: 123,  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property: "property value",  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/>
        </p:nvGraphicFramePr>
        <p:xfrm>
          <a:off x="1511298" y="20676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{73F5471A-6939-4D0C-B5CB-EB77ED7E6864}</a:tableStyleId>
              </a:tblPr>
              <a:tblGrid>
                <a:gridCol w="61214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audi = {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color: "red",  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wheels: 4,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engine: {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volume: 2.0,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power: 225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35495" y="275625"/>
            <a:ext cx="9000999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Создание объекта с помощью функции-конструктора</a:t>
            </a:r>
          </a:p>
        </p:txBody>
      </p:sp>
      <p:sp>
        <p:nvSpPr>
          <p:cNvPr id="251" name="Shape 251"/>
          <p:cNvSpPr txBox="1"/>
          <p:nvPr>
            <p:ph type="ctrTitle"/>
          </p:nvPr>
        </p:nvSpPr>
        <p:spPr>
          <a:xfrm>
            <a:off x="431539" y="3186721"/>
            <a:ext cx="8208912" cy="11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Определите объект, набрав функцию-конструктор.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Создайте экземпляр объекта с помощью ключевого слова new.</a:t>
            </a:r>
          </a:p>
        </p:txBody>
      </p:sp>
      <p:sp>
        <p:nvSpPr>
          <p:cNvPr id="252" name="Shape 25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58" name="Shape 25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511298" y="1059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{73F5471A-6939-4D0C-B5CB-EB77ED7E6864}</a:tableStyleId>
              </a:tblPr>
              <a:tblGrid>
                <a:gridCol w="6121400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Car(color, wheels, engine) { 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this.color = color;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this.wheels = wheels;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this.engine = engine;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audi = new Car("red", 4, {volume: 2.0, power: 225});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7AA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0077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bmw = new Car("white", 4, {volume: 2.0, power: 194});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77A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35495" y="275625"/>
            <a:ext cx="9000999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Создание объекта через prototype</a:t>
            </a:r>
          </a:p>
        </p:txBody>
      </p:sp>
      <p:sp>
        <p:nvSpPr>
          <p:cNvPr id="286" name="Shape 286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292" name="Shape 292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Shape 314"/>
          <p:cNvGraphicFramePr/>
          <p:nvPr/>
        </p:nvGraphicFramePr>
        <p:xfrm>
          <a:off x="654497" y="859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{73F5471A-6939-4D0C-B5CB-EB77ED7E6864}</a:tableStyleId>
              </a:tblPr>
              <a:tblGrid>
                <a:gridCol w="3372975"/>
              </a:tblGrid>
              <a:tr h="300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Vehicle() {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this.x = 0;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this.y = 0;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this.z = 0;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this.color = "white";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D4E5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Vehicle.prototype.move = function(x, y, z){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this.x = x;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this.y = y;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this.z = z;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5" name="Shape 315"/>
          <p:cNvSpPr/>
          <p:nvPr/>
        </p:nvSpPr>
        <p:spPr>
          <a:xfrm>
            <a:off x="1142373" y="4191964"/>
            <a:ext cx="72112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 можете добавить свойство к ранее определенному типу объекта воспользовавшись свойством prototype. 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4307032" y="857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{73F5471A-6939-4D0C-B5CB-EB77ED7E6864}</a:tableStyleId>
              </a:tblPr>
              <a:tblGrid>
                <a:gridCol w="4176475"/>
              </a:tblGrid>
              <a:tr h="310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Car(){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// вызываем родительский конструктор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Vehicle.call(this);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D4E5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Car.prototype = Object.create(Vehicle.prototype);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Car.prototype.constructor = Car;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D4E5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4E53"/>
                        </a:buClr>
                        <a:buSzPct val="25000"/>
                        <a:buFont typeface="Consolas"/>
                        <a:buNone/>
                      </a:pPr>
                      <a:r>
                        <a:rPr lang="en-US" sz="1400" u="none" cap="none" strike="noStrike">
                          <a:solidFill>
                            <a:srgbClr val="4D4E5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audi = new Car();</a:t>
                      </a: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4D4E5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B1B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ctrTitle"/>
          </p:nvPr>
        </p:nvSpPr>
        <p:spPr>
          <a:xfrm>
            <a:off x="35495" y="275625"/>
            <a:ext cx="9000999" cy="4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ООП в JS</a:t>
            </a:r>
          </a:p>
        </p:txBody>
      </p:sp>
      <p:sp>
        <p:nvSpPr>
          <p:cNvPr id="322" name="Shape 32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328" name="Shape 32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объектно ориентированное программирование"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72" y="1149900"/>
            <a:ext cx="3383445" cy="170760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3963185" y="1002088"/>
            <a:ext cx="521602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уменьшение сложности программного обеспечения;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повышение надежности программного обеспечения;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обеспечение возможности модификации отдельных компонентов программного обеспечения без изменения остальных его компонентов;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обеспечение возможности повторного использования отдельных компонентов программного обеспечения.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