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0437492-BEF4-4ED6-88C5-B4A942C58842}">
  <a:tblStyle styleId="{F0437492-BEF4-4ED6-88C5-B4A942C5884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1E8"/>
          </a:solidFill>
        </a:fill>
      </a:tcStyle>
    </a:wholeTbl>
    <a:band1H>
      <a:tcStyle>
        <a:fill>
          <a:solidFill>
            <a:srgbClr val="FFE2CD"/>
          </a:solidFill>
        </a:fill>
      </a:tcStyle>
    </a:band1H>
    <a:band1V>
      <a:tcStyle>
        <a:fill>
          <a:solidFill>
            <a:srgbClr val="FFE2CD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Javascript. Уровень 2</a:t>
            </a:r>
          </a:p>
        </p:txBody>
      </p:sp>
      <p:sp>
        <p:nvSpPr>
          <p:cNvPr id="41" name="Shape 4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7" name="Shape 4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3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5735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6856797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7427997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79991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5703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2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897" y="1828849"/>
            <a:ext cx="1485801" cy="14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</a:p>
        </p:txBody>
      </p:sp>
      <p:sp>
        <p:nvSpPr>
          <p:cNvPr id="73" name="Shape 73"/>
          <p:cNvSpPr txBox="1"/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AJAX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Применение AJAX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Обмен данными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XMLHttpRequest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Форматы XML и JSON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Ответы на вопросы</a:t>
            </a:r>
          </a:p>
        </p:txBody>
      </p:sp>
      <p:sp>
        <p:nvSpPr>
          <p:cNvPr id="74" name="Shape 74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80" name="Shape 80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</a:p>
        </p:txBody>
      </p:sp>
      <p:sp>
        <p:nvSpPr>
          <p:cNvPr id="107" name="Shape 107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13" name="Shape 113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130436" y="773924"/>
            <a:ext cx="783405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(аббревиатура от «Asynchronous Javascript And Xml») – технология обращения к серверу без перезагрузки страницы.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descr="Картинки по запросу ajax технология"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348" y="1455158"/>
            <a:ext cx="4762499" cy="337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5495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Зачем нужен Ajax?</a:t>
            </a:r>
          </a:p>
        </p:txBody>
      </p:sp>
      <p:sp>
        <p:nvSpPr>
          <p:cNvPr id="142" name="Shape 142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48" name="Shape 14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144800" y="859349"/>
            <a:ext cx="6854400" cy="106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Элементы интерфейса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Динамическая подгрузка данных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Живой поиск</a:t>
            </a:r>
          </a:p>
        </p:txBody>
      </p:sp>
      <p:pic>
        <p:nvPicPr>
          <p:cNvPr descr="http://learn.javascript.ru/article/ajax-intro/suggest.png"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5219" y="2259446"/>
            <a:ext cx="5320813" cy="156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35495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Обмен данными</a:t>
            </a:r>
          </a:p>
        </p:txBody>
      </p:sp>
      <p:sp>
        <p:nvSpPr>
          <p:cNvPr id="177" name="Shape 177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83" name="Shape 183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907703" y="1143009"/>
            <a:ext cx="1008112" cy="551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  <p:sp>
        <p:nvSpPr>
          <p:cNvPr id="206" name="Shape 206"/>
          <p:cNvSpPr/>
          <p:nvPr/>
        </p:nvSpPr>
        <p:spPr>
          <a:xfrm>
            <a:off x="1907703" y="2063275"/>
            <a:ext cx="1008112" cy="551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  <p:sp>
        <p:nvSpPr>
          <p:cNvPr id="207" name="Shape 207"/>
          <p:cNvSpPr/>
          <p:nvPr/>
        </p:nvSpPr>
        <p:spPr>
          <a:xfrm>
            <a:off x="6287441" y="1140184"/>
            <a:ext cx="1008112" cy="551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208" name="Shape 208"/>
          <p:cNvSpPr/>
          <p:nvPr/>
        </p:nvSpPr>
        <p:spPr>
          <a:xfrm>
            <a:off x="6287441" y="2063275"/>
            <a:ext cx="1008112" cy="551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209" name="Shape 209"/>
          <p:cNvSpPr/>
          <p:nvPr/>
        </p:nvSpPr>
        <p:spPr>
          <a:xfrm>
            <a:off x="2987824" y="1275605"/>
            <a:ext cx="3240359" cy="2160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987824" y="2230853"/>
            <a:ext cx="3240359" cy="2160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358339" y="1441251"/>
            <a:ext cx="24865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http://mytest.com?id_page=1</a:t>
            </a:r>
          </a:p>
        </p:txBody>
      </p:sp>
      <p:sp>
        <p:nvSpPr>
          <p:cNvPr id="212" name="Shape 212"/>
          <p:cNvSpPr/>
          <p:nvPr/>
        </p:nvSpPr>
        <p:spPr>
          <a:xfrm>
            <a:off x="3891571" y="2488252"/>
            <a:ext cx="1360854" cy="528802"/>
          </a:xfrm>
          <a:prstGeom prst="flowChartPredefinedProcess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payload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459353" y="3032213"/>
            <a:ext cx="2225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data, JSON, XML…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35495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Объект XMLHttpRequest</a:t>
            </a:r>
          </a:p>
        </p:txBody>
      </p:sp>
      <p:sp>
        <p:nvSpPr>
          <p:cNvPr id="219" name="Shape 219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25" name="Shape 225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907703" y="1143009"/>
            <a:ext cx="1008112" cy="551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</a:p>
        </p:txBody>
      </p:sp>
      <p:sp>
        <p:nvSpPr>
          <p:cNvPr id="248" name="Shape 248"/>
          <p:cNvSpPr/>
          <p:nvPr/>
        </p:nvSpPr>
        <p:spPr>
          <a:xfrm>
            <a:off x="6300192" y="1143009"/>
            <a:ext cx="1008112" cy="551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249" name="Shape 249"/>
          <p:cNvSpPr/>
          <p:nvPr/>
        </p:nvSpPr>
        <p:spPr>
          <a:xfrm rot="10800000">
            <a:off x="2987824" y="1275605"/>
            <a:ext cx="3240359" cy="2160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3682910" y="1435382"/>
            <a:ext cx="18501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Синхронный запрос</a:t>
            </a:r>
          </a:p>
        </p:txBody>
      </p:sp>
      <p:sp>
        <p:nvSpPr>
          <p:cNvPr id="251" name="Shape 251"/>
          <p:cNvSpPr/>
          <p:nvPr/>
        </p:nvSpPr>
        <p:spPr>
          <a:xfrm>
            <a:off x="1907703" y="3003798"/>
            <a:ext cx="1008112" cy="129614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</a:p>
        </p:txBody>
      </p:sp>
      <p:sp>
        <p:nvSpPr>
          <p:cNvPr id="252" name="Shape 252"/>
          <p:cNvSpPr/>
          <p:nvPr/>
        </p:nvSpPr>
        <p:spPr>
          <a:xfrm>
            <a:off x="6285598" y="3003798"/>
            <a:ext cx="1008112" cy="129614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253" name="Shape 253"/>
          <p:cNvSpPr/>
          <p:nvPr/>
        </p:nvSpPr>
        <p:spPr>
          <a:xfrm rot="10800000">
            <a:off x="2980527" y="3010689"/>
            <a:ext cx="3240359" cy="2160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826824" y="3145416"/>
            <a:ext cx="35670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Синхронный запрос (загрузка страницы)</a:t>
            </a:r>
          </a:p>
        </p:txBody>
      </p:sp>
      <p:sp>
        <p:nvSpPr>
          <p:cNvPr id="255" name="Shape 255"/>
          <p:cNvSpPr/>
          <p:nvPr/>
        </p:nvSpPr>
        <p:spPr>
          <a:xfrm>
            <a:off x="1970174" y="3587919"/>
            <a:ext cx="888223" cy="5511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XHR</a:t>
            </a:r>
          </a:p>
        </p:txBody>
      </p:sp>
      <p:sp>
        <p:nvSpPr>
          <p:cNvPr id="256" name="Shape 256"/>
          <p:cNvSpPr/>
          <p:nvPr/>
        </p:nvSpPr>
        <p:spPr>
          <a:xfrm>
            <a:off x="2824481" y="3749282"/>
            <a:ext cx="3552451" cy="2880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3451335" y="3960762"/>
            <a:ext cx="25490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Асинхронный запрос (AJAX)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ctrTitle"/>
          </p:nvPr>
        </p:nvSpPr>
        <p:spPr>
          <a:xfrm>
            <a:off x="35495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JSON и XML</a:t>
            </a:r>
          </a:p>
        </p:txBody>
      </p:sp>
      <p:sp>
        <p:nvSpPr>
          <p:cNvPr id="263" name="Shape 263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69" name="Shape 269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Shape 291"/>
          <p:cNvGraphicFramePr/>
          <p:nvPr/>
        </p:nvGraphicFramePr>
        <p:xfrm>
          <a:off x="1222846" y="8761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{F0437492-BEF4-4ED6-88C5-B4A942C58842}</a:tableStyleId>
              </a:tblPr>
              <a:tblGrid>
                <a:gridCol w="3349150"/>
              </a:tblGrid>
              <a:tr h="34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{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"vendor": "Audi",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"model": "RS 7",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"engine": {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   "power": 560,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   "volume": 4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},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"available_colors": [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   "red",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   "white",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   "black"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]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}</a:t>
                      </a:r>
                    </a:p>
                  </a:txBody>
                  <a:tcPr marT="46925" marB="46925" marR="46925" marL="46925"/>
                </a:tc>
              </a:tr>
            </a:tbl>
          </a:graphicData>
        </a:graphic>
      </p:graphicFrame>
      <p:graphicFrame>
        <p:nvGraphicFramePr>
          <p:cNvPr id="292" name="Shape 292"/>
          <p:cNvGraphicFramePr/>
          <p:nvPr/>
        </p:nvGraphicFramePr>
        <p:xfrm>
          <a:off x="4860032" y="878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{F0437492-BEF4-4ED6-88C5-B4A942C58842}</a:tableStyleId>
              </a:tblPr>
              <a:tblGrid>
                <a:gridCol w="3348925"/>
              </a:tblGrid>
              <a:tr h="3416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&lt;?xml version="1.0" ?&gt;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&lt;answer&gt;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&lt;vendor&gt;Audi&lt;/vendor&gt;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&lt;model&gt;RS 7&lt;/model&gt;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&lt;engine&gt;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   &lt;power&gt;560&lt;/power&gt;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   &lt;volume&gt;4&lt;/volume&gt;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&lt;/engine&gt;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&lt;available_colors&gt;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   &lt;color&gt;red&lt;/color&gt;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   &lt;color&gt;white&lt;/color&gt;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   &lt;color&gt;black&lt;/color&gt;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    &lt;/available_colors&gt;</a:t>
                      </a:r>
                    </a:p>
                    <a:p>
                      <a:pPr indent="-449580" lvl="0" marL="449580" marR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700" u="none" cap="none" strike="noStrike"/>
                        <a:t>&lt;/answer&gt;</a:t>
                      </a:r>
                    </a:p>
                  </a:txBody>
                  <a:tcPr marT="43575" marB="43575" marR="43575" marL="4357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