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 Hi. We’re group 17 and this is our presentation of the second lab assignment. This lab dealt with the implementation and performance of RBF networks and SOMs.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3e0c33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3e0c33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tried using competitive learning for the initialization of the centres of RBF units. We can see that the performance of the automated centre positioning performed somewhat worse than the manual initialization approaches for noisy data, but for noiseless data worked far better than the delta with manual initialization, though not as good as manual with least squares method.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81ff6e1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81ff6e1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Finally, we use an RBF network with two inputs and two outputs, the input was the angle and the velocity of a projectile, while the outputs were the distance and height the projectile reach. We can see a really good performance on both outputs using competitive learning for clustering and determining the RBFs’ centres and the delta rule for changing of the weights of the network.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56fcfd1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56fcfd1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83e0c33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83e0c33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Trained with a round list even if it wasn’t necessary, shown as a circle here</a:t>
            </a:r>
            <a:endParaRPr/>
          </a:p>
          <a:p>
            <a:pPr indent="-298450" lvl="0" marL="457200" rtl="0" algn="l">
              <a:spcBef>
                <a:spcPts val="0"/>
              </a:spcBef>
              <a:spcAft>
                <a:spcPts val="0"/>
              </a:spcAft>
              <a:buSzPts val="1100"/>
              <a:buChar char="-"/>
            </a:pPr>
            <a:r>
              <a:rPr lang="fr"/>
              <a:t>neighborhood series: use of the harmonic series (x50) at the begining then 2s, 1s and 0s</a:t>
            </a:r>
            <a:endParaRPr/>
          </a:p>
          <a:p>
            <a:pPr indent="-298450" lvl="0" marL="457200" rtl="0" algn="l">
              <a:spcBef>
                <a:spcPts val="0"/>
              </a:spcBef>
              <a:spcAft>
                <a:spcPts val="0"/>
              </a:spcAft>
              <a:buSzPts val="1100"/>
              <a:buChar char="-"/>
            </a:pPr>
            <a:r>
              <a:rPr lang="fr"/>
              <a:t>Nice structure in the data is found</a:t>
            </a:r>
            <a:endParaRPr/>
          </a:p>
          <a:p>
            <a:pPr indent="-298450" lvl="1" marL="914400" rtl="0" algn="l">
              <a:spcBef>
                <a:spcPts val="0"/>
              </a:spcBef>
              <a:spcAft>
                <a:spcPts val="0"/>
              </a:spcAft>
              <a:buSzPts val="1100"/>
              <a:buChar char="-"/>
            </a:pPr>
            <a:r>
              <a:rPr lang="fr"/>
              <a:t>From 77 to 24: Mammals;  From 62 to 71 Birds;</a:t>
            </a:r>
            <a:endParaRPr/>
          </a:p>
          <a:p>
            <a:pPr indent="-298450" lvl="1" marL="914400" rtl="0" algn="l">
              <a:spcBef>
                <a:spcPts val="0"/>
              </a:spcBef>
              <a:spcAft>
                <a:spcPts val="0"/>
              </a:spcAft>
              <a:buSzPts val="1100"/>
              <a:buChar char="-"/>
            </a:pPr>
            <a:r>
              <a:rPr lang="fr"/>
              <a:t>From  51 to to 77 Chordates; From 28 to 44 Insects (+ spider)</a:t>
            </a:r>
            <a:endParaRPr/>
          </a:p>
          <a:p>
            <a:pPr indent="-298450" lvl="1" marL="914400" rtl="0" algn="l">
              <a:spcBef>
                <a:spcPts val="0"/>
              </a:spcBef>
              <a:spcAft>
                <a:spcPts val="0"/>
              </a:spcAft>
              <a:buSzPts val="1100"/>
              <a:buChar char="-"/>
            </a:pPr>
            <a:r>
              <a:rPr lang="fr"/>
              <a:t>Cat &amp; Lion; Hyena &amp; Dog; Kangaroo \&amp; Rabbit are neighbors</a:t>
            </a:r>
            <a:endParaRPr/>
          </a:p>
          <a:p>
            <a:pPr indent="-298450" lvl="1" marL="914400" rtl="0" algn="l">
              <a:spcBef>
                <a:spcPts val="0"/>
              </a:spcBef>
              <a:spcAft>
                <a:spcPts val="0"/>
              </a:spcAft>
              <a:buSzPts val="1100"/>
              <a:buChar char="-"/>
            </a:pPr>
            <a:r>
              <a:rPr lang="fr"/>
              <a:t>Egg laying animals</a:t>
            </a:r>
            <a:endParaRPr/>
          </a:p>
          <a:p>
            <a:pPr indent="-298450" lvl="1" marL="914400" rtl="0" algn="l">
              <a:spcBef>
                <a:spcPts val="0"/>
              </a:spcBef>
              <a:spcAft>
                <a:spcPts val="0"/>
              </a:spcAft>
              <a:buSzPts val="1100"/>
              <a:buChar char="-"/>
            </a:pPr>
            <a:r>
              <a:rPr lang="fr"/>
              <a:t>and much 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83bf778b2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83bf778b2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Needs to tune learning rate,</a:t>
            </a:r>
            <a:endParaRPr/>
          </a:p>
          <a:p>
            <a:pPr indent="0" lvl="0" marL="0" rtl="0" algn="l">
              <a:spcBef>
                <a:spcPts val="0"/>
              </a:spcBef>
              <a:spcAft>
                <a:spcPts val="0"/>
              </a:spcAft>
              <a:buNone/>
            </a:pPr>
            <a:r>
              <a:rPr lang="fr"/>
              <a:t>Might never converge to a satisfying condition</a:t>
            </a:r>
            <a:endParaRPr/>
          </a:p>
          <a:p>
            <a:pPr indent="-298450" lvl="0" marL="457200" rtl="0" algn="l">
              <a:spcBef>
                <a:spcPts val="0"/>
              </a:spcBef>
              <a:spcAft>
                <a:spcPts val="0"/>
              </a:spcAft>
              <a:buSzPts val="1100"/>
              <a:buChar char="-"/>
            </a:pPr>
            <a:r>
              <a:rPr lang="fr"/>
              <a:t>Blocked between cities in individual updates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Then some solution for TSP, a bit counter-intuitive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83bf778b2_1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83bf778b2_1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Evenly spread out between men &amp; women &amp; mixed</a:t>
            </a:r>
            <a:endParaRPr/>
          </a:p>
          <a:p>
            <a:pPr indent="-298450" lvl="0" marL="457200" rtl="0" algn="l">
              <a:spcBef>
                <a:spcPts val="0"/>
              </a:spcBef>
              <a:spcAft>
                <a:spcPts val="0"/>
              </a:spcAft>
              <a:buSzPts val="1100"/>
              <a:buChar char="-"/>
            </a:pPr>
            <a:r>
              <a:rPr lang="fr"/>
              <a:t>MPs in sweden are not voting based on their sex</a:t>
            </a:r>
            <a:endParaRPr/>
          </a:p>
          <a:p>
            <a:pPr indent="-298450" lvl="1" marL="914400" rtl="0" algn="l">
              <a:spcBef>
                <a:spcPts val="0"/>
              </a:spcBef>
              <a:spcAft>
                <a:spcPts val="0"/>
              </a:spcAft>
              <a:buSzPts val="1100"/>
              <a:buChar char="-"/>
            </a:pPr>
            <a:r>
              <a:rPr lang="fr"/>
              <a:t>Good reputation in sweden for gender parity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83bf778b2_1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83bf778b2_1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nice party clusters,</a:t>
            </a:r>
            <a:endParaRPr/>
          </a:p>
          <a:p>
            <a:pPr indent="-298450" lvl="0" marL="457200" rtl="0" algn="l">
              <a:spcBef>
                <a:spcPts val="0"/>
              </a:spcBef>
              <a:spcAft>
                <a:spcPts val="0"/>
              </a:spcAft>
              <a:buSzPts val="1100"/>
              <a:buChar char="-"/>
            </a:pPr>
            <a:r>
              <a:rPr lang="fr"/>
              <a:t>Reflects the size (Social Democrat party which was in majority during 2004-2005).</a:t>
            </a:r>
            <a:endParaRPr/>
          </a:p>
          <a:p>
            <a:pPr indent="-298450" lvl="0" marL="457200" rtl="0" algn="l">
              <a:spcBef>
                <a:spcPts val="0"/>
              </a:spcBef>
              <a:spcAft>
                <a:spcPts val="0"/>
              </a:spcAft>
              <a:buSzPts val="1100"/>
              <a:buChar char="-"/>
            </a:pPr>
            <a:r>
              <a:rPr lang="fr"/>
              <a:t>Geometric intuitions (actual structure of parliament)</a:t>
            </a:r>
            <a:endParaRPr/>
          </a:p>
          <a:p>
            <a:pPr indent="-298450" lvl="1" marL="914400" rtl="0" algn="l">
              <a:spcBef>
                <a:spcPts val="0"/>
              </a:spcBef>
              <a:spcAft>
                <a:spcPts val="0"/>
              </a:spcAft>
              <a:buSzPts val="1100"/>
              <a:buChar char="-"/>
            </a:pPr>
            <a:r>
              <a:rPr lang="fr"/>
              <a:t> social democrat (S) party and left party (V) are close : had an agreement during this mandate.</a:t>
            </a:r>
            <a:endParaRPr/>
          </a:p>
          <a:p>
            <a:pPr indent="-298450" lvl="1" marL="914400" rtl="0" algn="l">
              <a:spcBef>
                <a:spcPts val="0"/>
              </a:spcBef>
              <a:spcAft>
                <a:spcPts val="0"/>
              </a:spcAft>
              <a:buSzPts val="1100"/>
              <a:buChar char="-"/>
            </a:pPr>
            <a:r>
              <a:rPr lang="fr"/>
              <a:t> The moderate (M) cluster is in the middle.</a:t>
            </a:r>
            <a:endParaRPr/>
          </a:p>
          <a:p>
            <a:pPr indent="-298450" lvl="1" marL="914400" rtl="0" algn="l">
              <a:spcBef>
                <a:spcPts val="0"/>
              </a:spcBef>
              <a:spcAft>
                <a:spcPts val="0"/>
              </a:spcAft>
              <a:buSzPts val="1100"/>
              <a:buChar char="-"/>
            </a:pPr>
            <a:r>
              <a:rPr lang="fr"/>
              <a:t>...</a:t>
            </a:r>
            <a:endParaRPr/>
          </a:p>
          <a:p>
            <a:pPr indent="0" lvl="0" marL="0" rtl="0" algn="l">
              <a:spcBef>
                <a:spcPts val="0"/>
              </a:spcBef>
              <a:spcAft>
                <a:spcPts val="0"/>
              </a:spcAft>
              <a:buNone/>
            </a:pPr>
            <a:r>
              <a:rPr lang="fr"/>
              <a:t>More could probably be derived but we would need a deeper understanding of swedish politics during this period</a:t>
            </a:r>
            <a:endParaRPr/>
          </a:p>
          <a:p>
            <a:pPr indent="0" lvl="0" marL="0" rtl="0" algn="l">
              <a:spcBef>
                <a:spcPts val="0"/>
              </a:spcBef>
              <a:spcAft>
                <a:spcPts val="0"/>
              </a:spcAft>
              <a:buNone/>
            </a:pPr>
            <a:r>
              <a:t/>
            </a:r>
            <a:endParaRPr/>
          </a:p>
          <a:p>
            <a:pPr indent="0" lvl="0" marL="0" rtl="0" algn="ctr">
              <a:lnSpc>
                <a:spcPct val="115000"/>
              </a:lnSpc>
              <a:spcBef>
                <a:spcPts val="0"/>
              </a:spcBef>
              <a:spcAft>
                <a:spcPts val="0"/>
              </a:spcAft>
              <a:buClr>
                <a:schemeClr val="dk1"/>
              </a:buClr>
              <a:buSzPts val="1100"/>
              <a:buFont typeface="Arial"/>
              <a:buNone/>
            </a:pPr>
            <a:r>
              <a:t/>
            </a:r>
            <a:endParaRPr>
              <a:highlight>
                <a:srgbClr val="FFFFFF"/>
              </a:highlight>
            </a:endParaRPr>
          </a:p>
          <a:p>
            <a:pPr indent="0" lvl="0" marL="0" rtl="0" algn="l">
              <a:lnSpc>
                <a:spcPct val="115000"/>
              </a:lnSpc>
              <a:spcBef>
                <a:spcPts val="0"/>
              </a:spcBef>
              <a:spcAft>
                <a:spcPts val="0"/>
              </a:spcAft>
              <a:buNone/>
            </a:pPr>
            <a:r>
              <a:rPr lang="fr">
                <a:solidFill>
                  <a:schemeClr val="dk1"/>
                </a:solidFill>
                <a:highlight>
                  <a:srgbClr val="FFFFFF"/>
                </a:highlight>
              </a:rPr>
              <a:t>Legend: </a:t>
            </a:r>
            <a:endParaRPr>
              <a:solidFill>
                <a:schemeClr val="dk1"/>
              </a:solidFill>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fr">
                <a:solidFill>
                  <a:schemeClr val="dk1"/>
                </a:solidFill>
              </a:rPr>
              <a:t>Social Democrats (s)</a:t>
            </a:r>
            <a:endParaRPr>
              <a:solidFill>
                <a:schemeClr val="dk1"/>
              </a:solidFill>
              <a:highlight>
                <a:srgbClr val="019CDB"/>
              </a:highlight>
            </a:endParaRPr>
          </a:p>
          <a:p>
            <a:pPr indent="0" lvl="0" marL="457200" rtl="0" algn="l">
              <a:spcBef>
                <a:spcPts val="0"/>
              </a:spcBef>
              <a:spcAft>
                <a:spcPts val="0"/>
              </a:spcAft>
              <a:buClr>
                <a:schemeClr val="dk1"/>
              </a:buClr>
              <a:buSzPts val="1100"/>
              <a:buFont typeface="Arial"/>
              <a:buNone/>
            </a:pPr>
            <a:r>
              <a:rPr lang="fr">
                <a:solidFill>
                  <a:schemeClr val="dk1"/>
                </a:solidFill>
              </a:rPr>
              <a:t>Moderate Party (m)</a:t>
            </a:r>
            <a:endParaRPr>
              <a:solidFill>
                <a:schemeClr val="dk1"/>
              </a:solidFill>
              <a:highlight>
                <a:srgbClr val="0069B4"/>
              </a:highlight>
            </a:endParaRPr>
          </a:p>
          <a:p>
            <a:pPr indent="0" lvl="0" marL="457200" rtl="0" algn="l">
              <a:spcBef>
                <a:spcPts val="0"/>
              </a:spcBef>
              <a:spcAft>
                <a:spcPts val="0"/>
              </a:spcAft>
              <a:buClr>
                <a:schemeClr val="dk1"/>
              </a:buClr>
              <a:buSzPts val="1100"/>
              <a:buFont typeface="Arial"/>
              <a:buNone/>
            </a:pPr>
            <a:r>
              <a:rPr lang="fr">
                <a:solidFill>
                  <a:schemeClr val="dk1"/>
                </a:solidFill>
              </a:rPr>
              <a:t>Liberal People's Party (fp)</a:t>
            </a:r>
            <a:endParaRPr>
              <a:solidFill>
                <a:schemeClr val="dk1"/>
              </a:solidFill>
              <a:highlight>
                <a:srgbClr val="2D338E"/>
              </a:highlight>
            </a:endParaRPr>
          </a:p>
          <a:p>
            <a:pPr indent="0" lvl="0" marL="457200" rtl="0" algn="l">
              <a:spcBef>
                <a:spcPts val="0"/>
              </a:spcBef>
              <a:spcAft>
                <a:spcPts val="0"/>
              </a:spcAft>
              <a:buClr>
                <a:schemeClr val="dk1"/>
              </a:buClr>
              <a:buSzPts val="1100"/>
              <a:buFont typeface="Arial"/>
              <a:buNone/>
            </a:pPr>
            <a:r>
              <a:rPr lang="fr">
                <a:solidFill>
                  <a:schemeClr val="dk1"/>
                </a:solidFill>
              </a:rPr>
              <a:t>Christian Democrats (kd)</a:t>
            </a:r>
            <a:endParaRPr>
              <a:solidFill>
                <a:schemeClr val="dk1"/>
              </a:solidFill>
              <a:highlight>
                <a:srgbClr val="B00000"/>
              </a:highlight>
            </a:endParaRPr>
          </a:p>
          <a:p>
            <a:pPr indent="0" lvl="0" marL="457200" rtl="0" algn="l">
              <a:spcBef>
                <a:spcPts val="0"/>
              </a:spcBef>
              <a:spcAft>
                <a:spcPts val="0"/>
              </a:spcAft>
              <a:buClr>
                <a:schemeClr val="dk1"/>
              </a:buClr>
              <a:buSzPts val="1100"/>
              <a:buFont typeface="Arial"/>
              <a:buNone/>
            </a:pPr>
            <a:r>
              <a:rPr lang="fr">
                <a:solidFill>
                  <a:schemeClr val="dk1"/>
                </a:solidFill>
              </a:rPr>
              <a:t>Left Party (v)</a:t>
            </a:r>
            <a:endParaRPr>
              <a:solidFill>
                <a:schemeClr val="dk1"/>
              </a:solidFill>
              <a:highlight>
                <a:srgbClr val="39944A"/>
              </a:highlight>
            </a:endParaRPr>
          </a:p>
          <a:p>
            <a:pPr indent="0" lvl="0" marL="457200" rtl="0" algn="l">
              <a:spcBef>
                <a:spcPts val="0"/>
              </a:spcBef>
              <a:spcAft>
                <a:spcPts val="0"/>
              </a:spcAft>
              <a:buClr>
                <a:schemeClr val="dk1"/>
              </a:buClr>
              <a:buSzPts val="1100"/>
              <a:buFont typeface="Arial"/>
              <a:buNone/>
            </a:pPr>
            <a:r>
              <a:rPr lang="fr">
                <a:solidFill>
                  <a:schemeClr val="dk1"/>
                </a:solidFill>
              </a:rPr>
              <a:t>Centre Party (c)</a:t>
            </a:r>
            <a:endParaRPr>
              <a:solidFill>
                <a:schemeClr val="dk1"/>
              </a:solidFill>
              <a:highlight>
                <a:srgbClr val="00C554"/>
              </a:highlight>
            </a:endParaRPr>
          </a:p>
          <a:p>
            <a:pPr indent="0" lvl="0" marL="457200" rtl="0" algn="l">
              <a:spcBef>
                <a:spcPts val="0"/>
              </a:spcBef>
              <a:spcAft>
                <a:spcPts val="0"/>
              </a:spcAft>
              <a:buNone/>
            </a:pPr>
            <a:r>
              <a:rPr lang="fr">
                <a:solidFill>
                  <a:schemeClr val="dk1"/>
                </a:solidFill>
              </a:rPr>
              <a:t>Green Party (mp)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83bf778b2_1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83bf778b2_1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Split in 3 because of color limitation, plus a lot of square would go into the “mixed” category</a:t>
            </a:r>
            <a:endParaRPr/>
          </a:p>
          <a:p>
            <a:pPr indent="0" lvl="0" marL="0" rtl="0" algn="l">
              <a:spcBef>
                <a:spcPts val="0"/>
              </a:spcBef>
              <a:spcAft>
                <a:spcPts val="0"/>
              </a:spcAft>
              <a:buNone/>
            </a:pPr>
            <a:r>
              <a:rPr lang="fr"/>
              <a:t>Hard to interpret but clear separation of some districts (especially the numbers below 10 vs the one above 20)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56fcfd1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56fcfd1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75046b4a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75046b4a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In the first part of the lab, the focus was on the implementation and performance analysis of an RBF network used in a regression problem, more specifically predicting the sine wave and square functions as well as testing the the RBF networks on a 2D input 2D output problem: the ballistical experiment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3e0c3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83e0c3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Firstly, we’ve used an RBF network to learn and predict the sine and square wave without noise. For the RBF centres we’ve split the input space - from 0 to 2 pi - evenly and for the variance we have used the square root of the distances between each center. (2pi / (n -1). On the pictures we can see a couple of performance of the network using the least square method, firstly with 6 units for the sine wave and secondly with 12 units for the square function.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83e0c33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83e0c33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Here we have plotted the performances of the RBF networks in relation to the number of nodes. We can see that a bigger number of nodes does help. On the right side we have also plotted the error when using a corrected output for our square regression network, meaning we have mapped all positive outputs to 1, and all negative outputs to 0. The error often reaches 0 after using around 6 nodes.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83e0c33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83e0c33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Next up we have added noise with a variance of 0.1 to our data and here we plotted the performance of the least square and the delta rule learning methods. WE can see that for noiseless data LSM outperforms the delta rule, but with added noise the delta rule outperforms the least square method. This is very intuitive since the least square method learns the training data perfectly, which allows for overfitting on noisy data, something delta rule, especially with early stopping, handles better.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3e0c33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3e0c33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also observed the convergence rate for the delta rule concerning the learning rate eta and the number of nodes. Generally, we have observed that using a larger learning rate speeds up the convergence, but risks divergence and a larger error, as we could expect. A larger number of units/nodes also makes the learning somewhat slower.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83e0c33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83e0c33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have also observed the influence of RBF widths on the performance of the network. Plotted here we see the delta learning for different widths with the test mean absolute error on the y, and the number of RBF units on the x axis. We can see that picking the correct width is important, and that picking too big or too small of a width does cause performance decrease. In this example the width, rather it’s square, the variance, of 0.75 performed the best, while larger and smaller values got worse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83bf778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83bf778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method of picking centres was using an even distribution of centres across the input space. We have compared this to randomly picking centres in the same input space and got results that prove that our manual method was superior to the random method. We can see the results for noisless and noisy sine wave on the left and right sides, respectively. We can see that the manual picking of nodes works best for both LSM and delta rule learning in both cases...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83bf778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83bf778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Then, we’ve compared our best RBFs to two-layered perceptrons with the same amount of hidden units. We can see that in this case, our RBF networks using LSM did slightly better than the MLPs in terms of the test mean absolute error for both the noisy sine wave and the noisy square function. It’s hard to draw any other conclusions.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DD2437 - ANNDA</a:t>
            </a:r>
            <a:endParaRPr/>
          </a:p>
          <a:p>
            <a:pPr indent="0" lvl="0" marL="0" rtl="0" algn="ctr">
              <a:spcBef>
                <a:spcPts val="0"/>
              </a:spcBef>
              <a:spcAft>
                <a:spcPts val="0"/>
              </a:spcAft>
              <a:buNone/>
            </a:pPr>
            <a:r>
              <a:rPr lang="fr"/>
              <a:t>Lab assignment 2</a:t>
            </a:r>
            <a:endParaRPr/>
          </a:p>
        </p:txBody>
      </p:sp>
      <p:sp>
        <p:nvSpPr>
          <p:cNvPr id="60" name="Google Shape;60;p13"/>
          <p:cNvSpPr txBox="1"/>
          <p:nvPr>
            <p:ph idx="1" type="subTitle"/>
          </p:nvPr>
        </p:nvSpPr>
        <p:spPr>
          <a:xfrm>
            <a:off x="671250" y="3174875"/>
            <a:ext cx="7801500" cy="10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RBF networks and SOMs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competitive learning: sin(2x)</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slightly underperforms compared to our manual method</a:t>
            </a:r>
            <a:endParaRPr/>
          </a:p>
        </p:txBody>
      </p:sp>
      <p:pic>
        <p:nvPicPr>
          <p:cNvPr id="128" name="Google Shape;128;p22"/>
          <p:cNvPicPr preferRelativeResize="0"/>
          <p:nvPr/>
        </p:nvPicPr>
        <p:blipFill>
          <a:blip r:embed="rId3">
            <a:alphaModFix/>
          </a:blip>
          <a:stretch>
            <a:fillRect/>
          </a:stretch>
        </p:blipFill>
        <p:spPr>
          <a:xfrm>
            <a:off x="1985462" y="1766725"/>
            <a:ext cx="5173076" cy="3199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competitive learning: ballistical experiments</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1411250" y="1226150"/>
            <a:ext cx="6321504" cy="3655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4294967295" type="ctrTitle"/>
          </p:nvPr>
        </p:nvSpPr>
        <p:spPr>
          <a:xfrm>
            <a:off x="885175" y="1356600"/>
            <a:ext cx="36243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800"/>
              <a:t>Assignment</a:t>
            </a:r>
            <a:r>
              <a:rPr lang="fr" sz="3800"/>
              <a:t> part II</a:t>
            </a:r>
            <a:endParaRPr sz="3800"/>
          </a:p>
        </p:txBody>
      </p:sp>
      <p:sp>
        <p:nvSpPr>
          <p:cNvPr id="141" name="Google Shape;141;p24"/>
          <p:cNvSpPr txBox="1"/>
          <p:nvPr>
            <p:ph idx="4294967295" type="subTitle"/>
          </p:nvPr>
        </p:nvSpPr>
        <p:spPr>
          <a:xfrm>
            <a:off x="885175" y="2265000"/>
            <a:ext cx="4879800" cy="108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Unsupervised</a:t>
            </a:r>
            <a:r>
              <a:rPr lang="fr"/>
              <a:t> learning: Self Organizing Maps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pic>
        <p:nvPicPr>
          <p:cNvPr id="147" name="Google Shape;147;p25"/>
          <p:cNvPicPr preferRelativeResize="0"/>
          <p:nvPr/>
        </p:nvPicPr>
        <p:blipFill>
          <a:blip r:embed="rId3">
            <a:alphaModFix/>
          </a:blip>
          <a:stretch>
            <a:fillRect/>
          </a:stretch>
        </p:blipFill>
        <p:spPr>
          <a:xfrm>
            <a:off x="3749300" y="416950"/>
            <a:ext cx="5083000" cy="3930525"/>
          </a:xfrm>
          <a:prstGeom prst="rect">
            <a:avLst/>
          </a:prstGeom>
          <a:noFill/>
          <a:ln>
            <a:noFill/>
          </a:ln>
        </p:spPr>
      </p:pic>
      <p:sp>
        <p:nvSpPr>
          <p:cNvPr id="148" name="Google Shape;148;p25"/>
          <p:cNvSpPr txBox="1"/>
          <p:nvPr>
            <p:ph idx="1" type="body"/>
          </p:nvPr>
        </p:nvSpPr>
        <p:spPr>
          <a:xfrm>
            <a:off x="311700" y="1222625"/>
            <a:ext cx="2898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Animals, 1D</a:t>
            </a:r>
            <a:endParaRPr/>
          </a:p>
          <a:p>
            <a:pPr indent="-342900" lvl="0" marL="457200" rtl="0" algn="l">
              <a:spcBef>
                <a:spcPts val="1600"/>
              </a:spcBef>
              <a:spcAft>
                <a:spcPts val="0"/>
              </a:spcAft>
              <a:buSzPts val="1800"/>
              <a:buChar char="-"/>
            </a:pPr>
            <a:r>
              <a:rPr lang="fr"/>
              <a:t>Topological structure</a:t>
            </a:r>
            <a:endParaRPr/>
          </a:p>
          <a:p>
            <a:pPr indent="0" lvl="0" marL="0" rtl="0" algn="l">
              <a:spcBef>
                <a:spcPts val="1600"/>
              </a:spcBef>
              <a:spcAft>
                <a:spcPts val="1600"/>
              </a:spcAft>
              <a:buNone/>
            </a:pPr>
            <a:r>
              <a:t/>
            </a:r>
            <a:endParaRPr/>
          </a:p>
        </p:txBody>
      </p:sp>
      <p:sp>
        <p:nvSpPr>
          <p:cNvPr id="149" name="Google Shape;149;p25"/>
          <p:cNvSpPr txBox="1"/>
          <p:nvPr>
            <p:ph idx="1" type="body"/>
          </p:nvPr>
        </p:nvSpPr>
        <p:spPr>
          <a:xfrm>
            <a:off x="5558500" y="4421125"/>
            <a:ext cx="192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 = 0.2; 20 epochs</a:t>
            </a:r>
            <a:endParaRPr/>
          </a:p>
          <a:p>
            <a:pPr indent="0" lvl="0" marL="0" rtl="0" algn="l">
              <a:spcBef>
                <a:spcPts val="1600"/>
              </a:spcBef>
              <a:spcAft>
                <a:spcPts val="1600"/>
              </a:spcAft>
              <a:buNone/>
            </a:pPr>
            <a:r>
              <a:rPr lang="f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55" name="Google Shape;155;p26"/>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TSP, 1D</a:t>
            </a:r>
            <a:endParaRPr/>
          </a:p>
          <a:p>
            <a:pPr indent="-342900" lvl="0" marL="457200" rtl="0" algn="l">
              <a:spcBef>
                <a:spcPts val="1600"/>
              </a:spcBef>
              <a:spcAft>
                <a:spcPts val="0"/>
              </a:spcAft>
              <a:buSzPts val="1800"/>
              <a:buChar char="-"/>
            </a:pPr>
            <a:r>
              <a:rPr lang="fr"/>
              <a:t>Path</a:t>
            </a:r>
            <a:endParaRPr/>
          </a:p>
          <a:p>
            <a:pPr indent="0" lvl="0" marL="0" rtl="0" algn="l">
              <a:spcBef>
                <a:spcPts val="1600"/>
              </a:spcBef>
              <a:spcAft>
                <a:spcPts val="1600"/>
              </a:spcAft>
              <a:buNone/>
            </a:pPr>
            <a:r>
              <a:t/>
            </a:r>
            <a:endParaRPr/>
          </a:p>
        </p:txBody>
      </p:sp>
      <p:pic>
        <p:nvPicPr>
          <p:cNvPr id="156" name="Google Shape;156;p26"/>
          <p:cNvPicPr preferRelativeResize="0"/>
          <p:nvPr/>
        </p:nvPicPr>
        <p:blipFill>
          <a:blip r:embed="rId3">
            <a:alphaModFix/>
          </a:blip>
          <a:stretch>
            <a:fillRect/>
          </a:stretch>
        </p:blipFill>
        <p:spPr>
          <a:xfrm>
            <a:off x="2586150" y="1527550"/>
            <a:ext cx="2556200" cy="2438950"/>
          </a:xfrm>
          <a:prstGeom prst="rect">
            <a:avLst/>
          </a:prstGeom>
          <a:noFill/>
          <a:ln>
            <a:noFill/>
          </a:ln>
        </p:spPr>
      </p:pic>
      <p:pic>
        <p:nvPicPr>
          <p:cNvPr id="157" name="Google Shape;157;p26"/>
          <p:cNvPicPr preferRelativeResize="0"/>
          <p:nvPr/>
        </p:nvPicPr>
        <p:blipFill>
          <a:blip r:embed="rId4">
            <a:alphaModFix/>
          </a:blip>
          <a:stretch>
            <a:fillRect/>
          </a:stretch>
        </p:blipFill>
        <p:spPr>
          <a:xfrm>
            <a:off x="6361350" y="1527557"/>
            <a:ext cx="2556200" cy="2438943"/>
          </a:xfrm>
          <a:prstGeom prst="rect">
            <a:avLst/>
          </a:prstGeom>
          <a:noFill/>
          <a:ln>
            <a:noFill/>
          </a:ln>
        </p:spPr>
      </p:pic>
      <p:sp>
        <p:nvSpPr>
          <p:cNvPr id="158" name="Google Shape;158;p26"/>
          <p:cNvSpPr txBox="1"/>
          <p:nvPr>
            <p:ph idx="1" type="body"/>
          </p:nvPr>
        </p:nvSpPr>
        <p:spPr>
          <a:xfrm>
            <a:off x="2586150" y="4195875"/>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 = 0.65; 20 epochs</a:t>
            </a:r>
            <a:endParaRPr/>
          </a:p>
          <a:p>
            <a:pPr indent="0" lvl="0" marL="0" rtl="0" algn="l">
              <a:spcBef>
                <a:spcPts val="1600"/>
              </a:spcBef>
              <a:spcAft>
                <a:spcPts val="1600"/>
              </a:spcAft>
              <a:buNone/>
            </a:pPr>
            <a:r>
              <a:rPr lang="fr"/>
              <a:t>ns: 4-2, 6-1, 10-0</a:t>
            </a:r>
            <a:endParaRPr/>
          </a:p>
        </p:txBody>
      </p:sp>
      <p:sp>
        <p:nvSpPr>
          <p:cNvPr id="159" name="Google Shape;159;p26"/>
          <p:cNvSpPr txBox="1"/>
          <p:nvPr>
            <p:ph idx="1" type="body"/>
          </p:nvPr>
        </p:nvSpPr>
        <p:spPr>
          <a:xfrm>
            <a:off x="6361350" y="4195875"/>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 = 0.225; 60 epochs</a:t>
            </a:r>
            <a:endParaRPr/>
          </a:p>
          <a:p>
            <a:pPr indent="0" lvl="0" marL="0" rtl="0" algn="l">
              <a:spcBef>
                <a:spcPts val="1600"/>
              </a:spcBef>
              <a:spcAft>
                <a:spcPts val="1600"/>
              </a:spcAft>
              <a:buNone/>
            </a:pPr>
            <a:r>
              <a:rPr lang="fr"/>
              <a:t>ns: </a:t>
            </a:r>
            <a:r>
              <a:rPr lang="fr"/>
              <a:t>12-2, 18-1, 30-0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65" name="Google Shape;165;p27"/>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MPs</a:t>
            </a:r>
            <a:r>
              <a:rPr lang="fr"/>
              <a:t>, 2D (clustering)</a:t>
            </a:r>
            <a:endParaRPr/>
          </a:p>
          <a:p>
            <a:pPr indent="-342900" lvl="0" marL="457200" rtl="0" algn="l">
              <a:spcBef>
                <a:spcPts val="1600"/>
              </a:spcBef>
              <a:spcAft>
                <a:spcPts val="0"/>
              </a:spcAft>
              <a:buSzPts val="1800"/>
              <a:buChar char="➢"/>
            </a:pPr>
            <a:r>
              <a:rPr lang="fr"/>
              <a:t>Sex</a:t>
            </a:r>
            <a:endParaRPr/>
          </a:p>
        </p:txBody>
      </p:sp>
      <p:pic>
        <p:nvPicPr>
          <p:cNvPr id="166" name="Google Shape;166;p27"/>
          <p:cNvPicPr preferRelativeResize="0"/>
          <p:nvPr/>
        </p:nvPicPr>
        <p:blipFill>
          <a:blip r:embed="rId3">
            <a:alphaModFix/>
          </a:blip>
          <a:stretch>
            <a:fillRect/>
          </a:stretch>
        </p:blipFill>
        <p:spPr>
          <a:xfrm>
            <a:off x="4888800" y="519200"/>
            <a:ext cx="3524250" cy="321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72" name="Google Shape;172;p28"/>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MPs, 2D </a:t>
            </a:r>
            <a:r>
              <a:rPr lang="fr"/>
              <a:t>(clustering)</a:t>
            </a:r>
            <a:endParaRPr/>
          </a:p>
          <a:p>
            <a:pPr indent="-342900" lvl="0" marL="457200" rtl="0" algn="l">
              <a:spcBef>
                <a:spcPts val="1600"/>
              </a:spcBef>
              <a:spcAft>
                <a:spcPts val="0"/>
              </a:spcAft>
              <a:buSzPts val="1800"/>
              <a:buChar char="➢"/>
            </a:pPr>
            <a:r>
              <a:rPr lang="fr"/>
              <a:t>Party</a:t>
            </a:r>
            <a:endParaRPr/>
          </a:p>
        </p:txBody>
      </p:sp>
      <p:pic>
        <p:nvPicPr>
          <p:cNvPr id="173" name="Google Shape;173;p28"/>
          <p:cNvPicPr preferRelativeResize="0"/>
          <p:nvPr/>
        </p:nvPicPr>
        <p:blipFill>
          <a:blip r:embed="rId3">
            <a:alphaModFix/>
          </a:blip>
          <a:stretch>
            <a:fillRect/>
          </a:stretch>
        </p:blipFill>
        <p:spPr>
          <a:xfrm>
            <a:off x="4572000" y="1222625"/>
            <a:ext cx="3371850" cy="321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79" name="Google Shape;179;p29"/>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MPs, 2D </a:t>
            </a:r>
            <a:r>
              <a:rPr lang="fr"/>
              <a:t>(clustering)</a:t>
            </a:r>
            <a:endParaRPr/>
          </a:p>
          <a:p>
            <a:pPr indent="-342900" lvl="0" marL="457200" rtl="0" algn="l">
              <a:spcBef>
                <a:spcPts val="1600"/>
              </a:spcBef>
              <a:spcAft>
                <a:spcPts val="0"/>
              </a:spcAft>
              <a:buSzPts val="1800"/>
              <a:buChar char="➢"/>
            </a:pPr>
            <a:r>
              <a:rPr lang="fr"/>
              <a:t>Districts</a:t>
            </a:r>
            <a:endParaRPr/>
          </a:p>
        </p:txBody>
      </p:sp>
      <p:pic>
        <p:nvPicPr>
          <p:cNvPr id="180" name="Google Shape;180;p29"/>
          <p:cNvPicPr preferRelativeResize="0"/>
          <p:nvPr/>
        </p:nvPicPr>
        <p:blipFill>
          <a:blip r:embed="rId3">
            <a:alphaModFix/>
          </a:blip>
          <a:stretch>
            <a:fillRect/>
          </a:stretch>
        </p:blipFill>
        <p:spPr>
          <a:xfrm>
            <a:off x="6194225" y="250375"/>
            <a:ext cx="2297800" cy="2251199"/>
          </a:xfrm>
          <a:prstGeom prst="rect">
            <a:avLst/>
          </a:prstGeom>
          <a:noFill/>
          <a:ln>
            <a:noFill/>
          </a:ln>
        </p:spPr>
      </p:pic>
      <p:pic>
        <p:nvPicPr>
          <p:cNvPr id="181" name="Google Shape;181;p29"/>
          <p:cNvPicPr preferRelativeResize="0"/>
          <p:nvPr/>
        </p:nvPicPr>
        <p:blipFill>
          <a:blip r:embed="rId4">
            <a:alphaModFix/>
          </a:blip>
          <a:stretch>
            <a:fillRect/>
          </a:stretch>
        </p:blipFill>
        <p:spPr>
          <a:xfrm>
            <a:off x="2826050" y="250375"/>
            <a:ext cx="2297800" cy="2277600"/>
          </a:xfrm>
          <a:prstGeom prst="rect">
            <a:avLst/>
          </a:prstGeom>
          <a:noFill/>
          <a:ln>
            <a:noFill/>
          </a:ln>
        </p:spPr>
      </p:pic>
      <p:pic>
        <p:nvPicPr>
          <p:cNvPr id="182" name="Google Shape;182;p29"/>
          <p:cNvPicPr preferRelativeResize="0"/>
          <p:nvPr/>
        </p:nvPicPr>
        <p:blipFill>
          <a:blip r:embed="rId5">
            <a:alphaModFix/>
          </a:blip>
          <a:stretch>
            <a:fillRect/>
          </a:stretch>
        </p:blipFill>
        <p:spPr>
          <a:xfrm>
            <a:off x="4445700" y="2690475"/>
            <a:ext cx="2297800" cy="22511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ctrTitle"/>
          </p:nvPr>
        </p:nvSpPr>
        <p:spPr>
          <a:xfrm>
            <a:off x="1086300" y="1356600"/>
            <a:ext cx="33456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800"/>
              <a:t>Assignment part I</a:t>
            </a:r>
            <a:endParaRPr sz="3800"/>
          </a:p>
        </p:txBody>
      </p:sp>
      <p:sp>
        <p:nvSpPr>
          <p:cNvPr id="66" name="Google Shape;66;p14"/>
          <p:cNvSpPr txBox="1"/>
          <p:nvPr>
            <p:ph idx="4294967295" type="subTitle"/>
          </p:nvPr>
        </p:nvSpPr>
        <p:spPr>
          <a:xfrm>
            <a:off x="487200" y="2265000"/>
            <a:ext cx="4543800" cy="108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RBF regression; noiseless and noisy sine wave and square functions; ballistical experiment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noiseless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least square method</a:t>
            </a:r>
            <a:endParaRPr/>
          </a:p>
          <a:p>
            <a:pPr indent="-317500" lvl="1" marL="914400" rtl="0" algn="l">
              <a:spcBef>
                <a:spcPts val="0"/>
              </a:spcBef>
              <a:spcAft>
                <a:spcPts val="0"/>
              </a:spcAft>
              <a:buSzPts val="1400"/>
              <a:buChar char="○"/>
            </a:pPr>
            <a:r>
              <a:rPr lang="fr"/>
              <a:t>equally distributed RBF centres, variance = sqrt(distance_of_centres)</a:t>
            </a:r>
            <a:endParaRPr/>
          </a:p>
        </p:txBody>
      </p:sp>
      <p:pic>
        <p:nvPicPr>
          <p:cNvPr id="73" name="Google Shape;73;p15"/>
          <p:cNvPicPr preferRelativeResize="0"/>
          <p:nvPr/>
        </p:nvPicPr>
        <p:blipFill>
          <a:blip r:embed="rId3">
            <a:alphaModFix/>
          </a:blip>
          <a:stretch>
            <a:fillRect/>
          </a:stretch>
        </p:blipFill>
        <p:spPr>
          <a:xfrm>
            <a:off x="710587" y="2114975"/>
            <a:ext cx="3664248" cy="2748175"/>
          </a:xfrm>
          <a:prstGeom prst="rect">
            <a:avLst/>
          </a:prstGeom>
          <a:noFill/>
          <a:ln>
            <a:noFill/>
          </a:ln>
        </p:spPr>
      </p:pic>
      <p:pic>
        <p:nvPicPr>
          <p:cNvPr id="74" name="Google Shape;74;p15"/>
          <p:cNvPicPr preferRelativeResize="0"/>
          <p:nvPr/>
        </p:nvPicPr>
        <p:blipFill>
          <a:blip r:embed="rId4">
            <a:alphaModFix/>
          </a:blip>
          <a:stretch>
            <a:fillRect/>
          </a:stretch>
        </p:blipFill>
        <p:spPr>
          <a:xfrm>
            <a:off x="4769163" y="2114975"/>
            <a:ext cx="3664248" cy="27481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noiseless data</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performance in relation to the number of nodes</a:t>
            </a:r>
            <a:endParaRPr/>
          </a:p>
        </p:txBody>
      </p:sp>
      <p:pic>
        <p:nvPicPr>
          <p:cNvPr id="81" name="Google Shape;81;p16"/>
          <p:cNvPicPr preferRelativeResize="0"/>
          <p:nvPr/>
        </p:nvPicPr>
        <p:blipFill>
          <a:blip r:embed="rId3">
            <a:alphaModFix/>
          </a:blip>
          <a:stretch>
            <a:fillRect/>
          </a:stretch>
        </p:blipFill>
        <p:spPr>
          <a:xfrm>
            <a:off x="461013" y="1807188"/>
            <a:ext cx="3939278" cy="2961860"/>
          </a:xfrm>
          <a:prstGeom prst="rect">
            <a:avLst/>
          </a:prstGeom>
          <a:noFill/>
          <a:ln>
            <a:noFill/>
          </a:ln>
        </p:spPr>
      </p:pic>
      <p:pic>
        <p:nvPicPr>
          <p:cNvPr id="82" name="Google Shape;82;p16"/>
          <p:cNvPicPr preferRelativeResize="0"/>
          <p:nvPr/>
        </p:nvPicPr>
        <p:blipFill>
          <a:blip r:embed="rId4">
            <a:alphaModFix/>
          </a:blip>
          <a:stretch>
            <a:fillRect/>
          </a:stretch>
        </p:blipFill>
        <p:spPr>
          <a:xfrm>
            <a:off x="4743716" y="1807175"/>
            <a:ext cx="3939274" cy="296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noiseless vs. noisy</a:t>
            </a:r>
            <a:endParaRPr/>
          </a:p>
        </p:txBody>
      </p:sp>
      <p:sp>
        <p:nvSpPr>
          <p:cNvPr id="88" name="Google Shape;88;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LSM for noiseless, DR for noisy</a:t>
            </a:r>
            <a:endParaRPr/>
          </a:p>
        </p:txBody>
      </p:sp>
      <p:pic>
        <p:nvPicPr>
          <p:cNvPr id="89" name="Google Shape;89;p17" title="Chart"/>
          <p:cNvPicPr preferRelativeResize="0"/>
          <p:nvPr/>
        </p:nvPicPr>
        <p:blipFill>
          <a:blip r:embed="rId3">
            <a:alphaModFix/>
          </a:blip>
          <a:stretch>
            <a:fillRect/>
          </a:stretch>
        </p:blipFill>
        <p:spPr>
          <a:xfrm>
            <a:off x="1685575" y="3290300"/>
            <a:ext cx="2810226" cy="1737662"/>
          </a:xfrm>
          <a:prstGeom prst="rect">
            <a:avLst/>
          </a:prstGeom>
          <a:noFill/>
          <a:ln>
            <a:noFill/>
          </a:ln>
        </p:spPr>
      </p:pic>
      <p:pic>
        <p:nvPicPr>
          <p:cNvPr id="90" name="Google Shape;90;p17" title="Chart"/>
          <p:cNvPicPr preferRelativeResize="0"/>
          <p:nvPr/>
        </p:nvPicPr>
        <p:blipFill>
          <a:blip r:embed="rId4">
            <a:alphaModFix/>
          </a:blip>
          <a:stretch>
            <a:fillRect/>
          </a:stretch>
        </p:blipFill>
        <p:spPr>
          <a:xfrm>
            <a:off x="4648200" y="3290307"/>
            <a:ext cx="2810226" cy="1737643"/>
          </a:xfrm>
          <a:prstGeom prst="rect">
            <a:avLst/>
          </a:prstGeom>
          <a:noFill/>
          <a:ln>
            <a:noFill/>
          </a:ln>
        </p:spPr>
      </p:pic>
      <p:pic>
        <p:nvPicPr>
          <p:cNvPr id="91" name="Google Shape;91;p17" title="Chart"/>
          <p:cNvPicPr preferRelativeResize="0"/>
          <p:nvPr/>
        </p:nvPicPr>
        <p:blipFill>
          <a:blip r:embed="rId5">
            <a:alphaModFix/>
          </a:blip>
          <a:stretch>
            <a:fillRect/>
          </a:stretch>
        </p:blipFill>
        <p:spPr>
          <a:xfrm>
            <a:off x="1685575" y="1400239"/>
            <a:ext cx="2810226" cy="1737660"/>
          </a:xfrm>
          <a:prstGeom prst="rect">
            <a:avLst/>
          </a:prstGeom>
          <a:noFill/>
          <a:ln>
            <a:noFill/>
          </a:ln>
        </p:spPr>
      </p:pic>
      <p:pic>
        <p:nvPicPr>
          <p:cNvPr id="92" name="Google Shape;92;p17" title="Chart"/>
          <p:cNvPicPr preferRelativeResize="0"/>
          <p:nvPr/>
        </p:nvPicPr>
        <p:blipFill>
          <a:blip r:embed="rId6">
            <a:alphaModFix/>
          </a:blip>
          <a:stretch>
            <a:fillRect/>
          </a:stretch>
        </p:blipFill>
        <p:spPr>
          <a:xfrm>
            <a:off x="4648200" y="1403467"/>
            <a:ext cx="2810226" cy="17376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convergence of DR</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faster for less nodes and larger learning rates (divergence!)</a:t>
            </a:r>
            <a:endParaRPr/>
          </a:p>
        </p:txBody>
      </p:sp>
      <p:pic>
        <p:nvPicPr>
          <p:cNvPr id="99" name="Google Shape;99;p18" title="Chart"/>
          <p:cNvPicPr preferRelativeResize="0"/>
          <p:nvPr/>
        </p:nvPicPr>
        <p:blipFill>
          <a:blip r:embed="rId3">
            <a:alphaModFix/>
          </a:blip>
          <a:stretch>
            <a:fillRect/>
          </a:stretch>
        </p:blipFill>
        <p:spPr>
          <a:xfrm>
            <a:off x="2096008" y="1746875"/>
            <a:ext cx="4951975" cy="3062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width influence</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width not too large not to small -&gt; describes the input space correctly</a:t>
            </a:r>
            <a:endParaRPr/>
          </a:p>
        </p:txBody>
      </p:sp>
      <p:pic>
        <p:nvPicPr>
          <p:cNvPr id="106" name="Google Shape;106;p19"/>
          <p:cNvPicPr preferRelativeResize="0"/>
          <p:nvPr/>
        </p:nvPicPr>
        <p:blipFill>
          <a:blip r:embed="rId3">
            <a:alphaModFix/>
          </a:blip>
          <a:stretch>
            <a:fillRect/>
          </a:stretch>
        </p:blipFill>
        <p:spPr>
          <a:xfrm>
            <a:off x="1914375" y="1645675"/>
            <a:ext cx="5315251" cy="3287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random vs. manual initialization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manual (uniform across input space) &gt;&gt; random</a:t>
            </a:r>
            <a:endParaRPr/>
          </a:p>
        </p:txBody>
      </p:sp>
      <p:pic>
        <p:nvPicPr>
          <p:cNvPr id="113" name="Google Shape;113;p20" title="Chart"/>
          <p:cNvPicPr preferRelativeResize="0"/>
          <p:nvPr/>
        </p:nvPicPr>
        <p:blipFill>
          <a:blip r:embed="rId3">
            <a:alphaModFix/>
          </a:blip>
          <a:stretch>
            <a:fillRect/>
          </a:stretch>
        </p:blipFill>
        <p:spPr>
          <a:xfrm>
            <a:off x="404600" y="1854675"/>
            <a:ext cx="4091203" cy="2932550"/>
          </a:xfrm>
          <a:prstGeom prst="rect">
            <a:avLst/>
          </a:prstGeom>
          <a:noFill/>
          <a:ln>
            <a:noFill/>
          </a:ln>
        </p:spPr>
      </p:pic>
      <p:pic>
        <p:nvPicPr>
          <p:cNvPr id="114" name="Google Shape;114;p20" title="Chart"/>
          <p:cNvPicPr preferRelativeResize="0"/>
          <p:nvPr/>
        </p:nvPicPr>
        <p:blipFill>
          <a:blip r:embed="rId4">
            <a:alphaModFix/>
          </a:blip>
          <a:stretch>
            <a:fillRect/>
          </a:stretch>
        </p:blipFill>
        <p:spPr>
          <a:xfrm>
            <a:off x="4664900" y="1854675"/>
            <a:ext cx="4091197" cy="29325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RBF vs. MLP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RBF slightly outperforms a two-layer MLP with the same amount of units</a:t>
            </a:r>
            <a:endParaRPr/>
          </a:p>
        </p:txBody>
      </p:sp>
      <p:pic>
        <p:nvPicPr>
          <p:cNvPr id="121" name="Google Shape;121;p21" title="Chart"/>
          <p:cNvPicPr preferRelativeResize="0"/>
          <p:nvPr/>
        </p:nvPicPr>
        <p:blipFill>
          <a:blip r:embed="rId3">
            <a:alphaModFix/>
          </a:blip>
          <a:stretch>
            <a:fillRect/>
          </a:stretch>
        </p:blipFill>
        <p:spPr>
          <a:xfrm>
            <a:off x="2168425" y="1761775"/>
            <a:ext cx="4807150" cy="3071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