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AA73B5-E55F-4174-A350-F6BA15268A6E}">
  <a:tblStyle styleId="{45AA73B5-E55F-4174-A350-F6BA15268A6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8a9657d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8a9657d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second experiment, we wanted to test LSH on a sort-of real world experiment. We scraped 58 thousand song lyrics from a Croatian website and generated candidates using our implementation of LSH. Finding the candidates took about 40 minutes, but in the end we got a satisfactory result, with candidates really being duplicates of songs detecting identical examples as well as slightly different lyrics.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8a9657dc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8a9657dc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see an example of two songs detected as similar with 0.75% similarity according to LSH. We can see they are duplicate with minor tweaks. All candidate pairs we’re indeed much like this pair, identical or very similar.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8a9657dc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8a9657dc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just to conclude, we wanted to mention a few important factors. So first of, by changing the size of shingles k, we can manipulate the level of similarity between documents, larger shingles are more discriminative and produce lower similarity between documents. Concerning MinHashing, is we use larger signatures we are likely to produce more accurate estimates of similarity, but the generation of signatures takes more time, we have sort of a tradeoff between speed and accuracy, but we can control it, unlike comparing shingles of some documents manually, which sacrifices all scalability and speed for calculating the correct similarity. That’s also the third point, comparing the shingles to calculate the classic Jaccard similarity takes </a:t>
            </a:r>
            <a:r>
              <a:rPr lang="en"/>
              <a:t>noticeably</a:t>
            </a:r>
            <a:r>
              <a:rPr lang="en"/>
              <a:t> longer than using MinHash, in our case it was often twice as long. Finally, when using locality-sensitive hashing LSH, we found it to be very discriminative, in the way that it is likely to reduce similarity, and our </a:t>
            </a:r>
            <a:r>
              <a:rPr lang="en"/>
              <a:t>implementation</a:t>
            </a:r>
            <a:r>
              <a:rPr lang="en"/>
              <a:t> of it was just as quick as MinHashing, rendering it somewhat useless.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89fdcb92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89fdcb92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89fdcb920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89fdcb920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8a9657dc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8a9657dc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8a9657dc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8a9657dc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8a9657dc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8a9657dc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8a9657dc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8a9657dc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8a9657d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8a9657d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8a9657dc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8a9657dc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on the slide… add that similarity can be changed using lower K, you can demonstrate it in PyCharm, stuff like that.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034175" y="637950"/>
            <a:ext cx="6687600" cy="2489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400"/>
              <a:t>Data Mining, ID2222</a:t>
            </a:r>
            <a:endParaRPr sz="2400"/>
          </a:p>
          <a:p>
            <a:pPr indent="0" lvl="0" marL="0" rtl="0" algn="r">
              <a:spcBef>
                <a:spcPts val="0"/>
              </a:spcBef>
              <a:spcAft>
                <a:spcPts val="0"/>
              </a:spcAft>
              <a:buNone/>
            </a:pPr>
            <a:r>
              <a:rPr lang="en" sz="4300" u="sng"/>
              <a:t>Homework 1</a:t>
            </a:r>
            <a:endParaRPr sz="4300"/>
          </a:p>
          <a:p>
            <a:pPr indent="0" lvl="0" marL="0" rtl="0" algn="r">
              <a:spcBef>
                <a:spcPts val="0"/>
              </a:spcBef>
              <a:spcAft>
                <a:spcPts val="0"/>
              </a:spcAft>
              <a:buNone/>
            </a:pPr>
            <a:r>
              <a:rPr lang="en"/>
              <a:t>Finding similar items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r">
              <a:spcBef>
                <a:spcPts val="0"/>
              </a:spcBef>
              <a:spcAft>
                <a:spcPts val="0"/>
              </a:spcAft>
              <a:buNone/>
            </a:pPr>
            <a:r>
              <a:rPr lang="en"/>
              <a:t>Group 20: </a:t>
            </a:r>
            <a:r>
              <a:rPr i="1" lang="en"/>
              <a:t>Frano Rajic</a:t>
            </a:r>
            <a:r>
              <a:rPr lang="en"/>
              <a:t>, </a:t>
            </a:r>
            <a:r>
              <a:rPr i="1" lang="en"/>
              <a:t>Ivan Stresec</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LSH: Croatian song lyrics (i)</a:t>
            </a:r>
            <a:endParaRPr/>
          </a:p>
        </p:txBody>
      </p:sp>
      <p:sp>
        <p:nvSpPr>
          <p:cNvPr id="133" name="Google Shape;133;p22"/>
          <p:cNvSpPr txBox="1"/>
          <p:nvPr>
            <p:ph idx="1" type="body"/>
          </p:nvPr>
        </p:nvSpPr>
        <p:spPr>
          <a:xfrm>
            <a:off x="24863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database of 58000 Croatian song lyrics</a:t>
            </a:r>
            <a:endParaRPr/>
          </a:p>
          <a:p>
            <a:pPr indent="-317500" lvl="1" marL="914400" rtl="0" algn="l">
              <a:spcBef>
                <a:spcPts val="0"/>
              </a:spcBef>
              <a:spcAft>
                <a:spcPts val="0"/>
              </a:spcAft>
              <a:buSzPts val="1400"/>
              <a:buChar char="○"/>
            </a:pPr>
            <a:r>
              <a:rPr lang="en"/>
              <a:t>scraped lyrics from </a:t>
            </a:r>
            <a:r>
              <a:rPr lang="en">
                <a:solidFill>
                  <a:srgbClr val="0000FF"/>
                </a:solidFill>
              </a:rPr>
              <a:t>tekstovi.net</a:t>
            </a:r>
            <a:endParaRPr/>
          </a:p>
          <a:p>
            <a:pPr indent="-342900" lvl="0" marL="457200" rtl="0" algn="l">
              <a:spcBef>
                <a:spcPts val="0"/>
              </a:spcBef>
              <a:spcAft>
                <a:spcPts val="0"/>
              </a:spcAft>
              <a:buSzPts val="1800"/>
              <a:buChar char="●"/>
            </a:pPr>
            <a:r>
              <a:rPr lang="en"/>
              <a:t>performed LSH</a:t>
            </a:r>
            <a:endParaRPr/>
          </a:p>
          <a:p>
            <a:pPr indent="-317500" lvl="1" marL="914400" rtl="0" algn="l">
              <a:spcBef>
                <a:spcPts val="0"/>
              </a:spcBef>
              <a:spcAft>
                <a:spcPts val="0"/>
              </a:spcAft>
              <a:buSzPts val="1400"/>
              <a:buChar char="○"/>
            </a:pPr>
            <a:r>
              <a:rPr lang="en"/>
              <a:t>time: ≈40 minutes</a:t>
            </a:r>
            <a:endParaRPr/>
          </a:p>
          <a:p>
            <a:pPr indent="-342900" lvl="0" marL="457200" rtl="0" algn="l">
              <a:spcBef>
                <a:spcPts val="0"/>
              </a:spcBef>
              <a:spcAft>
                <a:spcPts val="0"/>
              </a:spcAft>
              <a:buSzPts val="1800"/>
              <a:buChar char="●"/>
            </a:pPr>
            <a:r>
              <a:rPr lang="en"/>
              <a:t>s</a:t>
            </a:r>
            <a:r>
              <a:rPr lang="en"/>
              <a:t>uccessfully found duplicate and very similar lyrics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LSH: Croatian song lyrics (ii)</a:t>
            </a:r>
            <a:endParaRPr/>
          </a:p>
        </p:txBody>
      </p:sp>
      <p:pic>
        <p:nvPicPr>
          <p:cNvPr id="139" name="Google Shape;139;p23"/>
          <p:cNvPicPr preferRelativeResize="0"/>
          <p:nvPr/>
        </p:nvPicPr>
        <p:blipFill rotWithShape="1">
          <a:blip r:embed="rId3">
            <a:alphaModFix/>
          </a:blip>
          <a:srcRect b="25361" l="0" r="0" t="0"/>
          <a:stretch/>
        </p:blipFill>
        <p:spPr>
          <a:xfrm>
            <a:off x="2722600" y="1401850"/>
            <a:ext cx="3698801" cy="30872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45" name="Google Shape;145;p2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a:t>
            </a:r>
            <a:r>
              <a:rPr lang="en"/>
              <a:t>ize of shingles k &lt;-&gt; similarity</a:t>
            </a:r>
            <a:endParaRPr/>
          </a:p>
          <a:p>
            <a:pPr indent="-342900" lvl="0" marL="457200" rtl="0" algn="l">
              <a:spcBef>
                <a:spcPts val="0"/>
              </a:spcBef>
              <a:spcAft>
                <a:spcPts val="0"/>
              </a:spcAft>
              <a:buSzPts val="1800"/>
              <a:buChar char="●"/>
            </a:pPr>
            <a:r>
              <a:rPr lang="en"/>
              <a:t>size of MinHash signature &lt;-&gt; accuracy, speed</a:t>
            </a:r>
            <a:endParaRPr/>
          </a:p>
          <a:p>
            <a:pPr indent="-342900" lvl="0" marL="457200" rtl="0" algn="l">
              <a:spcBef>
                <a:spcPts val="0"/>
              </a:spcBef>
              <a:spcAft>
                <a:spcPts val="0"/>
              </a:spcAft>
              <a:buSzPts val="1800"/>
              <a:buChar char="●"/>
            </a:pPr>
            <a:r>
              <a:rPr lang="en"/>
              <a:t>Jaccard time &gt;&gt; MinHash time</a:t>
            </a:r>
            <a:endParaRPr/>
          </a:p>
          <a:p>
            <a:pPr indent="-342900" lvl="0" marL="457200" rtl="0" algn="l">
              <a:spcBef>
                <a:spcPts val="0"/>
              </a:spcBef>
              <a:spcAft>
                <a:spcPts val="0"/>
              </a:spcAft>
              <a:buSzPts val="1800"/>
              <a:buChar char="●"/>
            </a:pPr>
            <a:r>
              <a:rPr lang="en"/>
              <a:t>LSH: discriminative and not so quick (our impl.)</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Python 3, built-in functions and NumPy</a:t>
            </a:r>
            <a:endParaRPr/>
          </a:p>
          <a:p>
            <a:pPr indent="-342900" lvl="0" marL="457200" rtl="0" algn="l">
              <a:spcBef>
                <a:spcPts val="0"/>
              </a:spcBef>
              <a:spcAft>
                <a:spcPts val="0"/>
              </a:spcAft>
              <a:buSzPts val="1800"/>
              <a:buChar char="●"/>
            </a:pPr>
            <a:r>
              <a:rPr lang="en"/>
              <a:t>5 classes as defined in the homework:</a:t>
            </a:r>
            <a:endParaRPr/>
          </a:p>
          <a:p>
            <a:pPr indent="-317500" lvl="1" marL="914400" rtl="0" algn="l">
              <a:spcBef>
                <a:spcPts val="0"/>
              </a:spcBef>
              <a:spcAft>
                <a:spcPts val="0"/>
              </a:spcAft>
              <a:buSzPts val="1400"/>
              <a:buChar char="○"/>
            </a:pPr>
            <a:r>
              <a:rPr lang="en"/>
              <a:t>Shingling</a:t>
            </a:r>
            <a:endParaRPr/>
          </a:p>
          <a:p>
            <a:pPr indent="-317500" lvl="1" marL="914400" rtl="0" algn="l">
              <a:spcBef>
                <a:spcPts val="0"/>
              </a:spcBef>
              <a:spcAft>
                <a:spcPts val="0"/>
              </a:spcAft>
              <a:buSzPts val="1400"/>
              <a:buChar char="○"/>
            </a:pPr>
            <a:r>
              <a:rPr lang="en"/>
              <a:t>CompareSets</a:t>
            </a:r>
            <a:endParaRPr/>
          </a:p>
          <a:p>
            <a:pPr indent="-317500" lvl="1" marL="914400" rtl="0" algn="l">
              <a:spcBef>
                <a:spcPts val="0"/>
              </a:spcBef>
              <a:spcAft>
                <a:spcPts val="0"/>
              </a:spcAft>
              <a:buSzPts val="1400"/>
              <a:buChar char="○"/>
            </a:pPr>
            <a:r>
              <a:rPr lang="en"/>
              <a:t>MinHash</a:t>
            </a:r>
            <a:endParaRPr/>
          </a:p>
          <a:p>
            <a:pPr indent="-317500" lvl="1" marL="914400" rtl="0" algn="l">
              <a:spcBef>
                <a:spcPts val="0"/>
              </a:spcBef>
              <a:spcAft>
                <a:spcPts val="0"/>
              </a:spcAft>
              <a:buSzPts val="1400"/>
              <a:buChar char="○"/>
            </a:pPr>
            <a:r>
              <a:rPr lang="en"/>
              <a:t>CompareSignatures</a:t>
            </a:r>
            <a:endParaRPr/>
          </a:p>
          <a:p>
            <a:pPr indent="-317500" lvl="1" marL="914400" rtl="0" algn="l">
              <a:spcBef>
                <a:spcPts val="0"/>
              </a:spcBef>
              <a:spcAft>
                <a:spcPts val="0"/>
              </a:spcAft>
              <a:buSzPts val="1400"/>
              <a:buChar char="○"/>
            </a:pPr>
            <a:r>
              <a:rPr lang="en"/>
              <a:t>LSH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Shingling</a:t>
            </a:r>
            <a:endParaRPr/>
          </a:p>
        </p:txBody>
      </p:sp>
      <p:sp>
        <p:nvSpPr>
          <p:cNvPr id="85" name="Google Shape;85;p15"/>
          <p:cNvSpPr txBox="1"/>
          <p:nvPr>
            <p:ph idx="1" type="body"/>
          </p:nvPr>
        </p:nvSpPr>
        <p:spPr>
          <a:xfrm>
            <a:off x="371762" y="1154201"/>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a:t>
            </a:r>
            <a:r>
              <a:rPr lang="en"/>
              <a:t>enerating k-shingles and hashing them</a:t>
            </a:r>
            <a:endParaRPr/>
          </a:p>
          <a:p>
            <a:pPr indent="-342900" lvl="0" marL="457200" rtl="0" algn="l">
              <a:spcBef>
                <a:spcPts val="0"/>
              </a:spcBef>
              <a:spcAft>
                <a:spcPts val="0"/>
              </a:spcAft>
              <a:buSzPts val="1800"/>
              <a:buChar char="●"/>
            </a:pPr>
            <a:r>
              <a:rPr lang="en"/>
              <a:t>r</a:t>
            </a:r>
            <a:r>
              <a:rPr lang="en"/>
              <a:t>emoving special characters and extra spaces...</a:t>
            </a:r>
            <a:endParaRPr/>
          </a:p>
        </p:txBody>
      </p:sp>
      <p:pic>
        <p:nvPicPr>
          <p:cNvPr id="86" name="Google Shape;86;p15"/>
          <p:cNvPicPr preferRelativeResize="0"/>
          <p:nvPr/>
        </p:nvPicPr>
        <p:blipFill>
          <a:blip r:embed="rId3">
            <a:alphaModFix/>
          </a:blip>
          <a:stretch>
            <a:fillRect/>
          </a:stretch>
        </p:blipFill>
        <p:spPr>
          <a:xfrm>
            <a:off x="1758550" y="1900475"/>
            <a:ext cx="5626900" cy="3096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CompareSets</a:t>
            </a:r>
            <a:endParaRPr/>
          </a:p>
        </p:txBody>
      </p:sp>
      <p:sp>
        <p:nvSpPr>
          <p:cNvPr id="92" name="Google Shape;92;p16"/>
          <p:cNvSpPr txBox="1"/>
          <p:nvPr>
            <p:ph idx="1" type="body"/>
          </p:nvPr>
        </p:nvSpPr>
        <p:spPr>
          <a:xfrm>
            <a:off x="371762" y="1154201"/>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Jaccard similarity calculation using Python set algebra</a:t>
            </a:r>
            <a:endParaRPr/>
          </a:p>
        </p:txBody>
      </p:sp>
      <p:pic>
        <p:nvPicPr>
          <p:cNvPr id="93" name="Google Shape;93;p16"/>
          <p:cNvPicPr preferRelativeResize="0"/>
          <p:nvPr/>
        </p:nvPicPr>
        <p:blipFill>
          <a:blip r:embed="rId3">
            <a:alphaModFix/>
          </a:blip>
          <a:stretch>
            <a:fillRect/>
          </a:stretch>
        </p:blipFill>
        <p:spPr>
          <a:xfrm>
            <a:off x="813914" y="2390775"/>
            <a:ext cx="7516175" cy="901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MinHash</a:t>
            </a:r>
            <a:endParaRPr/>
          </a:p>
        </p:txBody>
      </p:sp>
      <p:sp>
        <p:nvSpPr>
          <p:cNvPr id="99" name="Google Shape;99;p17"/>
          <p:cNvSpPr txBox="1"/>
          <p:nvPr>
            <p:ph idx="1" type="body"/>
          </p:nvPr>
        </p:nvSpPr>
        <p:spPr>
          <a:xfrm>
            <a:off x="371762" y="1154201"/>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t>
            </a:r>
            <a:r>
              <a:rPr lang="en"/>
              <a:t>reate a characteristic matrix using universe</a:t>
            </a:r>
            <a:endParaRPr/>
          </a:p>
          <a:p>
            <a:pPr indent="-342900" lvl="0" marL="457200" rtl="0" algn="l">
              <a:spcBef>
                <a:spcPts val="0"/>
              </a:spcBef>
              <a:spcAft>
                <a:spcPts val="0"/>
              </a:spcAft>
              <a:buSzPts val="1800"/>
              <a:buChar char="●"/>
            </a:pPr>
            <a:r>
              <a:rPr lang="en"/>
              <a:t>permute (NumPy) and create signatures</a:t>
            </a:r>
            <a:endParaRPr/>
          </a:p>
        </p:txBody>
      </p:sp>
      <p:pic>
        <p:nvPicPr>
          <p:cNvPr id="100" name="Google Shape;100;p17"/>
          <p:cNvPicPr preferRelativeResize="0"/>
          <p:nvPr/>
        </p:nvPicPr>
        <p:blipFill>
          <a:blip r:embed="rId3">
            <a:alphaModFix/>
          </a:blip>
          <a:stretch>
            <a:fillRect/>
          </a:stretch>
        </p:blipFill>
        <p:spPr>
          <a:xfrm>
            <a:off x="1185863" y="2000250"/>
            <a:ext cx="6772275" cy="249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CompareSignatures</a:t>
            </a:r>
            <a:endParaRPr/>
          </a:p>
        </p:txBody>
      </p:sp>
      <p:sp>
        <p:nvSpPr>
          <p:cNvPr id="106" name="Google Shape;106;p18"/>
          <p:cNvSpPr txBox="1"/>
          <p:nvPr>
            <p:ph idx="1" type="body"/>
          </p:nvPr>
        </p:nvSpPr>
        <p:spPr>
          <a:xfrm>
            <a:off x="371762" y="1154201"/>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a:t>
            </a:r>
            <a:r>
              <a:rPr lang="en"/>
              <a:t>imple comparison (number of matching elements)</a:t>
            </a:r>
            <a:endParaRPr/>
          </a:p>
        </p:txBody>
      </p:sp>
      <p:pic>
        <p:nvPicPr>
          <p:cNvPr id="107" name="Google Shape;107;p18"/>
          <p:cNvPicPr preferRelativeResize="0"/>
          <p:nvPr/>
        </p:nvPicPr>
        <p:blipFill>
          <a:blip r:embed="rId3">
            <a:alphaModFix/>
          </a:blip>
          <a:stretch>
            <a:fillRect/>
          </a:stretch>
        </p:blipFill>
        <p:spPr>
          <a:xfrm>
            <a:off x="1667875" y="1942055"/>
            <a:ext cx="5808250" cy="2214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LSH</a:t>
            </a:r>
            <a:endParaRPr/>
          </a:p>
        </p:txBody>
      </p:sp>
      <p:sp>
        <p:nvSpPr>
          <p:cNvPr id="113" name="Google Shape;113;p19"/>
          <p:cNvSpPr txBox="1"/>
          <p:nvPr>
            <p:ph idx="1" type="body"/>
          </p:nvPr>
        </p:nvSpPr>
        <p:spPr>
          <a:xfrm>
            <a:off x="371762" y="1154201"/>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hashing bands to create new signatures</a:t>
            </a:r>
            <a:endParaRPr/>
          </a:p>
          <a:p>
            <a:pPr indent="-317500" lvl="1" marL="914400" rtl="0" algn="l">
              <a:spcBef>
                <a:spcPts val="0"/>
              </a:spcBef>
              <a:spcAft>
                <a:spcPts val="0"/>
              </a:spcAft>
              <a:buSzPts val="1400"/>
              <a:buChar char="○"/>
            </a:pPr>
            <a:r>
              <a:rPr lang="en"/>
              <a:t>Python tuple hashing</a:t>
            </a:r>
            <a:endParaRPr/>
          </a:p>
          <a:p>
            <a:pPr indent="-342900" lvl="0" marL="457200" rtl="0" algn="l">
              <a:spcBef>
                <a:spcPts val="0"/>
              </a:spcBef>
              <a:spcAft>
                <a:spcPts val="0"/>
              </a:spcAft>
              <a:buSzPts val="1800"/>
              <a:buChar char="●"/>
            </a:pPr>
            <a:r>
              <a:rPr lang="en"/>
              <a:t>g</a:t>
            </a:r>
            <a:r>
              <a:rPr lang="en"/>
              <a:t>enerating candidate pairs (separate; two </a:t>
            </a:r>
            <a:r>
              <a:rPr lang="en" u="sng"/>
              <a:t>for</a:t>
            </a:r>
            <a:r>
              <a:rPr lang="en"/>
              <a:t> loops)</a:t>
            </a:r>
            <a:endParaRPr/>
          </a:p>
        </p:txBody>
      </p:sp>
      <p:pic>
        <p:nvPicPr>
          <p:cNvPr id="114" name="Google Shape;114;p19"/>
          <p:cNvPicPr preferRelativeResize="0"/>
          <p:nvPr/>
        </p:nvPicPr>
        <p:blipFill>
          <a:blip r:embed="rId3">
            <a:alphaModFix/>
          </a:blip>
          <a:stretch>
            <a:fillRect/>
          </a:stretch>
        </p:blipFill>
        <p:spPr>
          <a:xfrm>
            <a:off x="1247775" y="2394475"/>
            <a:ext cx="6648450" cy="2038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Science articles (i)</a:t>
            </a:r>
            <a:endParaRPr/>
          </a:p>
        </p:txBody>
      </p:sp>
      <p:sp>
        <p:nvSpPr>
          <p:cNvPr id="120" name="Google Shape;120;p2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17 articles on neural networks</a:t>
            </a:r>
            <a:endParaRPr/>
          </a:p>
          <a:p>
            <a:pPr indent="-342900" lvl="0" marL="457200" rtl="0" algn="l">
              <a:spcBef>
                <a:spcPts val="0"/>
              </a:spcBef>
              <a:spcAft>
                <a:spcPts val="0"/>
              </a:spcAft>
              <a:buSzPts val="1800"/>
              <a:buChar char="●"/>
            </a:pPr>
            <a:r>
              <a:rPr lang="en"/>
              <a:t>c</a:t>
            </a:r>
            <a:r>
              <a:rPr lang="en"/>
              <a:t>omparison between:</a:t>
            </a:r>
            <a:endParaRPr/>
          </a:p>
          <a:p>
            <a:pPr indent="-317500" lvl="1" marL="914400" rtl="0" algn="l">
              <a:spcBef>
                <a:spcPts val="0"/>
              </a:spcBef>
              <a:spcAft>
                <a:spcPts val="0"/>
              </a:spcAft>
              <a:buSzPts val="1400"/>
              <a:buChar char="○"/>
            </a:pPr>
            <a:r>
              <a:rPr lang="en"/>
              <a:t>Jaccard</a:t>
            </a:r>
            <a:endParaRPr/>
          </a:p>
          <a:p>
            <a:pPr indent="-317500" lvl="1" marL="914400" rtl="0" algn="l">
              <a:spcBef>
                <a:spcPts val="0"/>
              </a:spcBef>
              <a:spcAft>
                <a:spcPts val="0"/>
              </a:spcAft>
              <a:buSzPts val="1400"/>
              <a:buChar char="○"/>
            </a:pPr>
            <a:r>
              <a:rPr lang="en"/>
              <a:t>MinHashing</a:t>
            </a:r>
            <a:endParaRPr/>
          </a:p>
          <a:p>
            <a:pPr indent="-317500" lvl="1" marL="914400" rtl="0" algn="l">
              <a:spcBef>
                <a:spcPts val="0"/>
              </a:spcBef>
              <a:spcAft>
                <a:spcPts val="0"/>
              </a:spcAft>
              <a:buSzPts val="1400"/>
              <a:buChar char="○"/>
            </a:pPr>
            <a:r>
              <a:rPr lang="en"/>
              <a:t>LSH</a:t>
            </a:r>
            <a:endParaRPr/>
          </a:p>
          <a:p>
            <a:pPr indent="-342900" lvl="0" marL="457200" rtl="0" algn="l">
              <a:spcBef>
                <a:spcPts val="0"/>
              </a:spcBef>
              <a:spcAft>
                <a:spcPts val="0"/>
              </a:spcAft>
              <a:buSzPts val="1800"/>
              <a:buChar char="●"/>
            </a:pPr>
            <a:r>
              <a:rPr lang="en"/>
              <a:t>g</a:t>
            </a:r>
            <a:r>
              <a:rPr lang="en"/>
              <a:t>enerating pairs with similarity ≥ 0.3 with all methods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Science articles (ii)</a:t>
            </a:r>
            <a:endParaRPr/>
          </a:p>
        </p:txBody>
      </p:sp>
      <p:sp>
        <p:nvSpPr>
          <p:cNvPr id="126" name="Google Shape;126;p21"/>
          <p:cNvSpPr txBox="1"/>
          <p:nvPr>
            <p:ph idx="1" type="body"/>
          </p:nvPr>
        </p:nvSpPr>
        <p:spPr>
          <a:xfrm>
            <a:off x="2400262" y="1211351"/>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 = 6, N = 50, B = 5</a:t>
            </a:r>
            <a:endParaRPr/>
          </a:p>
          <a:p>
            <a:pPr indent="-342900" lvl="0" marL="457200" rtl="0" algn="l">
              <a:spcBef>
                <a:spcPts val="0"/>
              </a:spcBef>
              <a:spcAft>
                <a:spcPts val="0"/>
              </a:spcAft>
              <a:buSzPts val="1800"/>
              <a:buChar char="●"/>
            </a:pPr>
            <a:r>
              <a:rPr lang="en"/>
              <a:t>s</a:t>
            </a:r>
            <a:r>
              <a:rPr lang="en"/>
              <a:t>imilar text:</a:t>
            </a:r>
            <a:endParaRPr/>
          </a:p>
          <a:p>
            <a:pPr indent="-317500" lvl="1" marL="914400" rtl="0" algn="l">
              <a:spcBef>
                <a:spcPts val="0"/>
              </a:spcBef>
              <a:spcAft>
                <a:spcPts val="0"/>
              </a:spcAft>
              <a:buSzPts val="1400"/>
              <a:buChar char="○"/>
            </a:pPr>
            <a:r>
              <a:rPr lang="en"/>
              <a:t>duplicates (Jaccard, MinHash, LSH)</a:t>
            </a:r>
            <a:endParaRPr/>
          </a:p>
          <a:p>
            <a:pPr indent="-317500" lvl="1" marL="914400" rtl="0" algn="l">
              <a:spcBef>
                <a:spcPts val="0"/>
              </a:spcBef>
              <a:spcAft>
                <a:spcPts val="0"/>
              </a:spcAft>
              <a:buSzPts val="1400"/>
              <a:buChar char="○"/>
            </a:pPr>
            <a:r>
              <a:rPr lang="en"/>
              <a:t>two articles by Koch (Jaccard, MinHash)</a:t>
            </a:r>
            <a:endParaRPr/>
          </a:p>
          <a:p>
            <a:pPr indent="-317500" lvl="1" marL="914400" rtl="0" algn="l">
              <a:spcBef>
                <a:spcPts val="0"/>
              </a:spcBef>
              <a:spcAft>
                <a:spcPts val="0"/>
              </a:spcAft>
              <a:buSzPts val="1400"/>
              <a:buChar char="○"/>
            </a:pPr>
            <a:r>
              <a:rPr lang="en"/>
              <a:t>two articles by Fei-Fei (Jaccard, MinHash +/-)</a:t>
            </a:r>
            <a:endParaRPr/>
          </a:p>
          <a:p>
            <a:pPr indent="-342900" lvl="0" marL="457200" rtl="0" algn="l">
              <a:spcBef>
                <a:spcPts val="0"/>
              </a:spcBef>
              <a:spcAft>
                <a:spcPts val="0"/>
              </a:spcAft>
              <a:buSzPts val="1800"/>
              <a:buChar char="●"/>
            </a:pPr>
            <a:r>
              <a:rPr lang="en"/>
              <a:t>LSH is very discriminative, MinHash somewhat random</a:t>
            </a:r>
            <a:endParaRPr/>
          </a:p>
        </p:txBody>
      </p:sp>
      <p:graphicFrame>
        <p:nvGraphicFramePr>
          <p:cNvPr id="127" name="Google Shape;127;p21"/>
          <p:cNvGraphicFramePr/>
          <p:nvPr/>
        </p:nvGraphicFramePr>
        <p:xfrm>
          <a:off x="1169200" y="3285725"/>
          <a:ext cx="3000000" cy="3000000"/>
        </p:xfrm>
        <a:graphic>
          <a:graphicData uri="http://schemas.openxmlformats.org/drawingml/2006/table">
            <a:tbl>
              <a:tblPr>
                <a:noFill/>
                <a:tableStyleId>{45AA73B5-E55F-4174-A350-F6BA15268A6E}</a:tableStyleId>
              </a:tblPr>
              <a:tblGrid>
                <a:gridCol w="2187175"/>
                <a:gridCol w="1539475"/>
                <a:gridCol w="1539475"/>
                <a:gridCol w="1539475"/>
              </a:tblGrid>
              <a:tr h="3962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Jaccard</a:t>
                      </a:r>
                      <a:endParaRPr/>
                    </a:p>
                  </a:txBody>
                  <a:tcPr marT="91425" marB="91425" marR="91425" marL="91425"/>
                </a:tc>
                <a:tc>
                  <a:txBody>
                    <a:bodyPr/>
                    <a:lstStyle/>
                    <a:p>
                      <a:pPr indent="0" lvl="0" marL="0" rtl="0" algn="ctr">
                        <a:spcBef>
                          <a:spcPts val="0"/>
                        </a:spcBef>
                        <a:spcAft>
                          <a:spcPts val="0"/>
                        </a:spcAft>
                        <a:buNone/>
                      </a:pPr>
                      <a:r>
                        <a:rPr lang="en"/>
                        <a:t>MinHash</a:t>
                      </a:r>
                      <a:endParaRPr/>
                    </a:p>
                  </a:txBody>
                  <a:tcPr marT="91425" marB="91425" marR="91425" marL="91425"/>
                </a:tc>
                <a:tc>
                  <a:txBody>
                    <a:bodyPr/>
                    <a:lstStyle/>
                    <a:p>
                      <a:pPr indent="0" lvl="0" marL="0" rtl="0" algn="ctr">
                        <a:spcBef>
                          <a:spcPts val="0"/>
                        </a:spcBef>
                        <a:spcAft>
                          <a:spcPts val="0"/>
                        </a:spcAft>
                        <a:buNone/>
                      </a:pPr>
                      <a:r>
                        <a:rPr lang="en"/>
                        <a:t>LSH</a:t>
                      </a:r>
                      <a:endParaRPr/>
                    </a:p>
                  </a:txBody>
                  <a:tcPr marT="91425" marB="91425" marR="91425" marL="91425"/>
                </a:tc>
              </a:tr>
              <a:tr h="381000">
                <a:tc>
                  <a:txBody>
                    <a:bodyPr/>
                    <a:lstStyle/>
                    <a:p>
                      <a:pPr indent="0" lvl="0" marL="0" rtl="0" algn="ctr">
                        <a:spcBef>
                          <a:spcPts val="0"/>
                        </a:spcBef>
                        <a:spcAft>
                          <a:spcPts val="0"/>
                        </a:spcAft>
                        <a:buNone/>
                      </a:pPr>
                      <a:r>
                        <a:rPr lang="en"/>
                        <a:t>shingling + comparison</a:t>
                      </a:r>
                      <a:endParaRPr/>
                    </a:p>
                  </a:txBody>
                  <a:tcPr marT="91425" marB="91425" marR="91425" marL="91425"/>
                </a:tc>
                <a:tc>
                  <a:txBody>
                    <a:bodyPr/>
                    <a:lstStyle/>
                    <a:p>
                      <a:pPr indent="0" lvl="0" marL="0" rtl="0" algn="ctr">
                        <a:spcBef>
                          <a:spcPts val="0"/>
                        </a:spcBef>
                        <a:spcAft>
                          <a:spcPts val="0"/>
                        </a:spcAft>
                        <a:buNone/>
                      </a:pPr>
                      <a:r>
                        <a:rPr lang="en"/>
                        <a:t>0.71s</a:t>
                      </a:r>
                      <a:endParaRPr/>
                    </a:p>
                  </a:txBody>
                  <a:tcPr marT="91425" marB="91425" marR="91425" marL="91425"/>
                </a:tc>
                <a:tc>
                  <a:txBody>
                    <a:bodyPr/>
                    <a:lstStyle/>
                    <a:p>
                      <a:pPr indent="0" lvl="0" marL="0" rtl="0" algn="ctr">
                        <a:spcBef>
                          <a:spcPts val="0"/>
                        </a:spcBef>
                        <a:spcAft>
                          <a:spcPts val="0"/>
                        </a:spcAft>
                        <a:buNone/>
                      </a:pPr>
                      <a:r>
                        <a:rPr lang="en"/>
                        <a:t>0.50s</a:t>
                      </a:r>
                      <a:endParaRPr/>
                    </a:p>
                  </a:txBody>
                  <a:tcPr marT="91425" marB="91425" marR="91425" marL="91425"/>
                </a:tc>
                <a:tc>
                  <a:txBody>
                    <a:bodyPr/>
                    <a:lstStyle/>
                    <a:p>
                      <a:pPr indent="0" lvl="0" marL="0" rtl="0" algn="ctr">
                        <a:spcBef>
                          <a:spcPts val="0"/>
                        </a:spcBef>
                        <a:spcAft>
                          <a:spcPts val="0"/>
                        </a:spcAft>
                        <a:buNone/>
                      </a:pPr>
                      <a:r>
                        <a:rPr lang="en"/>
                        <a:t>0.49s</a:t>
                      </a:r>
                      <a:endParaRPr/>
                    </a:p>
                  </a:txBody>
                  <a:tcPr marT="91425" marB="91425" marR="91425" marL="91425"/>
                </a:tc>
              </a:tr>
              <a:tr h="396200">
                <a:tc>
                  <a:txBody>
                    <a:bodyPr/>
                    <a:lstStyle/>
                    <a:p>
                      <a:pPr indent="0" lvl="0" marL="0" rtl="0" algn="ctr">
                        <a:spcBef>
                          <a:spcPts val="0"/>
                        </a:spcBef>
                        <a:spcAft>
                          <a:spcPts val="0"/>
                        </a:spcAft>
                        <a:buNone/>
                      </a:pPr>
                      <a:r>
                        <a:rPr lang="en"/>
                        <a:t>comparison</a:t>
                      </a:r>
                      <a:endParaRPr/>
                    </a:p>
                  </a:txBody>
                  <a:tcPr marT="91425" marB="91425" marR="91425" marL="91425"/>
                </a:tc>
                <a:tc>
                  <a:txBody>
                    <a:bodyPr/>
                    <a:lstStyle/>
                    <a:p>
                      <a:pPr indent="0" lvl="0" marL="0" rtl="0" algn="ctr">
                        <a:spcBef>
                          <a:spcPts val="0"/>
                        </a:spcBef>
                        <a:spcAft>
                          <a:spcPts val="0"/>
                        </a:spcAft>
                        <a:buNone/>
                      </a:pPr>
                      <a:r>
                        <a:rPr lang="en"/>
                        <a:t>0.38s</a:t>
                      </a:r>
                      <a:endParaRPr/>
                    </a:p>
                  </a:txBody>
                  <a:tcPr marT="91425" marB="91425" marR="91425" marL="91425"/>
                </a:tc>
                <a:tc>
                  <a:txBody>
                    <a:bodyPr/>
                    <a:lstStyle/>
                    <a:p>
                      <a:pPr indent="0" lvl="0" marL="0" rtl="0" algn="ctr">
                        <a:spcBef>
                          <a:spcPts val="0"/>
                        </a:spcBef>
                        <a:spcAft>
                          <a:spcPts val="0"/>
                        </a:spcAft>
                        <a:buNone/>
                      </a:pPr>
                      <a:r>
                        <a:rPr lang="en"/>
                        <a:t>0.18s</a:t>
                      </a:r>
                      <a:endParaRPr/>
                    </a:p>
                  </a:txBody>
                  <a:tcPr marT="91425" marB="91425" marR="91425" marL="91425"/>
                </a:tc>
                <a:tc>
                  <a:txBody>
                    <a:bodyPr/>
                    <a:lstStyle/>
                    <a:p>
                      <a:pPr indent="0" lvl="0" marL="0" rtl="0" algn="ctr">
                        <a:spcBef>
                          <a:spcPts val="0"/>
                        </a:spcBef>
                        <a:spcAft>
                          <a:spcPts val="0"/>
                        </a:spcAft>
                        <a:buNone/>
                      </a:pPr>
                      <a:r>
                        <a:rPr lang="en"/>
                        <a:t>0.17s</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