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802247e9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802247e9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802247e98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802247e98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802247e98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802247e98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802247e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802247e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802247e9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802247e9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851f403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851f403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89fdcb92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89fdcb92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f633dcb5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f633dcb5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f633dcb5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f633dcb5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f633dcb5e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f633dcb5e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f633dcb5e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f633dcb5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f633dcb5e_1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f633dcb5e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f633dcb5e_1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f633dcb5e_1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449260" y="531150"/>
            <a:ext cx="638100" cy="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>
            <p:ph type="ctrTitle"/>
          </p:nvPr>
        </p:nvSpPr>
        <p:spPr>
          <a:xfrm>
            <a:off x="323300" y="772850"/>
            <a:ext cx="2704200" cy="314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4"/>
          <p:cNvPicPr preferRelativeResize="0"/>
          <p:nvPr/>
        </p:nvPicPr>
        <p:blipFill rotWithShape="1">
          <a:blip r:embed="rId2">
            <a:alphaModFix/>
          </a:blip>
          <a:srcRect b="19" l="0" r="0" t="9"/>
          <a:stretch/>
        </p:blipFill>
        <p:spPr>
          <a:xfrm>
            <a:off x="-1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type="title"/>
          </p:nvPr>
        </p:nvSpPr>
        <p:spPr>
          <a:xfrm>
            <a:off x="942975" y="933525"/>
            <a:ext cx="5324100" cy="2371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b="1"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942975" y="3481575"/>
            <a:ext cx="5324100" cy="49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351600" y="2736850"/>
            <a:ext cx="3997500" cy="1389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3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351600" y="2736850"/>
            <a:ext cx="3997500" cy="1389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4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51600" y="2736850"/>
            <a:ext cx="3997500" cy="1389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Raleway"/>
              <a:buNone/>
              <a:defRPr b="1" sz="3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Lato"/>
              <a:buChar char="●"/>
              <a:defRPr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29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■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■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Lato"/>
              <a:buChar char="■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link.springer.com/chapter/10.1007/978-3-662-43352-2_15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smkniazi/id222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4.png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942975" y="933525"/>
            <a:ext cx="5324100" cy="237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Mining, ID2222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Homework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K-way Graph Partitioning Using JaBeJa</a:t>
            </a:r>
            <a:endParaRPr/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942975" y="3481575"/>
            <a:ext cx="5324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20: </a:t>
            </a:r>
            <a:r>
              <a:rPr i="1" lang="en"/>
              <a:t>Frano Rajic</a:t>
            </a:r>
            <a:r>
              <a:rPr lang="en"/>
              <a:t>, </a:t>
            </a:r>
            <a:r>
              <a:rPr i="1" lang="en"/>
              <a:t>Ivan Stresec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/>
          <p:nvPr/>
        </p:nvSpPr>
        <p:spPr>
          <a:xfrm>
            <a:off x="0" y="2574400"/>
            <a:ext cx="4568400" cy="1714500"/>
          </a:xfrm>
          <a:prstGeom prst="rect">
            <a:avLst/>
          </a:prstGeom>
          <a:solidFill>
            <a:srgbClr val="FFFFFF">
              <a:alpha val="8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7"/>
          <p:cNvSpPr txBox="1"/>
          <p:nvPr>
            <p:ph type="title"/>
          </p:nvPr>
        </p:nvSpPr>
        <p:spPr>
          <a:xfrm>
            <a:off x="351600" y="2736850"/>
            <a:ext cx="3997500" cy="13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 w/o SA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/>
          <p:nvPr/>
        </p:nvSpPr>
        <p:spPr>
          <a:xfrm>
            <a:off x="0" y="2574400"/>
            <a:ext cx="4568400" cy="1714500"/>
          </a:xfrm>
          <a:prstGeom prst="rect">
            <a:avLst/>
          </a:prstGeom>
          <a:solidFill>
            <a:srgbClr val="FFFFFF">
              <a:alpha val="8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8"/>
          <p:cNvSpPr txBox="1"/>
          <p:nvPr>
            <p:ph type="title"/>
          </p:nvPr>
        </p:nvSpPr>
        <p:spPr>
          <a:xfrm>
            <a:off x="351600" y="2736850"/>
            <a:ext cx="3997500" cy="13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 w/o restarts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/>
          <p:nvPr/>
        </p:nvSpPr>
        <p:spPr>
          <a:xfrm>
            <a:off x="0" y="2574400"/>
            <a:ext cx="4568400" cy="1714500"/>
          </a:xfrm>
          <a:prstGeom prst="rect">
            <a:avLst/>
          </a:prstGeom>
          <a:solidFill>
            <a:srgbClr val="FFFFFF">
              <a:alpha val="8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 txBox="1"/>
          <p:nvPr>
            <p:ph type="title"/>
          </p:nvPr>
        </p:nvSpPr>
        <p:spPr>
          <a:xfrm>
            <a:off x="351600" y="2736850"/>
            <a:ext cx="3997500" cy="13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/>
          <p:nvPr/>
        </p:nvSpPr>
        <p:spPr>
          <a:xfrm>
            <a:off x="0" y="2574400"/>
            <a:ext cx="4568400" cy="1714500"/>
          </a:xfrm>
          <a:prstGeom prst="rect">
            <a:avLst/>
          </a:prstGeom>
          <a:solidFill>
            <a:srgbClr val="FFFFFF">
              <a:alpha val="8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0"/>
          <p:cNvSpPr txBox="1"/>
          <p:nvPr>
            <p:ph type="title"/>
          </p:nvPr>
        </p:nvSpPr>
        <p:spPr>
          <a:xfrm>
            <a:off x="351600" y="2736850"/>
            <a:ext cx="3997500" cy="13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1"/>
          <p:cNvSpPr/>
          <p:nvPr/>
        </p:nvSpPr>
        <p:spPr>
          <a:xfrm>
            <a:off x="0" y="2574400"/>
            <a:ext cx="4568400" cy="1714500"/>
          </a:xfrm>
          <a:prstGeom prst="rect">
            <a:avLst/>
          </a:prstGeom>
          <a:solidFill>
            <a:srgbClr val="FFFFFF">
              <a:alpha val="8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1"/>
          <p:cNvSpPr txBox="1"/>
          <p:nvPr>
            <p:ph type="title"/>
          </p:nvPr>
        </p:nvSpPr>
        <p:spPr>
          <a:xfrm>
            <a:off x="351600" y="2736850"/>
            <a:ext cx="3997500" cy="13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JaBeJa algorithm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2410100" y="1472900"/>
            <a:ext cx="6321600" cy="31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Heuristic algorithm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</a:t>
            </a:r>
            <a:r>
              <a:rPr lang="en"/>
              <a:t>roposed by F. Rahimian, et al. in the paper </a:t>
            </a:r>
            <a:r>
              <a:rPr lang="en" u="sng">
                <a:solidFill>
                  <a:schemeClr val="hlink"/>
                </a:solidFill>
                <a:hlinkClick r:id="rId3"/>
              </a:rPr>
              <a:t>JA-BE-JA: A Distributed Algorithm for Balanced Graph Partitioning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Combines local search with simulated annealing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2410100" y="1511875"/>
            <a:ext cx="6321600" cy="30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Java source code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Bash and Python scripts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used code </a:t>
            </a:r>
            <a:r>
              <a:rPr lang="en"/>
              <a:t>scaffolding given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github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wrote three versions of JaBeJa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v1: task 1 + restarts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v2: task 2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v3: bonus task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023375" y="3652800"/>
            <a:ext cx="2137775" cy="9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2410100" y="1511875"/>
            <a:ext cx="5061000" cy="30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</a:t>
            </a:r>
            <a:r>
              <a:rPr lang="en"/>
              <a:t>1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linear decrease in the temperature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v2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exponential decrease in the temperature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acceptance probability: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v3 (bonus)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exponential decrease in the temperature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acceptance probability: </a:t>
            </a:r>
            <a:endParaRPr/>
          </a:p>
        </p:txBody>
      </p:sp>
      <p:pic>
        <p:nvPicPr>
          <p:cNvPr descr="E_2 * T &gt; E_1" id="115" name="Google Shape;115;p2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3100" y="2241475"/>
            <a:ext cx="1468474" cy="27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^{\frac{-\Delta E}{T}}" id="116" name="Google Shape;116;p2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3600" y="3090775"/>
            <a:ext cx="579074" cy="3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frac{1}{1+e^{\frac{\Delta E}{T}}}" id="117" name="Google Shape;117;p21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8045" y="4020850"/>
            <a:ext cx="660814" cy="50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00987" y="2610219"/>
            <a:ext cx="1468475" cy="889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700" y="1166225"/>
            <a:ext cx="4776726" cy="34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ctrTitle"/>
          </p:nvPr>
        </p:nvSpPr>
        <p:spPr>
          <a:xfrm>
            <a:off x="323300" y="772850"/>
            <a:ext cx="27042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Datasets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525" y="430213"/>
            <a:ext cx="5811700" cy="4130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700" y="440450"/>
            <a:ext cx="6530641" cy="3472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>
            <p:ph type="ctrTitle"/>
          </p:nvPr>
        </p:nvSpPr>
        <p:spPr>
          <a:xfrm>
            <a:off x="323300" y="772850"/>
            <a:ext cx="27042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summary</a:t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2055425" y="4110275"/>
            <a:ext cx="67689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 all results: </a:t>
            </a: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RNSS=3, URSS=6, delta=0.003, n_partitions=4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Temperature and Alpha were varied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ctrTitle"/>
          </p:nvPr>
        </p:nvSpPr>
        <p:spPr>
          <a:xfrm>
            <a:off x="323300" y="772850"/>
            <a:ext cx="27042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40497" l="0" r="0" t="0"/>
          <a:stretch/>
        </p:blipFill>
        <p:spPr>
          <a:xfrm>
            <a:off x="2174875" y="454700"/>
            <a:ext cx="6473825" cy="423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ctrTitle"/>
          </p:nvPr>
        </p:nvSpPr>
        <p:spPr>
          <a:xfrm>
            <a:off x="323300" y="772850"/>
            <a:ext cx="27042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 b="0" l="0" r="0" t="59971"/>
          <a:stretch/>
        </p:blipFill>
        <p:spPr>
          <a:xfrm>
            <a:off x="2174875" y="461837"/>
            <a:ext cx="6473825" cy="28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