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CD0A-2F58-486C-C836-75B72C47D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2A0A3-3D80-B9B4-7133-362B8F1BE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3218-8C1F-B798-C18E-E84D694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D3F2-580C-4050-02F7-6F0786B1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6ADC-669C-C3B2-E35C-EF86158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4DD1-45CE-3EA1-AAB3-95429C4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D0DFA-F726-2123-1F54-32E49FEBF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76FF-6469-4551-2B62-7B750B6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5958-4A03-F48E-B7CB-E46822A5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9BBF-CBF8-87CA-286E-0FE8CCC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22551-98EF-334C-AEF1-5F28DF0FE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9768B-79FC-A0CE-F612-E198ADEF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77EB-5C88-833D-5A29-CBD0D20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D9B9-6BAE-FBC2-5590-67503DE6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1209-DA59-22B5-B8AC-2922C5C0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330C-F935-710C-4804-BF4A116C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8F9-07DC-AE41-F99C-129EB184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78FE-D0B6-0478-F54D-73A11041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67D6-88B9-08AE-BC08-3A5FBC4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B729-A446-9A31-41BB-6F25BD88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4741-A643-83F5-3DFB-3CDD5B91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6A0E5-EC39-5E3E-2CB0-9563B68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13A0-713C-6D21-1A54-B7FB6B49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FF36-21D8-8072-21CA-FB0CF01A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0E0D-06B6-9E24-E8DF-076CC8F8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EE7E-6FD1-4BD2-CED4-1BEB2906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A870-D89C-3FA5-AB6E-398368F5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B8020-0826-3D62-141B-DA360170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E30A-8C57-F817-04F7-B29881C2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F0B6-71EA-856E-A01E-26013419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9B18-5644-7C95-5CBE-E5B496F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0A9-81DB-FD51-1067-9BD3630E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9488-B420-725C-6059-B8AECE8E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56DE-DE6E-D2A4-B90A-D6A6D043E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7EA52-E15B-21BC-6DBA-54D177E7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BE30-6B72-CAB9-FC3E-00536C46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D57F2-166B-83D8-1312-B3186CE8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ADCCE-5AC6-0412-3C17-17A31E0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F9DBD-1D4F-0235-B8A2-E3A6A78C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51D-2855-2B4B-9354-AE6E7BE8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463F3-5E40-49FE-6863-83348256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32CD3-1090-7414-B1A5-1AAC0082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58A41-EE15-3200-516F-C674FEDB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03FA-9C1D-54C3-CF42-33CD958D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5C179-612B-935B-5C63-5B8022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D8496-0CBE-BA45-E29A-3CCDD4F1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13CC-0056-5996-8D34-7969F4B7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4BB9-FC18-4637-681D-61F5D6CA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66B9-A225-E93D-6E11-BAA814FF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394A-AC9B-FF36-8C44-466EC8CA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725E-6F0D-390B-FDB8-98601D8D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5B82-A009-1FAB-BDB6-E110B99C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63F-1186-F150-5CC2-06799373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EC43-3890-1C55-6542-2D42204B6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C54C-473B-24A9-7E18-2DA38225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31A09-E98B-BDD1-1061-BAA64C5A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745F6-FDBC-7371-67FB-47EB957E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7892-6999-0F39-A9AF-6D2EB9C9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EC00E-94FA-377A-72D1-81C6AE5D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12907-B388-B456-55CB-6E28DB78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20C96-B0A5-540F-D72B-EA10EEDCA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2C08-3039-416B-8E28-337EB0710DD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41E5-178C-B1E7-4450-E873A0220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96CD5-A210-9106-3F1B-7DD0D6E25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FC73-04E5-4A64-B274-2C0CCB83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E4EC-C9E5-493B-2154-6B4C624BC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Factors affecting first year (college) grade point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C59C-DA23-023F-5730-C8248E8E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Mathew Itoney</a:t>
            </a:r>
          </a:p>
          <a:p>
            <a:r>
              <a:rPr lang="en-US" dirty="0"/>
              <a:t>Department of Data Science, Bellevue University</a:t>
            </a:r>
          </a:p>
          <a:p>
            <a:r>
              <a:rPr lang="en-US" dirty="0"/>
              <a:t>Professor Matthew Metzger</a:t>
            </a:r>
            <a:br>
              <a:rPr lang="en-US" dirty="0"/>
            </a:br>
            <a:r>
              <a:rPr lang="en-US" dirty="0"/>
              <a:t>May 8, 2023</a:t>
            </a:r>
          </a:p>
        </p:txBody>
      </p:sp>
    </p:spTree>
    <p:extLst>
      <p:ext uri="{BB962C8B-B14F-4D97-AF65-F5344CB8AC3E}">
        <p14:creationId xmlns:p14="http://schemas.microsoft.com/office/powerpoint/2010/main" val="315334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B91A-41BA-CDC8-CD8C-43D8831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High school grade point average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BCD4013F-5BAD-B8F4-110F-B32A1427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342079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42B7-ED5A-77D6-0BAD-5C23CD7C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First year (college) grade point average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4D3DE6C-FB76-CB59-28EB-C550CFCC9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202910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4CDD-5EFD-24C6-73C0-F0846DBC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A47C-A5D2-0A96-1394-D2A39F3C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Column 'sex':</a:t>
            </a:r>
          </a:p>
          <a:p>
            <a:pPr marL="0" indent="0">
              <a:buNone/>
            </a:pPr>
            <a:r>
              <a:rPr lang="en-US" dirty="0"/>
              <a:t>        Mean: 1.48</a:t>
            </a:r>
          </a:p>
          <a:p>
            <a:pPr marL="0" indent="0">
              <a:buNone/>
            </a:pPr>
            <a:r>
              <a:rPr lang="en-US" dirty="0"/>
              <a:t>        Mode: 1</a:t>
            </a:r>
          </a:p>
          <a:p>
            <a:pPr marL="0" indent="0">
              <a:buNone/>
            </a:pPr>
            <a:r>
              <a:rPr lang="en-US" dirty="0"/>
              <a:t>        Standard Deviation: 0.50</a:t>
            </a:r>
          </a:p>
          <a:p>
            <a:pPr marL="0" indent="0">
              <a:buNone/>
            </a:pPr>
            <a:r>
              <a:rPr lang="en-US" dirty="0"/>
              <a:t>        Minimum Value: 1</a:t>
            </a:r>
          </a:p>
          <a:p>
            <a:pPr marL="0" indent="0">
              <a:buNone/>
            </a:pPr>
            <a:r>
              <a:rPr lang="en-US" dirty="0"/>
              <a:t>        Maximum Value: 2</a:t>
            </a:r>
          </a:p>
          <a:p>
            <a:pPr marL="0" indent="0">
              <a:buNone/>
            </a:pPr>
            <a:r>
              <a:rPr lang="en-US" dirty="0"/>
              <a:t>        1st Quartile: 1.00</a:t>
            </a:r>
          </a:p>
          <a:p>
            <a:pPr marL="0" indent="0">
              <a:buNone/>
            </a:pPr>
            <a:r>
              <a:rPr lang="en-US" dirty="0"/>
              <a:t>        3rd Quartile: 2.00</a:t>
            </a:r>
          </a:p>
          <a:p>
            <a:pPr marL="0" indent="0">
              <a:buNone/>
            </a:pPr>
            <a:r>
              <a:rPr lang="en-US" dirty="0"/>
              <a:t>        Interquartile Range: 1.00</a:t>
            </a:r>
          </a:p>
          <a:p>
            <a:pPr marL="0" indent="0">
              <a:buNone/>
            </a:pPr>
            <a:r>
              <a:rPr lang="en-US" dirty="0"/>
              <a:t>Column '</a:t>
            </a:r>
            <a:r>
              <a:rPr lang="en-US" dirty="0" err="1"/>
              <a:t>sat_v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Mean: 48.93</a:t>
            </a:r>
          </a:p>
          <a:p>
            <a:pPr marL="0" indent="0">
              <a:buNone/>
            </a:pPr>
            <a:r>
              <a:rPr lang="en-US" dirty="0"/>
              <a:t>        Mode: 49</a:t>
            </a:r>
          </a:p>
          <a:p>
            <a:pPr marL="0" indent="0">
              <a:buNone/>
            </a:pPr>
            <a:r>
              <a:rPr lang="en-US" dirty="0"/>
              <a:t>        Standard Deviation: 8.12</a:t>
            </a:r>
          </a:p>
          <a:p>
            <a:pPr marL="0" indent="0">
              <a:buNone/>
            </a:pPr>
            <a:r>
              <a:rPr lang="en-US" dirty="0"/>
              <a:t>        Minimum Value: 26</a:t>
            </a:r>
          </a:p>
          <a:p>
            <a:pPr marL="0" indent="0">
              <a:buNone/>
            </a:pPr>
            <a:r>
              <a:rPr lang="en-US" dirty="0"/>
              <a:t>        Maximum Value: 73</a:t>
            </a:r>
          </a:p>
          <a:p>
            <a:pPr marL="0" indent="0">
              <a:buNone/>
            </a:pPr>
            <a:r>
              <a:rPr lang="en-US" dirty="0"/>
              <a:t>        1st Quartile: 43.00</a:t>
            </a:r>
          </a:p>
          <a:p>
            <a:pPr marL="0" indent="0">
              <a:buNone/>
            </a:pPr>
            <a:r>
              <a:rPr lang="en-US" dirty="0"/>
              <a:t>        3rd Quartile: 54.00</a:t>
            </a:r>
          </a:p>
          <a:p>
            <a:pPr marL="0" indent="0">
              <a:buNone/>
            </a:pPr>
            <a:r>
              <a:rPr lang="en-US" dirty="0"/>
              <a:t>        Interquartile Range: 11.00</a:t>
            </a:r>
          </a:p>
        </p:txBody>
      </p:sp>
    </p:spTree>
    <p:extLst>
      <p:ext uri="{BB962C8B-B14F-4D97-AF65-F5344CB8AC3E}">
        <p14:creationId xmlns:p14="http://schemas.microsoft.com/office/powerpoint/2010/main" val="387737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C66-35D9-ABE7-1A8B-E03246D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25C8-2FB2-6DE6-B48C-57222A4F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Column '</a:t>
            </a:r>
            <a:r>
              <a:rPr lang="en-US" dirty="0" err="1"/>
              <a:t>sat_m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Mean: 54.43</a:t>
            </a:r>
          </a:p>
          <a:p>
            <a:pPr marL="0" indent="0">
              <a:buNone/>
            </a:pPr>
            <a:r>
              <a:rPr lang="en-US" dirty="0"/>
              <a:t>        Mode: 57</a:t>
            </a:r>
          </a:p>
          <a:p>
            <a:pPr marL="0" indent="0">
              <a:buNone/>
            </a:pPr>
            <a:r>
              <a:rPr lang="en-US" dirty="0"/>
              <a:t>        Standard Deviation: 8.41</a:t>
            </a:r>
          </a:p>
          <a:p>
            <a:pPr marL="0" indent="0">
              <a:buNone/>
            </a:pPr>
            <a:r>
              <a:rPr lang="en-US" dirty="0"/>
              <a:t>        Minimum Value: 31</a:t>
            </a:r>
          </a:p>
          <a:p>
            <a:pPr marL="0" indent="0">
              <a:buNone/>
            </a:pPr>
            <a:r>
              <a:rPr lang="en-US" dirty="0"/>
              <a:t>        Maximum Value: 77</a:t>
            </a:r>
          </a:p>
          <a:p>
            <a:pPr marL="0" indent="0">
              <a:buNone/>
            </a:pPr>
            <a:r>
              <a:rPr lang="en-US" dirty="0"/>
              <a:t>        1st Quartile: 49.00</a:t>
            </a:r>
          </a:p>
          <a:p>
            <a:pPr marL="0" indent="0">
              <a:buNone/>
            </a:pPr>
            <a:r>
              <a:rPr lang="en-US" dirty="0"/>
              <a:t>        3rd Quartile: 60.00</a:t>
            </a:r>
          </a:p>
          <a:p>
            <a:pPr marL="0" indent="0">
              <a:buNone/>
            </a:pPr>
            <a:r>
              <a:rPr lang="en-US" dirty="0"/>
              <a:t>        Interquartile Range: 11.00</a:t>
            </a:r>
          </a:p>
          <a:p>
            <a:pPr marL="0" indent="0">
              <a:buNone/>
            </a:pPr>
            <a:r>
              <a:rPr lang="en-US" dirty="0"/>
              <a:t>Column '</a:t>
            </a:r>
            <a:r>
              <a:rPr lang="en-US" dirty="0" err="1"/>
              <a:t>sat_sum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Mean: 103.36</a:t>
            </a:r>
          </a:p>
          <a:p>
            <a:pPr marL="0" indent="0">
              <a:buNone/>
            </a:pPr>
            <a:r>
              <a:rPr lang="en-US" dirty="0"/>
              <a:t>        Mode: 103</a:t>
            </a:r>
          </a:p>
          <a:p>
            <a:pPr marL="0" indent="0">
              <a:buNone/>
            </a:pPr>
            <a:r>
              <a:rPr lang="en-US" dirty="0"/>
              <a:t>        Standard Deviation: 14.12</a:t>
            </a:r>
          </a:p>
          <a:p>
            <a:pPr marL="0" indent="0">
              <a:buNone/>
            </a:pPr>
            <a:r>
              <a:rPr lang="en-US" dirty="0"/>
              <a:t>        Minimum Value: 65</a:t>
            </a:r>
          </a:p>
          <a:p>
            <a:pPr marL="0" indent="0">
              <a:buNone/>
            </a:pPr>
            <a:r>
              <a:rPr lang="en-US" dirty="0"/>
              <a:t>        Maximum Value: 144</a:t>
            </a:r>
          </a:p>
          <a:p>
            <a:pPr marL="0" indent="0">
              <a:buNone/>
            </a:pPr>
            <a:r>
              <a:rPr lang="en-US" dirty="0"/>
              <a:t>        1st Quartile: 93.00</a:t>
            </a:r>
          </a:p>
          <a:p>
            <a:pPr marL="0" indent="0">
              <a:buNone/>
            </a:pPr>
            <a:r>
              <a:rPr lang="en-US" dirty="0"/>
              <a:t>        3rd Quartile: 112.75</a:t>
            </a:r>
          </a:p>
          <a:p>
            <a:pPr marL="0" indent="0">
              <a:buNone/>
            </a:pPr>
            <a:r>
              <a:rPr lang="en-US" dirty="0"/>
              <a:t>        Interquartile Range: 19.75</a:t>
            </a:r>
          </a:p>
        </p:txBody>
      </p:sp>
    </p:spTree>
    <p:extLst>
      <p:ext uri="{BB962C8B-B14F-4D97-AF65-F5344CB8AC3E}">
        <p14:creationId xmlns:p14="http://schemas.microsoft.com/office/powerpoint/2010/main" val="351684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51B-B9B6-B4A7-4703-14C22219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E74A-20E9-CFC2-A1AF-E117675D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Column '</a:t>
            </a:r>
            <a:r>
              <a:rPr lang="en-US" dirty="0" err="1"/>
              <a:t>hs_gpa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Mean: 3.20</a:t>
            </a:r>
          </a:p>
          <a:p>
            <a:pPr marL="0" indent="0">
              <a:buNone/>
            </a:pPr>
            <a:r>
              <a:rPr lang="en-US" dirty="0"/>
              <a:t>        Mode: 4.0</a:t>
            </a:r>
          </a:p>
          <a:p>
            <a:pPr marL="0" indent="0">
              <a:buNone/>
            </a:pPr>
            <a:r>
              <a:rPr lang="en-US" dirty="0"/>
              <a:t>        Standard Deviation: 0.54</a:t>
            </a:r>
          </a:p>
          <a:p>
            <a:pPr marL="0" indent="0">
              <a:buNone/>
            </a:pPr>
            <a:r>
              <a:rPr lang="en-US" dirty="0"/>
              <a:t>        Minimum Value: 1.8</a:t>
            </a:r>
          </a:p>
          <a:p>
            <a:pPr marL="0" indent="0">
              <a:buNone/>
            </a:pPr>
            <a:r>
              <a:rPr lang="en-US" dirty="0"/>
              <a:t>        Maximum Value: 4.5</a:t>
            </a:r>
          </a:p>
          <a:p>
            <a:pPr marL="0" indent="0">
              <a:buNone/>
            </a:pPr>
            <a:r>
              <a:rPr lang="en-US" dirty="0"/>
              <a:t>        1st Quartile: 2.80</a:t>
            </a:r>
          </a:p>
          <a:p>
            <a:pPr marL="0" indent="0">
              <a:buNone/>
            </a:pPr>
            <a:r>
              <a:rPr lang="en-US" dirty="0"/>
              <a:t>        3rd Quartile: 3.70</a:t>
            </a:r>
          </a:p>
          <a:p>
            <a:pPr marL="0" indent="0">
              <a:buNone/>
            </a:pPr>
            <a:r>
              <a:rPr lang="en-US" dirty="0"/>
              <a:t>        Interquartile Range: 0.90</a:t>
            </a:r>
          </a:p>
          <a:p>
            <a:pPr marL="0" indent="0">
              <a:buNone/>
            </a:pPr>
            <a:r>
              <a:rPr lang="en-US" dirty="0"/>
              <a:t>Column '</a:t>
            </a:r>
            <a:r>
              <a:rPr lang="en-US" dirty="0" err="1"/>
              <a:t>fy_gpa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Mean: 2.47</a:t>
            </a:r>
          </a:p>
          <a:p>
            <a:pPr marL="0" indent="0">
              <a:buNone/>
            </a:pPr>
            <a:r>
              <a:rPr lang="en-US" dirty="0"/>
              <a:t>        Mode: 2.24</a:t>
            </a:r>
          </a:p>
          <a:p>
            <a:pPr marL="0" indent="0">
              <a:buNone/>
            </a:pPr>
            <a:r>
              <a:rPr lang="en-US" dirty="0"/>
              <a:t>        Standard Deviation: 0.73</a:t>
            </a:r>
          </a:p>
          <a:p>
            <a:pPr marL="0" indent="0">
              <a:buNone/>
            </a:pPr>
            <a:r>
              <a:rPr lang="en-US" dirty="0"/>
              <a:t>        Minimum Value: 0.36</a:t>
            </a:r>
          </a:p>
          <a:p>
            <a:pPr marL="0" indent="0">
              <a:buNone/>
            </a:pPr>
            <a:r>
              <a:rPr lang="en-US" dirty="0"/>
              <a:t>        Maximum Value: 4.0</a:t>
            </a:r>
          </a:p>
          <a:p>
            <a:pPr marL="0" indent="0">
              <a:buNone/>
            </a:pPr>
            <a:r>
              <a:rPr lang="en-US" dirty="0"/>
              <a:t>        1st Quartile: 1.98</a:t>
            </a:r>
          </a:p>
          <a:p>
            <a:pPr marL="0" indent="0">
              <a:buNone/>
            </a:pPr>
            <a:r>
              <a:rPr lang="en-US" dirty="0"/>
              <a:t>        3rd Quartile: 3.02</a:t>
            </a:r>
          </a:p>
          <a:p>
            <a:pPr marL="0" indent="0">
              <a:buNone/>
            </a:pPr>
            <a:r>
              <a:rPr lang="en-US" dirty="0"/>
              <a:t>        Interquartile Range: 1.04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7BC-057D-D77D-E79C-44E5E6D5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comparison: Verbal SAT percentile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196D4A1-247E-A14D-0DFF-DE953C43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228315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0133-E4C4-0434-3D1B-DD350530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comparison: Math SAT percentile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86DA9F4-7708-0816-FE7F-4762CB53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28834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A32-C46F-81CC-8148-A64864FF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analysis: High school grade point average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A06D17-078C-1179-A3D2-4D63B9E0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31230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B1ED-301F-579A-73E4-C7F8D6C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distribution: Total of verbal and math SAT percentiles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9DD607B-B62A-6F73-94D3-51B028A6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80199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918-9D33-2C22-23F1-AFF9FA39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analysis: SAT Verbal Score vs. First Year GPA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E3218BB-F53A-5D90-F36A-6153438E9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00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A89-FAE9-7327-FE06-E1E5E0A4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question/hypothesis: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F4AC-98CF-5EB6-BF72-8C8C896F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Does the verbal SAT percentile, math SAT percentile, total of verbal and math SAT percentiles, high school grade point average, and the gender of a college student have an impact on their first year (college) grade point average?</a:t>
            </a:r>
          </a:p>
        </p:txBody>
      </p:sp>
    </p:spTree>
    <p:extLst>
      <p:ext uri="{BB962C8B-B14F-4D97-AF65-F5344CB8AC3E}">
        <p14:creationId xmlns:p14="http://schemas.microsoft.com/office/powerpoint/2010/main" val="271201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2B9B-851A-78BE-06C2-338A3C0E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analysis: SAT Math Score vs. First Year GPA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EF47D6D-2770-0EA2-8F0C-EF5654ADA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249256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E4A2-1CEE-3BE7-915B-654518AA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correlation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C867E9-D76F-D2AC-524A-B1B71837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288C25-5E8B-5F28-2B8E-03EEC316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0538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406383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8149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fy_gpa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3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0.102209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9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sat_v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0.393295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8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sat_m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0.384160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sat_sum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0.454933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hs_gpa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9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7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D412-6A58-15DE-5B4B-4835F230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A7F7DF2-F8AB-857F-0F5E-1C03D4FE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26" y="1825625"/>
            <a:ext cx="5942748" cy="4351338"/>
          </a:xfrm>
        </p:spPr>
      </p:pic>
    </p:spTree>
    <p:extLst>
      <p:ext uri="{BB962C8B-B14F-4D97-AF65-F5344CB8AC3E}">
        <p14:creationId xmlns:p14="http://schemas.microsoft.com/office/powerpoint/2010/main" val="136542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3380-EC5A-A7E4-1768-8770A7C8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694D-1799-1778-FD01-6ACBB2FD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  <a:p>
            <a:r>
              <a:rPr lang="en-US" dirty="0" err="1"/>
              <a:t>sat_v</a:t>
            </a:r>
            <a:endParaRPr lang="en-US" dirty="0"/>
          </a:p>
          <a:p>
            <a:r>
              <a:rPr lang="en-US" dirty="0" err="1"/>
              <a:t>sat_m</a:t>
            </a:r>
            <a:endParaRPr lang="en-US" dirty="0"/>
          </a:p>
          <a:p>
            <a:r>
              <a:rPr lang="en-US" dirty="0" err="1"/>
              <a:t>sat_sum</a:t>
            </a:r>
            <a:endParaRPr lang="en-US" dirty="0"/>
          </a:p>
          <a:p>
            <a:r>
              <a:rPr lang="en-US" dirty="0" err="1"/>
              <a:t>hs_gpa</a:t>
            </a:r>
            <a:endParaRPr lang="en-US" dirty="0"/>
          </a:p>
          <a:p>
            <a:r>
              <a:rPr lang="en-US" dirty="0" err="1"/>
              <a:t>fy_gpa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40F8-1415-896A-FF46-A07081F7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descriptions: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28E4-5412-1F37-2403-766430D7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sex: Gender of the student.</a:t>
            </a:r>
          </a:p>
          <a:p>
            <a:r>
              <a:rPr lang="en-US" dirty="0" err="1"/>
              <a:t>sat_v</a:t>
            </a:r>
            <a:r>
              <a:rPr lang="en-US" dirty="0"/>
              <a:t>: Verbal SAT percentile.</a:t>
            </a:r>
          </a:p>
          <a:p>
            <a:r>
              <a:rPr lang="en-US" dirty="0" err="1"/>
              <a:t>sat_m</a:t>
            </a:r>
            <a:r>
              <a:rPr lang="en-US" dirty="0"/>
              <a:t>: Math SAT percentile.</a:t>
            </a:r>
          </a:p>
          <a:p>
            <a:r>
              <a:rPr lang="en-US" dirty="0" err="1"/>
              <a:t>sat_sum</a:t>
            </a:r>
            <a:r>
              <a:rPr lang="en-US" dirty="0"/>
              <a:t>: Total of verbal and math SAT percentiles.</a:t>
            </a:r>
          </a:p>
          <a:p>
            <a:r>
              <a:rPr lang="en-US" dirty="0" err="1"/>
              <a:t>hs_gpa</a:t>
            </a:r>
            <a:r>
              <a:rPr lang="en-US" dirty="0"/>
              <a:t>: High school grade point average.</a:t>
            </a:r>
          </a:p>
          <a:p>
            <a:r>
              <a:rPr lang="en-US" dirty="0" err="1"/>
              <a:t>fy_gpa</a:t>
            </a:r>
            <a:r>
              <a:rPr lang="en-US" dirty="0"/>
              <a:t>: First year (college) grade point average.</a:t>
            </a:r>
          </a:p>
        </p:txBody>
      </p:sp>
    </p:spTree>
    <p:extLst>
      <p:ext uri="{BB962C8B-B14F-4D97-AF65-F5344CB8AC3E}">
        <p14:creationId xmlns:p14="http://schemas.microsoft.com/office/powerpoint/2010/main" val="10205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36A-1F62-8FCC-458E-4E8BC956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323F-AAE8-0746-CA3D-0B4DD87C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variable, a histogram will be created to visualize the distribution of data. Outliers will be removed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70988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E676-591E-73B1-E6B5-91E87DC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Gender of the student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30B19B8-9862-5E7C-F407-4F6D989E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41546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7794-7702-79CC-AA75-5D9AFCEE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Verbal SAT percentile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3BBC171-6420-1521-0FB6-BA264B11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408982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F728-E2DA-B42C-0F55-44119497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Math SAT percentile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D1C5BD6-F9AC-744A-3395-2E75DE24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100605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30D-DAFA-9819-30B2-C014F89E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Total of verbal and math SAT percentiles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705A925-3A17-2A33-9401-EE234D11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61" y="1825625"/>
            <a:ext cx="8639677" cy="4351338"/>
          </a:xfrm>
        </p:spPr>
      </p:pic>
    </p:spTree>
    <p:extLst>
      <p:ext uri="{BB962C8B-B14F-4D97-AF65-F5344CB8AC3E}">
        <p14:creationId xmlns:p14="http://schemas.microsoft.com/office/powerpoint/2010/main" val="323824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577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Factors affecting first year (college) grade point average</vt:lpstr>
      <vt:lpstr>Statistical question/hypothesis:</vt:lpstr>
      <vt:lpstr>Variables in the dataset:</vt:lpstr>
      <vt:lpstr>Variable descriptions:</vt:lpstr>
      <vt:lpstr>Histogram analysis:</vt:lpstr>
      <vt:lpstr>Histogram: Gender of the student</vt:lpstr>
      <vt:lpstr>Histogram: Verbal SAT percentile</vt:lpstr>
      <vt:lpstr>Histogram: Math SAT percentile</vt:lpstr>
      <vt:lpstr>Histogram: Total of verbal and math SAT percentiles</vt:lpstr>
      <vt:lpstr>Histogram: High school grade point average</vt:lpstr>
      <vt:lpstr>Histogram: First year (college) grade point average</vt:lpstr>
      <vt:lpstr>Descriptive characteristics:</vt:lpstr>
      <vt:lpstr>Descriptive characteristics:</vt:lpstr>
      <vt:lpstr>Descriptive characteristics:</vt:lpstr>
      <vt:lpstr>PMF comparison: Verbal SAT percentile</vt:lpstr>
      <vt:lpstr>PMF comparison: Math SAT percentile</vt:lpstr>
      <vt:lpstr>CDF analysis: High school grade point average</vt:lpstr>
      <vt:lpstr>Analytical distribution: Total of verbal and math SAT percentiles</vt:lpstr>
      <vt:lpstr>Scatter plot analysis: SAT Verbal Score vs. First Year GPA</vt:lpstr>
      <vt:lpstr>Scatter plot analysis: SAT Math Score vs. First Year GPA</vt:lpstr>
      <vt:lpstr>Hypothesis testing: correlation coefficients</vt:lpstr>
      <vt:lpstr>Regression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first year (college) grade point average</dc:title>
  <dc:creator>Mathew Itoney</dc:creator>
  <cp:lastModifiedBy>Mathew Itoney</cp:lastModifiedBy>
  <cp:revision>15</cp:revision>
  <dcterms:created xsi:type="dcterms:W3CDTF">2023-05-09T00:33:02Z</dcterms:created>
  <dcterms:modified xsi:type="dcterms:W3CDTF">2023-05-09T02:28:28Z</dcterms:modified>
</cp:coreProperties>
</file>