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65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8" r:id="rId12"/>
    <p:sldId id="280" r:id="rId13"/>
    <p:sldId id="279" r:id="rId14"/>
    <p:sldId id="277" r:id="rId15"/>
    <p:sldId id="283" r:id="rId16"/>
    <p:sldId id="281" r:id="rId17"/>
    <p:sldId id="282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B1EE"/>
    <a:srgbClr val="1588C1"/>
    <a:srgbClr val="168FCC"/>
    <a:srgbClr val="2BACED"/>
    <a:srgbClr val="22A9EC"/>
    <a:srgbClr val="1793D2"/>
    <a:srgbClr val="AA4A7A"/>
    <a:srgbClr val="8339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1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FD0C6E-6062-4108-990E-2097D2917029}" type="datetimeFigureOut">
              <a:rPr lang="fr-FR" smtClean="0"/>
              <a:t>04/10/2019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578A90-7771-496B-AF68-B04B6EA53D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8615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C08B-9BE0-4552-A7A6-6E73135A7D36}" type="datetime1">
              <a:rPr lang="fr-FR" smtClean="0"/>
              <a:t>04/10/2019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F3EA-D188-4444-A9C6-0CC414C41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92617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13097-C592-41DB-BB74-18B1311F5C80}" type="datetime1">
              <a:rPr lang="fr-FR" smtClean="0"/>
              <a:t>04/10/2019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F3EA-D188-4444-A9C6-0CC414C41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4061847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3CF5-7979-4E40-8A77-F434C86C296E}" type="datetime1">
              <a:rPr lang="fr-FR" smtClean="0"/>
              <a:t>04/10/2019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F3EA-D188-4444-A9C6-0CC414C41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9580525"/>
      </p:ext>
    </p:extLst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A42B-19E4-4D15-A8A3-3953C29D0728}" type="datetime1">
              <a:rPr lang="fr-FR" smtClean="0"/>
              <a:t>04/10/2019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F3EA-D188-4444-A9C6-0CC414C41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85487"/>
      </p:ext>
    </p:extLst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6"/>
          </p:nvPr>
        </p:nvSpPr>
        <p:spPr>
          <a:xfrm>
            <a:off x="407988" y="441325"/>
            <a:ext cx="6741959" cy="593725"/>
          </a:xfrm>
        </p:spPr>
        <p:txBody>
          <a:bodyPr/>
          <a:lstStyle>
            <a:lvl1pPr marL="0" indent="0">
              <a:buNone/>
              <a:defRPr sz="3200" b="1">
                <a:solidFill>
                  <a:schemeClr val="accent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22D902-17A7-46D2-94DB-0ED3903F3C5A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contenu 15"/>
          <p:cNvSpPr>
            <a:spLocks noGrp="1"/>
          </p:cNvSpPr>
          <p:nvPr>
            <p:ph sz="quarter" idx="14"/>
          </p:nvPr>
        </p:nvSpPr>
        <p:spPr>
          <a:xfrm>
            <a:off x="770467" y="2125832"/>
            <a:ext cx="10583334" cy="3463925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 sz="1600" b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 sz="16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05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7" name="Espace réservé du contenu 15"/>
          <p:cNvSpPr>
            <a:spLocks noGrp="1"/>
          </p:cNvSpPr>
          <p:nvPr>
            <p:ph sz="quarter" idx="15"/>
          </p:nvPr>
        </p:nvSpPr>
        <p:spPr>
          <a:xfrm>
            <a:off x="770467" y="1677098"/>
            <a:ext cx="10583334" cy="414169"/>
          </a:xfr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2000" b="1">
                <a:solidFill>
                  <a:srgbClr val="22A9EC"/>
                </a:solidFill>
                <a:latin typeface="Century Gothic" panose="020B0502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 sz="16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05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732" y="330046"/>
            <a:ext cx="1840335" cy="57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6092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650AE4-EB01-4D5C-8E20-300133F4DF4B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Espace réservé du contenu 15"/>
          <p:cNvSpPr>
            <a:spLocks noGrp="1"/>
          </p:cNvSpPr>
          <p:nvPr>
            <p:ph sz="quarter" idx="15"/>
          </p:nvPr>
        </p:nvSpPr>
        <p:spPr>
          <a:xfrm>
            <a:off x="770466" y="1509881"/>
            <a:ext cx="10583334" cy="414169"/>
          </a:xfr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2000" b="1">
                <a:solidFill>
                  <a:srgbClr val="22A9EC"/>
                </a:solidFill>
                <a:latin typeface="Century Gothic" panose="020B0502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 sz="16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05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732" y="330046"/>
            <a:ext cx="1840335" cy="575887"/>
          </a:xfrm>
          <a:prstGeom prst="rect">
            <a:avLst/>
          </a:prstGeom>
        </p:spPr>
      </p:pic>
      <p:sp>
        <p:nvSpPr>
          <p:cNvPr id="9" name="Espace réservé du texte 2"/>
          <p:cNvSpPr>
            <a:spLocks noGrp="1"/>
          </p:cNvSpPr>
          <p:nvPr>
            <p:ph type="body" sz="quarter" idx="16"/>
          </p:nvPr>
        </p:nvSpPr>
        <p:spPr>
          <a:xfrm>
            <a:off x="407988" y="441325"/>
            <a:ext cx="6741959" cy="593725"/>
          </a:xfrm>
        </p:spPr>
        <p:txBody>
          <a:bodyPr/>
          <a:lstStyle>
            <a:lvl1pPr marL="0" indent="0">
              <a:buNone/>
              <a:defRPr sz="3200" b="1">
                <a:solidFill>
                  <a:schemeClr val="accent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17931572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AA5D-11E8-4888-9A11-069C536CD670}" type="datetime1">
              <a:rPr lang="fr-FR" smtClean="0"/>
              <a:t>04/10/2019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BC9809-297B-4E0D-825E-5BB50F39329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006878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DB5A1-CF56-46DA-8FAC-3895501851E9}" type="datetime1">
              <a:rPr lang="fr-FR" smtClean="0"/>
              <a:t>04/10/2019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F3EA-D188-4444-A9C6-0CC414C41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045234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ACD1-8038-4C07-973D-AD23753AAD99}" type="datetime1">
              <a:rPr lang="fr-FR" smtClean="0"/>
              <a:t>04/10/2019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F3EA-D188-4444-A9C6-0CC414C41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8694649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0F526-6AF8-4876-A55C-FD8012855C66}" type="datetime1">
              <a:rPr lang="fr-FR" smtClean="0"/>
              <a:t>04/10/2019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F3EA-D188-4444-A9C6-0CC414C41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489450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57CA-7E2D-4EFC-9469-916624656893}" type="datetime1">
              <a:rPr lang="fr-FR" smtClean="0"/>
              <a:t>04/10/2019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F3EA-D188-4444-A9C6-0CC414C41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85617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4B8C-AFA0-4E6E-A6A7-53C4AA950A40}" type="datetime1">
              <a:rPr lang="fr-FR" smtClean="0"/>
              <a:t>04/10/2019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F3EA-D188-4444-A9C6-0CC414C41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4185641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572D4-6F82-450E-A9EC-5192517CEE74}" type="datetime1">
              <a:rPr lang="fr-FR" smtClean="0"/>
              <a:t>04/10/2019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2F3EA-D188-4444-A9C6-0CC414C41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415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slow">
    <p:pull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reportman.sourceforge.io/" TargetMode="External"/><Relationship Id="rId3" Type="http://schemas.openxmlformats.org/officeDocument/2006/relationships/hyperlink" Target="https://community.jaspersoft.com/" TargetMode="External"/><Relationship Id="rId7" Type="http://schemas.openxmlformats.org/officeDocument/2006/relationships/image" Target="../media/image16.png"/><Relationship Id="rId2" Type="http://schemas.openxmlformats.org/officeDocument/2006/relationships/hyperlink" Target="http://www.next-report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://www.eclipse.org/birt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riacom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ealreport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two_charts_report.ht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348202" y="1052734"/>
            <a:ext cx="3217132" cy="27247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-1" y="1052734"/>
            <a:ext cx="6749936" cy="2724747"/>
          </a:xfrm>
          <a:prstGeom prst="rect">
            <a:avLst/>
          </a:prstGeom>
          <a:solidFill>
            <a:srgbClr val="22A9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Segoe UI Light" panose="020B0502040204020203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52202" y="2122719"/>
            <a:ext cx="6274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chemeClr val="bg1"/>
                </a:solidFill>
                <a:latin typeface="Century Gothic" panose="020B0502020202020204" pitchFamily="34" charset="0"/>
                <a:cs typeface="Calibri" pitchFamily="34" charset="0"/>
              </a:rPr>
              <a:t>Etude : Gestion des statistiques</a:t>
            </a:r>
            <a:endParaRPr lang="fr-FR" sz="3200" b="1" dirty="0">
              <a:solidFill>
                <a:schemeClr val="bg1"/>
              </a:solidFill>
              <a:latin typeface="Century Gothic" panose="020B0502020202020204" pitchFamily="34" charset="0"/>
              <a:cs typeface="Calibri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246" y="454509"/>
            <a:ext cx="4243592" cy="347202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934" y="5347995"/>
            <a:ext cx="2589320" cy="89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15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exte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 err="1" smtClean="0"/>
              <a:t>Seal</a:t>
            </a:r>
            <a:r>
              <a:rPr lang="fr-FR" dirty="0" smtClean="0"/>
              <a:t> Report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37309" y="3024338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637309" y="414908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138" y="411044"/>
            <a:ext cx="1285875" cy="561975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90945" y="1035050"/>
            <a:ext cx="29510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Génération automatique</a:t>
            </a:r>
            <a:r>
              <a:rPr lang="fr-FR" dirty="0" smtClean="0"/>
              <a:t>:</a:t>
            </a:r>
          </a:p>
          <a:p>
            <a:r>
              <a:rPr lang="fr-FR" dirty="0" smtClean="0"/>
              <a:t>- Test de la génération d’un rapport à partir d’un programme console</a:t>
            </a:r>
            <a:endParaRPr lang="fr-FR" dirty="0" smtClean="0"/>
          </a:p>
        </p:txBody>
      </p:sp>
      <p:sp>
        <p:nvSpPr>
          <p:cNvPr id="3" name="ZoneTexte 2"/>
          <p:cNvSpPr txBox="1"/>
          <p:nvPr/>
        </p:nvSpPr>
        <p:spPr>
          <a:xfrm>
            <a:off x="290945" y="2801879"/>
            <a:ext cx="35198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Utilisation de la librairie</a:t>
            </a:r>
          </a:p>
          <a:p>
            <a:r>
              <a:rPr lang="fr-FR" b="1" dirty="0" smtClean="0"/>
              <a:t>SealLibrary.dll</a:t>
            </a:r>
            <a:r>
              <a:rPr lang="fr-FR" dirty="0" smtClean="0"/>
              <a:t> qui est le composant</a:t>
            </a:r>
          </a:p>
          <a:p>
            <a:r>
              <a:rPr lang="fr-FR" dirty="0" smtClean="0"/>
              <a:t>principal de cet outil.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013" y="1065331"/>
            <a:ext cx="5727819" cy="560018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90945" y="4333746"/>
            <a:ext cx="4446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Deux façons de générer le rapport:</a:t>
            </a:r>
          </a:p>
          <a:p>
            <a:pPr marL="285750" indent="-285750">
              <a:buFontTx/>
              <a:buChar char="-"/>
            </a:pPr>
            <a:r>
              <a:rPr lang="fr-FR" dirty="0"/>
              <a:t>A</a:t>
            </a:r>
            <a:r>
              <a:rPr lang="fr-FR" dirty="0" smtClean="0"/>
              <a:t> partir de la configuration effectuée dans le designer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En créant la configuration depuis le code</a:t>
            </a:r>
          </a:p>
        </p:txBody>
      </p:sp>
    </p:spTree>
    <p:extLst>
      <p:ext uri="{BB962C8B-B14F-4D97-AF65-F5344CB8AC3E}">
        <p14:creationId xmlns:p14="http://schemas.microsoft.com/office/powerpoint/2010/main" val="349254421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exte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 err="1" smtClean="0"/>
              <a:t>OxyPlot</a:t>
            </a:r>
            <a:r>
              <a:rPr lang="fr-FR" dirty="0" smtClean="0"/>
              <a:t> + </a:t>
            </a:r>
            <a:r>
              <a:rPr lang="fr-FR" dirty="0" err="1" smtClean="0"/>
              <a:t>Report.Net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37309" y="3024338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637309" y="414908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11314" r="10951"/>
          <a:stretch/>
        </p:blipFill>
        <p:spPr>
          <a:xfrm>
            <a:off x="8302841" y="3343374"/>
            <a:ext cx="3599411" cy="311552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622" y="3024338"/>
            <a:ext cx="5580611" cy="372445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063841" y="1035050"/>
            <a:ext cx="86121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400" dirty="0" err="1" smtClean="0"/>
              <a:t>OxyPlot</a:t>
            </a:r>
            <a:r>
              <a:rPr lang="fr-FR" sz="2400" dirty="0" smtClean="0"/>
              <a:t> est une librairie Open Source codée en C#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FR" sz="2400" dirty="0" err="1" smtClean="0"/>
              <a:t>Génèration</a:t>
            </a:r>
            <a:r>
              <a:rPr lang="fr-FR" sz="2400" dirty="0" smtClean="0"/>
              <a:t> de graphiques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FR" sz="2400" dirty="0" smtClean="0"/>
              <a:t>Export en </a:t>
            </a:r>
            <a:r>
              <a:rPr lang="fr-FR" sz="2400" dirty="0" err="1" smtClean="0"/>
              <a:t>pdf</a:t>
            </a:r>
            <a:r>
              <a:rPr lang="fr-FR" sz="2400" dirty="0" smtClean="0"/>
              <a:t> et en </a:t>
            </a:r>
            <a:r>
              <a:rPr lang="fr-FR" sz="2400" dirty="0" err="1" smtClean="0"/>
              <a:t>png</a:t>
            </a:r>
            <a:endParaRPr lang="fr-FR" sz="24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FR" sz="2400" dirty="0" smtClean="0">
                <a:solidFill>
                  <a:srgbClr val="FF0000"/>
                </a:solidFill>
              </a:rPr>
              <a:t>Difficile de construire un rapport en </a:t>
            </a:r>
            <a:r>
              <a:rPr lang="fr-FR" sz="2400" dirty="0" err="1" smtClean="0">
                <a:solidFill>
                  <a:srgbClr val="FF0000"/>
                </a:solidFill>
              </a:rPr>
              <a:t>pdf</a:t>
            </a:r>
            <a:r>
              <a:rPr lang="fr-FR" sz="2400" dirty="0" smtClean="0">
                <a:solidFill>
                  <a:srgbClr val="FF0000"/>
                </a:solidFill>
              </a:rPr>
              <a:t> (ajout d’un logo, d’un entête, …)</a:t>
            </a:r>
            <a:endParaRPr lang="fr-FR" sz="2400" dirty="0" smtClean="0">
              <a:solidFill>
                <a:srgbClr val="FF000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fr-FR" sz="2400" dirty="0" smtClean="0"/>
          </a:p>
        </p:txBody>
      </p:sp>
      <p:sp>
        <p:nvSpPr>
          <p:cNvPr id="10" name="ZoneTexte 9"/>
          <p:cNvSpPr txBox="1"/>
          <p:nvPr/>
        </p:nvSpPr>
        <p:spPr>
          <a:xfrm>
            <a:off x="133004" y="4239491"/>
            <a:ext cx="2304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 exemples de graphiques générés via le code</a:t>
            </a:r>
            <a:endParaRPr lang="fr-FR" dirty="0"/>
          </a:p>
        </p:txBody>
      </p:sp>
      <p:sp>
        <p:nvSpPr>
          <p:cNvPr id="13" name="Flèche droite 12"/>
          <p:cNvSpPr/>
          <p:nvPr/>
        </p:nvSpPr>
        <p:spPr>
          <a:xfrm>
            <a:off x="2028305" y="4979319"/>
            <a:ext cx="689957" cy="1246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404071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exte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 err="1" smtClean="0"/>
              <a:t>OxyPlot</a:t>
            </a:r>
            <a:r>
              <a:rPr lang="fr-FR" dirty="0" smtClean="0"/>
              <a:t> + </a:t>
            </a:r>
            <a:r>
              <a:rPr lang="fr-FR" dirty="0" err="1" smtClean="0"/>
              <a:t>Report.Net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37309" y="3024338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637309" y="414908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063841" y="1035050"/>
            <a:ext cx="8612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400" dirty="0" smtClean="0"/>
              <a:t>Exemple d’un rapport généré par </a:t>
            </a:r>
            <a:r>
              <a:rPr lang="fr-FR" sz="2400" dirty="0" err="1" smtClean="0"/>
              <a:t>OxyPlot</a:t>
            </a:r>
            <a:r>
              <a:rPr lang="fr-FR" sz="2400" dirty="0" smtClean="0"/>
              <a:t> via le code avec entête et légende</a:t>
            </a:r>
            <a:endParaRPr lang="fr-FR" sz="2400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l="3009" r="4079"/>
          <a:stretch/>
        </p:blipFill>
        <p:spPr>
          <a:xfrm>
            <a:off x="7107381" y="1724729"/>
            <a:ext cx="4929448" cy="398611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r="16064"/>
          <a:stretch/>
        </p:blipFill>
        <p:spPr>
          <a:xfrm>
            <a:off x="63817" y="2251952"/>
            <a:ext cx="6151265" cy="3458890"/>
          </a:xfrm>
          <a:prstGeom prst="rect">
            <a:avLst/>
          </a:prstGeom>
        </p:spPr>
      </p:pic>
      <p:sp>
        <p:nvSpPr>
          <p:cNvPr id="6" name="Flèche droite 5"/>
          <p:cNvSpPr/>
          <p:nvPr/>
        </p:nvSpPr>
        <p:spPr>
          <a:xfrm>
            <a:off x="6359236" y="3649285"/>
            <a:ext cx="748145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57761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exte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 err="1" smtClean="0"/>
              <a:t>OxyPlot</a:t>
            </a:r>
            <a:r>
              <a:rPr lang="fr-FR" dirty="0" smtClean="0"/>
              <a:t> + </a:t>
            </a:r>
            <a:r>
              <a:rPr lang="fr-FR" dirty="0" err="1" smtClean="0"/>
              <a:t>Report.Net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37309" y="3024338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637309" y="414908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047215" y="1291030"/>
            <a:ext cx="86121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400" dirty="0" err="1" smtClean="0"/>
              <a:t>Report.Net</a:t>
            </a:r>
            <a:r>
              <a:rPr lang="fr-FR" sz="2400" dirty="0" smtClean="0"/>
              <a:t> est une librairie Open Source qui permet de créer des rapports en </a:t>
            </a:r>
            <a:r>
              <a:rPr lang="fr-FR" sz="2400" dirty="0" err="1" smtClean="0"/>
              <a:t>Pdf</a:t>
            </a:r>
            <a:endParaRPr lang="fr-FR" sz="24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FR" sz="2400" dirty="0" smtClean="0"/>
              <a:t>L’associer à </a:t>
            </a:r>
            <a:r>
              <a:rPr lang="fr-FR" sz="2400" dirty="0" err="1" smtClean="0"/>
              <a:t>OxyPlot</a:t>
            </a:r>
            <a:r>
              <a:rPr lang="fr-FR" sz="2400" dirty="0" smtClean="0"/>
              <a:t> pour construire le rapport en </a:t>
            </a:r>
            <a:r>
              <a:rPr lang="fr-FR" sz="2400" dirty="0" err="1" smtClean="0"/>
              <a:t>pdf</a:t>
            </a:r>
            <a:r>
              <a:rPr lang="fr-FR" sz="2400" dirty="0" smtClean="0"/>
              <a:t> (</a:t>
            </a:r>
            <a:r>
              <a:rPr lang="fr-FR" sz="2400" dirty="0" err="1" smtClean="0"/>
              <a:t>Oxyplot</a:t>
            </a:r>
            <a:r>
              <a:rPr lang="fr-FR" sz="2400" dirty="0" smtClean="0"/>
              <a:t> génère le graphique en </a:t>
            </a:r>
            <a:r>
              <a:rPr lang="fr-FR" sz="2400" dirty="0" err="1" smtClean="0"/>
              <a:t>Png</a:t>
            </a:r>
            <a:r>
              <a:rPr lang="fr-FR" sz="2400" dirty="0" smtClean="0"/>
              <a:t> qui est utilisé par </a:t>
            </a:r>
            <a:r>
              <a:rPr lang="fr-FR" sz="2400" dirty="0" err="1" smtClean="0"/>
              <a:t>Report.Net</a:t>
            </a:r>
            <a:r>
              <a:rPr lang="fr-FR" sz="2400" dirty="0" smtClean="0"/>
              <a:t>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FR" sz="2400" dirty="0" smtClean="0">
                <a:solidFill>
                  <a:srgbClr val="FF0000"/>
                </a:solidFill>
              </a:rPr>
              <a:t>Il faut coder la mise en forme de la page ce qui peut être fastidieux et peu flexible.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362202495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 smtClean="0"/>
              <a:t>D’autres solutions ?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D902-17A7-46D2-94DB-0ED3903F3C5A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4"/>
          </p:nvPr>
        </p:nvSpPr>
        <p:spPr>
          <a:xfrm>
            <a:off x="770467" y="1768386"/>
            <a:ext cx="10583334" cy="2074986"/>
          </a:xfrm>
        </p:spPr>
        <p:txBody>
          <a:bodyPr/>
          <a:lstStyle/>
          <a:p>
            <a:r>
              <a:rPr lang="fr-FR" dirty="0" err="1" smtClean="0"/>
              <a:t>NextReports</a:t>
            </a:r>
            <a:r>
              <a:rPr lang="fr-FR" dirty="0"/>
              <a:t> (</a:t>
            </a:r>
            <a:r>
              <a:rPr lang="fr-FR" dirty="0">
                <a:hlinkClick r:id="rId2"/>
              </a:rPr>
              <a:t>http://www.next-reports.com</a:t>
            </a:r>
            <a:r>
              <a:rPr lang="fr-FR" dirty="0" smtClean="0">
                <a:hlinkClick r:id="rId2"/>
              </a:rPr>
              <a:t>/</a:t>
            </a:r>
            <a:r>
              <a:rPr lang="fr-FR" dirty="0" smtClean="0"/>
              <a:t>)</a:t>
            </a:r>
          </a:p>
          <a:p>
            <a:pPr marL="0" indent="0">
              <a:buNone/>
            </a:pPr>
            <a:r>
              <a:rPr lang="fr-FR" dirty="0" smtClean="0"/>
              <a:t> </a:t>
            </a:r>
          </a:p>
          <a:p>
            <a:r>
              <a:rPr lang="fr-FR" dirty="0" err="1" smtClean="0"/>
              <a:t>Jaspersoft</a:t>
            </a:r>
            <a:r>
              <a:rPr lang="fr-FR" dirty="0" smtClean="0"/>
              <a:t> </a:t>
            </a:r>
            <a:r>
              <a:rPr lang="fr-FR" dirty="0" err="1" smtClean="0"/>
              <a:t>Community</a:t>
            </a:r>
            <a:r>
              <a:rPr lang="fr-FR" dirty="0" smtClean="0"/>
              <a:t> Edition (</a:t>
            </a:r>
            <a:r>
              <a:rPr lang="fr-FR" dirty="0">
                <a:hlinkClick r:id="rId3"/>
              </a:rPr>
              <a:t>https://community.jaspersoft.com</a:t>
            </a:r>
            <a:r>
              <a:rPr lang="fr-FR" dirty="0" smtClean="0">
                <a:hlinkClick r:id="rId3"/>
              </a:rPr>
              <a:t>/</a:t>
            </a:r>
            <a:r>
              <a:rPr lang="fr-FR" dirty="0" smtClean="0"/>
              <a:t>)</a:t>
            </a:r>
          </a:p>
          <a:p>
            <a:endParaRPr lang="fr-FR" dirty="0"/>
          </a:p>
          <a:p>
            <a:r>
              <a:rPr lang="fr-FR" dirty="0" smtClean="0"/>
              <a:t> BIRT (</a:t>
            </a:r>
            <a:r>
              <a:rPr lang="fr-FR" dirty="0">
                <a:hlinkClick r:id="rId4"/>
              </a:rPr>
              <a:t>http://www.eclipse.org/birt</a:t>
            </a:r>
            <a:r>
              <a:rPr lang="fr-FR" dirty="0" smtClean="0">
                <a:hlinkClick r:id="rId4"/>
              </a:rPr>
              <a:t>/</a:t>
            </a:r>
            <a:r>
              <a:rPr lang="fr-FR" dirty="0" smtClean="0"/>
              <a:t>) 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5"/>
          </p:nvPr>
        </p:nvSpPr>
        <p:spPr>
          <a:xfrm>
            <a:off x="770467" y="1303027"/>
            <a:ext cx="10583334" cy="414169"/>
          </a:xfrm>
        </p:spPr>
        <p:txBody>
          <a:bodyPr/>
          <a:lstStyle/>
          <a:p>
            <a:r>
              <a:rPr lang="fr-FR" dirty="0" smtClean="0"/>
              <a:t>Outils Open Source en Java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3397" y="1659005"/>
            <a:ext cx="2381250" cy="4953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6200" y="2409120"/>
            <a:ext cx="3657600" cy="43815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3397" y="3002391"/>
            <a:ext cx="1605127" cy="701187"/>
          </a:xfrm>
          <a:prstGeom prst="rect">
            <a:avLst/>
          </a:prstGeom>
        </p:spPr>
      </p:pic>
      <p:sp>
        <p:nvSpPr>
          <p:cNvPr id="9" name="Espace réservé du contenu 4"/>
          <p:cNvSpPr txBox="1">
            <a:spLocks/>
          </p:cNvSpPr>
          <p:nvPr/>
        </p:nvSpPr>
        <p:spPr>
          <a:xfrm>
            <a:off x="770466" y="3914343"/>
            <a:ext cx="10583334" cy="414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000" b="1" kern="1200">
                <a:solidFill>
                  <a:srgbClr val="22A9EC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200" kern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Python ou R</a:t>
            </a:r>
          </a:p>
          <a:p>
            <a:endParaRPr lang="fr-FR" dirty="0"/>
          </a:p>
        </p:txBody>
      </p:sp>
      <p:sp>
        <p:nvSpPr>
          <p:cNvPr id="11" name="Espace réservé du contenu 3"/>
          <p:cNvSpPr txBox="1">
            <a:spLocks/>
          </p:cNvSpPr>
          <p:nvPr/>
        </p:nvSpPr>
        <p:spPr>
          <a:xfrm>
            <a:off x="770466" y="4248369"/>
            <a:ext cx="10583334" cy="880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b="0" kern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200" kern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Très puissants pour l’analyse de données et la génération de graphiques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Compliqué de les intégrer à des solutions .Net </a:t>
            </a:r>
          </a:p>
        </p:txBody>
      </p:sp>
      <p:sp>
        <p:nvSpPr>
          <p:cNvPr id="12" name="Espace réservé du contenu 4"/>
          <p:cNvSpPr txBox="1">
            <a:spLocks/>
          </p:cNvSpPr>
          <p:nvPr/>
        </p:nvSpPr>
        <p:spPr>
          <a:xfrm>
            <a:off x="770466" y="5256624"/>
            <a:ext cx="10583334" cy="1326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000" b="1" kern="1200">
                <a:solidFill>
                  <a:srgbClr val="22A9EC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200" kern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Report Manager (</a:t>
            </a:r>
            <a:r>
              <a:rPr lang="fr-FR" dirty="0">
                <a:hlinkClick r:id="rId8"/>
              </a:rPr>
              <a:t>https://reportman.sourceforge.io</a:t>
            </a:r>
            <a:r>
              <a:rPr lang="fr-FR" dirty="0" smtClean="0">
                <a:hlinkClick r:id="rId8"/>
              </a:rPr>
              <a:t>/</a:t>
            </a:r>
            <a:r>
              <a:rPr lang="fr-FR" dirty="0" smtClean="0"/>
              <a:t>) : type Crystal Reports 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477514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D902-17A7-46D2-94DB-0ED3903F3C5A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45" y="336550"/>
            <a:ext cx="9375498" cy="593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227724"/>
      </p:ext>
    </p:extLst>
  </p:cSld>
  <p:clrMapOvr>
    <a:masterClrMapping/>
  </p:clrMapOvr>
  <p:transition spd="slow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 smtClean="0"/>
              <a:t>Solution proposée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D902-17A7-46D2-94DB-0ED3903F3C5A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4"/>
          </p:nvPr>
        </p:nvSpPr>
        <p:spPr>
          <a:xfrm>
            <a:off x="770467" y="1768386"/>
            <a:ext cx="10583334" cy="4407970"/>
          </a:xfrm>
        </p:spPr>
        <p:txBody>
          <a:bodyPr>
            <a:normAutofit/>
          </a:bodyPr>
          <a:lstStyle/>
          <a:p>
            <a:r>
              <a:rPr lang="fr-FR" dirty="0" smtClean="0"/>
              <a:t>Solution sérieuse: développée par la société </a:t>
            </a:r>
            <a:r>
              <a:rPr lang="fr-FR" dirty="0" err="1" smtClean="0"/>
              <a:t>Ariacom</a:t>
            </a:r>
            <a:r>
              <a:rPr lang="fr-FR" dirty="0"/>
              <a:t> (</a:t>
            </a: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ariacom.com</a:t>
            </a:r>
            <a:r>
              <a:rPr lang="fr-FR" dirty="0" smtClean="0"/>
              <a:t>) </a:t>
            </a:r>
          </a:p>
          <a:p>
            <a:pPr marL="0" indent="0">
              <a:buNone/>
            </a:pPr>
            <a:r>
              <a:rPr lang="fr-FR" dirty="0" smtClean="0"/>
              <a:t> </a:t>
            </a:r>
          </a:p>
          <a:p>
            <a:r>
              <a:rPr lang="fr-FR" dirty="0" smtClean="0"/>
              <a:t>Solution riche en fonctionnalités</a:t>
            </a:r>
          </a:p>
          <a:p>
            <a:endParaRPr lang="fr-FR" dirty="0"/>
          </a:p>
          <a:p>
            <a:r>
              <a:rPr lang="fr-FR" dirty="0" smtClean="0"/>
              <a:t> Solution full .Net</a:t>
            </a:r>
          </a:p>
          <a:p>
            <a:endParaRPr lang="fr-FR" dirty="0"/>
          </a:p>
          <a:p>
            <a:r>
              <a:rPr lang="fr-FR" dirty="0" smtClean="0"/>
              <a:t>Open Source avec une licence souple (possibilité de modifier le code et de le distribuer)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5"/>
          </p:nvPr>
        </p:nvSpPr>
        <p:spPr>
          <a:xfrm>
            <a:off x="770467" y="1303027"/>
            <a:ext cx="10583334" cy="414169"/>
          </a:xfrm>
        </p:spPr>
        <p:txBody>
          <a:bodyPr/>
          <a:lstStyle/>
          <a:p>
            <a:r>
              <a:rPr lang="fr-FR" dirty="0" err="1" smtClean="0"/>
              <a:t>Seal</a:t>
            </a:r>
            <a:r>
              <a:rPr lang="fr-FR" dirty="0" smtClean="0"/>
              <a:t> Report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092" y="1086240"/>
            <a:ext cx="1285875" cy="56197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8510" y="1510111"/>
            <a:ext cx="15906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96858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 smtClean="0"/>
              <a:t>TODO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D902-17A7-46D2-94DB-0ED3903F3C5A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4"/>
          </p:nvPr>
        </p:nvSpPr>
        <p:spPr>
          <a:xfrm>
            <a:off x="770467" y="1768385"/>
            <a:ext cx="10583334" cy="4299905"/>
          </a:xfrm>
        </p:spPr>
        <p:txBody>
          <a:bodyPr/>
          <a:lstStyle/>
          <a:p>
            <a:r>
              <a:rPr lang="fr-FR" dirty="0" smtClean="0"/>
              <a:t>Tester l’envoi automatique d’emails avec le rapport  </a:t>
            </a:r>
          </a:p>
          <a:p>
            <a:endParaRPr lang="fr-FR" dirty="0" smtClean="0"/>
          </a:p>
          <a:p>
            <a:r>
              <a:rPr lang="fr-FR" dirty="0" smtClean="0"/>
              <a:t>Tester avec une de nos </a:t>
            </a:r>
            <a:r>
              <a:rPr lang="fr-FR" dirty="0" err="1" smtClean="0"/>
              <a:t>bdd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 Tester l’intégration dans une de nos </a:t>
            </a:r>
            <a:r>
              <a:rPr lang="fr-FR" dirty="0" err="1" smtClean="0"/>
              <a:t>apps</a:t>
            </a:r>
            <a:r>
              <a:rPr lang="fr-FR" dirty="0" smtClean="0"/>
              <a:t> avec leur Web Server</a:t>
            </a:r>
          </a:p>
          <a:p>
            <a:endParaRPr lang="fr-FR" dirty="0" smtClean="0"/>
          </a:p>
          <a:p>
            <a:r>
              <a:rPr lang="fr-FR" dirty="0" smtClean="0"/>
              <a:t>Générer un rapport avec tous les éléments et la mise en forme souhaitée par le client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5"/>
          </p:nvPr>
        </p:nvSpPr>
        <p:spPr>
          <a:xfrm>
            <a:off x="770467" y="1303027"/>
            <a:ext cx="10583334" cy="414169"/>
          </a:xfrm>
        </p:spPr>
        <p:txBody>
          <a:bodyPr/>
          <a:lstStyle/>
          <a:p>
            <a:r>
              <a:rPr lang="fr-FR" dirty="0" err="1" smtClean="0"/>
              <a:t>Seal</a:t>
            </a:r>
            <a:r>
              <a:rPr lang="fr-FR" dirty="0" smtClean="0"/>
              <a:t> Report</a:t>
            </a:r>
            <a:endParaRPr lang="fr-FR" dirty="0"/>
          </a:p>
        </p:txBody>
      </p:sp>
      <p:sp>
        <p:nvSpPr>
          <p:cNvPr id="6" name="Espace réservé du contenu 4"/>
          <p:cNvSpPr txBox="1">
            <a:spLocks/>
          </p:cNvSpPr>
          <p:nvPr/>
        </p:nvSpPr>
        <p:spPr>
          <a:xfrm>
            <a:off x="706736" y="4605951"/>
            <a:ext cx="10583334" cy="414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000" b="1" kern="1200">
                <a:solidFill>
                  <a:srgbClr val="22A9EC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200" kern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OxyPlot</a:t>
            </a:r>
            <a:r>
              <a:rPr lang="fr-FR" dirty="0" smtClean="0"/>
              <a:t> + </a:t>
            </a:r>
            <a:r>
              <a:rPr lang="fr-FR" dirty="0" err="1" smtClean="0"/>
              <a:t>Report.Net</a:t>
            </a:r>
            <a:r>
              <a:rPr lang="fr-FR" dirty="0" smtClean="0"/>
              <a:t> =&gt; davantage de tests ?</a:t>
            </a:r>
            <a:endParaRPr lang="fr-FR" dirty="0"/>
          </a:p>
        </p:txBody>
      </p:sp>
      <p:sp>
        <p:nvSpPr>
          <p:cNvPr id="7" name="Espace réservé du contenu 4"/>
          <p:cNvSpPr txBox="1">
            <a:spLocks/>
          </p:cNvSpPr>
          <p:nvPr/>
        </p:nvSpPr>
        <p:spPr>
          <a:xfrm>
            <a:off x="706736" y="5288097"/>
            <a:ext cx="10583334" cy="414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000" b="1" kern="1200">
                <a:solidFill>
                  <a:srgbClr val="22A9EC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200" kern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Tester d’autres solutions ? Report Manager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6865028"/>
      </p:ext>
    </p:extLst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exte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 smtClean="0"/>
              <a:t>Analyse des besoins fonctionnels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37309" y="1991930"/>
            <a:ext cx="1036874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Générer des rapports (format: </a:t>
            </a:r>
            <a:r>
              <a:rPr lang="fr-FR" sz="2400" dirty="0" err="1"/>
              <a:t>pdf</a:t>
            </a:r>
            <a:r>
              <a:rPr lang="fr-FR" sz="2400" dirty="0"/>
              <a:t>, </a:t>
            </a:r>
            <a:r>
              <a:rPr lang="fr-FR" sz="2400" dirty="0" smtClean="0"/>
              <a:t>html, </a:t>
            </a:r>
            <a:r>
              <a:rPr lang="fr-FR" sz="2400" dirty="0"/>
              <a:t>…) pouvant contenir</a:t>
            </a:r>
            <a:r>
              <a:rPr lang="fr-FR" sz="2400" dirty="0" smtClean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Un en-tête avec le logo du client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Un graphique (au moins diagramme en bâton et circulaire)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Un tableau résumant les données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Un pied de page</a:t>
            </a:r>
            <a:endParaRPr lang="fr-FR" sz="2400" dirty="0"/>
          </a:p>
        </p:txBody>
      </p:sp>
      <p:sp>
        <p:nvSpPr>
          <p:cNvPr id="4" name="ZoneTexte 3"/>
          <p:cNvSpPr txBox="1"/>
          <p:nvPr/>
        </p:nvSpPr>
        <p:spPr>
          <a:xfrm>
            <a:off x="637309" y="4079682"/>
            <a:ext cx="6179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Planifier un envoi régulier du rapport par mail</a:t>
            </a:r>
            <a:endParaRPr lang="fr-FR" sz="2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637309" y="4887802"/>
            <a:ext cx="10132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Configurer, visualiser et planifier le rapport depuis la console d’administration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675602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exte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 smtClean="0"/>
              <a:t>Analyse des besoins techniques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37309" y="1991930"/>
            <a:ext cx="103687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Générateur de rapport côté serveur i.e. export au format html, </a:t>
            </a:r>
            <a:r>
              <a:rPr lang="fr-FR" sz="2400" dirty="0" err="1" smtClean="0"/>
              <a:t>pdf</a:t>
            </a:r>
            <a:r>
              <a:rPr lang="fr-FR" sz="2400" dirty="0" smtClean="0"/>
              <a:t> sans </a:t>
            </a:r>
            <a:r>
              <a:rPr lang="fr-FR" sz="2400" dirty="0" smtClean="0"/>
              <a:t>besoin de l’afficher avant export</a:t>
            </a:r>
            <a:endParaRPr lang="fr-FR" sz="2400" dirty="0"/>
          </a:p>
        </p:txBody>
      </p:sp>
      <p:sp>
        <p:nvSpPr>
          <p:cNvPr id="4" name="ZoneTexte 3"/>
          <p:cNvSpPr txBox="1"/>
          <p:nvPr/>
        </p:nvSpPr>
        <p:spPr>
          <a:xfrm>
            <a:off x="637309" y="3024338"/>
            <a:ext cx="84341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Générateur compatible avec les technos utilisées par </a:t>
            </a:r>
            <a:r>
              <a:rPr lang="fr-FR" sz="2400" dirty="0" err="1" smtClean="0"/>
              <a:t>Telelogos</a:t>
            </a:r>
            <a:r>
              <a:rPr lang="fr-FR" sz="2400" dirty="0" smtClean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Windows Server, .Net, C++, …</a:t>
            </a:r>
            <a:endParaRPr lang="fr-FR" sz="2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637309" y="4149080"/>
            <a:ext cx="3575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Générateur Open Source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224527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exte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 smtClean="0"/>
              <a:t>Diagramme de séquence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1995055" y="2327564"/>
            <a:ext cx="36000" cy="357447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562793" y="1770611"/>
            <a:ext cx="95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Console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5170516" y="2327564"/>
            <a:ext cx="36000" cy="357447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4771505" y="1770611"/>
            <a:ext cx="121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Serveur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8515003" y="2327564"/>
            <a:ext cx="36000" cy="357447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7730835" y="1778924"/>
            <a:ext cx="165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Administrateur</a:t>
            </a:r>
            <a:endParaRPr lang="fr-FR" dirty="0"/>
          </a:p>
        </p:txBody>
      </p:sp>
      <p:sp>
        <p:nvSpPr>
          <p:cNvPr id="8" name="Flèche droite 7"/>
          <p:cNvSpPr/>
          <p:nvPr/>
        </p:nvSpPr>
        <p:spPr>
          <a:xfrm>
            <a:off x="2236124" y="2718263"/>
            <a:ext cx="2834640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2768138" y="2440371"/>
            <a:ext cx="171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Générer rapport</a:t>
            </a:r>
            <a:endParaRPr lang="fr-FR" dirty="0"/>
          </a:p>
        </p:txBody>
      </p:sp>
      <p:sp>
        <p:nvSpPr>
          <p:cNvPr id="10" name="Flèche gauche 9"/>
          <p:cNvSpPr/>
          <p:nvPr/>
        </p:nvSpPr>
        <p:spPr>
          <a:xfrm>
            <a:off x="2236124" y="3366651"/>
            <a:ext cx="2834640" cy="90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2797233" y="3059550"/>
            <a:ext cx="197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Visualiser rapport</a:t>
            </a:r>
            <a:endParaRPr lang="fr-FR" dirty="0"/>
          </a:p>
        </p:txBody>
      </p:sp>
      <p:sp>
        <p:nvSpPr>
          <p:cNvPr id="20" name="Flèche droite 19"/>
          <p:cNvSpPr/>
          <p:nvPr/>
        </p:nvSpPr>
        <p:spPr>
          <a:xfrm>
            <a:off x="2236124" y="4061235"/>
            <a:ext cx="2834640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2553392" y="3745936"/>
            <a:ext cx="230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Planifier les envois</a:t>
            </a:r>
            <a:endParaRPr lang="fr-FR" dirty="0"/>
          </a:p>
        </p:txBody>
      </p:sp>
      <p:sp>
        <p:nvSpPr>
          <p:cNvPr id="22" name="Flèche droite 21"/>
          <p:cNvSpPr/>
          <p:nvPr/>
        </p:nvSpPr>
        <p:spPr>
          <a:xfrm>
            <a:off x="5471159" y="4628690"/>
            <a:ext cx="2834640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5695602" y="4259358"/>
            <a:ext cx="250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Envoyer par mail</a:t>
            </a:r>
            <a:endParaRPr lang="fr-FR" dirty="0"/>
          </a:p>
        </p:txBody>
      </p:sp>
      <p:sp>
        <p:nvSpPr>
          <p:cNvPr id="25" name="Flèche gauche 24"/>
          <p:cNvSpPr/>
          <p:nvPr/>
        </p:nvSpPr>
        <p:spPr>
          <a:xfrm>
            <a:off x="2238894" y="5231476"/>
            <a:ext cx="2834640" cy="90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2518758" y="4924375"/>
            <a:ext cx="225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Visualiser historique ?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89034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exte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 smtClean="0"/>
              <a:t>Solutions possibles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37309" y="1991930"/>
            <a:ext cx="103687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 smtClean="0"/>
              <a:t>Seal</a:t>
            </a:r>
            <a:r>
              <a:rPr lang="fr-FR" sz="2400" dirty="0" smtClean="0"/>
              <a:t> Report (</a:t>
            </a:r>
            <a:r>
              <a:rPr lang="fr-FR" sz="2400" dirty="0">
                <a:hlinkClick r:id="rId2"/>
              </a:rPr>
              <a:t>https://sealreport.org</a:t>
            </a:r>
            <a:r>
              <a:rPr lang="fr-FR" sz="2400" dirty="0" smtClean="0">
                <a:hlinkClick r:id="rId2"/>
              </a:rPr>
              <a:t>/</a:t>
            </a:r>
            <a:r>
              <a:rPr lang="fr-FR" sz="2400" dirty="0" smtClean="0"/>
              <a:t>)</a:t>
            </a:r>
            <a:endParaRPr lang="fr-FR" sz="2400" dirty="0"/>
          </a:p>
        </p:txBody>
      </p:sp>
      <p:sp>
        <p:nvSpPr>
          <p:cNvPr id="4" name="ZoneTexte 3"/>
          <p:cNvSpPr txBox="1"/>
          <p:nvPr/>
        </p:nvSpPr>
        <p:spPr>
          <a:xfrm>
            <a:off x="637309" y="3024338"/>
            <a:ext cx="3112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 smtClean="0"/>
              <a:t>OxyPlot</a:t>
            </a:r>
            <a:r>
              <a:rPr lang="fr-FR" sz="2400" dirty="0" smtClean="0"/>
              <a:t> + </a:t>
            </a:r>
            <a:r>
              <a:rPr lang="fr-FR" sz="2400" dirty="0" err="1" smtClean="0"/>
              <a:t>Report.Net</a:t>
            </a:r>
            <a:endParaRPr lang="fr-FR" sz="2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637309" y="4149080"/>
            <a:ext cx="2919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D’autres solutions ?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072" y="1941774"/>
            <a:ext cx="12858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0261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exte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 err="1" smtClean="0"/>
              <a:t>Seal</a:t>
            </a:r>
            <a:r>
              <a:rPr lang="fr-FR" dirty="0" smtClean="0"/>
              <a:t> Report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37309" y="1991930"/>
            <a:ext cx="1036874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Outil de </a:t>
            </a:r>
            <a:r>
              <a:rPr lang="fr-FR" sz="2400" dirty="0" err="1" smtClean="0"/>
              <a:t>reporting</a:t>
            </a:r>
            <a:r>
              <a:rPr lang="fr-FR" sz="2400" dirty="0" smtClean="0"/>
              <a:t> complet: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Open Source (+ </a:t>
            </a:r>
            <a:r>
              <a:rPr lang="fr-FR" sz="2400" dirty="0" err="1" smtClean="0"/>
              <a:t>converters</a:t>
            </a:r>
            <a:r>
              <a:rPr lang="fr-FR" sz="2400" dirty="0" smtClean="0"/>
              <a:t> </a:t>
            </a:r>
            <a:r>
              <a:rPr lang="fr-FR" sz="2400" dirty="0" err="1" smtClean="0"/>
              <a:t>pdf</a:t>
            </a:r>
            <a:r>
              <a:rPr lang="fr-FR" sz="2400" dirty="0" smtClean="0"/>
              <a:t>/</a:t>
            </a:r>
            <a:r>
              <a:rPr lang="fr-FR" sz="2400" dirty="0" err="1" smtClean="0"/>
              <a:t>xls</a:t>
            </a:r>
            <a:r>
              <a:rPr lang="fr-FR" sz="2400" dirty="0" smtClean="0"/>
              <a:t> </a:t>
            </a:r>
            <a:r>
              <a:rPr lang="fr-FR" sz="2400" dirty="0" smtClean="0"/>
              <a:t>payants): licence Apache 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Développé </a:t>
            </a:r>
            <a:r>
              <a:rPr lang="fr-FR" sz="2400" dirty="0" smtClean="0"/>
              <a:t>en full </a:t>
            </a:r>
            <a:r>
              <a:rPr lang="fr-FR" sz="2400" dirty="0" smtClean="0"/>
              <a:t>.Net (C#, </a:t>
            </a:r>
            <a:r>
              <a:rPr lang="fr-FR" sz="2400" dirty="0" err="1" smtClean="0"/>
              <a:t>ASP.Net</a:t>
            </a:r>
            <a:r>
              <a:rPr lang="fr-FR" sz="2400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Génère des pages html comportant des graphiques modernes, des tableaux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Possède un Web Server pour faciliter l’intégration avec d’autres </a:t>
            </a:r>
            <a:r>
              <a:rPr lang="fr-FR" sz="2400" dirty="0" smtClean="0"/>
              <a:t>sites </a:t>
            </a:r>
            <a:r>
              <a:rPr lang="fr-FR" sz="2400" dirty="0" err="1" smtClean="0"/>
              <a:t>webs</a:t>
            </a:r>
            <a:endParaRPr lang="fr-FR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Possède un Report Designer pour configurer des rapports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Se connecte aux BDD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Possède un </a:t>
            </a:r>
            <a:r>
              <a:rPr lang="fr-FR" sz="2400" dirty="0" err="1" smtClean="0"/>
              <a:t>Scheduler</a:t>
            </a:r>
            <a:r>
              <a:rPr lang="fr-FR" sz="2400" dirty="0" smtClean="0"/>
              <a:t> pour envoyer des mails avec le rapport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C000"/>
                </a:solidFill>
              </a:rPr>
              <a:t>Probablement possible d’ajouter le logo du client dans le rapport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0000"/>
                </a:solidFill>
              </a:rPr>
              <a:t>Ne génère pas de </a:t>
            </a:r>
            <a:r>
              <a:rPr lang="fr-FR" sz="2400" dirty="0" err="1" smtClean="0">
                <a:solidFill>
                  <a:srgbClr val="FF0000"/>
                </a:solidFill>
              </a:rPr>
              <a:t>pdf</a:t>
            </a:r>
            <a:r>
              <a:rPr lang="fr-FR" sz="2400" dirty="0" smtClean="0">
                <a:solidFill>
                  <a:srgbClr val="FF0000"/>
                </a:solidFill>
              </a:rPr>
              <a:t> car ils vendent un </a:t>
            </a:r>
            <a:r>
              <a:rPr lang="fr-FR" sz="2400" dirty="0" err="1" smtClean="0">
                <a:solidFill>
                  <a:srgbClr val="FF0000"/>
                </a:solidFill>
              </a:rPr>
              <a:t>converter</a:t>
            </a:r>
            <a:r>
              <a:rPr lang="fr-FR" sz="2400" dirty="0" smtClean="0">
                <a:solidFill>
                  <a:srgbClr val="FF0000"/>
                </a:solidFill>
              </a:rPr>
              <a:t> html vers </a:t>
            </a:r>
            <a:r>
              <a:rPr lang="fr-FR" sz="2400" dirty="0" err="1" smtClean="0">
                <a:solidFill>
                  <a:srgbClr val="FF0000"/>
                </a:solidFill>
              </a:rPr>
              <a:t>pdf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637309" y="3024338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637309" y="414908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138" y="411044"/>
            <a:ext cx="12858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49054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exte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 err="1" smtClean="0"/>
              <a:t>Seal</a:t>
            </a:r>
            <a:r>
              <a:rPr lang="fr-FR" dirty="0" smtClean="0"/>
              <a:t> Report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37309" y="3024338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637309" y="414908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138" y="411044"/>
            <a:ext cx="1285875" cy="561975"/>
          </a:xfrm>
          <a:prstGeom prst="rect">
            <a:avLst/>
          </a:prstGeom>
        </p:spPr>
      </p:pic>
      <p:pic>
        <p:nvPicPr>
          <p:cNvPr id="2050" name="Picture 2" descr="https://sealreport.org/images/overViewSe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590" y="1345969"/>
            <a:ext cx="5780713" cy="532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912" y="3255170"/>
            <a:ext cx="20478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06745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exte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 err="1" smtClean="0"/>
              <a:t>Seal</a:t>
            </a:r>
            <a:r>
              <a:rPr lang="fr-FR" dirty="0" smtClean="0"/>
              <a:t> Report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37309" y="3024338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637309" y="414908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138" y="411044"/>
            <a:ext cx="1285875" cy="56197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283" y="1363288"/>
            <a:ext cx="8526830" cy="4953085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90945" y="1035050"/>
            <a:ext cx="295101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Génération d’un rapport en mode manuel avec l’outil </a:t>
            </a:r>
            <a:r>
              <a:rPr lang="fr-FR" b="1" dirty="0" err="1" smtClean="0"/>
              <a:t>Reporting</a:t>
            </a:r>
            <a:r>
              <a:rPr lang="fr-FR" b="1" dirty="0" smtClean="0"/>
              <a:t> Designer</a:t>
            </a:r>
          </a:p>
          <a:p>
            <a:pPr marL="342900" indent="-342900">
              <a:buFontTx/>
              <a:buChar char="-"/>
            </a:pPr>
            <a:r>
              <a:rPr lang="fr-FR" dirty="0" err="1" smtClean="0"/>
              <a:t>Définier</a:t>
            </a:r>
            <a:r>
              <a:rPr lang="fr-FR" dirty="0" smtClean="0"/>
              <a:t> une Data Source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Paramétrer les modèles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Configurer les vues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Exécuter</a:t>
            </a:r>
            <a:endParaRPr lang="fr-FR" sz="2000" dirty="0"/>
          </a:p>
        </p:txBody>
      </p:sp>
      <p:sp>
        <p:nvSpPr>
          <p:cNvPr id="8" name="Flèche droite 7"/>
          <p:cNvSpPr/>
          <p:nvPr/>
        </p:nvSpPr>
        <p:spPr>
          <a:xfrm>
            <a:off x="2826327" y="2161309"/>
            <a:ext cx="739833" cy="1496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8"/>
          <p:cNvSpPr/>
          <p:nvPr/>
        </p:nvSpPr>
        <p:spPr>
          <a:xfrm>
            <a:off x="2294313" y="2639176"/>
            <a:ext cx="1271847" cy="137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droite 9"/>
          <p:cNvSpPr/>
          <p:nvPr/>
        </p:nvSpPr>
        <p:spPr>
          <a:xfrm rot="1927211">
            <a:off x="2689167" y="3238168"/>
            <a:ext cx="1014153" cy="133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112347" y="3930233"/>
            <a:ext cx="3295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cet exemple: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Création d’une BDD </a:t>
            </a:r>
            <a:r>
              <a:rPr lang="fr-FR" dirty="0" err="1" smtClean="0"/>
              <a:t>Sql</a:t>
            </a:r>
            <a:r>
              <a:rPr lang="fr-FR" dirty="0" smtClean="0"/>
              <a:t> Server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Configuration d’une Data Source </a:t>
            </a:r>
            <a:r>
              <a:rPr lang="fr-FR" dirty="0" smtClean="0"/>
              <a:t>OLE DB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72912901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exte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 err="1" smtClean="0"/>
              <a:t>Seal</a:t>
            </a:r>
            <a:r>
              <a:rPr lang="fr-FR" dirty="0" smtClean="0"/>
              <a:t> Report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37309" y="3024338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637309" y="414908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138" y="411044"/>
            <a:ext cx="1285875" cy="561975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90945" y="1035050"/>
            <a:ext cx="29510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Résultat du </a:t>
            </a:r>
            <a:r>
              <a:rPr lang="fr-FR" dirty="0" err="1" smtClean="0"/>
              <a:t>Reporting</a:t>
            </a:r>
            <a:r>
              <a:rPr lang="fr-FR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3 graphiques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1 tableau</a:t>
            </a:r>
          </a:p>
        </p:txBody>
      </p:sp>
      <p:pic>
        <p:nvPicPr>
          <p:cNvPr id="2" name="Image 1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2199" y="1356422"/>
            <a:ext cx="6915496" cy="494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0228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Personnalisé 1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A9EC"/>
      </a:accent1>
      <a:accent2>
        <a:srgbClr val="1793D2"/>
      </a:accent2>
      <a:accent3>
        <a:srgbClr val="BFBFBF"/>
      </a:accent3>
      <a:accent4>
        <a:srgbClr val="22A9EC"/>
      </a:accent4>
      <a:accent5>
        <a:srgbClr val="1793D2"/>
      </a:accent5>
      <a:accent6>
        <a:srgbClr val="BFBFBF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15542</TotalTime>
  <Words>636</Words>
  <Application>Microsoft Office PowerPoint</Application>
  <PresentationFormat>Grand écran</PresentationFormat>
  <Paragraphs>108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Century Gothic</vt:lpstr>
      <vt:lpstr>Segoe UI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Telelogos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Clément Ménard</dc:creator>
  <cp:lastModifiedBy>Arnaud Seguin</cp:lastModifiedBy>
  <cp:revision>96</cp:revision>
  <dcterms:created xsi:type="dcterms:W3CDTF">2016-05-23T09:45:11Z</dcterms:created>
  <dcterms:modified xsi:type="dcterms:W3CDTF">2019-10-07T08:25:50Z</dcterms:modified>
</cp:coreProperties>
</file>