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545454"/>
    <a:srgbClr val="1E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47" autoAdjust="0"/>
  </p:normalViewPr>
  <p:slideViewPr>
    <p:cSldViewPr snapToGrid="0">
      <p:cViewPr varScale="1">
        <p:scale>
          <a:sx n="60" d="100"/>
          <a:sy n="60" d="100"/>
        </p:scale>
        <p:origin x="15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67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5FD06E-BA9D-40C6-ABD7-92D5BCC156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6C3B8-FF59-499B-8578-E104770E71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7E9A-FBD4-4784-B491-1AC3E5D9E561}" type="datetimeFigureOut">
              <a:rPr lang="en-US" smtClean="0"/>
              <a:t>29-May-23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8DCA6-D8A8-4E11-937B-36D66EBA4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7CFA6-6DA6-461C-B313-ACB4CB911F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8A260-6BA4-4018-A9B7-FB0785B9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3093-46C8-48AC-A118-5C09AB35883B}" type="datetimeFigureOut">
              <a:rPr lang="en-US" smtClean="0"/>
              <a:t>29-May-23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8A05-3ABA-46E2-BC25-6C891265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Why are we Doing all this?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Dynamic Analysis – Hybrid Fuzzing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Symbolic Execution and Hybrid Fuzzing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Symbolic Execution limitations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Problem - Hybrid Fuzzing Limitations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Precisely Calculating Boundaries For a Memory Access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Existing Approaches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Proposed solution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Results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Conclusion</a:t>
            </a:r>
          </a:p>
          <a:p>
            <a:pPr marL="0" indent="0">
              <a:buFontTx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course, there are already some approaches.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in the paper: “</a:t>
            </a:r>
            <a:r>
              <a:rPr lang="en-US" sz="1200" dirty="0"/>
              <a:t>A survey of symbolic execution techniques” several different methods of working with symbolic pointers were proposed: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 symbolic memory (Speed), but as I already stated it is infeasible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Concretization, but it lacks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commercial tool Mayhem uses index-based memory model with memory objects and SMT-Solver to find left/right boundaries, but it lacks the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And the last tool – SYDR uses heuristic based approach to find the base of a symbolic memory access, but is not able to determine the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Essentially it gives us memory boundaries for different entities in the program for free.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So, for this example we might query debug information and extract the exact size of the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variable, which saves us from modelling the whole memory as we know that in normal circumstances this access will not be able to address anything else except these 256 elements.</a:t>
            </a: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 this approach we don’t need to send the whole memory contents, we can just send a small chunk of memory and it will be enough to accurately model the program.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Moreover, as now we know the exact boundaries we might build a formula for this memory access. With this formula we might ask an SMT-solver to generate an input that will lead to an access outside of a defined boundaries for the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 solver succeeds in generating such an input, it means that we’ve found a security issue.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development. Software complexity.</a:t>
            </a:r>
          </a:p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vulnerabilities emerge.</a:t>
            </a:r>
          </a:p>
          <a:p>
            <a:pPr algn="just"/>
            <a:endParaRPr lang="en-US" sz="2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secure software development practices.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ru-RU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area of concern in software security is memory safety, particularly in the context of programming languages. Memory-unsafe languages, such as C and C++, are known to impose significant vulnerabilities due to their low-level nature and lack of automatic memory management [1], [2]. These vulnerabilities can range from buffer overflows to use-after frees and beyond, and often lead to full system compromise. To address these issues, a variety of techniques have been developed, including static and dynamic analysis.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hybrid fuzzing is a set of techniques that employs symbolic execution and classic fuzzing to solve program’s constraints and find new execution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good and all! We’ve found a bug in a controllable environment! That means we can now patch this drawback and no adversary will be able to exploit it!</a:t>
            </a:r>
          </a:p>
          <a:p>
            <a:r>
              <a:rPr lang="en-US" dirty="0"/>
              <a:t>That’s cool, however, there are some limitations. </a:t>
            </a:r>
            <a:r>
              <a:rPr lang="en-US"/>
              <a:t>In general, </a:t>
            </a:r>
            <a:r>
              <a:rPr lang="en-US" dirty="0"/>
              <a:t>symbolic execution is slow, really slow. Moreover, sometimes we have to deal with much more complicated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980D-DE97-4994-8870-39730FBA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E66E6-61C5-4B74-82C1-CF8F3FB73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7A28-6E7A-4D8B-BDD4-9910A92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6DB2-E251-43AB-BA7A-537A5F596847}" type="datetime1">
              <a:rPr lang="en-US" smtClean="0"/>
              <a:t>29-May-23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2334-4FA1-4230-A3ED-EE0EA9FE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ED63-F24F-4C60-B373-85B4F9E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9C9-2DC0-4758-8B86-C340A21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E279A-4BB0-44AF-8D68-4C24D01D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B470-29D9-4BCF-B1A4-5A28DC3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2BC2-DEF5-4195-9369-95FC0BB3E65C}" type="datetime1">
              <a:rPr lang="en-US" smtClean="0"/>
              <a:t>29-May-23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2E44-1975-4B6D-83A2-ADBB34D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7E79-E4A7-441C-B9CA-F5FA954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EECAB-CD98-408B-A613-6625F35BB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11EC-F2CC-4A51-9EAE-9B29E953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09E3-8F30-40F8-957F-4AC826C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2B5B-D6EC-44B1-80B6-EC13BACD8180}" type="datetime1">
              <a:rPr lang="en-US" smtClean="0"/>
              <a:t>29-May-23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A2D3-71A9-4484-84B1-196C5152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FE0E-75D9-4F6C-8B18-FE9740B3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5E7-5978-4E48-881D-2C4D1A3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622-4486-4B53-8BD3-DE535C97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923E-2F31-48CA-AF1A-DD151AE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444C-4752-47B7-8500-566804BDB595}" type="datetime1">
              <a:rPr lang="en-US" smtClean="0"/>
              <a:t>29-May-23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50EA-F9F9-4119-AECD-6A34F809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1959-66C2-42B4-93C9-9112AF8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1750-9335-4D19-BDAD-997D494F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2C07-78DB-40FD-9149-05A49AA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57B3-4DC5-4CE5-98E3-03BF2428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AEB8-F872-4589-AC49-9FAF9A721686}" type="datetime1">
              <a:rPr lang="en-US" smtClean="0"/>
              <a:t>29-May-23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BDEF-BE70-4061-9760-BDABCED1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9901-A3DA-4C04-A260-0E0A89E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0A9-7179-4D5D-AD3A-97957B26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F827-0161-4427-B163-13BDDE886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71277-1084-4CCF-8F1F-4655BA14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0BCE-9143-4477-A77C-431FAA1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34ED-F8BC-4A77-AE61-1A7C5D9C7BEE}" type="datetime1">
              <a:rPr lang="en-US" smtClean="0"/>
              <a:t>29-May-23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4A86-92C3-446C-965C-6210EDF3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66405-1431-415B-B4F3-FE85338E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A107-76DB-46E2-8012-2F10E323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CF35E-DDDE-49F5-9778-A626047A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B35D-484C-4377-B933-279AC07D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856BD-8713-45D8-9117-89ECC3F8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0087C-78B4-44B6-B53A-60F54BC53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C631-4EDC-4B8A-ACAA-96365DB0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2825-6903-42B3-ABA8-16D9F1B0A2A4}" type="datetime1">
              <a:rPr lang="en-US" smtClean="0"/>
              <a:t>29-May-23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7E5A6-754B-4DA6-A771-338AAD5E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80E4A-ACE0-43BA-8429-3BA22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40A3-31BD-413A-95AF-D30FDA89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28EC-51BE-4241-B702-7F6F4B79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6221-BFC0-4A92-8590-DE9BAB69F435}" type="datetime1">
              <a:rPr lang="en-US" smtClean="0"/>
              <a:t>29-May-23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316D9-EB50-469B-829E-5AE78A4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2C4F-83AC-4266-867B-8C0D0DC8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22946-9CD4-4AB3-8613-7669250E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2E8C-C5F1-460B-BDF4-96435BECB4CE}" type="datetime1">
              <a:rPr lang="en-US" smtClean="0"/>
              <a:t>29-May-23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7E93B-52B9-482B-8270-2DBB0AEE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79F0-9ACC-4969-BD00-F1559F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D32F-D485-4551-A977-75A552D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12C5-2BD4-494E-9B53-D6C56864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6BB05-E317-43B7-8394-5CB93589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BF46-F9EA-495B-A326-902197F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44A-9ABC-4580-B361-29EF5BD7F607}" type="datetime1">
              <a:rPr lang="en-US" smtClean="0"/>
              <a:t>29-May-23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FC6E5-363F-473D-B78E-5084068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D6FB-C31B-41FF-BF81-1C9B3D5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E6A-F132-49FB-BC23-1A9A619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B9D34-6028-4DF7-A795-CCB85D2D4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9BDC-B631-4A9E-A9BB-FCB54F2A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7F05-94FB-4722-8886-322A9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C48B-8AC2-4D13-836F-FB00B84FEA3B}" type="datetime1">
              <a:rPr lang="en-US" smtClean="0"/>
              <a:t>29-May-23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44E9-0FD2-4C44-A9A6-43207CC8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9C71-7DC7-4CC5-8A75-4D56FC0F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130E-64FA-4989-8541-3EC1BA81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17DC-4A51-412F-94A1-37A56ED9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2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C229-745A-4310-85F8-1A7E9C5E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7723-690C-44B8-9522-4DEAA506A498}" type="datetime1">
              <a:rPr lang="en-US" smtClean="0"/>
              <a:t>29-May-23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B64B-5201-4155-9546-00088EF1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C225-F455-4C68-8B79-252246D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3698" TargetMode="External"/><Relationship Id="rId2" Type="http://schemas.openxmlformats.org/officeDocument/2006/relationships/hyperlink" Target="https://arxiv.org/abs/2011.092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1826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10AA-5F0D-4C06-85BF-CE1972D6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55" y="1859903"/>
            <a:ext cx="10207690" cy="2121160"/>
          </a:xfrm>
        </p:spPr>
        <p:txBody>
          <a:bodyPr>
            <a:normAutofit/>
          </a:bodyPr>
          <a:lstStyle/>
          <a:p>
            <a:r>
              <a:rPr lang="en-US" sz="6600" b="1" dirty="0"/>
              <a:t>Improving Hybrid Fuzzing Using Debug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AE56D-2986-4FF2-B397-0856DE31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9791"/>
            <a:ext cx="9144000" cy="1371686"/>
          </a:xfrm>
        </p:spPr>
        <p:txBody>
          <a:bodyPr/>
          <a:lstStyle/>
          <a:p>
            <a:r>
              <a:rPr lang="en-US" dirty="0"/>
              <a:t>Theodor Arsenij Larionov-Trichkine</a:t>
            </a:r>
          </a:p>
          <a:p>
            <a:r>
              <a:rPr lang="en-US" dirty="0"/>
              <a:t>HSE University, MIEM, IS, 2023</a:t>
            </a:r>
          </a:p>
          <a:p>
            <a:r>
              <a:rPr lang="en-US" dirty="0"/>
              <a:t>Scientific Advisors: </a:t>
            </a:r>
            <a:r>
              <a:rPr lang="en-US" dirty="0" err="1"/>
              <a:t>Kuts</a:t>
            </a:r>
            <a:r>
              <a:rPr lang="en-US" dirty="0"/>
              <a:t> Daniil, </a:t>
            </a:r>
            <a:r>
              <a:rPr lang="en-US" dirty="0" err="1"/>
              <a:t>Petrenko</a:t>
            </a:r>
            <a:r>
              <a:rPr lang="en-US" dirty="0"/>
              <a:t> Alexander</a:t>
            </a:r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DCB32CB4-A3CC-4EFA-9C53-587A3761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47918" y="5604904"/>
            <a:ext cx="1026367" cy="102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F5D05-2B3F-4592-A24B-0BEDADBCA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2" y="-522178"/>
            <a:ext cx="2103967" cy="21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[256] = 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0x0000, 0xc0c1, 0xc181, 0x0140, ...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, const uint8_t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if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[0]) == 0x1337) {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error();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3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Problem. Existing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0AF-16A2-478E-8946-3686E74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0"/>
            <a:ext cx="9889068" cy="2563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/>
              <a:t>A Survey of Symbolic Execution Techniques</a:t>
            </a:r>
          </a:p>
          <a:p>
            <a:pPr algn="just"/>
            <a:r>
              <a:rPr lang="en-US" sz="4000" dirty="0"/>
              <a:t>Sydr</a:t>
            </a:r>
          </a:p>
          <a:p>
            <a:pPr algn="just"/>
            <a:r>
              <a:rPr lang="en-US" sz="4000" dirty="0"/>
              <a:t>Mayhem</a:t>
            </a:r>
          </a:p>
          <a:p>
            <a:pPr algn="just"/>
            <a:r>
              <a:rPr lang="en-US" sz="4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35429-6D8F-4BFC-B781-95DF6CA6E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813" y="3232659"/>
            <a:ext cx="1985433" cy="198543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@sydr-fuzz">
            <a:extLst>
              <a:ext uri="{FF2B5EF4-FFF2-40B4-BE49-F238E27FC236}">
                <a16:creationId xmlns:a16="http://schemas.microsoft.com/office/drawing/2014/main" id="{FFA13B27-5965-4D69-BC09-53238DF1B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79" y="4370917"/>
            <a:ext cx="1985433" cy="19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0AF-16A2-478E-8946-3686E74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2802039"/>
            <a:ext cx="9474200" cy="11012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/>
              <a:t>Let’s use debug information!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2051314" y="2023899"/>
            <a:ext cx="8089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2.   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361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2051314" y="2023899"/>
            <a:ext cx="8089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2.   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4037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3383622" y="2526842"/>
            <a:ext cx="5424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7D24C-2010-4EAE-9C9B-46CDF733B1D5}"/>
              </a:ext>
            </a:extLst>
          </p:cNvPr>
          <p:cNvSpPr/>
          <p:nvPr/>
        </p:nvSpPr>
        <p:spPr>
          <a:xfrm>
            <a:off x="1935245" y="3724927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)?)</a:t>
            </a:r>
          </a:p>
        </p:txBody>
      </p:sp>
    </p:spTree>
    <p:extLst>
      <p:ext uri="{BB962C8B-B14F-4D97-AF65-F5344CB8AC3E}">
        <p14:creationId xmlns:p14="http://schemas.microsoft.com/office/powerpoint/2010/main" val="16533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5DCE-C5BE-43B0-98E1-74D74355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398"/>
            <a:ext cx="10515600" cy="2870194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The method has already been implemented as a part of the Sydr tool, and a number of preliminary experiments are in progress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The proposed method makes it possible to find new classes of errors (local/global out-of-bounds accesses)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2051712"/>
            <a:ext cx="5207000" cy="2754576"/>
          </a:xfrm>
        </p:spPr>
        <p:txBody>
          <a:bodyPr>
            <a:normAutofit/>
          </a:bodyPr>
          <a:lstStyle/>
          <a:p>
            <a:r>
              <a:rPr lang="en-US" sz="8000" b="1" dirty="0"/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2051712"/>
            <a:ext cx="5207000" cy="2754576"/>
          </a:xfrm>
        </p:spPr>
        <p:txBody>
          <a:bodyPr>
            <a:normAutofit/>
          </a:bodyPr>
          <a:lstStyle/>
          <a:p>
            <a:r>
              <a:rPr lang="en-US" sz="80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5DCE-C5BE-43B0-98E1-74D74355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63"/>
            <a:ext cx="10515600" cy="36057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“Chromium project memory safety report,” https://www.chromium.org/Home/chromium-security/memory-safety/, accessed: 2023-02-12.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A. V. </a:t>
            </a:r>
            <a:r>
              <a:rPr lang="en-US" dirty="0" err="1"/>
              <a:t>Vishnyakov</a:t>
            </a:r>
            <a:r>
              <a:rPr lang="en-US" dirty="0"/>
              <a:t>, A. </a:t>
            </a:r>
            <a:r>
              <a:rPr lang="en-US" dirty="0" err="1"/>
              <a:t>Fedotov</a:t>
            </a:r>
            <a:r>
              <a:rPr lang="en-US" dirty="0"/>
              <a:t>, D. O. </a:t>
            </a:r>
            <a:r>
              <a:rPr lang="en-US" dirty="0" err="1"/>
              <a:t>Kuts</a:t>
            </a:r>
            <a:r>
              <a:rPr lang="en-US" dirty="0"/>
              <a:t>, A. A. Novikov, D. </a:t>
            </a:r>
            <a:r>
              <a:rPr lang="en-US" dirty="0" err="1"/>
              <a:t>Parygina</a:t>
            </a:r>
            <a:r>
              <a:rPr lang="en-US" dirty="0"/>
              <a:t>, E. </a:t>
            </a:r>
            <a:r>
              <a:rPr lang="en-US" dirty="0" err="1"/>
              <a:t>Kobrin</a:t>
            </a:r>
            <a:r>
              <a:rPr lang="en-US" dirty="0"/>
              <a:t>, V. </a:t>
            </a:r>
            <a:r>
              <a:rPr lang="en-US" dirty="0" err="1"/>
              <a:t>Logunova</a:t>
            </a:r>
            <a:r>
              <a:rPr lang="en-US" dirty="0"/>
              <a:t>, P. </a:t>
            </a:r>
            <a:r>
              <a:rPr lang="en-US" dirty="0" err="1"/>
              <a:t>Belecky</a:t>
            </a:r>
            <a:r>
              <a:rPr lang="en-US" dirty="0"/>
              <a:t>, and S. F. </a:t>
            </a:r>
            <a:r>
              <a:rPr lang="en-US" dirty="0" err="1"/>
              <a:t>Kurmangaleev</a:t>
            </a:r>
            <a:r>
              <a:rPr lang="en-US" dirty="0"/>
              <a:t>, “Sydr: Cutting edge dynamic symbolic execution,” </a:t>
            </a:r>
            <a:r>
              <a:rPr lang="en-US" dirty="0" err="1"/>
              <a:t>CoRR</a:t>
            </a:r>
            <a:r>
              <a:rPr lang="en-US" dirty="0"/>
              <a:t>, vol. abs/2011.09269, </a:t>
            </a:r>
            <a:r>
              <a:rPr lang="fr-FR" dirty="0"/>
              <a:t>2020.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https://arxiv.org/abs/2011.09269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D. O. </a:t>
            </a:r>
            <a:r>
              <a:rPr lang="en-US" dirty="0" err="1"/>
              <a:t>Kuts</a:t>
            </a:r>
            <a:r>
              <a:rPr lang="en-US" dirty="0"/>
              <a:t>, “Towards symbolic pointers reasoning in dynamic symbolic execution,” </a:t>
            </a:r>
            <a:r>
              <a:rPr lang="en-US" dirty="0" err="1"/>
              <a:t>CoRR</a:t>
            </a:r>
            <a:r>
              <a:rPr lang="en-US" dirty="0"/>
              <a:t>, vol. abs/2109.03698, 2021. [Online]. Available: </a:t>
            </a:r>
            <a:r>
              <a:rPr lang="en-US" dirty="0">
                <a:hlinkClick r:id="rId3"/>
              </a:rPr>
              <a:t>https://arxiv.org/abs/2109.03698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R. Baldoni, E. Coppa, D. C. D’elia, C. Demetrescu, and I. Finocchi, “A </a:t>
            </a:r>
            <a:r>
              <a:rPr lang="en-US" dirty="0"/>
              <a:t>survey of symbolic execution techniques,” ACM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Surv</a:t>
            </a:r>
            <a:r>
              <a:rPr lang="en-US" dirty="0"/>
              <a:t>., vol. 51, no. 3, may 2018. [Online]. Available: </a:t>
            </a:r>
            <a:r>
              <a:rPr lang="en-US" dirty="0">
                <a:hlinkClick r:id="rId4"/>
              </a:rPr>
              <a:t>https://doi.org/10.1145/3182657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K. Cha, T. Avgerinos, A. Rebert, and D. Brumley, “Unleashing mayhem on binary code,” in IEEE Symposium on Security and Privacy, SP 2012, 21-23 May 2012, San Francisco, California, USA. IEEE Computer Society, 2012, pp. 380–394. [Online]. Available: http://doi.ieeecomputersociety.org/10.1109/SP.2012.31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955A-321A-42F1-A7F8-58A9600D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A0E6-C1EB-4BAB-B81D-AED9C201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73"/>
            <a:ext cx="10818845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Software Vulnerabilities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Analysis – Hybrid Fuzzing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 Problem – Symbolic Execution Limitations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Proposed solution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Results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6D85-AA85-417A-9B35-0904B468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3B687-9AD3-43B9-BADA-3734F485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62" y="1622426"/>
            <a:ext cx="76274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6AA16E-6F72-4615-AB1F-447F1E2A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7" y="2952222"/>
            <a:ext cx="2644775" cy="2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1B0FB7-D873-4B17-BC94-CFBDD2DB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788056"/>
            <a:ext cx="2644775" cy="29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90EE8-480A-4D84-B6E1-4D8E3DB6B0A9}"/>
              </a:ext>
            </a:extLst>
          </p:cNvPr>
          <p:cNvSpPr/>
          <p:nvPr/>
        </p:nvSpPr>
        <p:spPr>
          <a:xfrm>
            <a:off x="1489075" y="2151727"/>
            <a:ext cx="9213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*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18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90EE8-480A-4D84-B6E1-4D8E3DB6B0A9}"/>
              </a:ext>
            </a:extLst>
          </p:cNvPr>
          <p:cNvSpPr/>
          <p:nvPr/>
        </p:nvSpPr>
        <p:spPr>
          <a:xfrm>
            <a:off x="1129771" y="2151727"/>
            <a:ext cx="99324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SYM_VAR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(SYM_VAR *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7115F-B0A7-4419-92D8-F3A5BFD13C47}"/>
              </a:ext>
            </a:extLst>
          </p:cNvPr>
          <p:cNvSpPr/>
          <p:nvPr/>
        </p:nvSpPr>
        <p:spPr>
          <a:xfrm>
            <a:off x="2500304" y="4706272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SYM_VAR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3977F-DD8A-4DA3-8B44-73830F7B5C7E}"/>
              </a:ext>
            </a:extLst>
          </p:cNvPr>
          <p:cNvSpPr/>
          <p:nvPr/>
        </p:nvSpPr>
        <p:spPr>
          <a:xfrm>
            <a:off x="4308491" y="5401965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SYM_VAR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0xb0b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3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35E44-8B85-4296-9415-80D1C5808CB7}"/>
              </a:ext>
            </a:extLst>
          </p:cNvPr>
          <p:cNvSpPr/>
          <p:nvPr/>
        </p:nvSpPr>
        <p:spPr>
          <a:xfrm>
            <a:off x="4610656" y="2207017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0xb0b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C8194-2A60-414F-9759-9AD2CB27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6" y="3369677"/>
            <a:ext cx="2970686" cy="29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0x1337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61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[256] = 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0x0000, 0xc0c1, 0xc181, 0x0140, ...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, const uint8_t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uint8_t </a:t>
            </a:r>
            <a:r>
              <a:rPr lang="en-US" sz="220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 &amp; 0xFF;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if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[0]) == 0x1337) {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error();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2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1514</Words>
  <Application>Microsoft Office PowerPoint</Application>
  <PresentationFormat>Widescreen</PresentationFormat>
  <Paragraphs>185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Source Sans Pro</vt:lpstr>
      <vt:lpstr>Office Theme</vt:lpstr>
      <vt:lpstr>Improving Hybrid Fuzzing Using Debug Information</vt:lpstr>
      <vt:lpstr>Plan</vt:lpstr>
      <vt:lpstr>Software Vulnerabilities</vt:lpstr>
      <vt:lpstr>Software Vulnerabilities</vt:lpstr>
      <vt:lpstr>Hybrid Fuzzing</vt:lpstr>
      <vt:lpstr>Hybrid Fuzzing</vt:lpstr>
      <vt:lpstr>Hybrid Fuzzing</vt:lpstr>
      <vt:lpstr>The Problem</vt:lpstr>
      <vt:lpstr>The Problem</vt:lpstr>
      <vt:lpstr>The Problem</vt:lpstr>
      <vt:lpstr>The Problem. Existing Methods.</vt:lpstr>
      <vt:lpstr>Proposed Solution</vt:lpstr>
      <vt:lpstr>Proposed Solution</vt:lpstr>
      <vt:lpstr>Proposed Solution</vt:lpstr>
      <vt:lpstr>Proposed Solution</vt:lpstr>
      <vt:lpstr>Results</vt:lpstr>
      <vt:lpstr>Thanks for listening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 -</dc:creator>
  <cp:lastModifiedBy>Theodor -</cp:lastModifiedBy>
  <cp:revision>217</cp:revision>
  <dcterms:created xsi:type="dcterms:W3CDTF">2023-03-27T15:28:44Z</dcterms:created>
  <dcterms:modified xsi:type="dcterms:W3CDTF">2023-05-29T12:20:38Z</dcterms:modified>
</cp:coreProperties>
</file>