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60" r:id="rId5"/>
    <p:sldId id="261" r:id="rId6"/>
    <p:sldId id="275" r:id="rId7"/>
    <p:sldId id="258" r:id="rId8"/>
    <p:sldId id="259" r:id="rId9"/>
    <p:sldId id="262" r:id="rId10"/>
    <p:sldId id="276" r:id="rId11"/>
    <p:sldId id="264" r:id="rId12"/>
    <p:sldId id="277" r:id="rId13"/>
    <p:sldId id="265" r:id="rId14"/>
    <p:sldId id="267" r:id="rId15"/>
    <p:sldId id="266" r:id="rId16"/>
    <p:sldId id="268" r:id="rId17"/>
    <p:sldId id="269" r:id="rId18"/>
    <p:sldId id="270" r:id="rId19"/>
    <p:sldId id="272" r:id="rId20"/>
    <p:sldId id="271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07" autoAdjust="0"/>
  </p:normalViewPr>
  <p:slideViewPr>
    <p:cSldViewPr snapToGrid="0">
      <p:cViewPr varScale="1">
        <p:scale>
          <a:sx n="103" d="100"/>
          <a:sy n="103" d="100"/>
        </p:scale>
        <p:origin x="11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55E852-A6A0-435E-8A93-66EBE9C1CE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3EAC8-AA74-4A5C-87AD-7C736B0173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54CCB-23B6-45E9-AC33-0CA8BC230CC1}" type="datetimeFigureOut">
              <a:rPr lang="en-US" smtClean="0"/>
              <a:t>30-May-23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3329B-5FC0-429A-A119-770769529C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31AC-55B3-4EF3-97C0-007F6744C4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A982-450C-4956-95A1-0936A0E8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F5D7-7168-4297-BE48-15E6799DD23B}" type="datetimeFigureOut">
              <a:rPr lang="en-US" smtClean="0"/>
              <a:t>30-May-23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7713-A87A-4FF8-BF33-0E79CC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A7713-A87A-4FF8-BF33-0E79CCE28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A7713-A87A-4FF8-BF33-0E79CCE28E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Предложенная стратегия для запуска </a:t>
            </a:r>
            <a:r>
              <a:rPr lang="en-US" dirty="0"/>
              <a:t>Sydr </a:t>
            </a:r>
            <a:r>
              <a:rPr lang="ru-RU" dirty="0"/>
              <a:t>в режиме моделирования памяти позволила добиться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Все эксперименты проводились на платформе </a:t>
            </a:r>
            <a:r>
              <a:rPr lang="en-US" dirty="0"/>
              <a:t>FuzzBench.</a:t>
            </a:r>
            <a:r>
              <a:rPr lang="ru-RU" dirty="0"/>
              <a:t> </a:t>
            </a:r>
            <a:r>
              <a:rPr lang="ru-RU" sz="1200" dirty="0"/>
              <a:t>Каждая конфигурация была запущена 23 часа</a:t>
            </a:r>
            <a:r>
              <a:rPr lang="en-US" sz="1200" dirty="0"/>
              <a:t>, </a:t>
            </a:r>
            <a:r>
              <a:rPr lang="ru-RU" sz="1200" dirty="0"/>
              <a:t>а результаты были усреднены между 10 запусками</a:t>
            </a:r>
            <a:r>
              <a:rPr lang="en-US" sz="1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A7713-A87A-4FF8-BF33-0E79CCE28E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3B5E-06E7-45E4-AE18-68CEADBE9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15" y="2365131"/>
            <a:ext cx="10398369" cy="158444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EF3F-B373-4B29-B447-CD24E8D8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15" y="41999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1067-448A-4329-BB2D-4A8C995B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74E-6AD7-43F6-A6B0-C68A55E11830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2B1A-B691-4417-98D9-56F17487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A32C-827B-4DCB-A71E-BF2D6C07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73F0D-5954-48C2-97C2-42F348C44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" y="417192"/>
            <a:ext cx="1565032" cy="156628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B9C98BE9-0E51-4830-B2AA-9217E050A50F}"/>
              </a:ext>
            </a:extLst>
          </p:cNvPr>
          <p:cNvSpPr txBox="1">
            <a:spLocks/>
          </p:cNvSpPr>
          <p:nvPr userDrawn="1"/>
        </p:nvSpPr>
        <p:spPr>
          <a:xfrm>
            <a:off x="2754922" y="766952"/>
            <a:ext cx="6682154" cy="78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0212-07EE-4F48-BC3F-7C4058EB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E7194-7A2B-478A-B99A-CF389C03A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9A16-7346-48A6-920C-37D0CA81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881-E1CA-447B-9FD5-6E619E8930F6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A7D5-70DD-43D1-B13C-97542008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ADFFB-61D7-4B2D-80E3-4AC4F3DF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42061-0B44-45F9-8DBA-D89CD3412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4A075-5528-4E3E-B24E-182F31B51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FADE-0BB6-4C41-BBE6-B32F6EC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813E-867B-4C24-946A-3A32657137EA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A5F0-FDB2-4944-9920-E0A9E1FB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D465-B27E-411D-A189-9A27F3D4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A4E7-C12B-4DED-B80B-39D719EE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776" y="222673"/>
            <a:ext cx="8927123" cy="9290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292B-AAAD-4E93-92EC-4DA43F64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6BFC-C120-4FE8-A5A2-A604D93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2A50-B62F-4D91-A760-7A1691C9B0C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BD94-BBBD-4857-92D5-2888F315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1315-C1FE-4445-BC32-E46C8F09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F98C6FB7-7D3F-446B-90DA-23B9EAF76D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15C2F-C6B0-40B5-A9EE-A2509EA812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" y="185738"/>
            <a:ext cx="1009173" cy="10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0F2F-7895-4770-8F1A-28240A96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B15C-8462-4F35-93CE-74A71EB6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5473-410C-46CC-8F48-A904F972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B57A-0BCF-4102-8230-F514158290D9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F4B2-4F6F-4FD4-86B8-E2EF44AD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9D08-48C1-4829-9B55-6D22BB3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CD89-A485-495E-9FA6-8B8FAD6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31AF-F3DF-4DA0-8121-A3786F33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03799-84F5-4B21-977D-6E133A953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89BC6-8112-4DE4-9F8B-8A3F411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4720-9D1D-416D-AAE0-27BEA5938A42}" type="datetime1">
              <a:rPr lang="en-US" smtClean="0"/>
              <a:t>30-May-23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06749-489D-4101-89A0-ED4CA9F6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02166-FBA7-46A8-A0FE-BF76C067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39BB-7270-438B-BDD5-423A87AA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C2E73-949F-4437-8FB3-A18AB594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390DF-EEBD-4622-8500-F91BCCCE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F76E-E929-4C79-A449-EBF4E21BA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32555-45FF-4967-9C37-79A470E5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0B9DF-459C-4611-B99F-136A1CAB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D3B-FF9B-414D-BEF8-6C1CFCEAFBC0}" type="datetime1">
              <a:rPr lang="en-US" smtClean="0"/>
              <a:t>30-May-23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7C1B1-A878-4E5E-ABEA-E314FC7C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D99A7-CC71-44A2-8744-76F35FC3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5DBC-5AF5-4350-9783-889A5C36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EC4BF-7D8A-4556-AFB4-5EAD2F30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CD-704D-48A4-9669-BD7BDA58EAC9}" type="datetime1">
              <a:rPr lang="en-US" smtClean="0"/>
              <a:t>30-May-23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AB075-0E7B-41B6-B81E-BB38A312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D0928-F057-482A-A2BE-52A2BFC4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58B98-E94F-41EE-9824-55CACF63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12C2-E9B5-48F5-95E7-D3D4AA127DA7}" type="datetime1">
              <a:rPr lang="en-US" smtClean="0"/>
              <a:t>30-May-23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43D93-B4C0-4A20-ADC7-A3E08C1C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70CC4-9ED9-4B34-97C6-6E80356D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92D3-8303-49E9-8BCC-75A508A4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C822-B0CD-4B11-905C-324F8728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1B665-B3C9-4E24-BB9C-25E7D31DE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582E-D6E0-4EA0-8868-05D2D64F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DFA9-7479-4213-A3A4-9B8131E34B1E}" type="datetime1">
              <a:rPr lang="en-US" smtClean="0"/>
              <a:t>30-May-23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65D1A-C69F-4F74-AFFB-9FF2EC60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283-6D07-4585-A788-F50DFAA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0FBB-554E-4ED4-A7A3-0402165B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A1A1F-1D2F-4001-8DEB-FB2053B5C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FF02-F5CC-4651-85BD-EAA6825B4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134E-0768-4659-95A5-0C2283AD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14E-B108-471C-8348-1873D62A1AC6}" type="datetime1">
              <a:rPr lang="en-US" smtClean="0"/>
              <a:t>30-May-23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E1F8F-AD73-4B85-BAAB-CCACAD3B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0817A-2ACE-42DA-AD37-365AF8C8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B4B1B-2216-4052-BBA4-4CB69A0A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E6BF-9B83-456B-B945-9C5FEE16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24261-2258-465D-AB26-298B3F8D2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144C-D132-4A2E-8185-3C40776F3351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BD91-172C-4CF7-A161-A4EC2EBA4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51ED-FFF4-4346-9802-A3F8A4B6A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6FB7-7D3F-446B-90DA-23B9EAF7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hdays.com/broadcast/?tag=fast-track&amp;talk=33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F9B3-598D-4F98-B41F-7FE399BA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15" y="2805572"/>
            <a:ext cx="10398369" cy="1584448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ru-RU" dirty="0"/>
              <a:t>Гибридный Фаззинг Фреймворка </a:t>
            </a:r>
            <a:br>
              <a:rPr lang="en-US" dirty="0"/>
            </a:br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87D3-7273-439F-85CF-31EFBE81E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15" y="5260157"/>
            <a:ext cx="9144000" cy="1274250"/>
          </a:xfrm>
        </p:spPr>
        <p:txBody>
          <a:bodyPr/>
          <a:lstStyle/>
          <a:p>
            <a:pPr algn="l"/>
            <a:r>
              <a:rPr lang="ru-RU" dirty="0"/>
              <a:t>Теодор Арсений Ларионов-Тришкин</a:t>
            </a:r>
          </a:p>
          <a:p>
            <a:pPr algn="l"/>
            <a:r>
              <a:rPr lang="en-US" sz="1800" dirty="0"/>
              <a:t>tlarionovtrishkin@edu.hse.ru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5CCCB0-3245-4A60-A759-F8493204374B}"/>
              </a:ext>
            </a:extLst>
          </p:cNvPr>
          <p:cNvSpPr txBox="1">
            <a:spLocks/>
          </p:cNvSpPr>
          <p:nvPr/>
        </p:nvSpPr>
        <p:spPr>
          <a:xfrm>
            <a:off x="4424312" y="1010241"/>
            <a:ext cx="3343373" cy="44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/>
              <a:t>НИУ ВШЭ</a:t>
            </a:r>
            <a:r>
              <a:rPr lang="en-US" sz="1800" dirty="0"/>
              <a:t>, </a:t>
            </a:r>
            <a:r>
              <a:rPr lang="ru-RU" sz="1800" dirty="0"/>
              <a:t>МИЭМ</a:t>
            </a:r>
            <a:r>
              <a:rPr lang="en-US" sz="1800" dirty="0"/>
              <a:t>, </a:t>
            </a:r>
            <a:r>
              <a:rPr lang="ru-RU" sz="1800" dirty="0"/>
              <a:t>ИБ</a:t>
            </a:r>
            <a:r>
              <a:rPr lang="en-US" sz="1800" dirty="0"/>
              <a:t>, </a:t>
            </a:r>
            <a:r>
              <a:rPr lang="ru-RU" sz="1800" dirty="0"/>
              <a:t>4 курс</a:t>
            </a:r>
            <a:endParaRPr lang="en-US" sz="1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4B544B-DDA5-4026-BF8A-6C5E81625F7B}"/>
              </a:ext>
            </a:extLst>
          </p:cNvPr>
          <p:cNvSpPr txBox="1">
            <a:spLocks/>
          </p:cNvSpPr>
          <p:nvPr/>
        </p:nvSpPr>
        <p:spPr>
          <a:xfrm>
            <a:off x="9723747" y="1021241"/>
            <a:ext cx="1692113" cy="44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/>
              <a:t>30 мая 2023 г.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D720-66B3-4F70-A101-EB145314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Поверхности Атаки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A5EE-B18C-4892-B2F4-9383A9F9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45" y="2205868"/>
            <a:ext cx="10674310" cy="24462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Найденные цели для тестирования</a:t>
            </a:r>
            <a:r>
              <a:rPr lang="en-US" sz="3600" dirty="0"/>
              <a:t>:</a:t>
            </a:r>
            <a:endParaRPr lang="ru-RU" sz="3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3600" dirty="0"/>
              <a:t>Загрузка </a:t>
            </a:r>
            <a:r>
              <a:rPr lang="ru-RU" sz="3600" dirty="0" err="1"/>
              <a:t>предобученных</a:t>
            </a:r>
            <a:r>
              <a:rPr lang="ru-RU" sz="3600" dirty="0"/>
              <a:t> моделей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3600" dirty="0"/>
              <a:t>Протокол удаленного взаимодействия </a:t>
            </a:r>
            <a:r>
              <a:rPr lang="en-US" sz="3600" dirty="0"/>
              <a:t>(RPC)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63F30-5BAF-4851-87BD-07AB7F31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</a:t>
            </a:r>
            <a:r>
              <a:rPr lang="ru-RU" dirty="0" err="1"/>
              <a:t>Фаззингу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A3C18-431C-4ECF-A716-A93BD3C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E8C1B-679A-434B-A718-C64A466F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610" y="2396817"/>
            <a:ext cx="9682779" cy="206436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3600" dirty="0"/>
              <a:t>Разработка фаззинг-оберток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3600" dirty="0"/>
              <a:t>Создание изначального тестового корпуса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3600" dirty="0"/>
              <a:t>Упаковка цели в докер-образ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FEB9FD-30F2-46D5-8432-81FF6DD18E39}"/>
              </a:ext>
            </a:extLst>
          </p:cNvPr>
          <p:cNvSpPr txBox="1">
            <a:spLocks/>
          </p:cNvSpPr>
          <p:nvPr/>
        </p:nvSpPr>
        <p:spPr>
          <a:xfrm>
            <a:off x="1794040" y="5444536"/>
            <a:ext cx="8603916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440"/>
              </a:rPr>
              <a:t>PyTorch Fuzzing”, p. 28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115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</a:t>
            </a:r>
            <a:r>
              <a:rPr lang="ru-RU" dirty="0" err="1"/>
              <a:t>Фаззингу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A3C18-431C-4ECF-A716-A93BD3C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3E38-63FE-4F44-B3B8-4399CB0E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95" y="1431488"/>
            <a:ext cx="8970010" cy="49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9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Пайплайн</a:t>
            </a:r>
            <a:r>
              <a:rPr lang="ru-RU" dirty="0"/>
              <a:t> Динамического Анализа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BAF50-3606-4EE4-B2FF-06ACFFDF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B0E3F-9E8D-415B-855E-E9BF496CD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55" y="1329428"/>
            <a:ext cx="5542490" cy="48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9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8" y="2198741"/>
            <a:ext cx="9975099" cy="24605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dirty="0"/>
              <a:t>Улучшения инструмента для гибридного фаззинга </a:t>
            </a:r>
            <a:r>
              <a:rPr lang="en-US" sz="7200" dirty="0"/>
              <a:t>Sydr-Fuzz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04169-905C-4716-8849-B08C2FC5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EB0954-8634-4E5D-A2A3-A4974622B62F}"/>
              </a:ext>
            </a:extLst>
          </p:cNvPr>
          <p:cNvSpPr txBox="1">
            <a:spLocks/>
          </p:cNvSpPr>
          <p:nvPr/>
        </p:nvSpPr>
        <p:spPr>
          <a:xfrm>
            <a:off x="1794040" y="5444536"/>
            <a:ext cx="8603916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440"/>
              </a:rPr>
              <a:t>Hybrid Fuzzer Improvements”, pp. 35-39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796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Оптимизация механизма верификации срабатываний предикатов безопасности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4AA9-00D8-4E8E-8C7F-1DE025CA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141FE6-A376-4EA7-A7D2-B1C9409ABE36}"/>
              </a:ext>
            </a:extLst>
          </p:cNvPr>
          <p:cNvSpPr txBox="1">
            <a:spLocks/>
          </p:cNvSpPr>
          <p:nvPr/>
        </p:nvSpPr>
        <p:spPr>
          <a:xfrm>
            <a:off x="1794040" y="5444536"/>
            <a:ext cx="8603916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728"/>
              </a:rPr>
              <a:t>Enhancing Security Invariants Checking Mechanism</a:t>
            </a:r>
            <a:r>
              <a:rPr lang="en-US" sz="2000" dirty="0">
                <a:latin typeface="SFBX1440"/>
              </a:rPr>
              <a:t>”, p. 37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957E9-1CF0-42BC-9B9D-CCA04BCB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12" y="1761372"/>
            <a:ext cx="6783572" cy="33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7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Стратегия запуска </a:t>
            </a:r>
            <a:r>
              <a:rPr lang="en-US" sz="3600" dirty="0"/>
              <a:t>Sydr </a:t>
            </a:r>
            <a:r>
              <a:rPr lang="ru-RU" sz="3600" dirty="0"/>
              <a:t>в режиме моделирования памяти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5CAD57-B292-4C96-9C2E-7B74F1EF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35" y="1676045"/>
            <a:ext cx="7236930" cy="43391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29F0-E186-49F1-8260-3BA0C015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8" y="2198741"/>
            <a:ext cx="9975099" cy="2460517"/>
          </a:xfrm>
        </p:spPr>
        <p:txBody>
          <a:bodyPr>
            <a:normAutofit/>
          </a:bodyPr>
          <a:lstStyle/>
          <a:p>
            <a:pPr algn="ctr"/>
            <a:r>
              <a:rPr lang="ru-RU" sz="9600" dirty="0"/>
              <a:t>Результаты</a:t>
            </a:r>
            <a:endParaRPr lang="en-US" sz="9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0B599B-CBCF-45E3-9951-0C99A76B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36BB59-62A7-4D8D-9D46-4548A2DB4F52}"/>
              </a:ext>
            </a:extLst>
          </p:cNvPr>
          <p:cNvSpPr txBox="1">
            <a:spLocks/>
          </p:cNvSpPr>
          <p:nvPr/>
        </p:nvSpPr>
        <p:spPr>
          <a:xfrm>
            <a:off x="1794040" y="5444536"/>
            <a:ext cx="8603916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440"/>
              </a:rPr>
              <a:t>Results”, pp. 40-47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47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Найденные ошибки в </a:t>
            </a:r>
            <a:r>
              <a:rPr lang="en-US" sz="3600" dirty="0"/>
              <a:t>PyTorch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A5EE-B18C-4892-B2F4-9383A9F9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92" y="1708069"/>
            <a:ext cx="10857614" cy="396810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3800" b="1" dirty="0"/>
              <a:t>17 Ошибок </a:t>
            </a:r>
            <a:r>
              <a:rPr lang="ru-RU" sz="3800" dirty="0"/>
              <a:t>было найдено</a:t>
            </a:r>
            <a:r>
              <a:rPr lang="en-US" sz="3800" dirty="0"/>
              <a:t>, </a:t>
            </a:r>
            <a:r>
              <a:rPr lang="ru-RU" sz="3800" dirty="0"/>
              <a:t>и </a:t>
            </a:r>
            <a:r>
              <a:rPr lang="ru-RU" sz="3800" b="1" dirty="0"/>
              <a:t>5 </a:t>
            </a:r>
            <a:r>
              <a:rPr lang="ru-RU" sz="3800" b="1" dirty="0" err="1"/>
              <a:t>пулл-реквестов</a:t>
            </a:r>
            <a:r>
              <a:rPr lang="ru-RU" sz="3800" b="1" dirty="0"/>
              <a:t> </a:t>
            </a:r>
            <a:r>
              <a:rPr lang="ru-RU" sz="3800" dirty="0"/>
              <a:t>с исправлениями отправлено</a:t>
            </a:r>
            <a:r>
              <a:rPr lang="en-US" sz="3800" dirty="0"/>
              <a:t>:</a:t>
            </a:r>
            <a:endParaRPr lang="ru-RU" sz="3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#94300: Add size check before calling stack_.at(</a:t>
            </a:r>
            <a:r>
              <a:rPr lang="en-US" dirty="0" err="1"/>
              <a:t>dict_pos</a:t>
            </a:r>
            <a:r>
              <a:rPr lang="en-US" dirty="0"/>
              <a:t>) in unpickler.cpp</a:t>
            </a:r>
            <a:endParaRPr lang="ru-RU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#94298: Add stack emptiness checks inside interpreter.cpp</a:t>
            </a:r>
            <a:endParaRPr lang="ru-RU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#94297: Add size check before calling .back() in </a:t>
            </a:r>
            <a:r>
              <a:rPr lang="en-US" dirty="0" err="1"/>
              <a:t>rpc</a:t>
            </a:r>
            <a:r>
              <a:rPr lang="en-US" dirty="0"/>
              <a:t>/script_call.cpp</a:t>
            </a:r>
            <a:endParaRPr lang="ru-RU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#94295: Add exception handlers for </a:t>
            </a:r>
            <a:r>
              <a:rPr lang="en-US" dirty="0" err="1"/>
              <a:t>stoll</a:t>
            </a:r>
            <a:r>
              <a:rPr lang="en-US" dirty="0"/>
              <a:t> in schema_type_parser.cpp</a:t>
            </a:r>
            <a:endParaRPr lang="ru-RU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#91401: Add out-of-bounds checks inside irparser.cpp and unpickler.cpp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581E8-EE8A-4190-9FDB-82A92B21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ABBC25-15AF-48AD-A826-44C6023A09BA}"/>
              </a:ext>
            </a:extLst>
          </p:cNvPr>
          <p:cNvSpPr txBox="1">
            <a:spLocks/>
          </p:cNvSpPr>
          <p:nvPr/>
        </p:nvSpPr>
        <p:spPr>
          <a:xfrm>
            <a:off x="4724398" y="5970413"/>
            <a:ext cx="2743201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440"/>
              </a:rPr>
              <a:t>Results”, p. 40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717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776" y="222673"/>
            <a:ext cx="8927123" cy="929023"/>
          </a:xfrm>
        </p:spPr>
        <p:txBody>
          <a:bodyPr>
            <a:noAutofit/>
          </a:bodyPr>
          <a:lstStyle/>
          <a:p>
            <a:r>
              <a:rPr lang="ru-RU" sz="2800" dirty="0"/>
              <a:t>Замеры производительности оптимизированного механизма</a:t>
            </a:r>
            <a:r>
              <a:rPr lang="en-US" sz="2800" dirty="0"/>
              <a:t> </a:t>
            </a:r>
            <a:r>
              <a:rPr lang="ru-RU" sz="2800" dirty="0"/>
              <a:t>верификации срабатываний предикатов безопасности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F7494-A996-44EB-BE4D-3BE05D7A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163F94-8C58-4B50-B998-E496FB48F29E}"/>
              </a:ext>
            </a:extLst>
          </p:cNvPr>
          <p:cNvSpPr txBox="1">
            <a:spLocks/>
          </p:cNvSpPr>
          <p:nvPr/>
        </p:nvSpPr>
        <p:spPr>
          <a:xfrm>
            <a:off x="4724398" y="5980818"/>
            <a:ext cx="2743201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440"/>
              </a:rPr>
              <a:t>Results”, p. 45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7542E-0E06-4484-85CC-35E5314E96F9}"/>
              </a:ext>
            </a:extLst>
          </p:cNvPr>
          <p:cNvSpPr/>
          <p:nvPr/>
        </p:nvSpPr>
        <p:spPr>
          <a:xfrm>
            <a:off x="1447798" y="2380796"/>
            <a:ext cx="9296403" cy="2096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4000" dirty="0"/>
              <a:t>Производительность механизма для верификации срабатываний предикатов безопасности была улучшена на </a:t>
            </a:r>
            <a:r>
              <a:rPr lang="en-US" sz="4000" dirty="0"/>
              <a:t>~99%.</a:t>
            </a:r>
          </a:p>
        </p:txBody>
      </p:sp>
    </p:spTree>
    <p:extLst>
      <p:ext uri="{BB962C8B-B14F-4D97-AF65-F5344CB8AC3E}">
        <p14:creationId xmlns:p14="http://schemas.microsoft.com/office/powerpoint/2010/main" val="40285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A5EE-B18C-4892-B2F4-9383A9F9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769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dirty="0"/>
              <a:t>Исследование существующих подходов гибридного фаззинга</a:t>
            </a:r>
            <a:endParaRPr lang="en-US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dirty="0"/>
              <a:t>Оценка поверхности атаки фреймворка </a:t>
            </a:r>
            <a:r>
              <a:rPr lang="en-US" dirty="0"/>
              <a:t>PyTorch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dirty="0"/>
              <a:t>Проведение фаззинг-тестирования, исправление найденных ошибок во фреймворке PyTorch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dirty="0"/>
              <a:t>Реализация предложенных улучшений для инструмента </a:t>
            </a:r>
            <a:r>
              <a:rPr lang="en-US" dirty="0"/>
              <a:t>Sydr-Fuzz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dirty="0"/>
              <a:t>Экспериментальная оценка предложенных улучшения для </a:t>
            </a:r>
            <a:r>
              <a:rPr lang="en-US" dirty="0"/>
              <a:t>Sydr</a:t>
            </a:r>
            <a:r>
              <a:rPr lang="ru-RU" dirty="0"/>
              <a:t>-</a:t>
            </a:r>
            <a:r>
              <a:rPr lang="en-US" dirty="0"/>
              <a:t>Fuzz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14DE8-3A28-4AA0-BC66-55DFD541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8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Экспериментальные результаты для предложенной стратегии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120FB-950D-4DBC-8893-6328454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3157BB-F16B-4131-A874-A2FFBDB2C5E7}"/>
              </a:ext>
            </a:extLst>
          </p:cNvPr>
          <p:cNvSpPr txBox="1">
            <a:spLocks/>
          </p:cNvSpPr>
          <p:nvPr/>
        </p:nvSpPr>
        <p:spPr>
          <a:xfrm>
            <a:off x="4724398" y="5980818"/>
            <a:ext cx="2743201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440"/>
              </a:rPr>
              <a:t>Results”, p. 44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4210C-45DD-40E2-8535-98C7240C5438}"/>
              </a:ext>
            </a:extLst>
          </p:cNvPr>
          <p:cNvSpPr/>
          <p:nvPr/>
        </p:nvSpPr>
        <p:spPr>
          <a:xfrm>
            <a:off x="913466" y="2176285"/>
            <a:ext cx="10365063" cy="2505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3600" dirty="0"/>
              <a:t>Стратегия запуска </a:t>
            </a:r>
            <a:r>
              <a:rPr lang="en-US" sz="3600" dirty="0"/>
              <a:t>Sydr </a:t>
            </a:r>
            <a:r>
              <a:rPr lang="ru-RU" sz="3600" dirty="0"/>
              <a:t>в режиме моделирования памяти позволила добиться наиболее высокого покрытия кода</a:t>
            </a:r>
            <a:r>
              <a:rPr lang="en-US" sz="3600" dirty="0"/>
              <a:t>, </a:t>
            </a:r>
            <a:r>
              <a:rPr lang="ru-RU" sz="3600" dirty="0"/>
              <a:t>показав результат на </a:t>
            </a:r>
            <a:r>
              <a:rPr lang="en-US" sz="3600" dirty="0"/>
              <a:t>~2% </a:t>
            </a:r>
            <a:r>
              <a:rPr lang="ru-RU" sz="3600" dirty="0"/>
              <a:t>лучше</a:t>
            </a:r>
            <a:r>
              <a:rPr lang="en-US" sz="3600" dirty="0"/>
              <a:t>, </a:t>
            </a:r>
            <a:r>
              <a:rPr lang="ru-RU" sz="3600" dirty="0"/>
              <a:t>чем </a:t>
            </a:r>
            <a:r>
              <a:rPr lang="en-US" sz="3600" dirty="0"/>
              <a:t>Sydr </a:t>
            </a:r>
            <a:r>
              <a:rPr lang="ru-RU" sz="3600" dirty="0"/>
              <a:t>без данной стратегии.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153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Выступление на конференции </a:t>
            </a:r>
            <a:r>
              <a:rPr lang="en-US" sz="3600" dirty="0"/>
              <a:t>Positive Hack Days (PHD)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C3F63-171C-4541-8E42-A82063DC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0912" y="6356350"/>
            <a:ext cx="692888" cy="365125"/>
          </a:xfrm>
        </p:spPr>
        <p:txBody>
          <a:bodyPr/>
          <a:lstStyle/>
          <a:p>
            <a:fld id="{F98C6FB7-7D3F-446B-90DA-23B9EAF76D1E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5F681-9814-47D9-BA84-BF91CE75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88" y="1477812"/>
            <a:ext cx="8871823" cy="4448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EBD18-3E0C-45C4-88CB-BDFCE1920A7C}"/>
              </a:ext>
            </a:extLst>
          </p:cNvPr>
          <p:cNvSpPr txBox="1"/>
          <p:nvPr/>
        </p:nvSpPr>
        <p:spPr>
          <a:xfrm>
            <a:off x="3129289" y="6171684"/>
            <a:ext cx="593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3"/>
              </a:rPr>
              <a:t>Ищем баги в PyTorch с помощью непрерывного фаззинга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2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32" y="1736827"/>
            <a:ext cx="11281512" cy="24605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9600" dirty="0"/>
              <a:t>Спасибо за внимание!</a:t>
            </a:r>
            <a:endParaRPr lang="en-US" sz="9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46DD73-0C32-4D6A-9742-9A99073D81EF}"/>
              </a:ext>
            </a:extLst>
          </p:cNvPr>
          <p:cNvSpPr txBox="1">
            <a:spLocks/>
          </p:cNvSpPr>
          <p:nvPr/>
        </p:nvSpPr>
        <p:spPr>
          <a:xfrm>
            <a:off x="4080828" y="4776911"/>
            <a:ext cx="4030343" cy="1230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Вопросы</a:t>
            </a:r>
            <a:r>
              <a:rPr lang="en-US" sz="48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FEF54-C66E-49EB-972E-FF2BF399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9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50" y="2064409"/>
            <a:ext cx="10150295" cy="27291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dirty="0"/>
              <a:t>Обзор подходов к поиску ошибок в ПО</a:t>
            </a:r>
            <a:r>
              <a:rPr lang="en-US" sz="7200" dirty="0"/>
              <a:t> </a:t>
            </a:r>
            <a:r>
              <a:rPr lang="ru-RU" sz="7200" dirty="0"/>
              <a:t>методами динамического анализа</a:t>
            </a:r>
            <a:endParaRPr lang="en-US" sz="7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2CA886-8DF2-417F-813C-3D2F2098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DA3CF1-688D-4C56-BCA3-DE1B2C130577}"/>
              </a:ext>
            </a:extLst>
          </p:cNvPr>
          <p:cNvSpPr txBox="1">
            <a:spLocks/>
          </p:cNvSpPr>
          <p:nvPr/>
        </p:nvSpPr>
        <p:spPr>
          <a:xfrm>
            <a:off x="1794040" y="5444536"/>
            <a:ext cx="8603916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440"/>
              </a:rPr>
              <a:t>Software Security Analysis Techniques”, pp. 7-22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049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Фаззинг</a:t>
            </a:r>
            <a:r>
              <a:rPr lang="en-US" dirty="0"/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F564A7-C1F9-4C3E-8C6E-DFE39694B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61" y="1457978"/>
            <a:ext cx="7640077" cy="4717271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42D716-8927-4261-BDB3-C9F747B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Символьная Интерпретация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60F100-C94A-4DFB-A5F3-51015B35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5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F9B1781-5DF0-4B29-911E-942A1B228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46" y="1920239"/>
            <a:ext cx="9812507" cy="3662979"/>
          </a:xfrm>
        </p:spPr>
      </p:pic>
    </p:spTree>
    <p:extLst>
      <p:ext uri="{BB962C8B-B14F-4D97-AF65-F5344CB8AC3E}">
        <p14:creationId xmlns:p14="http://schemas.microsoft.com/office/powerpoint/2010/main" val="73060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Символьная Интерпретация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532EC4-5383-424F-92DD-E4693E614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18" y="1631990"/>
            <a:ext cx="8857359" cy="30260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22959-4973-4B98-AEF0-4CF08E42D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43" y="4851909"/>
            <a:ext cx="5469707" cy="148176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53EA7E-7914-4044-95BA-A170F621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8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8" y="2450848"/>
            <a:ext cx="9975099" cy="1956304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Поиск ошибок в </a:t>
            </a:r>
            <a:r>
              <a:rPr lang="en-US" sz="7200" dirty="0"/>
              <a:t>PyTorch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2C48-2629-4CAB-8AC4-3461FED1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258ED6-7008-4C3C-A294-76CEB0796B3A}"/>
              </a:ext>
            </a:extLst>
          </p:cNvPr>
          <p:cNvSpPr txBox="1">
            <a:spLocks/>
          </p:cNvSpPr>
          <p:nvPr/>
        </p:nvSpPr>
        <p:spPr>
          <a:xfrm>
            <a:off x="1794040" y="5444536"/>
            <a:ext cx="8603916" cy="75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Глава – </a:t>
            </a:r>
            <a:r>
              <a:rPr lang="en-US" sz="2000" dirty="0"/>
              <a:t>“</a:t>
            </a:r>
            <a:r>
              <a:rPr lang="en-US" sz="2000" dirty="0">
                <a:latin typeface="SFBX1440"/>
              </a:rPr>
              <a:t>PyTorch Fuzzing”, pp. 23-34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56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A5EE-B18C-4892-B2F4-9383A9F9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4000" dirty="0"/>
              <a:t>PyTorch </a:t>
            </a:r>
            <a:r>
              <a:rPr lang="ru-RU" sz="4000" dirty="0"/>
              <a:t>является фундаментальным блоком во многих </a:t>
            </a:r>
            <a:r>
              <a:rPr lang="en-US" sz="4000" dirty="0"/>
              <a:t>AI/ML </a:t>
            </a:r>
            <a:r>
              <a:rPr lang="ru-RU" sz="4000" dirty="0"/>
              <a:t>приложениях</a:t>
            </a:r>
            <a:r>
              <a:rPr lang="en-US" sz="4000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4000" dirty="0"/>
              <a:t>Фреймворк разрабатывается с невероятной скоростью. Это приводит к тому</a:t>
            </a:r>
            <a:r>
              <a:rPr lang="en-US" sz="4000" dirty="0"/>
              <a:t>, </a:t>
            </a:r>
            <a:r>
              <a:rPr lang="ru-RU" sz="4000" dirty="0"/>
              <a:t>что многие ошибки не успевают найти.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4000" dirty="0"/>
              <a:t>PyTorch </a:t>
            </a:r>
            <a:r>
              <a:rPr lang="ru-RU" sz="4000" dirty="0"/>
              <a:t>не фаззится разработчиками</a:t>
            </a:r>
            <a:r>
              <a:rPr lang="en-US" sz="4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F2CB-C566-4E5D-A327-F9CB11B0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453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E381-714E-4F1D-A57D-5CC4831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Поверхности Атаки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63F30-5BAF-4851-87BD-07AB7F31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FB7-7D3F-446B-90DA-23B9EAF76D1E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87F9D25-CE4C-40A9-ADA0-D61409E8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200" dirty="0"/>
              <a:t>Ручной Анализ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+ </a:t>
            </a:r>
            <a:r>
              <a:rPr lang="ru-RU" sz="3200" dirty="0"/>
              <a:t>Позволяет найти наиболее интересные цели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- </a:t>
            </a:r>
            <a:r>
              <a:rPr lang="ru-RU" sz="3200" dirty="0"/>
              <a:t>Время затратный</a:t>
            </a:r>
            <a:endParaRPr lang="en-US" sz="3200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2D43638-8E9C-400E-99B2-F6470427627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3200" dirty="0"/>
              <a:t>Автоматический Анализ</a:t>
            </a:r>
            <a:endParaRPr lang="en-US" sz="32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/>
              <a:t>+ </a:t>
            </a:r>
            <a:r>
              <a:rPr lang="ru-RU" sz="3200" dirty="0"/>
              <a:t>Позволяет найти интересные точки входа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3200" dirty="0"/>
              <a:t>+ Применим на больших кодовых базах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3200" dirty="0"/>
              <a:t>- Не </a:t>
            </a:r>
            <a:r>
              <a:rPr lang="en-US" sz="3200" dirty="0"/>
              <a:t>“</a:t>
            </a:r>
            <a:r>
              <a:rPr lang="ru-RU" sz="3200" dirty="0"/>
              <a:t>понимает</a:t>
            </a:r>
            <a:r>
              <a:rPr lang="en-US" sz="3200" dirty="0"/>
              <a:t>” </a:t>
            </a:r>
            <a:r>
              <a:rPr lang="ru-RU" sz="3200" dirty="0"/>
              <a:t>код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520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62E6A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HSE Sans"/>
        <a:ea typeface=""/>
        <a:cs typeface=""/>
      </a:majorFont>
      <a:minorFont>
        <a:latin typeface="HS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525</Words>
  <Application>Microsoft Office PowerPoint</Application>
  <PresentationFormat>Widescreen</PresentationFormat>
  <Paragraphs>94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HSE Sans</vt:lpstr>
      <vt:lpstr>SFBX1440</vt:lpstr>
      <vt:lpstr>SFBX1728</vt:lpstr>
      <vt:lpstr>Office Theme</vt:lpstr>
      <vt:lpstr>Гибридный Фаззинг Фреймворка  PyTorch</vt:lpstr>
      <vt:lpstr>Цели и Задачи</vt:lpstr>
      <vt:lpstr>Обзор подходов к поиску ошибок в ПО методами динамического анализа</vt:lpstr>
      <vt:lpstr>Что Такое Фаззинг?</vt:lpstr>
      <vt:lpstr>Символьная Интерпретация</vt:lpstr>
      <vt:lpstr>Символьная Интерпретация</vt:lpstr>
      <vt:lpstr>Поиск ошибок в PyTorch</vt:lpstr>
      <vt:lpstr>Мотивация</vt:lpstr>
      <vt:lpstr>Определение Поверхности Атаки</vt:lpstr>
      <vt:lpstr>Определение Поверхности Атаки</vt:lpstr>
      <vt:lpstr>Подготовка к Фаззингу</vt:lpstr>
      <vt:lpstr>Подготовка к Фаззингу</vt:lpstr>
      <vt:lpstr>Пайплайн Динамического Анализа</vt:lpstr>
      <vt:lpstr>Улучшения инструмента для гибридного фаззинга Sydr-Fuzz</vt:lpstr>
      <vt:lpstr>Оптимизация механизма верификации срабатываний предикатов безопасности</vt:lpstr>
      <vt:lpstr>Стратегия запуска Sydr в режиме моделирования памяти</vt:lpstr>
      <vt:lpstr>Результаты</vt:lpstr>
      <vt:lpstr>Найденные ошибки в PyTorch</vt:lpstr>
      <vt:lpstr>Замеры производительности оптимизированного механизма верификации срабатываний предикатов безопасности</vt:lpstr>
      <vt:lpstr>Экспериментальные результаты для предложенной стратегии</vt:lpstr>
      <vt:lpstr>Выступление на конференции Positive Hack Days (PHD) 2023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 -</dc:creator>
  <cp:lastModifiedBy>Theodor -</cp:lastModifiedBy>
  <cp:revision>190</cp:revision>
  <dcterms:created xsi:type="dcterms:W3CDTF">2023-05-29T10:01:26Z</dcterms:created>
  <dcterms:modified xsi:type="dcterms:W3CDTF">2023-05-30T06:53:02Z</dcterms:modified>
</cp:coreProperties>
</file>