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1" r:id="rId3"/>
    <p:sldId id="303" r:id="rId4"/>
    <p:sldId id="260" r:id="rId5"/>
    <p:sldId id="263" r:id="rId6"/>
    <p:sldId id="269" r:id="rId7"/>
    <p:sldId id="264" r:id="rId8"/>
    <p:sldId id="305" r:id="rId9"/>
    <p:sldId id="286" r:id="rId10"/>
    <p:sldId id="290" r:id="rId11"/>
    <p:sldId id="289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6" r:id="rId20"/>
    <p:sldId id="266" r:id="rId21"/>
    <p:sldId id="267" r:id="rId22"/>
    <p:sldId id="283" r:id="rId23"/>
    <p:sldId id="284" r:id="rId24"/>
    <p:sldId id="285" r:id="rId25"/>
    <p:sldId id="299" r:id="rId26"/>
    <p:sldId id="300" r:id="rId27"/>
    <p:sldId id="302" r:id="rId28"/>
    <p:sldId id="304" r:id="rId29"/>
    <p:sldId id="268" r:id="rId30"/>
    <p:sldId id="306" r:id="rId31"/>
    <p:sldId id="272" r:id="rId32"/>
    <p:sldId id="273" r:id="rId33"/>
    <p:sldId id="308" r:id="rId34"/>
    <p:sldId id="274" r:id="rId35"/>
    <p:sldId id="275" r:id="rId36"/>
    <p:sldId id="277" r:id="rId37"/>
    <p:sldId id="276" r:id="rId38"/>
    <p:sldId id="278" r:id="rId39"/>
    <p:sldId id="279" r:id="rId40"/>
    <p:sldId id="27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FFB"/>
    <a:srgbClr val="BFE962"/>
    <a:srgbClr val="FFE285"/>
    <a:srgbClr val="A364F8"/>
    <a:srgbClr val="8632F6"/>
    <a:srgbClr val="A1C654"/>
    <a:srgbClr val="8BAA47"/>
    <a:srgbClr val="960000"/>
    <a:srgbClr val="FFA200"/>
    <a:srgbClr val="027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9" d="100"/>
          <a:sy n="6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BFE962"/>
              </a:solidFill>
            </c:spPr>
          </c:dPt>
          <c:dPt>
            <c:idx val="1"/>
            <c:bubble3D val="0"/>
            <c:spPr>
              <a:solidFill>
                <a:srgbClr val="FFFF00"/>
              </a:solidFill>
            </c:spPr>
          </c:dPt>
          <c:dPt>
            <c:idx val="2"/>
            <c:bubble3D val="0"/>
            <c:spPr>
              <a:solidFill>
                <a:srgbClr val="A364F8"/>
              </a:solidFill>
            </c:spPr>
          </c:dPt>
          <c:dPt>
            <c:idx val="3"/>
            <c:bubble3D val="0"/>
            <c:spPr>
              <a:solidFill>
                <a:srgbClr val="36B855"/>
              </a:solidFill>
            </c:spPr>
          </c:dPt>
          <c:dPt>
            <c:idx val="4"/>
            <c:bubble3D val="0"/>
            <c:spPr>
              <a:solidFill>
                <a:srgbClr val="0A5C8B"/>
              </a:solidFill>
            </c:spPr>
          </c:dPt>
          <c:dPt>
            <c:idx val="5"/>
            <c:bubble3D val="0"/>
            <c:spPr>
              <a:solidFill>
                <a:srgbClr val="FFC000"/>
              </a:solidFill>
            </c:spPr>
          </c:dPt>
          <c:dPt>
            <c:idx val="6"/>
            <c:bubble3D val="0"/>
            <c:spPr>
              <a:solidFill>
                <a:srgbClr val="FF0000"/>
              </a:solidFill>
            </c:spPr>
          </c:dPt>
          <c:cat>
            <c:strRef>
              <c:f>Sheet1!$A$2:$A$8</c:f>
              <c:strCache>
                <c:ptCount val="7"/>
                <c:pt idx="0">
                  <c:v>Froyo</c:v>
                </c:pt>
                <c:pt idx="1">
                  <c:v>Gingerbread</c:v>
                </c:pt>
                <c:pt idx="2">
                  <c:v>Ice Cream Sandwitch</c:v>
                </c:pt>
                <c:pt idx="3">
                  <c:v>Jelly Bean</c:v>
                </c:pt>
                <c:pt idx="4">
                  <c:v>Jelly Bean</c:v>
                </c:pt>
                <c:pt idx="5">
                  <c:v>Jelly Bean</c:v>
                </c:pt>
                <c:pt idx="6">
                  <c:v>KitKat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7.0000000000000001E-3</c:v>
                </c:pt>
                <c:pt idx="1">
                  <c:v>0.114</c:v>
                </c:pt>
                <c:pt idx="2">
                  <c:v>9.6000000000000002E-2</c:v>
                </c:pt>
                <c:pt idx="3">
                  <c:v>0.251</c:v>
                </c:pt>
                <c:pt idx="4">
                  <c:v>0.20699999999999999</c:v>
                </c:pt>
                <c:pt idx="5" formatCode="0%">
                  <c:v>0.08</c:v>
                </c:pt>
                <c:pt idx="6">
                  <c:v>0.245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3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2286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‹#›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618551" y="6527800"/>
            <a:ext cx="27051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pl-PL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Jak sobie radzić z fragmentacją platformy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6096000" y="6520010"/>
            <a:ext cx="12192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pl-PL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2014-11-03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6725" y="1447800"/>
            <a:ext cx="5562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4100" spc="-100" dirty="0" smtClean="0">
                <a:solidFill>
                  <a:schemeClr val="bg1"/>
                </a:solidFill>
                <a:latin typeface="Helvetica Light"/>
                <a:cs typeface="Helvetica Light"/>
              </a:rPr>
              <a:t>Jak sobie </a:t>
            </a:r>
            <a:r>
              <a:rPr lang="pl-PL" sz="4100" spc="-100" dirty="0">
                <a:solidFill>
                  <a:schemeClr val="bg1"/>
                </a:solidFill>
                <a:latin typeface="Helvetica Light"/>
                <a:cs typeface="Helvetica Light"/>
              </a:rPr>
              <a:t>radzić z fragmentacją platformy</a:t>
            </a:r>
            <a:endParaRPr lang="en-US" sz="4100" spc="-100" dirty="0" smtClean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15900" y="5181600"/>
            <a:ext cx="302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Piotr Makowski</a:t>
            </a:r>
          </a:p>
          <a:p>
            <a:pPr>
              <a:spcBef>
                <a:spcPts val="0"/>
              </a:spcBef>
            </a:pP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Andrzej Przyborski</a:t>
            </a:r>
          </a:p>
          <a:p>
            <a:pPr>
              <a:spcBef>
                <a:spcPts val="0"/>
              </a:spcBef>
            </a:pP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Mateusz Wilczyński</a:t>
            </a:r>
            <a:endParaRPr lang="en-US" sz="1600" spc="-100" dirty="0" smtClean="0">
              <a:solidFill>
                <a:srgbClr val="BFE962"/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pl-PL" sz="2000" dirty="0" smtClean="0"/>
              <a:t>JDK 1.7</a:t>
            </a:r>
          </a:p>
          <a:p>
            <a:r>
              <a:rPr lang="pl-PL" sz="2000" dirty="0" err="1" smtClean="0"/>
              <a:t>IntelliJ</a:t>
            </a:r>
            <a:r>
              <a:rPr lang="pl-PL" sz="2000" dirty="0" smtClean="0"/>
              <a:t> Idea/Android Studio/</a:t>
            </a:r>
            <a:r>
              <a:rPr lang="pl-PL" sz="2000" dirty="0" err="1" smtClean="0"/>
              <a:t>Eclipse</a:t>
            </a:r>
            <a:endParaRPr lang="pl-PL" sz="2000" dirty="0" smtClean="0"/>
          </a:p>
          <a:p>
            <a:r>
              <a:rPr lang="pl-PL" sz="2000" dirty="0" smtClean="0"/>
              <a:t>Android SDK</a:t>
            </a:r>
          </a:p>
          <a:p>
            <a:r>
              <a:rPr lang="pl-PL" sz="2000" dirty="0" err="1" smtClean="0"/>
              <a:t>Gradle</a:t>
            </a:r>
            <a:endParaRPr lang="pl-PL" sz="2000" dirty="0" smtClean="0"/>
          </a:p>
          <a:p>
            <a:r>
              <a:rPr lang="pl-PL" sz="2000" dirty="0" smtClean="0"/>
              <a:t>Dla lepszej współpracy z emulatorem - Intel HAXM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38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0477"/>
            <a:ext cx="2154746" cy="518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1281"/>
            <a:ext cx="27908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2761456"/>
            <a:ext cx="12287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46" y="1643062"/>
            <a:ext cx="1514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1026" name="Picture 2" descr="http://2.bp.blogspot.com/-e73dNgcojzk/Tl28Ug5sJEI/AAAAAAAAAAM/DVLQh1rTG-M/s1600/activity_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86025"/>
            <a:ext cx="2805545" cy="2057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9500"/>
            <a:ext cx="3923290" cy="507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55" y="2209799"/>
            <a:ext cx="556128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</a:t>
            </a:r>
            <a:r>
              <a:rPr lang="pl-PL" dirty="0" err="1" smtClean="0"/>
              <a:t>layoutów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87532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0328"/>
            <a:ext cx="6115050" cy="462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Relative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4739"/>
            <a:ext cx="5434013" cy="481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3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i kontrolki</a:t>
            </a: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016524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AndroidManifest.xml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5772150" cy="436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kod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 bwMode="auto">
          <a:xfrm>
            <a:off x="581891" y="2843435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…\</a:t>
            </a:r>
            <a:r>
              <a:rPr lang="pl-PL" sz="28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sdk</a:t>
            </a:r>
            <a:r>
              <a:rPr lang="pl-PL" sz="28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\</a:t>
            </a:r>
            <a:r>
              <a:rPr lang="pl-PL" sz="28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samples</a:t>
            </a:r>
            <a:r>
              <a:rPr lang="pl-PL" sz="28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\android-19\</a:t>
            </a:r>
            <a:r>
              <a:rPr lang="pl-PL" sz="28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legacy</a:t>
            </a:r>
            <a:r>
              <a:rPr lang="pl-PL" sz="28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\</a:t>
            </a:r>
            <a:r>
              <a:rPr lang="pl-PL" sz="2800" b="1" kern="0" dirty="0" err="1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ApiDemos</a:t>
            </a:r>
            <a:endParaRPr kumimoji="0" lang="pl-PL" sz="28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6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takiego ta fragmentacja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467600" cy="3352800"/>
          </a:xfrm>
        </p:spPr>
        <p:txBody>
          <a:bodyPr/>
          <a:lstStyle/>
          <a:p>
            <a:r>
              <a:rPr lang="pl-PL" sz="2000" dirty="0" smtClean="0"/>
              <a:t>Brzydkie słowo po angielsku na „F”?</a:t>
            </a:r>
          </a:p>
          <a:p>
            <a:endParaRPr lang="pl-PL" sz="2000" dirty="0"/>
          </a:p>
          <a:p>
            <a:r>
              <a:rPr lang="pl-PL" sz="2000" dirty="0" smtClean="0"/>
              <a:t>Fragmentacja – występuje kiedy platforma nie zapewnia ujednoliconego doświadczenia dla dużej części swoich użytkowników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0"/>
            <a:ext cx="4839376" cy="21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Projektowanie aplikacji dla różnych urządzeń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029200" cy="3352800"/>
          </a:xfr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dobry początek parę pojęć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pl-PL" sz="2000" dirty="0" smtClean="0"/>
              <a:t>Rozmiar ekranu</a:t>
            </a:r>
            <a:endParaRPr lang="pl-PL" sz="2000" dirty="0"/>
          </a:p>
          <a:p>
            <a:r>
              <a:rPr lang="pl-PL" sz="2000" dirty="0" smtClean="0"/>
              <a:t>Gęstość ekranu</a:t>
            </a:r>
            <a:endParaRPr lang="pl-PL" sz="2000" dirty="0"/>
          </a:p>
          <a:p>
            <a:r>
              <a:rPr lang="pl-PL" sz="2000" dirty="0" smtClean="0"/>
              <a:t>Rozdzielczość ekranu</a:t>
            </a:r>
            <a:endParaRPr lang="pl-PL" sz="2000" dirty="0"/>
          </a:p>
          <a:p>
            <a:r>
              <a:rPr lang="pl-PL" sz="2000" dirty="0" smtClean="0"/>
              <a:t>Piksele niezależne od gęstości </a:t>
            </a:r>
            <a:r>
              <a:rPr lang="pl-PL" sz="2000" smtClean="0"/>
              <a:t>(dp)</a:t>
            </a:r>
            <a:endParaRPr lang="pl-PL" sz="2000" dirty="0" smtClean="0"/>
          </a:p>
          <a:p>
            <a:r>
              <a:rPr lang="pl-PL" sz="2000" dirty="0" smtClean="0"/>
              <a:t>Orientacja ekranu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7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Gęstość ekranu w praktyce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2362200" cy="3653207"/>
          </a:xfr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1" y="1219200"/>
            <a:ext cx="2277059" cy="4572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44" y="914400"/>
            <a:ext cx="2832856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DP my Hero</a:t>
            </a:r>
            <a:endParaRPr lang="en-US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1"/>
            <a:ext cx="2362200" cy="3653205"/>
          </a:xfr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1" y="1219200"/>
            <a:ext cx="2277058" cy="4572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44" y="914400"/>
            <a:ext cx="2832856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Kwalifikatory gęstości ekranu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73332"/>
              </p:ext>
            </p:extLst>
          </p:nvPr>
        </p:nvGraphicFramePr>
        <p:xfrm>
          <a:off x="609600" y="1752600"/>
          <a:ext cx="7924800" cy="400563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6131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solidFill>
                            <a:schemeClr val="bg1"/>
                          </a:solidFill>
                          <a:latin typeface="Helvetica Neue Light"/>
                        </a:rPr>
                        <a:t>Nazwa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bg1"/>
                          </a:solidFill>
                          <a:latin typeface="Helvetica Neue Medium"/>
                        </a:rPr>
                        <a:t>Kwalifikator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Odpowiadająca gęstość pikseli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100 </a:t>
                      </a:r>
                      <a:r>
                        <a:rPr lang="pl-PL" sz="1600" b="1" i="0" dirty="0" err="1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dp</a:t>
                      </a:r>
                      <a:r>
                        <a:rPr lang="pl-PL" sz="16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 w pikselach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10185"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Niska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ldpi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~120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75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Średnia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mdpi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~160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100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Wysoka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hdpi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~240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150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Super wysoka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xhdpi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~320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200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Super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super</a:t>
                      </a: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 wysoka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xxhdpi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~480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300 </a:t>
                      </a: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3x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super </a:t>
                      </a: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wysoka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gęstość ;)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xxxhdpi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~640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</a:t>
                      </a:r>
                      <a:r>
                        <a:rPr lang="pl-PL" sz="1600" b="1" i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dpi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400 </a:t>
                      </a: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px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64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Kwalifikatory uogólnionych wielkości ekranu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986"/>
              </p:ext>
            </p:extLst>
          </p:nvPr>
        </p:nvGraphicFramePr>
        <p:xfrm>
          <a:off x="1617518" y="2362200"/>
          <a:ext cx="6400800" cy="225169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3200400"/>
                <a:gridCol w="3200400"/>
              </a:tblGrid>
              <a:tr h="43751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solidFill>
                            <a:schemeClr val="bg1"/>
                          </a:solidFill>
                          <a:latin typeface="Helvetica Neue Light"/>
                        </a:rPr>
                        <a:t>Kwalifikator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Odpowiednia</a:t>
                      </a:r>
                      <a:r>
                        <a:rPr lang="pl-PL" sz="1600" b="1" i="0" baseline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 wielkość ekranu</a:t>
                      </a:r>
                      <a:endParaRPr lang="en-US" sz="16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10185"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small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od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436dp x 320dp</a:t>
                      </a:r>
                      <a:endParaRPr lang="en-US" sz="16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normal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od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470dp x 320dp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large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od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640dp x 480dp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l-PL" sz="1600" b="1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xlarge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od</a:t>
                      </a:r>
                      <a:r>
                        <a:rPr lang="pl-PL" sz="1600" b="1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 960dp x 720dp</a:t>
                      </a:r>
                      <a:endParaRPr lang="en-US" sz="16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96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Sklasyfikujmy </a:t>
            </a:r>
            <a:r>
              <a:rPr lang="pl-PL" dirty="0" err="1" smtClean="0"/>
              <a:t>Nexus’a</a:t>
            </a:r>
            <a:r>
              <a:rPr lang="pl-PL" dirty="0" smtClean="0"/>
              <a:t> 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7466983" cy="1213004"/>
          </a:xfrm>
        </p:spPr>
      </p:pic>
      <p:grpSp>
        <p:nvGrpSpPr>
          <p:cNvPr id="13" name="Grupa 12"/>
          <p:cNvGrpSpPr/>
          <p:nvPr/>
        </p:nvGrpSpPr>
        <p:grpSpPr>
          <a:xfrm>
            <a:off x="533400" y="1300371"/>
            <a:ext cx="6542838" cy="1061829"/>
            <a:chOff x="609600" y="1429687"/>
            <a:chExt cx="6542838" cy="1061829"/>
          </a:xfrm>
        </p:grpSpPr>
        <p:sp>
          <p:nvSpPr>
            <p:cNvPr id="9" name="pole tekstowe 8"/>
            <p:cNvSpPr txBox="1"/>
            <p:nvPr/>
          </p:nvSpPr>
          <p:spPr bwMode="auto">
            <a:xfrm>
              <a:off x="609600" y="1809690"/>
              <a:ext cx="24352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2000" b="1" kern="0" dirty="0" smtClean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Parametry ekranu:</a:t>
              </a:r>
              <a:endParaRPr kumimoji="0" lang="pl-P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j-ea"/>
                <a:cs typeface="+mj-cs"/>
              </a:endParaRPr>
            </a:p>
          </p:txBody>
        </p:sp>
        <p:sp>
          <p:nvSpPr>
            <p:cNvPr id="10" name="pole tekstowe 9"/>
            <p:cNvSpPr txBox="1"/>
            <p:nvPr/>
          </p:nvSpPr>
          <p:spPr bwMode="auto">
            <a:xfrm>
              <a:off x="2928442" y="1429687"/>
              <a:ext cx="453970" cy="10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63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Helvetica Neue Light"/>
                  <a:ea typeface="+mj-ea"/>
                  <a:cs typeface="+mj-cs"/>
                </a:rPr>
                <a:t>{</a:t>
              </a:r>
            </a:p>
          </p:txBody>
        </p:sp>
        <p:sp>
          <p:nvSpPr>
            <p:cNvPr id="11" name="pole tekstowe 10"/>
            <p:cNvSpPr txBox="1"/>
            <p:nvPr/>
          </p:nvSpPr>
          <p:spPr bwMode="auto">
            <a:xfrm>
              <a:off x="3263232" y="1657290"/>
              <a:ext cx="38892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2000" b="1" kern="0" dirty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r</a:t>
              </a:r>
              <a:r>
                <a:rPr lang="pl-PL" sz="2000" b="1" kern="0" noProof="0" dirty="0" err="1" smtClean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ozdzielczość</a:t>
              </a:r>
              <a:r>
                <a:rPr lang="pl-PL" sz="2000" b="1" kern="0" noProof="0" dirty="0" smtClean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: 768px x 1280px</a:t>
              </a:r>
              <a:endParaRPr kumimoji="0" lang="pl-P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j-ea"/>
                <a:cs typeface="+mj-cs"/>
              </a:endParaRPr>
            </a:p>
          </p:txBody>
        </p:sp>
        <p:sp>
          <p:nvSpPr>
            <p:cNvPr id="12" name="pole tekstowe 11"/>
            <p:cNvSpPr txBox="1"/>
            <p:nvPr/>
          </p:nvSpPr>
          <p:spPr bwMode="auto">
            <a:xfrm>
              <a:off x="3248117" y="1981200"/>
              <a:ext cx="30348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2000" b="1" kern="0" dirty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g</a:t>
              </a:r>
              <a:r>
                <a:rPr lang="pl-PL" sz="2000" b="1" kern="0" dirty="0" smtClean="0">
                  <a:solidFill>
                    <a:schemeClr val="bg1">
                      <a:lumMod val="85000"/>
                    </a:schemeClr>
                  </a:solidFill>
                  <a:latin typeface="Helvetica Neue Light"/>
                  <a:ea typeface="+mj-ea"/>
                  <a:cs typeface="+mj-cs"/>
                </a:rPr>
                <a:t>ęstość ekranu: 318dpi</a:t>
              </a:r>
              <a:endParaRPr kumimoji="0" lang="pl-P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j-ea"/>
                <a:cs typeface="+mj-cs"/>
              </a:endParaRPr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1887141" y="3657600"/>
            <a:ext cx="4894659" cy="1074627"/>
            <a:chOff x="2479482" y="3194405"/>
            <a:chExt cx="5580459" cy="1225195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591" y="3194405"/>
              <a:ext cx="2639350" cy="1225195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482" y="3194506"/>
              <a:ext cx="2560109" cy="1219099"/>
            </a:xfrm>
            <a:prstGeom prst="rect">
              <a:avLst/>
            </a:prstGeom>
          </p:spPr>
        </p:pic>
      </p:grpSp>
      <p:sp>
        <p:nvSpPr>
          <p:cNvPr id="19" name="pole tekstowe 18"/>
          <p:cNvSpPr txBox="1"/>
          <p:nvPr/>
        </p:nvSpPr>
        <p:spPr bwMode="auto">
          <a:xfrm>
            <a:off x="2128633" y="5132273"/>
            <a:ext cx="5134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ea typeface="+mj-ea"/>
                <a:cs typeface="+mj-cs"/>
              </a:rPr>
              <a:t>Rozdzielczość w </a:t>
            </a:r>
            <a:r>
              <a:rPr lang="pl-PL" sz="2000" b="1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  <a:ea typeface="+mj-ea"/>
                <a:cs typeface="+mj-cs"/>
              </a:rPr>
              <a:t>dp</a:t>
            </a:r>
            <a:r>
              <a:rPr lang="pl-PL" sz="2000" b="1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ea typeface="+mj-ea"/>
                <a:cs typeface="+mj-cs"/>
              </a:rPr>
              <a:t>: 384 x 640 </a:t>
            </a:r>
            <a:r>
              <a:rPr lang="pl-PL" sz="2000" b="1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ea typeface="+mj-ea"/>
                <a:cs typeface="+mj-cs"/>
                <a:sym typeface="Wingdings" pitchFamily="2" charset="2"/>
              </a:rPr>
              <a:t> </a:t>
            </a:r>
            <a:r>
              <a:rPr lang="pl-PL" sz="2000" b="1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  <a:ea typeface="+mj-ea"/>
                <a:cs typeface="+mj-cs"/>
                <a:sym typeface="Wingdings" pitchFamily="2" charset="2"/>
              </a:rPr>
              <a:t>normal</a:t>
            </a:r>
            <a:endParaRPr kumimoji="0" lang="pl-PL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66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Rozmiary, gęstości ekranów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Ćwiczenie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Repo</a:t>
            </a:r>
            <a:r>
              <a:rPr lang="pl-PL" dirty="0" smtClean="0"/>
              <a:t>: </a:t>
            </a:r>
            <a:r>
              <a:rPr lang="pl-PL" dirty="0"/>
              <a:t>bit.ly/atm2014android</a:t>
            </a:r>
          </a:p>
          <a:p>
            <a:endParaRPr lang="pl-PL" dirty="0"/>
          </a:p>
          <a:p>
            <a:r>
              <a:rPr lang="pl-PL" dirty="0" smtClean="0"/>
              <a:t>Projekt: </a:t>
            </a:r>
            <a:r>
              <a:rPr lang="en-US" dirty="0" err="1" smtClean="0"/>
              <a:t>AtmExampleScreenDensity</a:t>
            </a:r>
            <a:r>
              <a:rPr lang="pl-PL" dirty="0" smtClean="0"/>
              <a:t>, </a:t>
            </a:r>
            <a:r>
              <a:rPr lang="en-US" dirty="0" err="1"/>
              <a:t>AtmExampleScreenSize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2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543800" cy="5334000"/>
          </a:xfrm>
        </p:spPr>
        <p:txBody>
          <a:bodyPr/>
          <a:lstStyle/>
          <a:p>
            <a:pPr algn="ctr"/>
            <a:r>
              <a:rPr lang="pl-PL" dirty="0" smtClean="0"/>
              <a:t>Fragmentacja poziomów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E285"/>
                </a:solidFill>
              </a:rPr>
              <a:t>&lt;manifest &gt;</a:t>
            </a:r>
            <a:endParaRPr lang="en-US" sz="2000" dirty="0">
              <a:solidFill>
                <a:srgbClr val="FFE285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E285"/>
                </a:solidFill>
              </a:rPr>
              <a:t>    &lt;uses-</a:t>
            </a:r>
            <a:r>
              <a:rPr lang="en-US" sz="2000" dirty="0" err="1">
                <a:solidFill>
                  <a:srgbClr val="FFE285"/>
                </a:solidFill>
              </a:rPr>
              <a:t>sdk</a:t>
            </a:r>
            <a:r>
              <a:rPr lang="en-US" sz="2000" dirty="0">
                <a:solidFill>
                  <a:srgbClr val="FFE285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C69FFB"/>
                </a:solidFill>
              </a:rPr>
              <a:t>android</a:t>
            </a:r>
            <a:r>
              <a:rPr lang="en-US" sz="2000" dirty="0" err="1"/>
              <a:t>:minSdkVersion</a:t>
            </a:r>
            <a:r>
              <a:rPr lang="en-US" sz="2000" dirty="0">
                <a:solidFill>
                  <a:srgbClr val="BFE962"/>
                </a:solidFill>
              </a:rPr>
              <a:t>="9"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C69FFB"/>
                </a:solidFill>
              </a:rPr>
              <a:t>android</a:t>
            </a:r>
            <a:r>
              <a:rPr lang="en-US" sz="2000" dirty="0" err="1"/>
              <a:t>:targetSdkVersion</a:t>
            </a:r>
            <a:r>
              <a:rPr lang="en-US" sz="2000" dirty="0">
                <a:solidFill>
                  <a:srgbClr val="BFE962"/>
                </a:solidFill>
              </a:rPr>
              <a:t>="</a:t>
            </a:r>
            <a:r>
              <a:rPr lang="en-US" sz="2000" dirty="0" smtClean="0">
                <a:solidFill>
                  <a:srgbClr val="BFE962"/>
                </a:solidFill>
              </a:rPr>
              <a:t>19</a:t>
            </a:r>
            <a:r>
              <a:rPr lang="pl-PL" sz="2000" dirty="0" smtClean="0">
                <a:solidFill>
                  <a:srgbClr val="BFE962"/>
                </a:solidFill>
              </a:rPr>
              <a:t>” </a:t>
            </a:r>
            <a:r>
              <a:rPr lang="en-US" sz="2000" dirty="0" smtClean="0">
                <a:solidFill>
                  <a:srgbClr val="FFE285"/>
                </a:solidFill>
              </a:rPr>
              <a:t>/&gt;</a:t>
            </a:r>
            <a:endParaRPr lang="pl-PL" sz="2000" dirty="0"/>
          </a:p>
          <a:p>
            <a:pPr marL="0" indent="0">
              <a:buNone/>
            </a:pPr>
            <a:r>
              <a:rPr lang="pl-PL" sz="2000" dirty="0" smtClean="0">
                <a:solidFill>
                  <a:srgbClr val="FFE285"/>
                </a:solidFill>
              </a:rPr>
              <a:t>&lt;/manifest&gt;</a:t>
            </a:r>
          </a:p>
          <a:p>
            <a:pPr marL="0" indent="0">
              <a:buNone/>
            </a:pPr>
            <a:endParaRPr lang="pl-PL" sz="2000" dirty="0">
              <a:solidFill>
                <a:srgbClr val="FFE285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69FFB"/>
                </a:solidFill>
              </a:rPr>
              <a:t>android</a:t>
            </a:r>
            <a:r>
              <a:rPr lang="en-US" sz="2000" dirty="0" err="1" smtClean="0"/>
              <a:t>:minSdkVersion</a:t>
            </a:r>
            <a:r>
              <a:rPr lang="pl-PL" sz="2000" dirty="0" smtClean="0"/>
              <a:t> – minimalny poziom API wspierany przez naszą aplikację</a:t>
            </a:r>
          </a:p>
          <a:p>
            <a:pPr marL="0" indent="0">
              <a:buNone/>
            </a:pPr>
            <a:endParaRPr lang="pl-PL" sz="2000" dirty="0">
              <a:solidFill>
                <a:srgbClr val="FFE285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69FFB"/>
                </a:solidFill>
              </a:rPr>
              <a:t>android</a:t>
            </a:r>
            <a:r>
              <a:rPr lang="en-US" sz="2000" dirty="0" err="1" smtClean="0"/>
              <a:t>:targetSdkVersion</a:t>
            </a:r>
            <a:r>
              <a:rPr lang="pl-PL" sz="2000" dirty="0" smtClean="0"/>
              <a:t> – poziom kompatybilności naszej aplikacji</a:t>
            </a:r>
            <a:endParaRPr lang="en-US" sz="2000" dirty="0">
              <a:solidFill>
                <a:srgbClr val="FFE285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minSdkVersion</a:t>
            </a: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,</a:t>
            </a:r>
            <a:r>
              <a:rPr kumimoji="0" lang="pl-PL" sz="1600" b="1" i="0" u="none" strike="noStrike" kern="0" cap="none" spc="0" normalizeH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</a:t>
            </a:r>
            <a:r>
              <a:rPr kumimoji="0" lang="pl-PL" sz="1600" b="1" i="0" u="none" strike="noStrike" kern="0" cap="none" spc="0" normalizeH="0" noProof="0" dirty="0" err="1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targetSdkVersion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8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Fragmentacja wersji platformy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949081"/>
              </p:ext>
            </p:extLst>
          </p:nvPr>
        </p:nvGraphicFramePr>
        <p:xfrm>
          <a:off x="5638800" y="2324100"/>
          <a:ext cx="2895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228600" y="3526423"/>
            <a:ext cx="541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53192"/>
              </p:ext>
            </p:extLst>
          </p:nvPr>
        </p:nvGraphicFramePr>
        <p:xfrm>
          <a:off x="484187" y="1905000"/>
          <a:ext cx="4899025" cy="3024984"/>
        </p:xfrm>
        <a:graphic>
          <a:graphicData uri="http://schemas.openxmlformats.org/drawingml/2006/table">
            <a:tbl>
              <a:tblPr/>
              <a:tblGrid>
                <a:gridCol w="2536825"/>
                <a:gridCol w="1066800"/>
                <a:gridCol w="1295400"/>
              </a:tblGrid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Wersja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API </a:t>
                      </a:r>
                      <a:r>
                        <a:rPr lang="pl-PL" sz="20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level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20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BFE962"/>
                          </a:solidFill>
                          <a:effectLst/>
                          <a:latin typeface="Helvetica Light"/>
                        </a:rPr>
                        <a:t>Froyo</a:t>
                      </a:r>
                      <a:endParaRPr lang="pl-PL" sz="2000" b="0" i="0" u="none" strike="noStrike" dirty="0">
                        <a:solidFill>
                          <a:srgbClr val="BFE962"/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0,7%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Helvetica Light"/>
                        </a:rPr>
                        <a:t>Gingerbread</a:t>
                      </a:r>
                      <a:endParaRPr lang="pl-PL" sz="2000" b="0" i="0" u="none" strike="noStrike" dirty="0">
                        <a:solidFill>
                          <a:srgbClr val="FFFF00"/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11,4%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C69FFB"/>
                          </a:solidFill>
                          <a:effectLst/>
                          <a:latin typeface="Helvetica Light"/>
                        </a:rPr>
                        <a:t>Ice</a:t>
                      </a:r>
                      <a:r>
                        <a:rPr lang="pl-PL" sz="2000" b="0" i="0" u="none" strike="noStrike" dirty="0">
                          <a:solidFill>
                            <a:srgbClr val="C69FFB"/>
                          </a:solidFill>
                          <a:effectLst/>
                          <a:latin typeface="Helvetica Light"/>
                        </a:rPr>
                        <a:t> </a:t>
                      </a:r>
                      <a:r>
                        <a:rPr lang="pl-PL" sz="2000" b="0" i="0" u="none" strike="noStrike" dirty="0" err="1">
                          <a:solidFill>
                            <a:srgbClr val="C69FFB"/>
                          </a:solidFill>
                          <a:effectLst/>
                          <a:latin typeface="Helvetica Light"/>
                        </a:rPr>
                        <a:t>Cream</a:t>
                      </a:r>
                      <a:r>
                        <a:rPr lang="pl-PL" sz="2000" b="0" i="0" u="none" strike="noStrike" dirty="0">
                          <a:solidFill>
                            <a:srgbClr val="C69FFB"/>
                          </a:solidFill>
                          <a:effectLst/>
                          <a:latin typeface="Helvetica Light"/>
                        </a:rPr>
                        <a:t> </a:t>
                      </a:r>
                      <a:r>
                        <a:rPr lang="pl-PL" sz="2000" b="0" i="0" u="none" strike="noStrike" dirty="0" err="1">
                          <a:solidFill>
                            <a:srgbClr val="C69FFB"/>
                          </a:solidFill>
                          <a:effectLst/>
                          <a:latin typeface="Helvetica Light"/>
                        </a:rPr>
                        <a:t>Sandwitch</a:t>
                      </a:r>
                      <a:endParaRPr lang="pl-PL" sz="2000" b="0" i="0" u="none" strike="noStrike" dirty="0">
                        <a:solidFill>
                          <a:srgbClr val="C69FFB"/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9,6%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36B855"/>
                          </a:solidFill>
                          <a:effectLst/>
                          <a:latin typeface="Helvetica Light"/>
                        </a:rPr>
                        <a:t>Jelly</a:t>
                      </a:r>
                      <a:r>
                        <a:rPr lang="pl-PL" sz="2000" b="0" i="0" u="none" strike="noStrike" dirty="0">
                          <a:solidFill>
                            <a:srgbClr val="36B855"/>
                          </a:solidFill>
                          <a:effectLst/>
                          <a:latin typeface="Helvetica Light"/>
                        </a:rPr>
                        <a:t> Bean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25,1%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027FD2"/>
                          </a:solidFill>
                          <a:effectLst/>
                          <a:latin typeface="Helvetica Light"/>
                        </a:rPr>
                        <a:t>Jelly</a:t>
                      </a:r>
                      <a:r>
                        <a:rPr lang="pl-PL" sz="2000" b="0" i="0" u="none" strike="noStrike" dirty="0">
                          <a:solidFill>
                            <a:srgbClr val="027FD2"/>
                          </a:solidFill>
                          <a:effectLst/>
                          <a:latin typeface="Helvetica Light"/>
                        </a:rPr>
                        <a:t> Bean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20,7%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Helvetica Light"/>
                        </a:rPr>
                        <a:t>Jelly</a:t>
                      </a:r>
                      <a:r>
                        <a:rPr lang="pl-PL" sz="2000" b="0" i="0" u="none" strike="noStrike" dirty="0">
                          <a:solidFill>
                            <a:srgbClr val="FFC000"/>
                          </a:solidFill>
                          <a:effectLst/>
                          <a:latin typeface="Helvetica Light"/>
                        </a:rPr>
                        <a:t> Bean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2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Helvetica Light"/>
                        </a:rPr>
                        <a:t>KitKat</a:t>
                      </a:r>
                      <a:endParaRPr lang="pl-PL" sz="2000" b="0" i="0" u="none" strike="noStrike" dirty="0">
                        <a:solidFill>
                          <a:srgbClr val="FF0000"/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 Light"/>
                        </a:rPr>
                        <a:t>24,5%</a:t>
                      </a:r>
                      <a:endParaRPr lang="pl-PL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 Ligh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Co jeśli API które chcemy użyć nie jest wspierane przez niektóre platformy?</a:t>
            </a:r>
          </a:p>
          <a:p>
            <a:pPr marL="0" indent="0">
              <a:buNone/>
            </a:pPr>
            <a:endParaRPr lang="pl-PL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Biblioteki kompatybilności</a:t>
            </a:r>
          </a:p>
          <a:p>
            <a:pPr marL="0" indent="0">
              <a:buNone/>
            </a:pPr>
            <a:endParaRPr lang="pl-PL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en-US" sz="2000" dirty="0">
                <a:solidFill>
                  <a:srgbClr val="FFE285"/>
                </a:solidFill>
              </a:rPr>
              <a:t>v4 Support </a:t>
            </a:r>
            <a:r>
              <a:rPr lang="en-US" sz="2000" dirty="0" smtClean="0">
                <a:solidFill>
                  <a:srgbClr val="FFE285"/>
                </a:solidFill>
              </a:rPr>
              <a:t>Library</a:t>
            </a:r>
            <a:r>
              <a:rPr lang="pl-PL" sz="2000" dirty="0" smtClean="0">
                <a:solidFill>
                  <a:srgbClr val="FFE285"/>
                </a:solidFill>
              </a:rPr>
              <a:t> </a:t>
            </a:r>
            <a:r>
              <a:rPr lang="pl-PL" sz="2000" dirty="0" smtClean="0"/>
              <a:t>– fragmenty, notyfikacje, </a:t>
            </a:r>
            <a:r>
              <a:rPr lang="pl-PL" sz="2000" dirty="0" err="1" smtClean="0"/>
              <a:t>ViewPager</a:t>
            </a:r>
            <a:r>
              <a:rPr lang="pl-PL" sz="2000" dirty="0" smtClean="0"/>
              <a:t>, </a:t>
            </a:r>
            <a:r>
              <a:rPr lang="pl-PL" sz="2000" dirty="0" err="1" smtClean="0"/>
              <a:t>NavigationDrawer</a:t>
            </a:r>
            <a:endParaRPr lang="pl-PL" sz="2000" dirty="0" smtClean="0"/>
          </a:p>
          <a:p>
            <a:r>
              <a:rPr lang="en-US" sz="2000" dirty="0">
                <a:solidFill>
                  <a:srgbClr val="FFE285"/>
                </a:solidFill>
              </a:rPr>
              <a:t>v7 Support </a:t>
            </a:r>
            <a:r>
              <a:rPr lang="en-US" sz="2000" dirty="0" smtClean="0">
                <a:solidFill>
                  <a:srgbClr val="FFE285"/>
                </a:solidFill>
              </a:rPr>
              <a:t>Libraries</a:t>
            </a:r>
            <a:r>
              <a:rPr lang="pl-PL" sz="2000" dirty="0" smtClean="0">
                <a:solidFill>
                  <a:srgbClr val="FFE285"/>
                </a:solidFill>
              </a:rPr>
              <a:t> </a:t>
            </a:r>
            <a:r>
              <a:rPr lang="pl-PL" sz="2000" dirty="0" smtClean="0"/>
              <a:t>– </a:t>
            </a:r>
            <a:r>
              <a:rPr lang="pl-PL" sz="2000" dirty="0" err="1" smtClean="0"/>
              <a:t>ActionBar</a:t>
            </a:r>
            <a:r>
              <a:rPr lang="pl-PL" sz="2000" dirty="0" smtClean="0"/>
              <a:t>, </a:t>
            </a:r>
            <a:r>
              <a:rPr lang="pl-PL" sz="2000" dirty="0" err="1" smtClean="0"/>
              <a:t>GridLayout</a:t>
            </a:r>
            <a:r>
              <a:rPr lang="pl-PL" sz="2000" dirty="0" smtClean="0"/>
              <a:t>, </a:t>
            </a:r>
            <a:r>
              <a:rPr lang="pl-PL" sz="2000" dirty="0" err="1" smtClean="0"/>
              <a:t>CardView</a:t>
            </a:r>
            <a:r>
              <a:rPr lang="pl-PL" sz="2000" dirty="0" smtClean="0"/>
              <a:t>, </a:t>
            </a:r>
            <a:r>
              <a:rPr lang="pl-PL" sz="2000" dirty="0" err="1" smtClean="0"/>
              <a:t>RecyclerView</a:t>
            </a:r>
            <a:r>
              <a:rPr lang="pl-PL" sz="2000" dirty="0" smtClean="0"/>
              <a:t>…</a:t>
            </a:r>
          </a:p>
          <a:p>
            <a:r>
              <a:rPr lang="en-US" sz="2000" dirty="0">
                <a:solidFill>
                  <a:srgbClr val="FFE285"/>
                </a:solidFill>
              </a:rPr>
              <a:t>v13 Support </a:t>
            </a:r>
            <a:r>
              <a:rPr lang="en-US" sz="2000" dirty="0" smtClean="0">
                <a:solidFill>
                  <a:srgbClr val="FFE285"/>
                </a:solidFill>
              </a:rPr>
              <a:t>Library</a:t>
            </a:r>
            <a:r>
              <a:rPr lang="pl-PL" sz="2000" dirty="0" smtClean="0">
                <a:solidFill>
                  <a:srgbClr val="FFE285"/>
                </a:solidFill>
              </a:rPr>
              <a:t> </a:t>
            </a:r>
            <a:r>
              <a:rPr lang="pl-PL" sz="2000" dirty="0" smtClean="0"/>
              <a:t>– </a:t>
            </a:r>
            <a:r>
              <a:rPr lang="pl-PL" sz="2000" dirty="0" err="1" smtClean="0"/>
              <a:t>FragmentCompat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smtClean="0">
                <a:solidFill>
                  <a:srgbClr val="FFE285"/>
                </a:solidFill>
              </a:rPr>
              <a:t>v8</a:t>
            </a:r>
            <a:r>
              <a:rPr lang="pl-PL" sz="2000" dirty="0" smtClean="0"/>
              <a:t> </a:t>
            </a:r>
          </a:p>
          <a:p>
            <a:r>
              <a:rPr lang="pl-PL" sz="2000" dirty="0" smtClean="0">
                <a:solidFill>
                  <a:srgbClr val="FFE285"/>
                </a:solidFill>
              </a:rPr>
              <a:t>v17</a:t>
            </a:r>
            <a:r>
              <a:rPr lang="pl-PL" sz="2000" dirty="0" smtClean="0"/>
              <a:t> – interfejsy dla TV</a:t>
            </a:r>
            <a:endParaRPr lang="pl-PL" sz="2000" dirty="0"/>
          </a:p>
          <a:p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Biblioteki kompatybilności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6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>
              <a:solidFill>
                <a:srgbClr val="FFE285"/>
              </a:solidFill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FFE285"/>
                </a:solidFill>
              </a:rPr>
              <a:t>import</a:t>
            </a:r>
            <a:r>
              <a:rPr lang="pl-PL" sz="2000" dirty="0" smtClean="0"/>
              <a:t> </a:t>
            </a:r>
            <a:r>
              <a:rPr lang="pl-PL" sz="2000" dirty="0" err="1"/>
              <a:t>android.app.Fragment</a:t>
            </a:r>
            <a:r>
              <a:rPr lang="pl-PL" sz="2000" dirty="0"/>
              <a:t>;</a:t>
            </a:r>
            <a:endParaRPr lang="pl-PL" sz="2000" dirty="0" smtClean="0"/>
          </a:p>
          <a:p>
            <a:endParaRPr lang="pl-PL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E285"/>
                </a:solidFill>
              </a:rPr>
              <a:t>import</a:t>
            </a:r>
            <a:r>
              <a:rPr lang="en-US" sz="2000" dirty="0"/>
              <a:t> android.support.v4.app.Fragment;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Biblioteki kompatybilności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85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Co jeśli API nie ma w bibliotekach kompatybilności?</a:t>
            </a:r>
          </a:p>
          <a:p>
            <a:pPr marL="0" indent="0">
              <a:buNone/>
            </a:pPr>
            <a:endParaRPr lang="pl-PL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Czy ta funkcjonalność jest krytyczna dla naszej aplikacji?</a:t>
            </a:r>
          </a:p>
          <a:p>
            <a:pPr marL="0" indent="0">
              <a:buNone/>
            </a:pPr>
            <a:endParaRPr lang="pl-PL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if</a:t>
            </a:r>
            <a:r>
              <a:rPr lang="en-US" sz="2000" dirty="0"/>
              <a:t> (VERSION.</a:t>
            </a:r>
            <a:r>
              <a:rPr lang="en-US" sz="2000" dirty="0">
                <a:solidFill>
                  <a:srgbClr val="C69FFB"/>
                </a:solidFill>
              </a:rPr>
              <a:t>SDK_INT </a:t>
            </a:r>
            <a:r>
              <a:rPr lang="en-US" sz="2000" dirty="0"/>
              <a:t>&gt;= VERSION_CODES.</a:t>
            </a:r>
            <a:r>
              <a:rPr lang="en-US" sz="2000" dirty="0">
                <a:solidFill>
                  <a:srgbClr val="C69FFB"/>
                </a:solidFill>
              </a:rPr>
              <a:t>HONEYCOMB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    </a:t>
            </a:r>
            <a:r>
              <a:rPr lang="pl-PL" sz="2000" dirty="0" err="1" smtClean="0"/>
              <a:t>useSomeFeatureFromHoneycomb</a:t>
            </a:r>
            <a:r>
              <a:rPr lang="pl-PL" sz="2000" dirty="0" smtClean="0"/>
              <a:t>();</a:t>
            </a: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 err="1" smtClean="0"/>
              <a:t>android.os.Build</a:t>
            </a:r>
            <a:r>
              <a:rPr lang="pl-PL" sz="2000" dirty="0" smtClean="0"/>
              <a:t>.</a:t>
            </a:r>
            <a:r>
              <a:rPr lang="en-US" sz="2000" dirty="0" smtClean="0"/>
              <a:t>VERSION.</a:t>
            </a:r>
            <a:r>
              <a:rPr lang="en-US" sz="2000" dirty="0" smtClean="0">
                <a:solidFill>
                  <a:srgbClr val="C69FFB"/>
                </a:solidFill>
              </a:rPr>
              <a:t>SDK_INT</a:t>
            </a:r>
            <a:r>
              <a:rPr lang="pl-PL" sz="2000" dirty="0" smtClean="0"/>
              <a:t> – wersja SDK urządzenia na której uruchomiona jest aplikacja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android.os.Build</a:t>
            </a:r>
            <a:r>
              <a:rPr lang="pl-PL" sz="2000" dirty="0" smtClean="0"/>
              <a:t>.</a:t>
            </a:r>
            <a:r>
              <a:rPr lang="en-US" sz="2000" dirty="0" smtClean="0"/>
              <a:t>VERSION_CODES</a:t>
            </a:r>
            <a:r>
              <a:rPr lang="pl-PL" sz="2000" dirty="0" smtClean="0"/>
              <a:t> – klasa ze stałymi oznaczającymi wersje platformy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Co jeśli</a:t>
            </a:r>
            <a:r>
              <a:rPr kumimoji="0" lang="pl-PL" sz="1600" b="1" i="0" u="none" strike="noStrike" kern="0" cap="none" spc="0" normalizeH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API którego chcemy użyć nie ma w bibliotece kompatybilności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265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Lint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81200"/>
            <a:ext cx="7883524" cy="2652400"/>
          </a:xfrm>
        </p:spPr>
      </p:pic>
    </p:spTree>
    <p:extLst>
      <p:ext uri="{BB962C8B-B14F-4D97-AF65-F5344CB8AC3E}">
        <p14:creationId xmlns:p14="http://schemas.microsoft.com/office/powerpoint/2010/main" val="17463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smtClean="0">
                <a:solidFill>
                  <a:srgbClr val="FFE285"/>
                </a:solidFill>
              </a:rPr>
              <a:t>@</a:t>
            </a:r>
            <a:r>
              <a:rPr lang="pl-PL" sz="2000" dirty="0" err="1">
                <a:solidFill>
                  <a:srgbClr val="FFE285"/>
                </a:solidFill>
              </a:rPr>
              <a:t>SuppressLint</a:t>
            </a:r>
            <a:r>
              <a:rPr lang="pl-PL" sz="2000" dirty="0"/>
              <a:t>(</a:t>
            </a:r>
            <a:r>
              <a:rPr lang="pl-PL" sz="2000" dirty="0">
                <a:solidFill>
                  <a:srgbClr val="BFE962"/>
                </a:solidFill>
              </a:rPr>
              <a:t>"</a:t>
            </a:r>
            <a:r>
              <a:rPr lang="pl-PL" sz="2000" dirty="0" err="1">
                <a:solidFill>
                  <a:srgbClr val="BFE962"/>
                </a:solidFill>
              </a:rPr>
              <a:t>NewApi</a:t>
            </a:r>
            <a:r>
              <a:rPr lang="pl-PL" sz="2000" dirty="0" smtClean="0">
                <a:solidFill>
                  <a:srgbClr val="BFE962"/>
                </a:solidFill>
              </a:rPr>
              <a:t>"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private 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pl-PL" sz="2000" dirty="0" smtClean="0">
                <a:solidFill>
                  <a:srgbClr val="FFC000"/>
                </a:solidFill>
              </a:rPr>
              <a:t> </a:t>
            </a:r>
            <a:r>
              <a:rPr lang="pl-PL" sz="2000" dirty="0" smtClean="0">
                <a:solidFill>
                  <a:srgbClr val="FFE285"/>
                </a:solidFill>
              </a:rPr>
              <a:t>methodUsingNewApi</a:t>
            </a:r>
            <a:r>
              <a:rPr lang="pl-PL" sz="2000" dirty="0" smtClean="0"/>
              <a:t>() {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(…)</a:t>
            </a: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}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Lint</a:t>
            </a: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- Adnotacje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88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smtClean="0">
                <a:solidFill>
                  <a:srgbClr val="FFE285"/>
                </a:solidFill>
              </a:rPr>
              <a:t>@</a:t>
            </a:r>
            <a:r>
              <a:rPr lang="pl-PL" sz="2000" dirty="0">
                <a:solidFill>
                  <a:srgbClr val="FFE285"/>
                </a:solidFill>
              </a:rPr>
              <a:t>TargetApi </a:t>
            </a:r>
            <a:r>
              <a:rPr lang="pl-PL" sz="2000" dirty="0" smtClean="0"/>
              <a:t>(</a:t>
            </a:r>
            <a:r>
              <a:rPr lang="pl-PL" sz="2000" dirty="0"/>
              <a:t>VERSION_CODES.</a:t>
            </a:r>
            <a:r>
              <a:rPr lang="pl-PL" sz="2000" dirty="0">
                <a:solidFill>
                  <a:srgbClr val="C69FFB"/>
                </a:solidFill>
              </a:rPr>
              <a:t>HONEYCOMB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private 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pl-PL" sz="2000" dirty="0" smtClean="0">
                <a:solidFill>
                  <a:srgbClr val="FFC000"/>
                </a:solidFill>
              </a:rPr>
              <a:t> </a:t>
            </a:r>
            <a:r>
              <a:rPr lang="pl-PL" sz="2000" dirty="0" smtClean="0">
                <a:solidFill>
                  <a:srgbClr val="FFE285"/>
                </a:solidFill>
              </a:rPr>
              <a:t>methodUsingNewApi</a:t>
            </a:r>
            <a:r>
              <a:rPr lang="pl-PL" sz="2000" dirty="0" smtClean="0"/>
              <a:t>() {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(…)</a:t>
            </a: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r>
              <a:rPr lang="pl-PL" sz="2000" dirty="0" smtClean="0"/>
              <a:t>Dajemy Lintowi znać, że ta część kodu będzie wykonywana tylko na Honeycombie</a:t>
            </a:r>
          </a:p>
          <a:p>
            <a:endParaRPr lang="pl-PL" sz="2000" dirty="0"/>
          </a:p>
          <a:p>
            <a:r>
              <a:rPr lang="pl-PL" sz="2000" dirty="0" smtClean="0"/>
              <a:t>Nie sprawia automagicznie, że ta część kodu będzie omijana na niższych poziomach API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Lint</a:t>
            </a: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- Adnotacje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66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Ćwiczenie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Repo</a:t>
            </a:r>
            <a:r>
              <a:rPr lang="pl-PL" dirty="0" smtClean="0"/>
              <a:t>: bit.ly/atm2014android</a:t>
            </a:r>
          </a:p>
          <a:p>
            <a:endParaRPr lang="pl-PL" dirty="0"/>
          </a:p>
          <a:p>
            <a:r>
              <a:rPr lang="pl-PL" dirty="0" smtClean="0"/>
              <a:t>Projekt: </a:t>
            </a:r>
            <a:r>
              <a:rPr lang="pl-PL" dirty="0" err="1" smtClean="0"/>
              <a:t>AtmExampleApiLevels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90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Poziomy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solidFill>
                  <a:srgbClr val="FFE285"/>
                </a:solidFill>
              </a:rPr>
              <a:t>@Override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rgbClr val="FFC000"/>
                </a:solidFill>
              </a:rPr>
              <a:t>public </a:t>
            </a:r>
            <a:r>
              <a:rPr lang="pl-PL" sz="2000" dirty="0">
                <a:solidFill>
                  <a:srgbClr val="FFC000"/>
                </a:solidFill>
              </a:rPr>
              <a:t>void </a:t>
            </a:r>
            <a:r>
              <a:rPr lang="pl-PL" sz="2000" dirty="0"/>
              <a:t>onCreate(Bundle savedInstanceState) {</a:t>
            </a:r>
          </a:p>
          <a:p>
            <a:pPr marL="0" indent="0">
              <a:buNone/>
            </a:pPr>
            <a:r>
              <a:rPr lang="pl-PL" sz="2000" dirty="0" smtClean="0"/>
              <a:t>    </a:t>
            </a:r>
            <a:r>
              <a:rPr lang="pl-PL" sz="2000" dirty="0">
                <a:solidFill>
                  <a:srgbClr val="FFC000"/>
                </a:solidFill>
              </a:rPr>
              <a:t>super</a:t>
            </a:r>
            <a:r>
              <a:rPr lang="pl-PL" sz="2000" dirty="0"/>
              <a:t>.onCreate(savedInstanceState</a:t>
            </a:r>
            <a:r>
              <a:rPr lang="pl-PL" sz="2000" dirty="0" smtClean="0"/>
              <a:t>);</a:t>
            </a:r>
          </a:p>
          <a:p>
            <a:pPr marL="0" indent="0">
              <a:buNone/>
            </a:pPr>
            <a:r>
              <a:rPr lang="pl-PL" sz="2000" dirty="0" smtClean="0"/>
              <a:t>    methodUsingNewApi();</a:t>
            </a:r>
          </a:p>
          <a:p>
            <a:pPr marL="0" indent="0">
              <a:buNone/>
            </a:pP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>
                <a:solidFill>
                  <a:srgbClr val="FFE285"/>
                </a:solidFill>
              </a:rPr>
              <a:t>@TargetApi </a:t>
            </a:r>
            <a:r>
              <a:rPr lang="pl-PL" sz="2000" dirty="0" smtClean="0"/>
              <a:t>(</a:t>
            </a:r>
            <a:r>
              <a:rPr lang="pl-PL" sz="2000" dirty="0"/>
              <a:t>VERSION_CODES.</a:t>
            </a:r>
            <a:r>
              <a:rPr lang="pl-PL" sz="2000" dirty="0">
                <a:solidFill>
                  <a:srgbClr val="C69FFB"/>
                </a:solidFill>
              </a:rPr>
              <a:t>HONEYCOMB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private 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pl-PL" sz="2000" dirty="0" smtClean="0">
                <a:solidFill>
                  <a:srgbClr val="FFC000"/>
                </a:solidFill>
              </a:rPr>
              <a:t> </a:t>
            </a:r>
            <a:r>
              <a:rPr lang="pl-PL" sz="2000" dirty="0" smtClean="0">
                <a:solidFill>
                  <a:srgbClr val="FFE285"/>
                </a:solidFill>
              </a:rPr>
              <a:t>methodUsingNewApi</a:t>
            </a:r>
            <a:r>
              <a:rPr lang="pl-PL" sz="2000" dirty="0" smtClean="0"/>
              <a:t>() {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</a:t>
            </a:r>
            <a:r>
              <a:rPr lang="pl-PL" sz="2000" dirty="0" smtClean="0">
                <a:solidFill>
                  <a:srgbClr val="FFC000"/>
                </a:solidFill>
              </a:rPr>
              <a:t>new </a:t>
            </a:r>
            <a:r>
              <a:rPr lang="pl-PL" sz="2000" dirty="0" smtClean="0"/>
              <a:t>SomeClass().someMethodRequiringHoneycomb();</a:t>
            </a: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}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Antyprzykład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2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838200"/>
            <a:ext cx="8982456" cy="5263158"/>
          </a:xfrm>
        </p:spPr>
      </p:pic>
      <p:sp>
        <p:nvSpPr>
          <p:cNvPr id="8" name="TextBox 7"/>
          <p:cNvSpPr txBox="1"/>
          <p:nvPr/>
        </p:nvSpPr>
        <p:spPr bwMode="auto">
          <a:xfrm>
            <a:off x="228600" y="2266772"/>
            <a:ext cx="8915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18,796</a:t>
            </a:r>
            <a:endParaRPr kumimoji="0" lang="pl-PL" sz="15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153400" cy="2362200"/>
          </a:xfrm>
        </p:spPr>
        <p:txBody>
          <a:bodyPr/>
          <a:lstStyle/>
          <a:p>
            <a:pPr algn="ctr"/>
            <a:r>
              <a:rPr lang="pl-PL" sz="5400" dirty="0" smtClean="0"/>
              <a:t>Pytania?</a:t>
            </a:r>
            <a:endParaRPr lang="en-US" sz="5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5900" y="4876800"/>
            <a:ext cx="3594100" cy="11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600" spc="-100" dirty="0">
                <a:solidFill>
                  <a:srgbClr val="BFE962"/>
                </a:solidFill>
                <a:latin typeface="Helvetica Light"/>
                <a:cs typeface="Helvetica Light"/>
              </a:rPr>
              <a:t>p</a:t>
            </a: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iotr.makowski@allegrogroup.com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600" spc="-100" dirty="0">
                <a:solidFill>
                  <a:srgbClr val="BFE962"/>
                </a:solidFill>
                <a:latin typeface="Helvetica Light"/>
                <a:cs typeface="Helvetica Light"/>
              </a:rPr>
              <a:t>a</a:t>
            </a: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ndrzej.przyborski@allegrogroup.com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mateusz.wilczynski@allegrogroup.com</a:t>
            </a:r>
            <a:endParaRPr lang="en-US" sz="1600" spc="-100" dirty="0" smtClean="0">
              <a:solidFill>
                <a:srgbClr val="BFE96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9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dzielące platformę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pl-PL" sz="2000" dirty="0" smtClean="0"/>
              <a:t>Ekran – wielkość</a:t>
            </a:r>
          </a:p>
          <a:p>
            <a:r>
              <a:rPr lang="pl-PL" sz="2000" dirty="0" smtClean="0"/>
              <a:t>Ekran – rozdzielczość, gęstość</a:t>
            </a:r>
          </a:p>
          <a:p>
            <a:r>
              <a:rPr lang="pl-PL" sz="2000" dirty="0" smtClean="0"/>
              <a:t>Poziom API</a:t>
            </a:r>
          </a:p>
          <a:p>
            <a:r>
              <a:rPr lang="pl-PL" sz="2000" dirty="0" smtClean="0"/>
              <a:t>Nakładki producentów</a:t>
            </a:r>
            <a:endParaRPr lang="pl-PL" sz="2000" dirty="0"/>
          </a:p>
          <a:p>
            <a:r>
              <a:rPr lang="pl-PL" sz="2000" dirty="0" smtClean="0"/>
              <a:t>Czujniki, </a:t>
            </a:r>
            <a:r>
              <a:rPr lang="pl-PL" sz="2000" dirty="0" err="1" smtClean="0"/>
              <a:t>OpenGL</a:t>
            </a:r>
            <a:r>
              <a:rPr lang="pl-PL" sz="2000" dirty="0" smtClean="0"/>
              <a:t> i inne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3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543800" cy="563562"/>
          </a:xfrm>
        </p:spPr>
        <p:txBody>
          <a:bodyPr/>
          <a:lstStyle/>
          <a:p>
            <a:r>
              <a:rPr lang="pl-PL" dirty="0" smtClean="0"/>
              <a:t>Czy powinniśmy uważać fragmentację za problem Androida?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l-PL" sz="2000" dirty="0" smtClean="0"/>
              <a:t>Nie.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03935"/>
            <a:ext cx="2057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86200"/>
            <a:ext cx="2058135" cy="2064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/>
          <a:stretch/>
        </p:blipFill>
        <p:spPr>
          <a:xfrm>
            <a:off x="3429000" y="1603935"/>
            <a:ext cx="2255782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r="17109"/>
          <a:stretch/>
        </p:blipFill>
        <p:spPr>
          <a:xfrm>
            <a:off x="3429000" y="3886201"/>
            <a:ext cx="2255782" cy="2064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1"/>
            <a:ext cx="2064774" cy="206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091"/>
            <a:ext cx="2064774" cy="20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pl-PL" sz="2000" dirty="0" smtClean="0"/>
              <a:t>Podstawy programowania na Androida</a:t>
            </a:r>
          </a:p>
          <a:p>
            <a:r>
              <a:rPr lang="pl-PL" sz="2000" dirty="0" smtClean="0"/>
              <a:t>Wielkość ekranu</a:t>
            </a:r>
          </a:p>
          <a:p>
            <a:r>
              <a:rPr lang="pl-PL" sz="2000" dirty="0" smtClean="0"/>
              <a:t>Gęstość ekranu</a:t>
            </a:r>
          </a:p>
          <a:p>
            <a:r>
              <a:rPr lang="pl-PL" sz="2000" dirty="0" smtClean="0"/>
              <a:t>Poziomy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543800" cy="5334000"/>
          </a:xfrm>
        </p:spPr>
        <p:txBody>
          <a:bodyPr/>
          <a:lstStyle/>
          <a:p>
            <a:pPr algn="ctr"/>
            <a:r>
              <a:rPr lang="pl-PL" dirty="0"/>
              <a:t>Podstawy programowania na Androida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Podstawy programowania na Androida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352800"/>
          </a:xfrm>
        </p:spPr>
        <p:txBody>
          <a:bodyPr/>
          <a:lstStyle/>
          <a:p>
            <a:r>
              <a:rPr lang="pl-PL" sz="2000" dirty="0" smtClean="0"/>
              <a:t>Narzędzia</a:t>
            </a:r>
          </a:p>
          <a:p>
            <a:r>
              <a:rPr lang="pl-PL" sz="2000" dirty="0" smtClean="0"/>
              <a:t>Struktura </a:t>
            </a:r>
            <a:r>
              <a:rPr lang="pl-PL" sz="2000" dirty="0"/>
              <a:t>projektu</a:t>
            </a:r>
          </a:p>
          <a:p>
            <a:r>
              <a:rPr lang="pl-PL" sz="2000" dirty="0" smtClean="0"/>
              <a:t>Activity</a:t>
            </a:r>
          </a:p>
          <a:p>
            <a:r>
              <a:rPr lang="pl-PL" sz="2000" dirty="0" smtClean="0"/>
              <a:t>Typy </a:t>
            </a:r>
            <a:r>
              <a:rPr lang="pl-PL" sz="2000" dirty="0" err="1" smtClean="0"/>
              <a:t>Layoutów</a:t>
            </a:r>
            <a:r>
              <a:rPr lang="pl-PL" sz="2000" dirty="0" smtClean="0"/>
              <a:t> + podstawowe kontrolki</a:t>
            </a:r>
          </a:p>
          <a:p>
            <a:r>
              <a:rPr lang="pl-PL" sz="2000" dirty="0" smtClean="0"/>
              <a:t>Pierwszy ekran</a:t>
            </a:r>
          </a:p>
          <a:p>
            <a:r>
              <a:rPr lang="pl-PL" sz="2000" dirty="0"/>
              <a:t>AndroidManifest.xml</a:t>
            </a:r>
          </a:p>
          <a:p>
            <a:r>
              <a:rPr lang="pl-PL" sz="2000" dirty="0"/>
              <a:t>Przykładowy </a:t>
            </a:r>
            <a:r>
              <a:rPr lang="pl-PL" sz="2000" dirty="0" smtClean="0"/>
              <a:t>kod</a:t>
            </a:r>
            <a:endParaRPr lang="pl-PL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0795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52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633</Words>
  <Application>Microsoft Office PowerPoint</Application>
  <PresentationFormat>On-screen Show (4:3)</PresentationFormat>
  <Paragraphs>216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PowerPoint Presentation</vt:lpstr>
      <vt:lpstr>Co to takiego ta fragmentacja</vt:lpstr>
      <vt:lpstr>Fragmentacja wersji platformy</vt:lpstr>
      <vt:lpstr>PowerPoint Presentation</vt:lpstr>
      <vt:lpstr>Czynniki dzielące platformę</vt:lpstr>
      <vt:lpstr>Czy powinniśmy uważać fragmentację za problem Androida?</vt:lpstr>
      <vt:lpstr>Agenda</vt:lpstr>
      <vt:lpstr>Podstawy programowania na Androida</vt:lpstr>
      <vt:lpstr>Podstawy programowania na Androida</vt:lpstr>
      <vt:lpstr>Narzędzia</vt:lpstr>
      <vt:lpstr>Struktura projektu</vt:lpstr>
      <vt:lpstr>Activity</vt:lpstr>
      <vt:lpstr>Activity</vt:lpstr>
      <vt:lpstr>Typy layoutów</vt:lpstr>
      <vt:lpstr>Linear Layout</vt:lpstr>
      <vt:lpstr>Relative Layout</vt:lpstr>
      <vt:lpstr>Widoki i kontrolki</vt:lpstr>
      <vt:lpstr>AndroidManifest.xml</vt:lpstr>
      <vt:lpstr>Przykładowy kod</vt:lpstr>
      <vt:lpstr>Projektowanie aplikacji dla różnych urządzeń</vt:lpstr>
      <vt:lpstr>Na dobry początek parę pojęć</vt:lpstr>
      <vt:lpstr>Gęstość ekranu w praktyce</vt:lpstr>
      <vt:lpstr>DP my Hero</vt:lpstr>
      <vt:lpstr>Kwalifikatory gęstości ekranu</vt:lpstr>
      <vt:lpstr>Kwalifikatory uogólnionych wielkości ekranu</vt:lpstr>
      <vt:lpstr>Sklasyfikujmy Nexus’a 4</vt:lpstr>
      <vt:lpstr>Rozmiary, gęstości ekranów</vt:lpstr>
      <vt:lpstr>Fragmentacja poziomów API</vt:lpstr>
      <vt:lpstr>Poziomy API</vt:lpstr>
      <vt:lpstr>Poziomy API</vt:lpstr>
      <vt:lpstr>Poziomy API</vt:lpstr>
      <vt:lpstr>Poziomy API</vt:lpstr>
      <vt:lpstr>Poziomy API</vt:lpstr>
      <vt:lpstr>Poziomy API</vt:lpstr>
      <vt:lpstr>Poziomy API</vt:lpstr>
      <vt:lpstr>Poziomy API</vt:lpstr>
      <vt:lpstr>Poziomy API</vt:lpstr>
      <vt:lpstr>Poziomy API</vt:lpstr>
      <vt:lpstr>Poziomy API</vt:lpstr>
      <vt:lpstr>Pytania?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Mateusz</dc:creator>
  <cp:lastModifiedBy>Piotr Makowski</cp:lastModifiedBy>
  <cp:revision>208</cp:revision>
  <dcterms:created xsi:type="dcterms:W3CDTF">2013-09-06T22:43:33Z</dcterms:created>
  <dcterms:modified xsi:type="dcterms:W3CDTF">2014-11-07T10:19:02Z</dcterms:modified>
</cp:coreProperties>
</file>