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9" r:id="rId4"/>
    <p:sldId id="276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4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1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0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1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7C3E-0380-4FEB-9FFB-71FB238FF5B7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8556-A071-4F43-936B-565E87EDC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2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storage.org/files/627/6e1/d36/6276e1d365ba4f8497cd41fb110d7619.gif" TargetMode="External"/><Relationship Id="rId2" Type="http://schemas.openxmlformats.org/officeDocument/2006/relationships/hyperlink" Target="http://math-n-algo.blogspot.ru/2013/04/blog-post.html?m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gif"/><Relationship Id="rId7" Type="http://schemas.openxmlformats.org/officeDocument/2006/relationships/image" Target="../media/image17.png"/><Relationship Id="rId2" Type="http://schemas.openxmlformats.org/officeDocument/2006/relationships/hyperlink" Target="https://habrastorage.org/files/627/6e1/d36/6276e1d365ba4f8497cd41fb110d7619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vinogradov@inbox.ru" TargetMode="External"/><Relationship Id="rId2" Type="http://schemas.openxmlformats.org/officeDocument/2006/relationships/hyperlink" Target="https://waikato.github.io/weka-wiki/downloading_wek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vvinogradov@inbox.ru" TargetMode="External"/><Relationship Id="rId2" Type="http://schemas.openxmlformats.org/officeDocument/2006/relationships/hyperlink" Target="https://waikato.github.io/weka-wiki/downloading_wek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oginom.ru/articles/supervised-learning.html" TargetMode="External"/><Relationship Id="rId2" Type="http://schemas.openxmlformats.org/officeDocument/2006/relationships/hyperlink" Target="https://habr.com/ru/post/34802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oginom.ru/articles/training-sample.html" TargetMode="External"/><Relationship Id="rId2" Type="http://schemas.openxmlformats.org/officeDocument/2006/relationships/hyperlink" Target="https://wiki.loginom.ru/articles/training-err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loginom.ru/articles/overtrain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1755" y="1000655"/>
            <a:ext cx="9809018" cy="188407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Реализация булевых функций </a:t>
            </a:r>
            <a:r>
              <a:rPr lang="ru-RU" b="1" dirty="0" smtClean="0">
                <a:solidFill>
                  <a:srgbClr val="C00000"/>
                </a:solidFill>
              </a:rPr>
              <a:t>AND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ru-RU" b="1" dirty="0" smtClean="0">
                <a:solidFill>
                  <a:srgbClr val="C00000"/>
                </a:solidFill>
              </a:rPr>
              <a:t> 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и </a:t>
            </a:r>
            <a:r>
              <a:rPr lang="en-US" b="1" dirty="0" smtClean="0">
                <a:solidFill>
                  <a:srgbClr val="C00000"/>
                </a:solidFill>
              </a:rPr>
              <a:t>XOR</a:t>
            </a:r>
            <a:r>
              <a:rPr lang="ru-RU" b="1" dirty="0" smtClean="0">
                <a:solidFill>
                  <a:srgbClr val="C00000"/>
                </a:solidFill>
              </a:rPr>
              <a:t> на персептроне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264" y="3370228"/>
            <a:ext cx="9144000" cy="59564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http://math-n-algo.blogspot.ru/2013/04/blog-post.html?m=1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9" y="3965876"/>
            <a:ext cx="2743335" cy="19088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466" y="4115429"/>
            <a:ext cx="2889367" cy="1609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967" y="4115429"/>
            <a:ext cx="3167814" cy="1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8" y="2145270"/>
            <a:ext cx="2405273" cy="16735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6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0070C0"/>
                </a:solidFill>
                <a:hlinkClick r:id="rId2"/>
              </a:rPr>
              <a:t>Алгоритм распространения ошибки сводится к следующим этапам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746" y="830542"/>
            <a:ext cx="11237259" cy="2080746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1800" dirty="0" smtClean="0"/>
              <a:t>прямое </a:t>
            </a:r>
            <a:r>
              <a:rPr lang="ru-RU" sz="1800" dirty="0"/>
              <a:t>распространение сигнала по сети, вычисления состояния нейронов;</a:t>
            </a:r>
          </a:p>
          <a:p>
            <a:pPr>
              <a:spcBef>
                <a:spcPts val="400"/>
              </a:spcBef>
            </a:pPr>
            <a:r>
              <a:rPr lang="ru-RU" sz="1800" dirty="0"/>
              <a:t>вычисление значения ошибки δ для выходного слоя;</a:t>
            </a:r>
          </a:p>
          <a:p>
            <a:pPr>
              <a:spcBef>
                <a:spcPts val="400"/>
              </a:spcBef>
            </a:pPr>
            <a:r>
              <a:rPr lang="ru-RU" sz="1800" dirty="0"/>
              <a:t>обратное распространение: последовательно от конца к началу для всех скрытых слоев вычисляем δ по формуле 2.13;</a:t>
            </a:r>
          </a:p>
          <a:p>
            <a:pPr>
              <a:spcBef>
                <a:spcPts val="400"/>
              </a:spcBef>
            </a:pPr>
            <a:r>
              <a:rPr lang="ru-RU" sz="1800" dirty="0"/>
              <a:t>обновление весов сети на вычисленную ранее δ ошибки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94" y="3974346"/>
            <a:ext cx="2990234" cy="11841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245" y="2303377"/>
            <a:ext cx="2436439" cy="13573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151" y="3862392"/>
            <a:ext cx="2758759" cy="12512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5151" y="5113687"/>
            <a:ext cx="2427158" cy="11941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53" y="1703539"/>
            <a:ext cx="2841182" cy="16615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277" y="3420375"/>
            <a:ext cx="2491628" cy="16353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1277" y="5055774"/>
            <a:ext cx="2805287" cy="15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Математический нейрон – персептрон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78" y="1845236"/>
            <a:ext cx="6626053" cy="4239418"/>
          </a:xfrm>
        </p:spPr>
      </p:pic>
    </p:spTree>
    <p:extLst>
      <p:ext uri="{BB962C8B-B14F-4D97-AF65-F5344CB8AC3E}">
        <p14:creationId xmlns:p14="http://schemas.microsoft.com/office/powerpoint/2010/main" val="27144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Простой персептрон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73" y="1132772"/>
            <a:ext cx="7843234" cy="54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Выход простого персептрона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36" y="1493948"/>
            <a:ext cx="7816758" cy="48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>
                <a:solidFill>
                  <a:srgbClr val="C00000"/>
                </a:solidFill>
              </a:rPr>
              <a:t>Обучение персептрона на отдельных примерах с учителем</a:t>
            </a:r>
            <a:endParaRPr lang="ru-RU" sz="3200" i="1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07" y="1690687"/>
            <a:ext cx="11303672" cy="40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549" y="365125"/>
            <a:ext cx="10774251" cy="944877"/>
          </a:xfrm>
        </p:spPr>
        <p:txBody>
          <a:bodyPr>
            <a:normAutofit/>
          </a:bodyPr>
          <a:lstStyle/>
          <a:p>
            <a:pPr algn="ctr"/>
            <a:r>
              <a:rPr lang="ru-RU" sz="3500" b="1" dirty="0">
                <a:solidFill>
                  <a:srgbClr val="C00000"/>
                </a:solidFill>
              </a:rPr>
              <a:t>Алгоритм обучения персептрона на отдельных </a:t>
            </a:r>
            <a:r>
              <a:rPr lang="ru-RU" sz="3500" b="1" dirty="0" smtClean="0">
                <a:solidFill>
                  <a:srgbClr val="C00000"/>
                </a:solidFill>
              </a:rPr>
              <a:t>примерах</a:t>
            </a:r>
            <a:endParaRPr lang="ru-RU" sz="3500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62" y="1132593"/>
            <a:ext cx="7303917" cy="54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0"/>
            <a:ext cx="5879682" cy="65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68" y="6884"/>
            <a:ext cx="5525036" cy="66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10" y="174358"/>
            <a:ext cx="5031481" cy="65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979" y="1603574"/>
            <a:ext cx="6277019" cy="504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Задание лабораторного практикума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6636" y="1243734"/>
            <a:ext cx="10515600" cy="83444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Провести расчеты в </a:t>
            </a:r>
            <a:r>
              <a:rPr lang="en-US" sz="1800" dirty="0" smtClean="0"/>
              <a:t>MS Excel </a:t>
            </a:r>
            <a:r>
              <a:rPr lang="ru-RU" sz="1800" dirty="0" smtClean="0"/>
              <a:t>по настройке персептрона для решения задач</a:t>
            </a:r>
            <a:r>
              <a:rPr lang="en-US" sz="1800" smtClean="0"/>
              <a:t> </a:t>
            </a:r>
            <a:r>
              <a:rPr lang="ru-RU" sz="1800" smtClean="0"/>
              <a:t>построения </a:t>
            </a:r>
            <a:r>
              <a:rPr lang="ru-RU" sz="1800" dirty="0" smtClean="0"/>
              <a:t>булевых функций </a:t>
            </a:r>
            <a:r>
              <a:rPr lang="en-US" sz="1800" dirty="0" smtClean="0"/>
              <a:t>AND, OR, XOR.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015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Задание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3342"/>
            <a:ext cx="10515600" cy="54460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Выполнить расчет в программе на </a:t>
            </a:r>
            <a:r>
              <a:rPr lang="en-US" dirty="0" smtClean="0"/>
              <a:t>Python </a:t>
            </a:r>
            <a:r>
              <a:rPr lang="ru-RU" dirty="0" smtClean="0"/>
              <a:t>или </a:t>
            </a:r>
            <a:r>
              <a:rPr lang="en-US" dirty="0" smtClean="0"/>
              <a:t>MS Excel </a:t>
            </a:r>
            <a:r>
              <a:rPr lang="ru-RU" dirty="0" smtClean="0"/>
              <a:t>весовых коэффициентов искусственного нейрона для решения задачи вычисления функции </a:t>
            </a:r>
            <a:r>
              <a:rPr lang="en-US" dirty="0" smtClean="0"/>
              <a:t>AND</a:t>
            </a:r>
            <a:r>
              <a:rPr lang="ru-RU" dirty="0" smtClean="0"/>
              <a:t>, </a:t>
            </a:r>
            <a:r>
              <a:rPr lang="en-US" dirty="0" smtClean="0"/>
              <a:t>OR </a:t>
            </a:r>
            <a:r>
              <a:rPr lang="ru-RU" dirty="0" smtClean="0"/>
              <a:t>или </a:t>
            </a:r>
            <a:r>
              <a:rPr lang="en-US" dirty="0" smtClean="0"/>
              <a:t>XOR (</a:t>
            </a:r>
            <a:r>
              <a:rPr lang="ru-RU" dirty="0" smtClean="0"/>
              <a:t>по выбору).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>
                <a:hlinkClick r:id="rId2"/>
              </a:rPr>
              <a:t>WEKA</a:t>
            </a:r>
            <a:r>
              <a:rPr lang="en-US" dirty="0"/>
              <a:t> </a:t>
            </a:r>
            <a:r>
              <a:rPr lang="ru-RU" dirty="0"/>
              <a:t>выполнить расчеты весовых коэффициентов методом </a:t>
            </a:r>
            <a:r>
              <a:rPr lang="en-US" dirty="0"/>
              <a:t>Multilayer Perceptron </a:t>
            </a:r>
            <a:r>
              <a:rPr lang="en-US" dirty="0" smtClean="0"/>
              <a:t>(GUI=true, hidden layer=a) </a:t>
            </a:r>
            <a:r>
              <a:rPr lang="ru-RU" dirty="0" smtClean="0"/>
              <a:t>для </a:t>
            </a:r>
            <a:r>
              <a:rPr lang="ru-RU" dirty="0"/>
              <a:t>решения </a:t>
            </a:r>
            <a:r>
              <a:rPr lang="ru-RU" dirty="0" smtClean="0"/>
              <a:t>задач классификации</a:t>
            </a:r>
            <a:r>
              <a:rPr lang="en-US" dirty="0" smtClean="0"/>
              <a:t> </a:t>
            </a:r>
            <a:r>
              <a:rPr lang="ru-RU" dirty="0"/>
              <a:t>на наборах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п.1, </a:t>
            </a:r>
            <a:r>
              <a:rPr lang="en-US" dirty="0" err="1" smtClean="0"/>
              <a:t>Weather.Numeric</a:t>
            </a:r>
            <a:r>
              <a:rPr lang="en-US" dirty="0"/>
              <a:t>, </a:t>
            </a:r>
            <a:r>
              <a:rPr lang="en-US" dirty="0" smtClean="0"/>
              <a:t>Iris4.</a:t>
            </a:r>
            <a:r>
              <a:rPr lang="ru-RU" dirty="0" smtClean="0"/>
              <a:t> </a:t>
            </a:r>
            <a:r>
              <a:rPr lang="en-US" dirty="0"/>
              <a:t>(GUI=true, hidden </a:t>
            </a:r>
            <a:r>
              <a:rPr lang="en-US" dirty="0" smtClean="0"/>
              <a:t>layer=a)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/>
              <a:t>WEKA </a:t>
            </a:r>
            <a:r>
              <a:rPr lang="ru-RU" dirty="0"/>
              <a:t>выполнить </a:t>
            </a:r>
            <a:r>
              <a:rPr lang="ru-RU" dirty="0" smtClean="0"/>
              <a:t>построение </a:t>
            </a:r>
            <a:r>
              <a:rPr lang="ru-RU" dirty="0" err="1" smtClean="0"/>
              <a:t>нейросети</a:t>
            </a:r>
            <a:r>
              <a:rPr lang="ru-RU" dirty="0" smtClean="0"/>
              <a:t> </a:t>
            </a:r>
            <a:r>
              <a:rPr lang="en-US" dirty="0" smtClean="0"/>
              <a:t>Multilayer </a:t>
            </a:r>
            <a:r>
              <a:rPr lang="en-US" dirty="0"/>
              <a:t>Perceptron </a:t>
            </a:r>
            <a:r>
              <a:rPr lang="ru-RU" dirty="0" smtClean="0"/>
              <a:t>для тренировочного набора </a:t>
            </a:r>
            <a:r>
              <a:rPr lang="ru-RU" dirty="0"/>
              <a:t>данных</a:t>
            </a:r>
            <a:r>
              <a:rPr lang="en-US" dirty="0"/>
              <a:t> </a:t>
            </a:r>
            <a:r>
              <a:rPr lang="en-US" dirty="0" err="1" smtClean="0"/>
              <a:t>titanic_train</a:t>
            </a:r>
            <a:r>
              <a:rPr lang="en-US" dirty="0" smtClean="0"/>
              <a:t>_</a:t>
            </a:r>
            <a:r>
              <a:rPr lang="ru-RU" dirty="0" smtClean="0"/>
              <a:t>.</a:t>
            </a:r>
            <a:r>
              <a:rPr lang="en-US" dirty="0" smtClean="0"/>
              <a:t>csv</a:t>
            </a:r>
            <a:r>
              <a:rPr lang="ru-RU" dirty="0" smtClean="0"/>
              <a:t> и протестировать его на тестовом наборе данных </a:t>
            </a:r>
            <a:r>
              <a:rPr lang="en-US" dirty="0"/>
              <a:t>Titanic</a:t>
            </a:r>
            <a:r>
              <a:rPr lang="ru-RU" dirty="0" smtClean="0"/>
              <a:t>. Получить оценки качества классификатора. (</a:t>
            </a:r>
            <a:r>
              <a:rPr lang="en-US" dirty="0" smtClean="0"/>
              <a:t>GUI=true</a:t>
            </a:r>
            <a:r>
              <a:rPr lang="en-US" dirty="0"/>
              <a:t>, </a:t>
            </a:r>
            <a:r>
              <a:rPr lang="en-US" dirty="0" smtClean="0"/>
              <a:t>hidden</a:t>
            </a:r>
            <a:r>
              <a:rPr lang="ru-RU" dirty="0" smtClean="0"/>
              <a:t>=</a:t>
            </a:r>
            <a:r>
              <a:rPr lang="en-US" dirty="0" smtClean="0"/>
              <a:t>a, </a:t>
            </a:r>
            <a:r>
              <a:rPr lang="ru-RU" dirty="0" smtClean="0"/>
              <a:t>затем, задав в явном виде, например,</a:t>
            </a:r>
            <a:r>
              <a:rPr lang="en-US" dirty="0" smtClean="0"/>
              <a:t> </a:t>
            </a:r>
            <a:r>
              <a:rPr lang="ru-RU" dirty="0" smtClean="0"/>
              <a:t>=«7,5,3,»).</a:t>
            </a:r>
            <a:r>
              <a:rPr lang="en-US" dirty="0" smtClean="0"/>
              <a:t> </a:t>
            </a:r>
            <a:r>
              <a:rPr lang="ru-RU" dirty="0" smtClean="0"/>
              <a:t>При необходимости провести предобработку исходного набора данных.</a:t>
            </a:r>
          </a:p>
          <a:p>
            <a:r>
              <a:rPr lang="ru-RU" dirty="0" smtClean="0"/>
              <a:t>Скриншоты с результатами и видами построенных </a:t>
            </a:r>
            <a:r>
              <a:rPr lang="ru-RU" dirty="0" err="1" smtClean="0"/>
              <a:t>нейросетей</a:t>
            </a:r>
            <a:r>
              <a:rPr lang="ru-RU" dirty="0" smtClean="0"/>
              <a:t> поместить </a:t>
            </a:r>
            <a:r>
              <a:rPr lang="en-US" dirty="0"/>
              <a:t> </a:t>
            </a:r>
            <a:r>
              <a:rPr lang="ru-RU" dirty="0" smtClean="0"/>
              <a:t>на отдельные страницы в файл </a:t>
            </a:r>
            <a:r>
              <a:rPr lang="en-US" dirty="0" smtClean="0"/>
              <a:t>MS Excel</a:t>
            </a:r>
            <a:r>
              <a:rPr lang="ru-RU" dirty="0" smtClean="0"/>
              <a:t> или другие доступные преподавателю файлы</a:t>
            </a:r>
            <a:r>
              <a:rPr lang="en-US" dirty="0" smtClean="0"/>
              <a:t>.</a:t>
            </a:r>
            <a:r>
              <a:rPr lang="ru-RU" dirty="0" smtClean="0"/>
              <a:t> Выслать их на </a:t>
            </a:r>
            <a:r>
              <a:rPr lang="en-US" dirty="0" smtClean="0">
                <a:hlinkClick r:id="rId3"/>
              </a:rPr>
              <a:t>vvinogradov@inbox.ru</a:t>
            </a:r>
            <a:r>
              <a:rPr lang="en-US" dirty="0" smtClean="0"/>
              <a:t> </a:t>
            </a:r>
            <a:r>
              <a:rPr lang="ru-RU" dirty="0" smtClean="0"/>
              <a:t>и выложить в </a:t>
            </a:r>
            <a:r>
              <a:rPr lang="en-US" dirty="0" smtClean="0"/>
              <a:t>MS Teams</a:t>
            </a:r>
            <a:r>
              <a:rPr lang="ru-RU" dirty="0" smtClean="0"/>
              <a:t> в папку на </a:t>
            </a:r>
            <a:r>
              <a:rPr lang="ru-RU" b="1" dirty="0" err="1" smtClean="0"/>
              <a:t>Лабораторные_работы_студентов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Задание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3342"/>
            <a:ext cx="10515600" cy="54460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Выполнить расчет в программе на </a:t>
            </a:r>
            <a:r>
              <a:rPr lang="en-US" dirty="0" smtClean="0"/>
              <a:t>Python </a:t>
            </a:r>
            <a:r>
              <a:rPr lang="ru-RU" dirty="0" smtClean="0"/>
              <a:t>или </a:t>
            </a:r>
            <a:r>
              <a:rPr lang="en-US" dirty="0" smtClean="0"/>
              <a:t>MS Excel </a:t>
            </a:r>
            <a:r>
              <a:rPr lang="ru-RU" dirty="0" smtClean="0"/>
              <a:t>весовых коэффициентов искусственного нейрона для решения задачи вычисления функции </a:t>
            </a:r>
            <a:r>
              <a:rPr lang="en-US" dirty="0" smtClean="0"/>
              <a:t>AND</a:t>
            </a:r>
            <a:r>
              <a:rPr lang="ru-RU" dirty="0" smtClean="0"/>
              <a:t>, </a:t>
            </a:r>
            <a:r>
              <a:rPr lang="en-US" dirty="0" smtClean="0"/>
              <a:t>OR </a:t>
            </a:r>
            <a:r>
              <a:rPr lang="ru-RU" dirty="0" smtClean="0"/>
              <a:t>или </a:t>
            </a:r>
            <a:r>
              <a:rPr lang="en-US" dirty="0" smtClean="0"/>
              <a:t>XOR (</a:t>
            </a:r>
            <a:r>
              <a:rPr lang="ru-RU" dirty="0" smtClean="0"/>
              <a:t>по выбору).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>
                <a:hlinkClick r:id="rId2"/>
              </a:rPr>
              <a:t>WEKA</a:t>
            </a:r>
            <a:r>
              <a:rPr lang="en-US" dirty="0"/>
              <a:t> </a:t>
            </a:r>
            <a:r>
              <a:rPr lang="ru-RU" dirty="0"/>
              <a:t>выполнить расчеты весовых коэффициентов методом </a:t>
            </a:r>
            <a:r>
              <a:rPr lang="en-US" dirty="0"/>
              <a:t>Multilayer Perceptron </a:t>
            </a:r>
            <a:r>
              <a:rPr lang="en-US" dirty="0" smtClean="0"/>
              <a:t>(GUI=true, hidden layer=a) </a:t>
            </a:r>
            <a:r>
              <a:rPr lang="ru-RU" dirty="0" smtClean="0"/>
              <a:t>для </a:t>
            </a:r>
            <a:r>
              <a:rPr lang="ru-RU" dirty="0"/>
              <a:t>решения </a:t>
            </a:r>
            <a:r>
              <a:rPr lang="ru-RU" dirty="0" smtClean="0"/>
              <a:t>задач классификации</a:t>
            </a:r>
            <a:r>
              <a:rPr lang="en-US" dirty="0" smtClean="0"/>
              <a:t> </a:t>
            </a:r>
            <a:r>
              <a:rPr lang="ru-RU" dirty="0"/>
              <a:t>на наборах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п.1, </a:t>
            </a:r>
            <a:r>
              <a:rPr lang="en-US" dirty="0" err="1" smtClean="0"/>
              <a:t>Weather.Numeric</a:t>
            </a:r>
            <a:r>
              <a:rPr lang="en-US" dirty="0"/>
              <a:t>, </a:t>
            </a:r>
            <a:r>
              <a:rPr lang="en-US" dirty="0" smtClean="0"/>
              <a:t>Iris4.</a:t>
            </a:r>
            <a:r>
              <a:rPr lang="ru-RU" dirty="0" smtClean="0"/>
              <a:t> </a:t>
            </a:r>
            <a:r>
              <a:rPr lang="en-US" dirty="0"/>
              <a:t>(GUI=true, hidden </a:t>
            </a:r>
            <a:r>
              <a:rPr lang="en-US" dirty="0" smtClean="0"/>
              <a:t>layer=a)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</a:t>
            </a:r>
            <a:r>
              <a:rPr lang="en-US" dirty="0"/>
              <a:t>WEKA </a:t>
            </a:r>
            <a:r>
              <a:rPr lang="ru-RU" dirty="0"/>
              <a:t>выполнить </a:t>
            </a:r>
            <a:r>
              <a:rPr lang="ru-RU" dirty="0" smtClean="0"/>
              <a:t>построение </a:t>
            </a:r>
            <a:r>
              <a:rPr lang="ru-RU" dirty="0" err="1" smtClean="0"/>
              <a:t>нейросети</a:t>
            </a:r>
            <a:r>
              <a:rPr lang="ru-RU" dirty="0" smtClean="0"/>
              <a:t> </a:t>
            </a:r>
            <a:r>
              <a:rPr lang="en-US" dirty="0" smtClean="0"/>
              <a:t>Multilayer </a:t>
            </a:r>
            <a:r>
              <a:rPr lang="en-US" dirty="0"/>
              <a:t>Perceptron </a:t>
            </a:r>
            <a:r>
              <a:rPr lang="ru-RU" dirty="0" smtClean="0"/>
              <a:t>для тренировочного набора </a:t>
            </a:r>
            <a:r>
              <a:rPr lang="ru-RU" dirty="0"/>
              <a:t>данных</a:t>
            </a:r>
            <a:r>
              <a:rPr lang="en-US" dirty="0"/>
              <a:t> </a:t>
            </a:r>
            <a:r>
              <a:rPr lang="en-US" dirty="0" err="1" smtClean="0"/>
              <a:t>titanic_train</a:t>
            </a:r>
            <a:r>
              <a:rPr lang="en-US" dirty="0" smtClean="0"/>
              <a:t>_</a:t>
            </a:r>
            <a:r>
              <a:rPr lang="ru-RU" dirty="0" smtClean="0"/>
              <a:t>.</a:t>
            </a:r>
            <a:r>
              <a:rPr lang="en-US" dirty="0" smtClean="0"/>
              <a:t>csv</a:t>
            </a:r>
            <a:r>
              <a:rPr lang="ru-RU" dirty="0" smtClean="0"/>
              <a:t> и протестировать его на тестовом наборе данных </a:t>
            </a:r>
            <a:r>
              <a:rPr lang="en-US" dirty="0"/>
              <a:t>Titanic</a:t>
            </a:r>
            <a:r>
              <a:rPr lang="ru-RU" dirty="0" smtClean="0"/>
              <a:t>. Получить оценки качества классификатора. (</a:t>
            </a:r>
            <a:r>
              <a:rPr lang="en-US" dirty="0" smtClean="0"/>
              <a:t>GUI=true</a:t>
            </a:r>
            <a:r>
              <a:rPr lang="en-US" dirty="0"/>
              <a:t>, </a:t>
            </a:r>
            <a:r>
              <a:rPr lang="en-US" dirty="0" smtClean="0"/>
              <a:t>hidden</a:t>
            </a:r>
            <a:r>
              <a:rPr lang="ru-RU" dirty="0" smtClean="0"/>
              <a:t>=</a:t>
            </a:r>
            <a:r>
              <a:rPr lang="en-US" dirty="0" smtClean="0"/>
              <a:t>a, </a:t>
            </a:r>
            <a:r>
              <a:rPr lang="ru-RU" dirty="0" smtClean="0"/>
              <a:t>затем, задав в явном виде, например,</a:t>
            </a:r>
            <a:r>
              <a:rPr lang="en-US" dirty="0" smtClean="0"/>
              <a:t> </a:t>
            </a:r>
            <a:r>
              <a:rPr lang="ru-RU" dirty="0" smtClean="0"/>
              <a:t>=«7,5,3,»).</a:t>
            </a:r>
            <a:r>
              <a:rPr lang="en-US" dirty="0" smtClean="0"/>
              <a:t> </a:t>
            </a:r>
            <a:r>
              <a:rPr lang="ru-RU" dirty="0" smtClean="0"/>
              <a:t>При необходимости провести предобработку исходного набора данных.</a:t>
            </a:r>
          </a:p>
          <a:p>
            <a:r>
              <a:rPr lang="ru-RU" dirty="0" smtClean="0"/>
              <a:t>Скриншоты с результатами и видами построенных </a:t>
            </a:r>
            <a:r>
              <a:rPr lang="ru-RU" dirty="0" err="1" smtClean="0"/>
              <a:t>нейросетей</a:t>
            </a:r>
            <a:r>
              <a:rPr lang="ru-RU" dirty="0" smtClean="0"/>
              <a:t> поместить </a:t>
            </a:r>
            <a:r>
              <a:rPr lang="en-US" dirty="0"/>
              <a:t> </a:t>
            </a:r>
            <a:r>
              <a:rPr lang="ru-RU" dirty="0" smtClean="0"/>
              <a:t>на отдельные страницы в файл </a:t>
            </a:r>
            <a:r>
              <a:rPr lang="en-US" dirty="0" smtClean="0"/>
              <a:t>MS Excel</a:t>
            </a:r>
            <a:r>
              <a:rPr lang="ru-RU" dirty="0" smtClean="0"/>
              <a:t> или другие доступные преподавателю файлы</a:t>
            </a:r>
            <a:r>
              <a:rPr lang="en-US" dirty="0" smtClean="0"/>
              <a:t>.</a:t>
            </a:r>
            <a:r>
              <a:rPr lang="ru-RU" dirty="0" smtClean="0"/>
              <a:t> Выслать их на </a:t>
            </a:r>
            <a:r>
              <a:rPr lang="en-US" dirty="0" smtClean="0">
                <a:hlinkClick r:id="rId3"/>
              </a:rPr>
              <a:t>vvinogradov@inbox.ru</a:t>
            </a:r>
            <a:r>
              <a:rPr lang="en-US" dirty="0" smtClean="0"/>
              <a:t> </a:t>
            </a:r>
            <a:r>
              <a:rPr lang="ru-RU" dirty="0" smtClean="0"/>
              <a:t>и выложить в </a:t>
            </a:r>
            <a:r>
              <a:rPr lang="en-US" dirty="0" smtClean="0"/>
              <a:t>MS Teams</a:t>
            </a:r>
            <a:r>
              <a:rPr lang="ru-RU" dirty="0" smtClean="0"/>
              <a:t> в папку на </a:t>
            </a:r>
            <a:r>
              <a:rPr lang="ru-RU" b="1" dirty="0" err="1" smtClean="0"/>
              <a:t>Лабораторные_работы_студентов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hlinkClick r:id="rId2"/>
              </a:rPr>
              <a:t>Обучение </a:t>
            </a:r>
            <a:r>
              <a:rPr lang="ru-RU" sz="3200" dirty="0">
                <a:hlinkClick r:id="rId2"/>
              </a:rPr>
              <a:t>алгоритмом обратного распространения </a:t>
            </a:r>
            <a:r>
              <a:rPr lang="ru-RU" sz="3200" dirty="0" smtClean="0">
                <a:hlinkClick r:id="rId2"/>
              </a:rPr>
              <a:t>ошибки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094" y="1057104"/>
            <a:ext cx="11080377" cy="4052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Для обучения </a:t>
            </a:r>
            <a:r>
              <a:rPr lang="ru-RU" sz="2000" dirty="0" smtClean="0"/>
              <a:t>нейронной </a:t>
            </a:r>
            <a:r>
              <a:rPr lang="ru-RU" sz="2000" dirty="0"/>
              <a:t>сети </a:t>
            </a:r>
            <a:r>
              <a:rPr lang="ru-RU" sz="2000" dirty="0" smtClean="0"/>
              <a:t>вида многослойный персептрон (</a:t>
            </a:r>
            <a:r>
              <a:rPr lang="en-US" sz="2000" b="1" dirty="0" smtClean="0"/>
              <a:t>MLP - Multilayered perceptron</a:t>
            </a:r>
            <a:r>
              <a:rPr lang="ru-RU" sz="2000" dirty="0" smtClean="0"/>
              <a:t>) используется </a:t>
            </a:r>
            <a:r>
              <a:rPr lang="ru-RU" sz="2000" dirty="0">
                <a:hlinkClick r:id="rId3"/>
              </a:rPr>
              <a:t>обучение с учителем</a:t>
            </a:r>
            <a:r>
              <a:rPr lang="ru-RU" sz="2000" dirty="0"/>
              <a:t> </a:t>
            </a:r>
            <a:r>
              <a:rPr lang="ru-RU" sz="2000" dirty="0" smtClean="0"/>
              <a:t>и алгоритм </a:t>
            </a:r>
            <a:r>
              <a:rPr lang="ru-RU" sz="2000" dirty="0"/>
              <a:t>обратного распространения ошибки (</a:t>
            </a:r>
            <a:r>
              <a:rPr lang="ru-RU" sz="2000" dirty="0" err="1"/>
              <a:t>backpropagation</a:t>
            </a:r>
            <a:r>
              <a:rPr lang="ru-RU" sz="2000" dirty="0"/>
              <a:t>). Этот метод обучения многослойной нейронной сети называется обобщенным дельта-правилом. Метод был предложен в 1986 г. </a:t>
            </a:r>
            <a:r>
              <a:rPr lang="ru-RU" sz="2000" dirty="0" err="1"/>
              <a:t>Румельхартом</a:t>
            </a:r>
            <a:r>
              <a:rPr lang="ru-RU" sz="2000" dirty="0"/>
              <a:t>, </a:t>
            </a:r>
            <a:r>
              <a:rPr lang="ru-RU" sz="2000" dirty="0" err="1"/>
              <a:t>Макклеландом</a:t>
            </a:r>
            <a:r>
              <a:rPr lang="ru-RU" sz="2000" dirty="0"/>
              <a:t> и Вильямсом. Это ознаменовало возрождение интереса к нейронным сетям, который стал угасать в начале 70-х годов. Данный алгоритм является первым и основным практически применимым для обучения многослойных нейронных </a:t>
            </a:r>
            <a:r>
              <a:rPr lang="ru-RU" sz="2000" dirty="0" smtClean="0"/>
              <a:t>сетей.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выходного слоя корректировка весов интуитивна понятна, но для скрытых слоев долгое время не было известно алгоритма. Веса скрытого нейрона должны изменяться прямо пропорционально ошибке тех нейронов, с которыми данный нейрон связан. Вот почему обратное распространение этих ошибок через сеть позволяет корректно настраивать веса связей между всеми слоями. В этом случае величина функции ошибки уменьшается и сеть обучается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44" y="4820225"/>
            <a:ext cx="3512876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8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0070C0"/>
                </a:solidFill>
              </a:rPr>
              <a:t>Персептрон </a:t>
            </a:r>
            <a:r>
              <a:rPr lang="ru-RU" sz="4000" dirty="0" err="1">
                <a:solidFill>
                  <a:srgbClr val="0070C0"/>
                </a:solidFill>
              </a:rPr>
              <a:t>Розенблатта</a:t>
            </a:r>
            <a:r>
              <a:rPr lang="ru-RU" sz="4000" dirty="0">
                <a:solidFill>
                  <a:srgbClr val="0070C0"/>
                </a:solidFill>
              </a:rPr>
              <a:t> </a:t>
            </a:r>
            <a:r>
              <a:rPr lang="ru-RU" sz="4000" dirty="0" smtClean="0">
                <a:solidFill>
                  <a:srgbClr val="0070C0"/>
                </a:solidFill>
              </a:rPr>
              <a:t>- </a:t>
            </a:r>
            <a:r>
              <a:rPr lang="ru-RU" sz="4000" dirty="0" err="1" smtClean="0">
                <a:solidFill>
                  <a:srgbClr val="0070C0"/>
                </a:solidFill>
              </a:rPr>
              <a:t>Румельхарта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Персептрон </a:t>
            </a:r>
            <a:r>
              <a:rPr lang="ru-RU" dirty="0" err="1"/>
              <a:t>Румельхарта</a:t>
            </a:r>
            <a:r>
              <a:rPr lang="ru-RU" dirty="0"/>
              <a:t> отличается от персептрона </a:t>
            </a:r>
            <a:r>
              <a:rPr lang="ru-RU" dirty="0" err="1"/>
              <a:t>Розенблатта</a:t>
            </a:r>
            <a:r>
              <a:rPr lang="ru-RU" dirty="0"/>
              <a:t> по следующим свойствам:</a:t>
            </a:r>
          </a:p>
          <a:p>
            <a:r>
              <a:rPr lang="ru-RU" dirty="0"/>
              <a:t>использование нелинейной активационной функции;</a:t>
            </a:r>
          </a:p>
          <a:p>
            <a:r>
              <a:rPr lang="ru-RU" dirty="0"/>
              <a:t>число скрытых слоёв более одного (обычно не более трёх);</a:t>
            </a:r>
          </a:p>
          <a:p>
            <a:r>
              <a:rPr lang="ru-RU" dirty="0"/>
              <a:t>д</a:t>
            </a:r>
            <a:r>
              <a:rPr lang="ru-RU" dirty="0" smtClean="0"/>
              <a:t>ля числовых признаков входные </a:t>
            </a:r>
            <a:r>
              <a:rPr lang="ru-RU" dirty="0"/>
              <a:t>сигналы не бинарные, а кодируются десятичными числами, нормированными к интервалу [0,1];</a:t>
            </a:r>
          </a:p>
          <a:p>
            <a:r>
              <a:rPr lang="ru-RU" dirty="0">
                <a:hlinkClick r:id="rId2"/>
              </a:rPr>
              <a:t>выходная ошибка</a:t>
            </a:r>
            <a:r>
              <a:rPr lang="ru-RU" dirty="0"/>
              <a:t> сети определяется не как число ошибочно распознанных </a:t>
            </a:r>
            <a:r>
              <a:rPr lang="ru-RU" dirty="0">
                <a:hlinkClick r:id="rId3"/>
              </a:rPr>
              <a:t>примеров</a:t>
            </a:r>
            <a:r>
              <a:rPr lang="ru-RU" dirty="0"/>
              <a:t>, а как некоторое значение невязки;</a:t>
            </a:r>
          </a:p>
          <a:p>
            <a:r>
              <a:rPr lang="ru-RU" dirty="0"/>
              <a:t>обучение производится не до минимизации ошибки, а до стабилизации весов сети, что позволяет избежать </a:t>
            </a:r>
            <a:r>
              <a:rPr lang="ru-RU" dirty="0">
                <a:hlinkClick r:id="rId4"/>
              </a:rPr>
              <a:t>переобучения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70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7378"/>
            <a:ext cx="10515600" cy="7644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solidFill>
                  <a:srgbClr val="0070C0"/>
                </a:solidFill>
              </a:rPr>
              <a:t>Основные соотношения метода обратного </a:t>
            </a:r>
            <a:r>
              <a:rPr lang="ru-RU" sz="3000" dirty="0" smtClean="0">
                <a:solidFill>
                  <a:srgbClr val="0070C0"/>
                </a:solidFill>
              </a:rPr>
              <a:t>распространения ошибки</a:t>
            </a:r>
            <a:endParaRPr lang="ru-RU" sz="30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1806"/>
            <a:ext cx="10515600" cy="517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Основные соотношения метода обратного распространения ошибки получены при следующих обозначениях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Величина среднеквадратичной ошибки </a:t>
            </a:r>
            <a:r>
              <a:rPr lang="ru-RU" sz="1800" dirty="0"/>
              <a:t>определяется по формуле </a:t>
            </a:r>
            <a:r>
              <a:rPr lang="ru-RU" sz="1800" dirty="0" smtClean="0"/>
              <a:t>2.8:</a:t>
            </a:r>
            <a:endParaRPr lang="ru-RU" sz="1800" dirty="0"/>
          </a:p>
        </p:txBody>
      </p:sp>
      <p:pic>
        <p:nvPicPr>
          <p:cNvPr id="1026" name="Picture 2" descr="https://habrastorage.org/r/w1560/webt/_j/mi/fx/_jmifx2svjxa4guckq03t2a0_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81" y="1443505"/>
            <a:ext cx="5276573" cy="20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abrastorage.org/r/w1560/webt/2s/hf/fv/2shffvhtctajve39dbhgravkkw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3" y="3825407"/>
            <a:ext cx="6096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r/w1560/webt/vf/h5/b7/vfh5b7keq77_cxnakznyhpse8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16" y="1162236"/>
            <a:ext cx="5413106" cy="272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r/w1560/webt/gs/os/ti/gsostiadp2q7los8_ktjr_usw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16" y="4315010"/>
            <a:ext cx="62103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55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Основные соотношения метода обратного распространения ошибки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9" y="913464"/>
            <a:ext cx="10515600" cy="4874559"/>
          </a:xfrm>
        </p:spPr>
        <p:txBody>
          <a:bodyPr>
            <a:normAutofit/>
          </a:bodyPr>
          <a:lstStyle/>
          <a:p>
            <a:r>
              <a:rPr lang="ru-RU" sz="1600" dirty="0" err="1"/>
              <a:t>Неактивированное</a:t>
            </a:r>
            <a:r>
              <a:rPr lang="ru-RU" sz="1600" dirty="0"/>
              <a:t> состояние </a:t>
            </a:r>
            <a:r>
              <a:rPr lang="ru-RU" sz="1600" dirty="0" smtClean="0"/>
              <a:t>(на входе активационной функции) каждого </a:t>
            </a:r>
            <a:r>
              <a:rPr lang="ru-RU" sz="1600" dirty="0"/>
              <a:t>нейрона j для образа p записывается в виде взвешенной суммы по формуле 2.9</a:t>
            </a:r>
            <a:r>
              <a:rPr lang="ru-RU" sz="1600" dirty="0" smtClean="0"/>
              <a:t>: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/>
              <a:t>Выход каждого нейрона j является значением активационной </a:t>
            </a:r>
            <a:r>
              <a:rPr lang="ru-RU" sz="1600" dirty="0" smtClean="0"/>
              <a:t>функции </a:t>
            </a:r>
            <a:r>
              <a:rPr lang="en-US" sz="1600" dirty="0" smtClean="0"/>
              <a:t>fj , </a:t>
            </a:r>
            <a:r>
              <a:rPr lang="ru-RU" sz="1600" dirty="0"/>
              <a:t>которая переводит нейрон в активированное состояние. В качестве функции активации может использоваться любая непрерывно дифференцируемая монотонная функция. Активированное состояние нейрона вычисляется по формуле 2.10:</a:t>
            </a:r>
          </a:p>
        </p:txBody>
      </p:sp>
    </p:spTree>
    <p:extLst>
      <p:ext uri="{BB962C8B-B14F-4D97-AF65-F5344CB8AC3E}">
        <p14:creationId xmlns:p14="http://schemas.microsoft.com/office/powerpoint/2010/main" val="27630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2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</a:rPr>
              <a:t>Минимизация ошибки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918" y="932330"/>
            <a:ext cx="10824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качестве метода минимизации ошибки используется метод градиентного спуска, суть этого метода сводится к поиску минимума (или максимума) функции за счет движения вдоль вектора градиента. Для поиска минимума движение должно быть осуществляться в направлении антиградиента. Метод градиентного спуска в соответствии с </a:t>
            </a:r>
            <a:r>
              <a:rPr lang="ru-RU" sz="1800" dirty="0" smtClean="0"/>
              <a:t>рисунком.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8" y="2311624"/>
            <a:ext cx="4764762" cy="3486967"/>
          </a:xfrm>
          <a:prstGeom prst="rect">
            <a:avLst/>
          </a:prstGeom>
        </p:spPr>
      </p:pic>
      <p:pic>
        <p:nvPicPr>
          <p:cNvPr id="3076" name="Picture 4" descr="https://habrastorage.org/r/w1560/webt/zt/z7/v8/ztz7v8lzbnz8s-cce76uno_rm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20" y="3167424"/>
            <a:ext cx="6742837" cy="237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7939" y="2329335"/>
            <a:ext cx="580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Градиент функции потери представляет из себя вектор частных производных, вычисляющийся по формуле 2.11:</a:t>
            </a:r>
          </a:p>
        </p:txBody>
      </p:sp>
    </p:spTree>
    <p:extLst>
      <p:ext uri="{BB962C8B-B14F-4D97-AF65-F5344CB8AC3E}">
        <p14:creationId xmlns:p14="http://schemas.microsoft.com/office/powerpoint/2010/main" val="283365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74" y="1144675"/>
            <a:ext cx="1794343" cy="5602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Минимизация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0306" y="911588"/>
            <a:ext cx="11288805" cy="5327847"/>
          </a:xfrm>
        </p:spPr>
        <p:txBody>
          <a:bodyPr>
            <a:normAutofit/>
          </a:bodyPr>
          <a:lstStyle/>
          <a:p>
            <a:r>
              <a:rPr lang="ru-RU" sz="2000" dirty="0"/>
              <a:t>Градиент функции потери представляет из себя вектор частных производных, вычисляющийся по формуле 2.11:</a:t>
            </a:r>
          </a:p>
          <a:p>
            <a:r>
              <a:rPr lang="ru-RU" sz="2000" dirty="0" smtClean="0"/>
              <a:t>Производную </a:t>
            </a:r>
            <a:r>
              <a:rPr lang="ru-RU" sz="2000" dirty="0"/>
              <a:t>функции ошибки по конкретному образу можно записать по правилу </a:t>
            </a:r>
            <a:r>
              <a:rPr lang="ru-RU" sz="2000" dirty="0" smtClean="0"/>
              <a:t>цепочки:</a:t>
            </a:r>
            <a:endParaRPr lang="ru-RU" sz="2000" dirty="0"/>
          </a:p>
        </p:txBody>
      </p:sp>
      <p:pic>
        <p:nvPicPr>
          <p:cNvPr id="4100" name="Picture 4" descr="https://habrastorage.org/r/w1560/webt/dk/dk/l_/dkdkl_r7xumoixf87kavsech9w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74" y="1883839"/>
            <a:ext cx="7542867" cy="43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habrastorage.org/r/w1560/webt/cv/b0/c2/cvb0c2s_azob5h-dyrdw4k0-4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487145"/>
            <a:ext cx="7037766" cy="37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70C0"/>
                </a:solidFill>
              </a:rPr>
              <a:t>Минимизация ошибки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388" y="885545"/>
            <a:ext cx="11024347" cy="435133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Ошибка </a:t>
            </a:r>
            <a:r>
              <a:rPr lang="ru-RU" sz="1800" dirty="0" smtClean="0"/>
              <a:t>нейрона   </a:t>
            </a:r>
            <a:r>
              <a:rPr lang="ru-RU" sz="1800" dirty="0"/>
              <a:t> </a:t>
            </a:r>
            <a:r>
              <a:rPr lang="ru-RU" sz="1800" dirty="0" smtClean="0"/>
              <a:t> обычно </a:t>
            </a:r>
            <a:r>
              <a:rPr lang="ru-RU" sz="1800" dirty="0"/>
              <a:t>записывается в виде символа δ (дельта). Для выходного слоя ошибка определена в явном виде, если взять производную от формулы 2.8, то получим </a:t>
            </a:r>
            <a:r>
              <a:rPr lang="ru-RU" sz="1800" b="1" dirty="0"/>
              <a:t>t</a:t>
            </a:r>
            <a:r>
              <a:rPr lang="ru-RU" sz="1800" dirty="0"/>
              <a:t> минус </a:t>
            </a:r>
            <a:r>
              <a:rPr lang="ru-RU" sz="1800" b="1" dirty="0"/>
              <a:t>y</a:t>
            </a:r>
            <a:r>
              <a:rPr lang="ru-RU" sz="1800" dirty="0"/>
              <a:t>, то есть разницу между желаемым и полученным выходом. Но как рассчитать ошибку для скрытых слоев? Для решения этой задачи, как раз и был придуман алгоритм обратного распространения ошибки. Суть его заключается в последовательном вычислении ошибок скрытых слоев с помощью значений ошибки выходного слоя, т.е. значения ошибки распространяются по сети в обратном направлении от выхода к </a:t>
            </a:r>
            <a:r>
              <a:rPr lang="ru-RU" sz="1800" dirty="0" smtClean="0"/>
              <a:t>входу.</a:t>
            </a:r>
          </a:p>
          <a:p>
            <a:r>
              <a:rPr lang="ru-RU" sz="1800" dirty="0" smtClean="0"/>
              <a:t>Ошибка </a:t>
            </a:r>
            <a:r>
              <a:rPr lang="ru-RU" sz="1800" dirty="0"/>
              <a:t>δ для скрытого слоя рассчитывается по формуле 2.13:</a:t>
            </a:r>
          </a:p>
        </p:txBody>
      </p:sp>
      <p:pic>
        <p:nvPicPr>
          <p:cNvPr id="5122" name="Picture 2" descr="https://habrastorage.org/r/w1560/webt/bq/s-/zl/bqs-zl6nrw2g0_pny858vlctww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83" y="723901"/>
            <a:ext cx="43815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46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678</Words>
  <Application>Microsoft Office PowerPoint</Application>
  <PresentationFormat>Широкоэкранный</PresentationFormat>
  <Paragraphs>61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Реализация булевых функций AND, OR и XOR на персептроне</vt:lpstr>
      <vt:lpstr>Задание</vt:lpstr>
      <vt:lpstr>Обучение алгоритмом обратного распространения ошибки</vt:lpstr>
      <vt:lpstr>Персептрон Розенблатта - Румельхарта</vt:lpstr>
      <vt:lpstr>Основные соотношения метода обратного распространения ошибки</vt:lpstr>
      <vt:lpstr>Основные соотношения метода обратного распространения ошибки</vt:lpstr>
      <vt:lpstr>Минимизация ошибки</vt:lpstr>
      <vt:lpstr>Минимизация ошибки</vt:lpstr>
      <vt:lpstr>Минимизация ошибки</vt:lpstr>
      <vt:lpstr>Алгоритм распространения ошибки сводится к следующим этапам</vt:lpstr>
      <vt:lpstr>Математический нейрон – персептрон</vt:lpstr>
      <vt:lpstr>Простой персептрон</vt:lpstr>
      <vt:lpstr>Выход простого персептрона</vt:lpstr>
      <vt:lpstr>Обучение персептрона на отдельных примерах с учителем</vt:lpstr>
      <vt:lpstr>Алгоритм обучения персептрона на отдельных примерах</vt:lpstr>
      <vt:lpstr>Презентация PowerPoint</vt:lpstr>
      <vt:lpstr>Презентация PowerPoint</vt:lpstr>
      <vt:lpstr>Презентация PowerPoint</vt:lpstr>
      <vt:lpstr>Задание лабораторного практикума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с помощью двуслойного персептрона</dc:title>
  <dc:creator>Vinogradov</dc:creator>
  <cp:lastModifiedBy>Виноградов Владимир Иванович</cp:lastModifiedBy>
  <cp:revision>41</cp:revision>
  <dcterms:created xsi:type="dcterms:W3CDTF">2016-09-22T03:08:03Z</dcterms:created>
  <dcterms:modified xsi:type="dcterms:W3CDTF">2021-11-01T09:56:58Z</dcterms:modified>
</cp:coreProperties>
</file>