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72"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7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152E4-F4CD-4819-8891-AA6E5665AB1A}" type="datetimeFigureOut">
              <a:rPr lang="ru-RU" smtClean="0"/>
              <a:t>08.11.2021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417C1-3018-4D61-A76D-258944027413}" type="slidenum">
              <a:rPr lang="ru-RU" smtClean="0"/>
              <a:t>‹#›</a:t>
            </a:fld>
            <a:endParaRPr lang="ru-RU"/>
          </a:p>
        </p:txBody>
      </p:sp>
    </p:spTree>
    <p:extLst>
      <p:ext uri="{BB962C8B-B14F-4D97-AF65-F5344CB8AC3E}">
        <p14:creationId xmlns:p14="http://schemas.microsoft.com/office/powerpoint/2010/main" val="12465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8B417C1-3018-4D61-A76D-258944027413}" type="slidenum">
              <a:rPr lang="ru-RU" smtClean="0"/>
              <a:t>3</a:t>
            </a:fld>
            <a:endParaRPr lang="ru-RU"/>
          </a:p>
        </p:txBody>
      </p:sp>
    </p:spTree>
    <p:extLst>
      <p:ext uri="{BB962C8B-B14F-4D97-AF65-F5344CB8AC3E}">
        <p14:creationId xmlns:p14="http://schemas.microsoft.com/office/powerpoint/2010/main" val="16670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3" name="Shape 31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54274" name="Shape 313"/>
          <p:cNvSpPr>
            <a:spLocks noGrp="1" noRot="1" noChangeAspect="1"/>
          </p:cNvSpPr>
          <p:nvPr>
            <p:ph type="sldImg" idx="2"/>
          </p:nvPr>
        </p:nvSpPr>
        <p:spPr>
          <a:ln>
            <a:headEnd/>
            <a:tailEnd/>
          </a:ln>
        </p:spPr>
      </p:sp>
    </p:spTree>
    <p:extLst>
      <p:ext uri="{BB962C8B-B14F-4D97-AF65-F5344CB8AC3E}">
        <p14:creationId xmlns:p14="http://schemas.microsoft.com/office/powerpoint/2010/main" val="36336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89" name="Shape 25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37890" name="Shape 256"/>
          <p:cNvSpPr>
            <a:spLocks noGrp="1" noRot="1" noChangeAspect="1"/>
          </p:cNvSpPr>
          <p:nvPr>
            <p:ph type="sldImg" idx="2"/>
          </p:nvPr>
        </p:nvSpPr>
        <p:spPr>
          <a:ln>
            <a:headEnd/>
            <a:tailEnd/>
          </a:ln>
        </p:spPr>
      </p:sp>
    </p:spTree>
    <p:extLst>
      <p:ext uri="{BB962C8B-B14F-4D97-AF65-F5344CB8AC3E}">
        <p14:creationId xmlns:p14="http://schemas.microsoft.com/office/powerpoint/2010/main" val="358699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7" name="Shape 26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39938" name="Shape 263"/>
          <p:cNvSpPr>
            <a:spLocks noGrp="1" noRot="1" noChangeAspect="1"/>
          </p:cNvSpPr>
          <p:nvPr>
            <p:ph type="sldImg" idx="2"/>
          </p:nvPr>
        </p:nvSpPr>
        <p:spPr>
          <a:ln>
            <a:headEnd/>
            <a:tailEnd/>
          </a:ln>
        </p:spPr>
      </p:sp>
    </p:spTree>
    <p:extLst>
      <p:ext uri="{BB962C8B-B14F-4D97-AF65-F5344CB8AC3E}">
        <p14:creationId xmlns:p14="http://schemas.microsoft.com/office/powerpoint/2010/main" val="270194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5" name="Shape 26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41986" name="Shape 270"/>
          <p:cNvSpPr>
            <a:spLocks noGrp="1" noRot="1" noChangeAspect="1"/>
          </p:cNvSpPr>
          <p:nvPr>
            <p:ph type="sldImg" idx="2"/>
          </p:nvPr>
        </p:nvSpPr>
        <p:spPr>
          <a:ln>
            <a:headEnd/>
            <a:tailEnd/>
          </a:ln>
        </p:spPr>
      </p:sp>
    </p:spTree>
    <p:extLst>
      <p:ext uri="{BB962C8B-B14F-4D97-AF65-F5344CB8AC3E}">
        <p14:creationId xmlns:p14="http://schemas.microsoft.com/office/powerpoint/2010/main" val="206412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3" name="Shape 27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44034" name="Shape 277"/>
          <p:cNvSpPr>
            <a:spLocks noGrp="1" noRot="1" noChangeAspect="1"/>
          </p:cNvSpPr>
          <p:nvPr>
            <p:ph type="sldImg" idx="2"/>
          </p:nvPr>
        </p:nvSpPr>
        <p:spPr>
          <a:ln>
            <a:headEnd/>
            <a:tailEnd/>
          </a:ln>
        </p:spPr>
      </p:sp>
    </p:spTree>
    <p:extLst>
      <p:ext uri="{BB962C8B-B14F-4D97-AF65-F5344CB8AC3E}">
        <p14:creationId xmlns:p14="http://schemas.microsoft.com/office/powerpoint/2010/main" val="148936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1" name="Shape 28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46082" name="Shape 284"/>
          <p:cNvSpPr>
            <a:spLocks noGrp="1" noRot="1" noChangeAspect="1"/>
          </p:cNvSpPr>
          <p:nvPr>
            <p:ph type="sldImg" idx="2"/>
          </p:nvPr>
        </p:nvSpPr>
        <p:spPr>
          <a:ln>
            <a:headEnd/>
            <a:tailEnd/>
          </a:ln>
        </p:spPr>
      </p:sp>
    </p:spTree>
    <p:extLst>
      <p:ext uri="{BB962C8B-B14F-4D97-AF65-F5344CB8AC3E}">
        <p14:creationId xmlns:p14="http://schemas.microsoft.com/office/powerpoint/2010/main" val="68709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29" name="Shape 29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48130" name="Shape 292"/>
          <p:cNvSpPr>
            <a:spLocks noGrp="1" noRot="1" noChangeAspect="1"/>
          </p:cNvSpPr>
          <p:nvPr>
            <p:ph type="sldImg" idx="2"/>
          </p:nvPr>
        </p:nvSpPr>
        <p:spPr>
          <a:ln>
            <a:headEnd/>
            <a:tailEnd/>
          </a:ln>
        </p:spPr>
      </p:sp>
    </p:spTree>
    <p:extLst>
      <p:ext uri="{BB962C8B-B14F-4D97-AF65-F5344CB8AC3E}">
        <p14:creationId xmlns:p14="http://schemas.microsoft.com/office/powerpoint/2010/main" val="60716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7" name="Shape 29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50178" name="Shape 299"/>
          <p:cNvSpPr>
            <a:spLocks noGrp="1" noRot="1" noChangeAspect="1"/>
          </p:cNvSpPr>
          <p:nvPr>
            <p:ph type="sldImg" idx="2"/>
          </p:nvPr>
        </p:nvSpPr>
        <p:spPr>
          <a:ln>
            <a:headEnd/>
            <a:tailEnd/>
          </a:ln>
        </p:spPr>
      </p:sp>
    </p:spTree>
    <p:extLst>
      <p:ext uri="{BB962C8B-B14F-4D97-AF65-F5344CB8AC3E}">
        <p14:creationId xmlns:p14="http://schemas.microsoft.com/office/powerpoint/2010/main" val="3991231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5" name="Shape 30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
        <p:nvSpPr>
          <p:cNvPr id="52226" name="Shape 306"/>
          <p:cNvSpPr>
            <a:spLocks noGrp="1" noRot="1" noChangeAspect="1"/>
          </p:cNvSpPr>
          <p:nvPr>
            <p:ph type="sldImg" idx="2"/>
          </p:nvPr>
        </p:nvSpPr>
        <p:spPr>
          <a:ln>
            <a:headEnd/>
            <a:tailEnd/>
          </a:ln>
        </p:spPr>
      </p:sp>
    </p:spTree>
    <p:extLst>
      <p:ext uri="{BB962C8B-B14F-4D97-AF65-F5344CB8AC3E}">
        <p14:creationId xmlns:p14="http://schemas.microsoft.com/office/powerpoint/2010/main" val="1967195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07114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68223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3519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137917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37095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776CBC-FF91-4060-A832-89FA7FE10AA8}" type="datetimeFigureOut">
              <a:rPr lang="ru-RU" smtClean="0"/>
              <a:t>08.11.2021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53969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1776CBC-FF91-4060-A832-89FA7FE10AA8}" type="datetimeFigureOut">
              <a:rPr lang="ru-RU" smtClean="0"/>
              <a:t>08.11.2021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39864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1776CBC-FF91-4060-A832-89FA7FE10AA8}" type="datetimeFigureOut">
              <a:rPr lang="ru-RU" smtClean="0"/>
              <a:t>08.11.2021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52337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1776CBC-FF91-4060-A832-89FA7FE10AA8}" type="datetimeFigureOut">
              <a:rPr lang="ru-RU" smtClean="0"/>
              <a:t>08.11.2021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20465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1776CBC-FF91-4060-A832-89FA7FE10AA8}" type="datetimeFigureOut">
              <a:rPr lang="ru-RU" smtClean="0"/>
              <a:t>08.11.2021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45426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1776CBC-FF91-4060-A832-89FA7FE10AA8}" type="datetimeFigureOut">
              <a:rPr lang="ru-RU" smtClean="0"/>
              <a:t>08.11.2021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A521578-F3DF-4E37-A82C-B34ADA63485D}" type="slidenum">
              <a:rPr lang="ru-RU" smtClean="0"/>
              <a:t>‹#›</a:t>
            </a:fld>
            <a:endParaRPr lang="ru-RU"/>
          </a:p>
        </p:txBody>
      </p:sp>
    </p:spTree>
    <p:extLst>
      <p:ext uri="{BB962C8B-B14F-4D97-AF65-F5344CB8AC3E}">
        <p14:creationId xmlns:p14="http://schemas.microsoft.com/office/powerpoint/2010/main" val="115530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76CBC-FF91-4060-A832-89FA7FE10AA8}" type="datetimeFigureOut">
              <a:rPr lang="ru-RU" smtClean="0"/>
              <a:t>08.11.2021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1578-F3DF-4E37-A82C-B34ADA63485D}" type="slidenum">
              <a:rPr lang="ru-RU" smtClean="0"/>
              <a:t>‹#›</a:t>
            </a:fld>
            <a:endParaRPr lang="ru-RU"/>
          </a:p>
        </p:txBody>
      </p:sp>
    </p:spTree>
    <p:extLst>
      <p:ext uri="{BB962C8B-B14F-4D97-AF65-F5344CB8AC3E}">
        <p14:creationId xmlns:p14="http://schemas.microsoft.com/office/powerpoint/2010/main" val="610608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988841"/>
            <a:ext cx="7846640" cy="1611610"/>
          </a:xfrm>
        </p:spPr>
        <p:txBody>
          <a:bodyPr>
            <a:normAutofit fontScale="90000"/>
          </a:bodyPr>
          <a:lstStyle/>
          <a:p>
            <a:r>
              <a:rPr lang="ru-RU" dirty="0" smtClean="0">
                <a:solidFill>
                  <a:srgbClr val="C00000"/>
                </a:solidFill>
              </a:rPr>
              <a:t>4. Лабораторный практикум:</a:t>
            </a:r>
            <a:br>
              <a:rPr lang="ru-RU" dirty="0" smtClean="0">
                <a:solidFill>
                  <a:srgbClr val="C00000"/>
                </a:solidFill>
              </a:rPr>
            </a:br>
            <a:r>
              <a:rPr lang="ru-RU" sz="4900" dirty="0" smtClean="0">
                <a:solidFill>
                  <a:srgbClr val="C00000"/>
                </a:solidFill>
              </a:rPr>
              <a:t>Применение методов кластеризации</a:t>
            </a:r>
            <a:endParaRPr lang="ru-RU" sz="4900" dirty="0">
              <a:solidFill>
                <a:srgbClr val="C00000"/>
              </a:solidFill>
            </a:endParaRPr>
          </a:p>
        </p:txBody>
      </p:sp>
    </p:spTree>
    <p:extLst>
      <p:ext uri="{BB962C8B-B14F-4D97-AF65-F5344CB8AC3E}">
        <p14:creationId xmlns:p14="http://schemas.microsoft.com/office/powerpoint/2010/main" val="3630150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hape 286"/>
          <p:cNvSpPr>
            <a:spLocks noChangeArrowheads="1"/>
          </p:cNvSpPr>
          <p:nvPr/>
        </p:nvSpPr>
        <p:spPr bwMode="auto">
          <a:xfrm>
            <a:off x="4899025" y="1196975"/>
            <a:ext cx="4244975" cy="2016125"/>
          </a:xfrm>
          <a:prstGeom prst="rect">
            <a:avLst/>
          </a:prstGeom>
          <a:blipFill dpi="0" rotWithShape="1">
            <a:blip r:embed="rId3"/>
            <a:srcRect/>
            <a:stretch>
              <a:fillRect/>
            </a:stretch>
          </a:blipFill>
          <a:ln w="9525">
            <a:noFill/>
            <a:miter lim="800000"/>
            <a:headEnd/>
            <a:tailEnd/>
          </a:ln>
        </p:spPr>
        <p:txBody>
          <a:bodyPr/>
          <a:lstStyle/>
          <a:p>
            <a:endParaRPr lang="ru-RU"/>
          </a:p>
        </p:txBody>
      </p:sp>
      <p:sp>
        <p:nvSpPr>
          <p:cNvPr id="47106" name="Shape 287"/>
          <p:cNvSpPr txBox="1">
            <a:spLocks noGrp="1"/>
          </p:cNvSpPr>
          <p:nvPr>
            <p:ph type="title"/>
          </p:nvPr>
        </p:nvSpPr>
        <p:spPr>
          <a:xfrm>
            <a:off x="250825" y="0"/>
            <a:ext cx="8713788" cy="1196975"/>
          </a:xfrm>
        </p:spPr>
        <p:txBody>
          <a:bodyPr tIns="45700"/>
          <a:lstStyle/>
          <a:p>
            <a:pPr algn="ctr" eaLnBrk="1" hangingPunct="1">
              <a:spcBef>
                <a:spcPct val="0"/>
              </a:spcBef>
              <a:buClr>
                <a:srgbClr val="696464"/>
              </a:buClr>
              <a:buSzPct val="25000"/>
            </a:pPr>
            <a:r>
              <a:rPr lang="ru-RU" sz="3200" b="1" dirty="0" smtClean="0">
                <a:solidFill>
                  <a:srgbClr val="C00000"/>
                </a:solidFill>
                <a:latin typeface="Arial" charset="0"/>
                <a:cs typeface="Arial" charset="0"/>
              </a:rPr>
              <a:t>Метод наиболее удаленных соседей или метод полной связи</a:t>
            </a:r>
          </a:p>
        </p:txBody>
      </p:sp>
      <p:sp>
        <p:nvSpPr>
          <p:cNvPr id="47107" name="Shape 288"/>
          <p:cNvSpPr txBox="1">
            <a:spLocks noGrp="1"/>
          </p:cNvSpPr>
          <p:nvPr>
            <p:ph type="body" idx="1"/>
          </p:nvPr>
        </p:nvSpPr>
        <p:spPr>
          <a:xfrm>
            <a:off x="107950" y="1052513"/>
            <a:ext cx="5111750" cy="5689600"/>
          </a:xfrm>
        </p:spPr>
        <p:txBody>
          <a:bodyPr tIns="45700" bIns="45700"/>
          <a:lstStyle/>
          <a:p>
            <a:pPr marL="0" indent="0" eaLnBrk="1" hangingPunct="1">
              <a:spcBef>
                <a:spcPts val="575"/>
              </a:spcBef>
              <a:buSzPct val="25000"/>
              <a:buFontTx/>
              <a:buNone/>
            </a:pPr>
            <a:r>
              <a:rPr lang="ru-RU" sz="1800" smtClean="0">
                <a:solidFill>
                  <a:srgbClr val="000000"/>
                </a:solidFill>
                <a:latin typeface="Arial" charset="0"/>
                <a:cs typeface="Arial" charset="0"/>
              </a:rPr>
              <a:t>Пусть требуется провести классификацию заданного множества объектов методом наиболее удаленных соседей. Расстояние между классами определяется как расстояние между наиболее отдаленными представителями; объединяются те кластеры</a:t>
            </a:r>
            <a:r>
              <a:rPr lang="en-US" sz="1800" smtClean="0">
                <a:solidFill>
                  <a:srgbClr val="000000"/>
                </a:solidFill>
                <a:latin typeface="Arial" charset="0"/>
                <a:cs typeface="Arial" charset="0"/>
              </a:rPr>
              <a:t>,</a:t>
            </a:r>
            <a:r>
              <a:rPr lang="ru-RU" sz="1800" smtClean="0">
                <a:solidFill>
                  <a:srgbClr val="000000"/>
                </a:solidFill>
                <a:latin typeface="Arial" charset="0"/>
                <a:cs typeface="Arial" charset="0"/>
              </a:rPr>
              <a:t> расстояние между самыми отдаленными представителями которых наименьшее.</a:t>
            </a:r>
          </a:p>
          <a:p>
            <a:pPr marL="0" indent="0" eaLnBrk="1" hangingPunct="1">
              <a:spcBef>
                <a:spcPts val="575"/>
              </a:spcBef>
              <a:buSzPct val="25000"/>
              <a:buFontTx/>
              <a:buNone/>
            </a:pPr>
            <a:r>
              <a:rPr lang="ru-RU" sz="1800" smtClean="0">
                <a:solidFill>
                  <a:srgbClr val="000000"/>
                </a:solidFill>
                <a:latin typeface="Arial" charset="0"/>
                <a:cs typeface="Arial" charset="0"/>
              </a:rPr>
              <a:t>Перед началом работы алгоритма рассчитывается </a:t>
            </a:r>
            <a:r>
              <a:rPr lang="ru-RU" sz="1800" b="1" smtClean="0">
                <a:solidFill>
                  <a:srgbClr val="000000"/>
                </a:solidFill>
                <a:latin typeface="Arial" charset="0"/>
                <a:cs typeface="Arial" charset="0"/>
              </a:rPr>
              <a:t>матрица расстояний</a:t>
            </a:r>
            <a:r>
              <a:rPr lang="ru-RU" sz="1800" smtClean="0">
                <a:solidFill>
                  <a:srgbClr val="000000"/>
                </a:solidFill>
                <a:latin typeface="Arial" charset="0"/>
                <a:cs typeface="Arial" charset="0"/>
              </a:rPr>
              <a:t> между объектами. На каждом шаге в матрице расстояний ищется минимальное значение, соответствующее расстоянию между двумя наиболее близкими кластерами. Найденные кластеры объединяются, образуя новый кластер. Эта процедура повторяется до тех пор, пока не будут объединены все кластеры. Допустим, задана следующая матрица расстояний:</a:t>
            </a:r>
          </a:p>
          <a:p>
            <a:pPr marL="0" indent="0" eaLnBrk="1" hangingPunct="1">
              <a:spcBef>
                <a:spcPts val="575"/>
              </a:spcBef>
              <a:buFontTx/>
              <a:buChar char="•"/>
            </a:pPr>
            <a:endParaRPr lang="ru-RU" sz="1800" smtClean="0">
              <a:solidFill>
                <a:srgbClr val="000000"/>
              </a:solidFill>
              <a:latin typeface="Arial" charset="0"/>
              <a:cs typeface="Arial" charset="0"/>
            </a:endParaRPr>
          </a:p>
        </p:txBody>
      </p:sp>
      <p:graphicFrame>
        <p:nvGraphicFramePr>
          <p:cNvPr id="289" name="Shape 289"/>
          <p:cNvGraphicFramePr/>
          <p:nvPr/>
        </p:nvGraphicFramePr>
        <p:xfrm>
          <a:off x="5210175" y="3500438"/>
          <a:ext cx="3757275" cy="2520250"/>
        </p:xfrm>
        <a:graphic>
          <a:graphicData uri="http://schemas.openxmlformats.org/drawingml/2006/table">
            <a:tbl>
              <a:tblPr firstRow="1" bandRow="1">
                <a:noFill/>
              </a:tblPr>
              <a:tblGrid>
                <a:gridCol w="660925">
                  <a:extLst>
                    <a:ext uri="{9D8B030D-6E8A-4147-A177-3AD203B41FA5}">
                      <a16:colId xmlns="" xmlns:a16="http://schemas.microsoft.com/office/drawing/2014/main" val="20000"/>
                    </a:ext>
                  </a:extLst>
                </a:gridCol>
                <a:gridCol w="720075">
                  <a:extLst>
                    <a:ext uri="{9D8B030D-6E8A-4147-A177-3AD203B41FA5}">
                      <a16:colId xmlns="" xmlns:a16="http://schemas.microsoft.com/office/drawing/2014/main" val="20001"/>
                    </a:ext>
                  </a:extLst>
                </a:gridCol>
                <a:gridCol w="864100">
                  <a:extLst>
                    <a:ext uri="{9D8B030D-6E8A-4147-A177-3AD203B41FA5}">
                      <a16:colId xmlns="" xmlns:a16="http://schemas.microsoft.com/office/drawing/2014/main" val="20002"/>
                    </a:ext>
                  </a:extLst>
                </a:gridCol>
                <a:gridCol w="792100">
                  <a:extLst>
                    <a:ext uri="{9D8B030D-6E8A-4147-A177-3AD203B41FA5}">
                      <a16:colId xmlns="" xmlns:a16="http://schemas.microsoft.com/office/drawing/2014/main" val="20003"/>
                    </a:ext>
                  </a:extLst>
                </a:gridCol>
                <a:gridCol w="720075">
                  <a:extLst>
                    <a:ext uri="{9D8B030D-6E8A-4147-A177-3AD203B41FA5}">
                      <a16:colId xmlns="" xmlns:a16="http://schemas.microsoft.com/office/drawing/2014/main" val="20004"/>
                    </a:ext>
                  </a:extLst>
                </a:gridCol>
              </a:tblGrid>
              <a:tr h="504050">
                <a:tc>
                  <a:txBody>
                    <a:bodyPr/>
                    <a:lstStyle/>
                    <a:p>
                      <a:endParaRPr dirty="0"/>
                    </a:p>
                  </a:txBody>
                  <a:tcPr marL="91425" marR="91425" marT="91425" marB="91425">
                    <a:solidFill>
                      <a:srgbClr val="C00000"/>
                    </a:solidFill>
                  </a:tcPr>
                </a:tc>
                <a:tc>
                  <a:txBody>
                    <a:bodyPr/>
                    <a:lstStyle/>
                    <a:p>
                      <a:pPr lvl="0" algn="ctr" rtl="0">
                        <a:buSzPct val="25000"/>
                        <a:buNone/>
                      </a:pPr>
                      <a:r>
                        <a:rPr lang="ru-RU"/>
                        <a:t>1</a:t>
                      </a:r>
                    </a:p>
                  </a:txBody>
                  <a:tcPr marL="91450" marR="91450" marT="45725" marB="45725" anchor="ctr"/>
                </a:tc>
                <a:tc>
                  <a:txBody>
                    <a:bodyPr/>
                    <a:lstStyle/>
                    <a:p>
                      <a:pPr lvl="0" algn="ctr" rtl="0">
                        <a:buSzPct val="25000"/>
                        <a:buNone/>
                      </a:pPr>
                      <a:r>
                        <a:rPr lang="ru-RU"/>
                        <a:t>2</a:t>
                      </a:r>
                    </a:p>
                  </a:txBody>
                  <a:tcPr marL="91450" marR="91450" marT="45725" marB="45725" anchor="ctr"/>
                </a:tc>
                <a:tc>
                  <a:txBody>
                    <a:bodyPr/>
                    <a:lstStyle/>
                    <a:p>
                      <a:pPr lvl="0" algn="ctr" rtl="0">
                        <a:buSzPct val="25000"/>
                        <a:buNone/>
                      </a:pPr>
                      <a:r>
                        <a:rPr lang="ru-RU"/>
                        <a:t>3</a:t>
                      </a:r>
                    </a:p>
                  </a:txBody>
                  <a:tcPr marL="91450" marR="91450" marT="45725" marB="45725" anchor="ctr"/>
                </a:tc>
                <a:tc>
                  <a:txBody>
                    <a:bodyPr/>
                    <a:lstStyle/>
                    <a:p>
                      <a:pPr lvl="0" algn="ctr" rtl="0">
                        <a:buSzPct val="25000"/>
                        <a:buNone/>
                      </a:pPr>
                      <a:r>
                        <a:rPr lang="ru-RU"/>
                        <a:t>4</a:t>
                      </a:r>
                    </a:p>
                  </a:txBody>
                  <a:tcPr marL="91450" marR="91450" marT="45725" marB="45725" anchor="ctr"/>
                </a:tc>
                <a:extLst>
                  <a:ext uri="{0D108BD9-81ED-4DB2-BD59-A6C34878D82A}">
                    <a16:rowId xmlns="" xmlns:a16="http://schemas.microsoft.com/office/drawing/2014/main" val="10000"/>
                  </a:ext>
                </a:extLst>
              </a:tr>
              <a:tr h="504050">
                <a:tc>
                  <a:txBody>
                    <a:bodyPr/>
                    <a:lstStyle/>
                    <a:p>
                      <a:pPr lvl="0" algn="ctr" rtl="0">
                        <a:buSzPct val="25000"/>
                        <a:buNone/>
                      </a:pPr>
                      <a:r>
                        <a:rPr lang="ru-RU">
                          <a:solidFill>
                            <a:schemeClr val="lt1"/>
                          </a:solidFill>
                        </a:rPr>
                        <a:t>1</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2.06</a:t>
                      </a:r>
                    </a:p>
                  </a:txBody>
                  <a:tcPr marL="91450" marR="91450" marT="45725" marB="45725" anchor="ctr"/>
                </a:tc>
                <a:tc>
                  <a:txBody>
                    <a:bodyPr/>
                    <a:lstStyle/>
                    <a:p>
                      <a:pPr lvl="0" algn="ctr" rtl="0">
                        <a:buSzPct val="25000"/>
                        <a:buNone/>
                      </a:pPr>
                      <a:r>
                        <a:rPr lang="ru-RU" dirty="0"/>
                        <a:t>4.03</a:t>
                      </a:r>
                    </a:p>
                  </a:txBody>
                  <a:tcPr marL="91450" marR="91450" marT="45725" marB="45725" anchor="ctr"/>
                </a:tc>
                <a:tc>
                  <a:txBody>
                    <a:bodyPr/>
                    <a:lstStyle/>
                    <a:p>
                      <a:pPr lvl="0" algn="ctr" rtl="0">
                        <a:buSzPct val="25000"/>
                        <a:buNone/>
                      </a:pPr>
                      <a:r>
                        <a:rPr lang="ru-RU" dirty="0"/>
                        <a:t>6.32</a:t>
                      </a:r>
                    </a:p>
                  </a:txBody>
                  <a:tcPr marL="91450" marR="91450" marT="45725" marB="45725" anchor="ctr"/>
                </a:tc>
                <a:extLst>
                  <a:ext uri="{0D108BD9-81ED-4DB2-BD59-A6C34878D82A}">
                    <a16:rowId xmlns="" xmlns:a16="http://schemas.microsoft.com/office/drawing/2014/main" val="10001"/>
                  </a:ext>
                </a:extLst>
              </a:tr>
              <a:tr h="504050">
                <a:tc>
                  <a:txBody>
                    <a:bodyPr/>
                    <a:lstStyle/>
                    <a:p>
                      <a:pPr lvl="0" algn="ctr" rtl="0">
                        <a:buSzPct val="25000"/>
                        <a:buNone/>
                      </a:pPr>
                      <a:r>
                        <a:rPr lang="ru-RU">
                          <a:solidFill>
                            <a:schemeClr val="lt1"/>
                          </a:solidFill>
                        </a:rPr>
                        <a:t>2</a:t>
                      </a:r>
                    </a:p>
                  </a:txBody>
                  <a:tcPr marL="91450" marR="91450" marT="45725" marB="45725" anchor="ctr">
                    <a:solidFill>
                      <a:srgbClr val="C00000"/>
                    </a:solidFill>
                  </a:tcPr>
                </a:tc>
                <a:tc>
                  <a:txBody>
                    <a:bodyPr/>
                    <a:lstStyle/>
                    <a:p>
                      <a:pPr lvl="0" algn="ctr" rtl="0">
                        <a:buSzPct val="25000"/>
                        <a:buNone/>
                      </a:pPr>
                      <a:r>
                        <a:rPr lang="ru-RU"/>
                        <a:t>2.06</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a:t>4.12</a:t>
                      </a:r>
                    </a:p>
                  </a:txBody>
                  <a:tcPr marL="91450" marR="91450" marT="45725" marB="45725" anchor="ctr"/>
                </a:tc>
                <a:tc>
                  <a:txBody>
                    <a:bodyPr/>
                    <a:lstStyle/>
                    <a:p>
                      <a:pPr lvl="0" algn="ctr" rtl="0">
                        <a:buSzPct val="25000"/>
                        <a:buNone/>
                      </a:pPr>
                      <a:r>
                        <a:rPr lang="ru-RU"/>
                        <a:t>2.25</a:t>
                      </a:r>
                    </a:p>
                  </a:txBody>
                  <a:tcPr marL="91450" marR="91450" marT="45725" marB="45725" anchor="ctr"/>
                </a:tc>
                <a:extLst>
                  <a:ext uri="{0D108BD9-81ED-4DB2-BD59-A6C34878D82A}">
                    <a16:rowId xmlns="" xmlns:a16="http://schemas.microsoft.com/office/drawing/2014/main" val="10002"/>
                  </a:ext>
                </a:extLst>
              </a:tr>
              <a:tr h="504050">
                <a:tc>
                  <a:txBody>
                    <a:bodyPr/>
                    <a:lstStyle/>
                    <a:p>
                      <a:pPr lvl="0" algn="ctr" rtl="0">
                        <a:buSzPct val="25000"/>
                        <a:buNone/>
                      </a:pPr>
                      <a:r>
                        <a:rPr lang="ru-RU">
                          <a:solidFill>
                            <a:schemeClr val="lt1"/>
                          </a:solidFill>
                        </a:rPr>
                        <a:t>3</a:t>
                      </a:r>
                    </a:p>
                  </a:txBody>
                  <a:tcPr marL="91450" marR="91450" marT="45725" marB="45725" anchor="ctr">
                    <a:solidFill>
                      <a:srgbClr val="C00000"/>
                    </a:solidFill>
                  </a:tcPr>
                </a:tc>
                <a:tc>
                  <a:txBody>
                    <a:bodyPr/>
                    <a:lstStyle/>
                    <a:p>
                      <a:pPr lvl="0" algn="ctr" rtl="0">
                        <a:buSzPct val="25000"/>
                        <a:buNone/>
                      </a:pPr>
                      <a:r>
                        <a:rPr lang="ru-RU"/>
                        <a:t>4.03</a:t>
                      </a:r>
                    </a:p>
                  </a:txBody>
                  <a:tcPr marL="91450" marR="91450" marT="45725" marB="45725" anchor="ctr"/>
                </a:tc>
                <a:tc>
                  <a:txBody>
                    <a:bodyPr/>
                    <a:lstStyle/>
                    <a:p>
                      <a:pPr lvl="0" algn="ctr" rtl="0">
                        <a:buSzPct val="25000"/>
                        <a:buNone/>
                      </a:pPr>
                      <a:r>
                        <a:rPr lang="ru-RU"/>
                        <a:t>4.12</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a:t>3.50</a:t>
                      </a:r>
                    </a:p>
                  </a:txBody>
                  <a:tcPr marL="91450" marR="91450" marT="45725" marB="45725" anchor="ctr"/>
                </a:tc>
                <a:extLst>
                  <a:ext uri="{0D108BD9-81ED-4DB2-BD59-A6C34878D82A}">
                    <a16:rowId xmlns="" xmlns:a16="http://schemas.microsoft.com/office/drawing/2014/main" val="10003"/>
                  </a:ext>
                </a:extLst>
              </a:tr>
              <a:tr h="504050">
                <a:tc>
                  <a:txBody>
                    <a:bodyPr/>
                    <a:lstStyle/>
                    <a:p>
                      <a:pPr lvl="0" algn="ctr" rtl="0">
                        <a:buSzPct val="25000"/>
                        <a:buNone/>
                      </a:pPr>
                      <a:r>
                        <a:rPr lang="ru-RU">
                          <a:solidFill>
                            <a:schemeClr val="lt1"/>
                          </a:solidFill>
                        </a:rPr>
                        <a:t>4</a:t>
                      </a:r>
                    </a:p>
                  </a:txBody>
                  <a:tcPr marL="91450" marR="91450" marT="45725" marB="45725" anchor="ctr">
                    <a:solidFill>
                      <a:srgbClr val="C00000"/>
                    </a:solidFill>
                  </a:tcPr>
                </a:tc>
                <a:tc>
                  <a:txBody>
                    <a:bodyPr/>
                    <a:lstStyle/>
                    <a:p>
                      <a:pPr lvl="0" algn="ctr" rtl="0">
                        <a:buSzPct val="25000"/>
                        <a:buNone/>
                      </a:pPr>
                      <a:r>
                        <a:rPr lang="ru-RU"/>
                        <a:t>6.32</a:t>
                      </a:r>
                    </a:p>
                  </a:txBody>
                  <a:tcPr marL="91450" marR="91450" marT="45725" marB="45725" anchor="ctr"/>
                </a:tc>
                <a:tc>
                  <a:txBody>
                    <a:bodyPr/>
                    <a:lstStyle/>
                    <a:p>
                      <a:pPr lvl="0" algn="ctr" rtl="0">
                        <a:buSzPct val="25000"/>
                        <a:buNone/>
                      </a:pPr>
                      <a:r>
                        <a:rPr lang="ru-RU"/>
                        <a:t>2.25</a:t>
                      </a:r>
                    </a:p>
                  </a:txBody>
                  <a:tcPr marL="91450" marR="91450" marT="45725" marB="45725" anchor="ctr"/>
                </a:tc>
                <a:tc>
                  <a:txBody>
                    <a:bodyPr/>
                    <a:lstStyle/>
                    <a:p>
                      <a:pPr lvl="0" algn="ctr" rtl="0">
                        <a:buSzPct val="25000"/>
                        <a:buNone/>
                      </a:pPr>
                      <a:r>
                        <a:rPr lang="ru-RU"/>
                        <a:t>3.50</a:t>
                      </a:r>
                    </a:p>
                  </a:txBody>
                  <a:tcPr marL="91450" marR="91450" marT="45725" marB="45725" anchor="ctr"/>
                </a:tc>
                <a:tc>
                  <a:txBody>
                    <a:bodyPr/>
                    <a:lstStyle/>
                    <a:p>
                      <a:pPr lvl="0" algn="ctr" rtl="0">
                        <a:buSzPct val="25000"/>
                        <a:buNone/>
                      </a:pPr>
                      <a:r>
                        <a:rPr lang="ru-RU"/>
                        <a:t>0</a:t>
                      </a:r>
                    </a:p>
                  </a:txBody>
                  <a:tcPr marL="91450" marR="91450" marT="45725" marB="45725"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72382745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hape 294"/>
          <p:cNvSpPr txBox="1">
            <a:spLocks noGrp="1"/>
          </p:cNvSpPr>
          <p:nvPr>
            <p:ph type="title"/>
          </p:nvPr>
        </p:nvSpPr>
        <p:spPr>
          <a:xfrm>
            <a:off x="0" y="332656"/>
            <a:ext cx="8964613" cy="864319"/>
          </a:xfrm>
        </p:spPr>
        <p:txBody>
          <a:bodyPr tIns="45700">
            <a:normAutofit fontScale="90000"/>
          </a:bodyPr>
          <a:lstStyle/>
          <a:p>
            <a:pPr>
              <a:buClr>
                <a:srgbClr val="696464"/>
              </a:buClr>
              <a:buSzPct val="25000"/>
            </a:pPr>
            <a:r>
              <a:rPr lang="ru-RU" sz="3200" b="1" dirty="0">
                <a:solidFill>
                  <a:srgbClr val="C00000"/>
                </a:solidFill>
                <a:latin typeface="Arial" charset="0"/>
                <a:cs typeface="Arial" charset="0"/>
              </a:rPr>
              <a:t>Расстояние между кластерами по </a:t>
            </a:r>
            <a:r>
              <a:rPr lang="ru-RU" sz="3200" b="1" dirty="0" smtClean="0">
                <a:solidFill>
                  <a:srgbClr val="C00000"/>
                </a:solidFill>
                <a:latin typeface="Arial" charset="0"/>
                <a:cs typeface="Arial" charset="0"/>
              </a:rPr>
              <a:t>методу </a:t>
            </a:r>
            <a:r>
              <a:rPr lang="ru-RU" sz="3000" b="1" dirty="0" smtClean="0">
                <a:solidFill>
                  <a:srgbClr val="C00000"/>
                </a:solidFill>
                <a:latin typeface="Arial" charset="0"/>
                <a:cs typeface="Arial" charset="0"/>
              </a:rPr>
              <a:t>наиболее удаленных соседей: шаг 1</a:t>
            </a:r>
          </a:p>
        </p:txBody>
      </p:sp>
      <p:sp>
        <p:nvSpPr>
          <p:cNvPr id="49154" name="Shape 295"/>
          <p:cNvSpPr txBox="1">
            <a:spLocks noGrp="1"/>
          </p:cNvSpPr>
          <p:nvPr>
            <p:ph type="body" idx="1"/>
          </p:nvPr>
        </p:nvSpPr>
        <p:spPr>
          <a:xfrm>
            <a:off x="107950" y="1268760"/>
            <a:ext cx="8785225" cy="3239740"/>
          </a:xfrm>
        </p:spPr>
        <p:txBody>
          <a:bodyPr tIns="45700" bIns="45700"/>
          <a:lstStyle/>
          <a:p>
            <a:pPr marL="0" indent="0" eaLnBrk="1" hangingPunct="1">
              <a:spcBef>
                <a:spcPts val="575"/>
              </a:spcBef>
              <a:buSzPct val="25000"/>
              <a:buFontTx/>
              <a:buNone/>
            </a:pPr>
            <a:r>
              <a:rPr lang="ru-RU" sz="2000" b="1" dirty="0" smtClean="0">
                <a:solidFill>
                  <a:srgbClr val="000000"/>
                </a:solidFill>
                <a:latin typeface="Arial" charset="0"/>
                <a:cs typeface="Arial" charset="0"/>
              </a:rPr>
              <a:t>Шаг 1.</a:t>
            </a:r>
            <a:r>
              <a:rPr lang="ru-RU" sz="2000" dirty="0" smtClean="0">
                <a:solidFill>
                  <a:srgbClr val="000000"/>
                </a:solidFill>
                <a:latin typeface="Arial" charset="0"/>
                <a:cs typeface="Arial" charset="0"/>
              </a:rPr>
              <a:t> На первом шаге, когда каждый объект представляет собой отдельный кластер. Согласно критерию классификации, объединение происходит между кластерами, расстояние между которыми наименьшее.  На этом шаге объединяются кластеры: кластеры </a:t>
            </a:r>
            <a:r>
              <a:rPr lang="en-US" sz="2000" dirty="0" smtClean="0">
                <a:solidFill>
                  <a:srgbClr val="000000"/>
                </a:solidFill>
                <a:latin typeface="Arial" charset="0"/>
                <a:cs typeface="Arial" charset="0"/>
              </a:rPr>
              <a:t>{</a:t>
            </a:r>
            <a:r>
              <a:rPr lang="ru-RU" sz="2000" dirty="0" smtClean="0">
                <a:solidFill>
                  <a:srgbClr val="000000"/>
                </a:solidFill>
                <a:latin typeface="Arial" charset="0"/>
                <a:cs typeface="Arial" charset="0"/>
              </a:rPr>
              <a:t>1</a:t>
            </a:r>
            <a:r>
              <a:rPr lang="en-US" sz="2000" dirty="0" smtClean="0">
                <a:solidFill>
                  <a:srgbClr val="000000"/>
                </a:solidFill>
                <a:latin typeface="Arial" charset="0"/>
                <a:cs typeface="Arial" charset="0"/>
              </a:rPr>
              <a:t>}</a:t>
            </a:r>
            <a:r>
              <a:rPr lang="ru-RU" sz="2000" dirty="0" smtClean="0">
                <a:solidFill>
                  <a:srgbClr val="000000"/>
                </a:solidFill>
                <a:latin typeface="Arial" charset="0"/>
                <a:cs typeface="Arial" charset="0"/>
              </a:rPr>
              <a:t> и </a:t>
            </a:r>
            <a:r>
              <a:rPr lang="en-US" sz="2000" dirty="0" smtClean="0">
                <a:solidFill>
                  <a:srgbClr val="000000"/>
                </a:solidFill>
                <a:latin typeface="Arial" charset="0"/>
                <a:cs typeface="Arial" charset="0"/>
              </a:rPr>
              <a:t>{</a:t>
            </a:r>
            <a:r>
              <a:rPr lang="ru-RU" sz="2000" dirty="0" smtClean="0">
                <a:solidFill>
                  <a:srgbClr val="000000"/>
                </a:solidFill>
                <a:latin typeface="Arial" charset="0"/>
                <a:cs typeface="Arial" charset="0"/>
              </a:rPr>
              <a:t>2</a:t>
            </a:r>
            <a:r>
              <a:rPr lang="en-US" sz="2000" dirty="0" smtClean="0">
                <a:solidFill>
                  <a:srgbClr val="000000"/>
                </a:solidFill>
                <a:latin typeface="Arial" charset="0"/>
                <a:cs typeface="Arial" charset="0"/>
              </a:rPr>
              <a:t>}</a:t>
            </a:r>
            <a:r>
              <a:rPr lang="ru-RU" sz="2000" dirty="0" smtClean="0">
                <a:solidFill>
                  <a:srgbClr val="000000"/>
                </a:solidFill>
                <a:latin typeface="Arial" charset="0"/>
                <a:cs typeface="Arial" charset="0"/>
              </a:rPr>
              <a:t>. Расстояние объединения – 2,06. Необходимо произвести перерасчет матрицы расстояний с учетом нового кластера (напомним, что расстояние</a:t>
            </a:r>
            <a:r>
              <a:rPr lang="en-US" sz="2000" dirty="0" smtClean="0">
                <a:solidFill>
                  <a:srgbClr val="000000"/>
                </a:solidFill>
                <a:latin typeface="Arial" charset="0"/>
                <a:cs typeface="Arial" charset="0"/>
              </a:rPr>
              <a:t> </a:t>
            </a:r>
            <a:r>
              <a:rPr lang="ru-RU" sz="2000" dirty="0" smtClean="0">
                <a:solidFill>
                  <a:srgbClr val="000000"/>
                </a:solidFill>
                <a:latin typeface="Arial" charset="0"/>
                <a:cs typeface="Arial" charset="0"/>
              </a:rPr>
              <a:t>между классами определяется как расстояние между наиболее отдаленными представителями):</a:t>
            </a:r>
          </a:p>
        </p:txBody>
      </p:sp>
      <p:graphicFrame>
        <p:nvGraphicFramePr>
          <p:cNvPr id="296" name="Shape 296"/>
          <p:cNvGraphicFramePr/>
          <p:nvPr/>
        </p:nvGraphicFramePr>
        <p:xfrm>
          <a:off x="3132138" y="4005263"/>
          <a:ext cx="3456350" cy="2340275"/>
        </p:xfrm>
        <a:graphic>
          <a:graphicData uri="http://schemas.openxmlformats.org/drawingml/2006/table">
            <a:tbl>
              <a:tblPr firstRow="1" bandRow="1">
                <a:noFill/>
              </a:tblPr>
              <a:tblGrid>
                <a:gridCol w="789575">
                  <a:extLst>
                    <a:ext uri="{9D8B030D-6E8A-4147-A177-3AD203B41FA5}">
                      <a16:colId xmlns="" xmlns:a16="http://schemas.microsoft.com/office/drawing/2014/main" val="20000"/>
                    </a:ext>
                  </a:extLst>
                </a:gridCol>
                <a:gridCol w="860250">
                  <a:extLst>
                    <a:ext uri="{9D8B030D-6E8A-4147-A177-3AD203B41FA5}">
                      <a16:colId xmlns="" xmlns:a16="http://schemas.microsoft.com/office/drawing/2014/main" val="20001"/>
                    </a:ext>
                  </a:extLst>
                </a:gridCol>
                <a:gridCol w="946275">
                  <a:extLst>
                    <a:ext uri="{9D8B030D-6E8A-4147-A177-3AD203B41FA5}">
                      <a16:colId xmlns="" xmlns:a16="http://schemas.microsoft.com/office/drawing/2014/main" val="20002"/>
                    </a:ext>
                  </a:extLst>
                </a:gridCol>
                <a:gridCol w="860250">
                  <a:extLst>
                    <a:ext uri="{9D8B030D-6E8A-4147-A177-3AD203B41FA5}">
                      <a16:colId xmlns="" xmlns:a16="http://schemas.microsoft.com/office/drawing/2014/main" val="20003"/>
                    </a:ext>
                  </a:extLst>
                </a:gridCol>
              </a:tblGrid>
              <a:tr h="575150">
                <a:tc>
                  <a:txBody>
                    <a:bodyPr/>
                    <a:lstStyle/>
                    <a:p>
                      <a:endParaRPr dirty="0"/>
                    </a:p>
                  </a:txBody>
                  <a:tcPr marL="91425" marR="91425" marT="91425" marB="91425">
                    <a:solidFill>
                      <a:srgbClr val="C00000"/>
                    </a:solidFill>
                  </a:tcPr>
                </a:tc>
                <a:tc>
                  <a:txBody>
                    <a:bodyPr/>
                    <a:lstStyle/>
                    <a:p>
                      <a:pPr lvl="0" algn="ctr" rtl="0">
                        <a:buSzPct val="25000"/>
                        <a:buNone/>
                      </a:pPr>
                      <a:r>
                        <a:rPr lang="ru-RU"/>
                        <a:t>1,2</a:t>
                      </a:r>
                    </a:p>
                  </a:txBody>
                  <a:tcPr marL="91450" marR="91450" marT="45725" marB="45725" anchor="ctr"/>
                </a:tc>
                <a:tc>
                  <a:txBody>
                    <a:bodyPr/>
                    <a:lstStyle/>
                    <a:p>
                      <a:pPr lvl="0" algn="ctr" rtl="0">
                        <a:buSzPct val="25000"/>
                        <a:buNone/>
                      </a:pPr>
                      <a:r>
                        <a:rPr lang="ru-RU"/>
                        <a:t>3</a:t>
                      </a:r>
                    </a:p>
                  </a:txBody>
                  <a:tcPr marL="91450" marR="91450" marT="45725" marB="45725" anchor="ctr"/>
                </a:tc>
                <a:tc>
                  <a:txBody>
                    <a:bodyPr/>
                    <a:lstStyle/>
                    <a:p>
                      <a:pPr lvl="0" algn="ctr" rtl="0">
                        <a:buSzPct val="25000"/>
                        <a:buNone/>
                      </a:pPr>
                      <a:r>
                        <a:rPr lang="ru-RU"/>
                        <a:t>4</a:t>
                      </a:r>
                    </a:p>
                  </a:txBody>
                  <a:tcPr marL="91450" marR="91450" marT="45725" marB="45725" anchor="ctr"/>
                </a:tc>
                <a:extLst>
                  <a:ext uri="{0D108BD9-81ED-4DB2-BD59-A6C34878D82A}">
                    <a16:rowId xmlns="" xmlns:a16="http://schemas.microsoft.com/office/drawing/2014/main" val="10000"/>
                  </a:ext>
                </a:extLst>
              </a:tr>
              <a:tr h="614825">
                <a:tc>
                  <a:txBody>
                    <a:bodyPr/>
                    <a:lstStyle/>
                    <a:p>
                      <a:pPr lvl="0" algn="ctr" rtl="0">
                        <a:buSzPct val="25000"/>
                        <a:buNone/>
                      </a:pPr>
                      <a:r>
                        <a:rPr lang="ru-RU">
                          <a:solidFill>
                            <a:schemeClr val="lt1"/>
                          </a:solidFill>
                        </a:rPr>
                        <a:t>1,2</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4.12</a:t>
                      </a:r>
                    </a:p>
                  </a:txBody>
                  <a:tcPr marL="91450" marR="91450" marT="45725" marB="45725" anchor="ctr"/>
                </a:tc>
                <a:tc>
                  <a:txBody>
                    <a:bodyPr/>
                    <a:lstStyle/>
                    <a:p>
                      <a:pPr lvl="0" algn="ctr" rtl="0">
                        <a:buSzPct val="25000"/>
                        <a:buNone/>
                      </a:pPr>
                      <a:r>
                        <a:rPr lang="ru-RU" dirty="0"/>
                        <a:t>6.32</a:t>
                      </a:r>
                    </a:p>
                  </a:txBody>
                  <a:tcPr marL="91450" marR="91450" marT="45725" marB="45725" anchor="ctr"/>
                </a:tc>
                <a:extLst>
                  <a:ext uri="{0D108BD9-81ED-4DB2-BD59-A6C34878D82A}">
                    <a16:rowId xmlns="" xmlns:a16="http://schemas.microsoft.com/office/drawing/2014/main" val="10001"/>
                  </a:ext>
                </a:extLst>
              </a:tr>
              <a:tr h="575150">
                <a:tc>
                  <a:txBody>
                    <a:bodyPr/>
                    <a:lstStyle/>
                    <a:p>
                      <a:pPr lvl="0" algn="ctr" rtl="0">
                        <a:buSzPct val="25000"/>
                        <a:buNone/>
                      </a:pPr>
                      <a:r>
                        <a:rPr lang="ru-RU">
                          <a:solidFill>
                            <a:schemeClr val="lt1"/>
                          </a:solidFill>
                        </a:rPr>
                        <a:t>3</a:t>
                      </a:r>
                    </a:p>
                  </a:txBody>
                  <a:tcPr marL="91450" marR="91450" marT="45725" marB="45725" anchor="ctr">
                    <a:solidFill>
                      <a:srgbClr val="C00000"/>
                    </a:solidFill>
                  </a:tcPr>
                </a:tc>
                <a:tc>
                  <a:txBody>
                    <a:bodyPr/>
                    <a:lstStyle/>
                    <a:p>
                      <a:pPr lvl="0" algn="ctr" rtl="0">
                        <a:buSzPct val="25000"/>
                        <a:buNone/>
                      </a:pPr>
                      <a:r>
                        <a:rPr lang="ru-RU"/>
                        <a:t>4.12</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a:t>3.50</a:t>
                      </a:r>
                    </a:p>
                  </a:txBody>
                  <a:tcPr marL="91450" marR="91450" marT="45725" marB="45725" anchor="ctr"/>
                </a:tc>
                <a:extLst>
                  <a:ext uri="{0D108BD9-81ED-4DB2-BD59-A6C34878D82A}">
                    <a16:rowId xmlns="" xmlns:a16="http://schemas.microsoft.com/office/drawing/2014/main" val="10002"/>
                  </a:ext>
                </a:extLst>
              </a:tr>
              <a:tr h="575150">
                <a:tc>
                  <a:txBody>
                    <a:bodyPr/>
                    <a:lstStyle/>
                    <a:p>
                      <a:pPr lvl="0" algn="ctr" rtl="0">
                        <a:buSzPct val="25000"/>
                        <a:buNone/>
                      </a:pPr>
                      <a:r>
                        <a:rPr lang="ru-RU">
                          <a:solidFill>
                            <a:schemeClr val="lt1"/>
                          </a:solidFill>
                        </a:rPr>
                        <a:t>4</a:t>
                      </a:r>
                    </a:p>
                  </a:txBody>
                  <a:tcPr marL="91450" marR="91450" marT="45725" marB="45725" anchor="ctr">
                    <a:solidFill>
                      <a:srgbClr val="C00000"/>
                    </a:solidFill>
                  </a:tcPr>
                </a:tc>
                <a:tc>
                  <a:txBody>
                    <a:bodyPr/>
                    <a:lstStyle/>
                    <a:p>
                      <a:pPr lvl="0" algn="ctr" rtl="0">
                        <a:buSzPct val="25000"/>
                        <a:buNone/>
                      </a:pPr>
                      <a:r>
                        <a:rPr lang="ru-RU"/>
                        <a:t>6.32</a:t>
                      </a:r>
                    </a:p>
                  </a:txBody>
                  <a:tcPr marL="91450" marR="91450" marT="45725" marB="45725" anchor="ctr"/>
                </a:tc>
                <a:tc>
                  <a:txBody>
                    <a:bodyPr/>
                    <a:lstStyle/>
                    <a:p>
                      <a:pPr lvl="0" algn="ctr" rtl="0">
                        <a:buSzPct val="25000"/>
                        <a:buNone/>
                      </a:pPr>
                      <a:r>
                        <a:rPr lang="ru-RU"/>
                        <a:t>3.50</a:t>
                      </a:r>
                    </a:p>
                  </a:txBody>
                  <a:tcPr marL="91450" marR="91450" marT="45725" marB="45725" anchor="ctr"/>
                </a:tc>
                <a:tc>
                  <a:txBody>
                    <a:bodyPr/>
                    <a:lstStyle/>
                    <a:p>
                      <a:pPr lvl="0" algn="ctr" rtl="0">
                        <a:buSzPct val="25000"/>
                        <a:buNone/>
                      </a:pPr>
                      <a:r>
                        <a:rPr lang="ru-RU" dirty="0"/>
                        <a:t>0</a:t>
                      </a:r>
                    </a:p>
                  </a:txBody>
                  <a:tcPr marL="91450" marR="91450" marT="45725" marB="45725"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38108733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hape 301"/>
          <p:cNvSpPr txBox="1">
            <a:spLocks noGrp="1"/>
          </p:cNvSpPr>
          <p:nvPr>
            <p:ph type="title"/>
          </p:nvPr>
        </p:nvSpPr>
        <p:spPr>
          <a:xfrm>
            <a:off x="15078" y="404664"/>
            <a:ext cx="9128922" cy="863600"/>
          </a:xfrm>
        </p:spPr>
        <p:txBody>
          <a:bodyPr tIns="45700"/>
          <a:lstStyle/>
          <a:p>
            <a:pPr algn="ctr" eaLnBrk="1" hangingPunct="1">
              <a:spcBef>
                <a:spcPct val="0"/>
              </a:spcBef>
              <a:buClr>
                <a:srgbClr val="696464"/>
              </a:buClr>
              <a:buSzPct val="25000"/>
            </a:pPr>
            <a:r>
              <a:rPr lang="ru-RU" sz="3000" b="1" dirty="0" smtClean="0">
                <a:solidFill>
                  <a:srgbClr val="C00000"/>
                </a:solidFill>
                <a:latin typeface="Arial" charset="0"/>
                <a:cs typeface="Arial" charset="0"/>
              </a:rPr>
              <a:t>Метод наиболее удаленных соседей: шаг 2</a:t>
            </a:r>
          </a:p>
        </p:txBody>
      </p:sp>
      <p:sp>
        <p:nvSpPr>
          <p:cNvPr id="51202" name="Shape 302"/>
          <p:cNvSpPr txBox="1">
            <a:spLocks noGrp="1"/>
          </p:cNvSpPr>
          <p:nvPr>
            <p:ph type="body" idx="1"/>
          </p:nvPr>
        </p:nvSpPr>
        <p:spPr>
          <a:xfrm>
            <a:off x="304800" y="1268413"/>
            <a:ext cx="8812213" cy="2232025"/>
          </a:xfrm>
        </p:spPr>
        <p:txBody>
          <a:bodyPr tIns="45700" bIns="45700">
            <a:normAutofit fontScale="85000" lnSpcReduction="10000"/>
          </a:bodyPr>
          <a:lstStyle/>
          <a:p>
            <a:pPr marL="0" indent="0" eaLnBrk="1" hangingPunct="1">
              <a:spcBef>
                <a:spcPts val="575"/>
              </a:spcBef>
              <a:buSzPct val="25000"/>
              <a:buFontTx/>
              <a:buNone/>
            </a:pPr>
            <a:r>
              <a:rPr lang="ru-RU" b="1" dirty="0" smtClean="0">
                <a:solidFill>
                  <a:srgbClr val="000000"/>
                </a:solidFill>
                <a:latin typeface="Arial" charset="0"/>
                <a:cs typeface="Arial" charset="0"/>
              </a:rPr>
              <a:t>Шаг 2.</a:t>
            </a:r>
            <a:r>
              <a:rPr lang="ru-RU" dirty="0" smtClean="0">
                <a:solidFill>
                  <a:srgbClr val="000000"/>
                </a:solidFill>
                <a:latin typeface="Arial" charset="0"/>
                <a:cs typeface="Arial" charset="0"/>
              </a:rPr>
              <a:t> Кластеры на данном шаге: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1, 2</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3</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и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4</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Согласно новой матрицы расстояний, кластеры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3</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и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4</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наиболее близкие. Расстояние объединения – 3,50. Необходимо произвести перерасчет матрицы расстояний с учетом нового кластера:</a:t>
            </a:r>
          </a:p>
        </p:txBody>
      </p:sp>
      <p:graphicFrame>
        <p:nvGraphicFramePr>
          <p:cNvPr id="303" name="Shape 303"/>
          <p:cNvGraphicFramePr/>
          <p:nvPr/>
        </p:nvGraphicFramePr>
        <p:xfrm>
          <a:off x="2555875" y="3644900"/>
          <a:ext cx="3816425" cy="2574300"/>
        </p:xfrm>
        <a:graphic>
          <a:graphicData uri="http://schemas.openxmlformats.org/drawingml/2006/table">
            <a:tbl>
              <a:tblPr firstRow="1" bandRow="1">
                <a:noFill/>
              </a:tblPr>
              <a:tblGrid>
                <a:gridCol w="1160725">
                  <a:extLst>
                    <a:ext uri="{9D8B030D-6E8A-4147-A177-3AD203B41FA5}">
                      <a16:colId xmlns="" xmlns:a16="http://schemas.microsoft.com/office/drawing/2014/main" val="20000"/>
                    </a:ext>
                  </a:extLst>
                </a:gridCol>
                <a:gridCol w="1264625">
                  <a:extLst>
                    <a:ext uri="{9D8B030D-6E8A-4147-A177-3AD203B41FA5}">
                      <a16:colId xmlns="" xmlns:a16="http://schemas.microsoft.com/office/drawing/2014/main" val="20001"/>
                    </a:ext>
                  </a:extLst>
                </a:gridCol>
                <a:gridCol w="1391075">
                  <a:extLst>
                    <a:ext uri="{9D8B030D-6E8A-4147-A177-3AD203B41FA5}">
                      <a16:colId xmlns="" xmlns:a16="http://schemas.microsoft.com/office/drawing/2014/main" val="20002"/>
                    </a:ext>
                  </a:extLst>
                </a:gridCol>
              </a:tblGrid>
              <a:tr h="858100">
                <a:tc>
                  <a:txBody>
                    <a:bodyPr/>
                    <a:lstStyle/>
                    <a:p>
                      <a:endParaRPr/>
                    </a:p>
                  </a:txBody>
                  <a:tcPr marL="91425" marR="91425" marT="91425" marB="91425">
                    <a:solidFill>
                      <a:srgbClr val="C00000"/>
                    </a:solidFill>
                  </a:tcPr>
                </a:tc>
                <a:tc>
                  <a:txBody>
                    <a:bodyPr/>
                    <a:lstStyle/>
                    <a:p>
                      <a:pPr lvl="0" algn="ctr" rtl="0">
                        <a:buSzPct val="25000"/>
                        <a:buNone/>
                      </a:pPr>
                      <a:r>
                        <a:rPr lang="ru-RU"/>
                        <a:t>1,2</a:t>
                      </a:r>
                    </a:p>
                  </a:txBody>
                  <a:tcPr marL="91450" marR="91450" marT="45725" marB="45725" anchor="ctr"/>
                </a:tc>
                <a:tc>
                  <a:txBody>
                    <a:bodyPr/>
                    <a:lstStyle/>
                    <a:p>
                      <a:pPr lvl="0" algn="ctr" rtl="0">
                        <a:buSzPct val="25000"/>
                        <a:buNone/>
                      </a:pPr>
                      <a:r>
                        <a:rPr lang="ru-RU"/>
                        <a:t>3,4</a:t>
                      </a:r>
                    </a:p>
                  </a:txBody>
                  <a:tcPr marL="91450" marR="91450" marT="45725" marB="45725" anchor="ctr"/>
                </a:tc>
                <a:extLst>
                  <a:ext uri="{0D108BD9-81ED-4DB2-BD59-A6C34878D82A}">
                    <a16:rowId xmlns="" xmlns:a16="http://schemas.microsoft.com/office/drawing/2014/main" val="10000"/>
                  </a:ext>
                </a:extLst>
              </a:tr>
              <a:tr h="858100">
                <a:tc>
                  <a:txBody>
                    <a:bodyPr/>
                    <a:lstStyle/>
                    <a:p>
                      <a:pPr lvl="0" algn="ctr" rtl="0">
                        <a:buSzPct val="25000"/>
                        <a:buNone/>
                      </a:pPr>
                      <a:r>
                        <a:rPr lang="ru-RU">
                          <a:solidFill>
                            <a:schemeClr val="lt1"/>
                          </a:solidFill>
                        </a:rPr>
                        <a:t>1,2</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a:t>6.32</a:t>
                      </a:r>
                    </a:p>
                  </a:txBody>
                  <a:tcPr marL="91450" marR="91450" marT="45725" marB="45725" anchor="ctr"/>
                </a:tc>
                <a:extLst>
                  <a:ext uri="{0D108BD9-81ED-4DB2-BD59-A6C34878D82A}">
                    <a16:rowId xmlns="" xmlns:a16="http://schemas.microsoft.com/office/drawing/2014/main" val="10001"/>
                  </a:ext>
                </a:extLst>
              </a:tr>
              <a:tr h="858100">
                <a:tc>
                  <a:txBody>
                    <a:bodyPr/>
                    <a:lstStyle/>
                    <a:p>
                      <a:pPr lvl="0" algn="ctr" rtl="0">
                        <a:buSzPct val="25000"/>
                        <a:buNone/>
                      </a:pPr>
                      <a:r>
                        <a:rPr lang="ru-RU">
                          <a:solidFill>
                            <a:schemeClr val="lt1"/>
                          </a:solidFill>
                        </a:rPr>
                        <a:t>3,4</a:t>
                      </a:r>
                    </a:p>
                  </a:txBody>
                  <a:tcPr marL="91450" marR="91450" marT="45725" marB="45725" anchor="ctr">
                    <a:solidFill>
                      <a:srgbClr val="C00000"/>
                    </a:solidFill>
                  </a:tcPr>
                </a:tc>
                <a:tc>
                  <a:txBody>
                    <a:bodyPr/>
                    <a:lstStyle/>
                    <a:p>
                      <a:pPr lvl="0" algn="ctr" rtl="0">
                        <a:buSzPct val="25000"/>
                        <a:buNone/>
                      </a:pPr>
                      <a:r>
                        <a:rPr lang="ru-RU"/>
                        <a:t>6.32</a:t>
                      </a:r>
                    </a:p>
                  </a:txBody>
                  <a:tcPr marL="91450" marR="91450" marT="45725" marB="45725" anchor="ctr"/>
                </a:tc>
                <a:tc>
                  <a:txBody>
                    <a:bodyPr/>
                    <a:lstStyle/>
                    <a:p>
                      <a:pPr lvl="0" algn="ctr" rtl="0">
                        <a:buSzPct val="25000"/>
                        <a:buNone/>
                      </a:pPr>
                      <a:r>
                        <a:rPr lang="ru-RU"/>
                        <a:t>0</a:t>
                      </a:r>
                    </a:p>
                  </a:txBody>
                  <a:tcPr marL="91450" marR="91450" marT="45725" marB="45725"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021143879"/>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hape 308"/>
          <p:cNvSpPr txBox="1">
            <a:spLocks noGrp="1"/>
          </p:cNvSpPr>
          <p:nvPr>
            <p:ph type="title"/>
          </p:nvPr>
        </p:nvSpPr>
        <p:spPr>
          <a:xfrm>
            <a:off x="107950" y="333375"/>
            <a:ext cx="8856663" cy="719361"/>
          </a:xfrm>
        </p:spPr>
        <p:txBody>
          <a:bodyPr tIns="45700"/>
          <a:lstStyle/>
          <a:p>
            <a:pPr algn="ctr" eaLnBrk="1" hangingPunct="1">
              <a:spcBef>
                <a:spcPct val="0"/>
              </a:spcBef>
              <a:buClr>
                <a:srgbClr val="696464"/>
              </a:buClr>
              <a:buSzPct val="25000"/>
            </a:pPr>
            <a:r>
              <a:rPr lang="ru-RU" sz="3000" b="1" dirty="0" smtClean="0">
                <a:solidFill>
                  <a:srgbClr val="C00000"/>
                </a:solidFill>
                <a:latin typeface="Arial" charset="0"/>
                <a:cs typeface="Arial" charset="0"/>
              </a:rPr>
              <a:t>Метод наиболее удаленных соседей: шаг 3</a:t>
            </a:r>
          </a:p>
        </p:txBody>
      </p:sp>
      <p:sp>
        <p:nvSpPr>
          <p:cNvPr id="53250" name="Shape 309"/>
          <p:cNvSpPr txBox="1">
            <a:spLocks noGrp="1"/>
          </p:cNvSpPr>
          <p:nvPr>
            <p:ph type="body" idx="1"/>
          </p:nvPr>
        </p:nvSpPr>
        <p:spPr>
          <a:xfrm>
            <a:off x="251520" y="1340768"/>
            <a:ext cx="8784976" cy="1800225"/>
          </a:xfrm>
        </p:spPr>
        <p:txBody>
          <a:bodyPr tIns="45700" bIns="45700"/>
          <a:lstStyle/>
          <a:p>
            <a:pPr marL="0" indent="0" eaLnBrk="1" hangingPunct="1">
              <a:spcBef>
                <a:spcPts val="575"/>
              </a:spcBef>
              <a:buSzPct val="25000"/>
              <a:buFontTx/>
              <a:buNone/>
            </a:pPr>
            <a:r>
              <a:rPr lang="ru-RU" sz="2400" b="1" dirty="0" smtClean="0">
                <a:solidFill>
                  <a:srgbClr val="000000"/>
                </a:solidFill>
                <a:latin typeface="Arial" charset="0"/>
                <a:cs typeface="Arial" charset="0"/>
              </a:rPr>
              <a:t>Шаг 3.</a:t>
            </a:r>
            <a:r>
              <a:rPr lang="ru-RU" sz="2400" dirty="0" smtClean="0">
                <a:solidFill>
                  <a:srgbClr val="000000"/>
                </a:solidFill>
                <a:latin typeface="Arial" charset="0"/>
                <a:cs typeface="Arial" charset="0"/>
              </a:rPr>
              <a:t> Кластеры на данном шаге: </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1,2</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 и </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3,4</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 . Расстояние между кластерами равно 6,32 – это расстояние между </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1</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 и </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2</a:t>
            </a:r>
            <a:r>
              <a:rPr lang="en-US" sz="2400" dirty="0" smtClean="0">
                <a:solidFill>
                  <a:srgbClr val="000000"/>
                </a:solidFill>
                <a:latin typeface="Arial" charset="0"/>
                <a:cs typeface="Arial" charset="0"/>
              </a:rPr>
              <a:t>}</a:t>
            </a:r>
            <a:r>
              <a:rPr lang="ru-RU" sz="2400" dirty="0" smtClean="0">
                <a:solidFill>
                  <a:srgbClr val="000000"/>
                </a:solidFill>
                <a:latin typeface="Arial" charset="0"/>
                <a:cs typeface="Arial" charset="0"/>
              </a:rPr>
              <a:t> объектом. Образование кластеров закончено. Результат работы алгоритма представлен в виде </a:t>
            </a:r>
            <a:r>
              <a:rPr lang="ru-RU" sz="2400" dirty="0" err="1" smtClean="0">
                <a:solidFill>
                  <a:srgbClr val="000000"/>
                </a:solidFill>
                <a:latin typeface="Arial" charset="0"/>
                <a:cs typeface="Arial" charset="0"/>
              </a:rPr>
              <a:t>дендрограммы</a:t>
            </a:r>
            <a:r>
              <a:rPr lang="ru-RU" sz="2400" dirty="0" smtClean="0">
                <a:solidFill>
                  <a:srgbClr val="000000"/>
                </a:solidFill>
                <a:latin typeface="Arial" charset="0"/>
                <a:cs typeface="Arial" charset="0"/>
              </a:rPr>
              <a:t>:</a:t>
            </a:r>
          </a:p>
        </p:txBody>
      </p:sp>
      <p:sp>
        <p:nvSpPr>
          <p:cNvPr id="53251" name="Shape 310"/>
          <p:cNvSpPr>
            <a:spLocks noChangeArrowheads="1"/>
          </p:cNvSpPr>
          <p:nvPr/>
        </p:nvSpPr>
        <p:spPr bwMode="auto">
          <a:xfrm>
            <a:off x="1527745" y="2852936"/>
            <a:ext cx="6232525" cy="3776663"/>
          </a:xfrm>
          <a:prstGeom prst="rect">
            <a:avLst/>
          </a:prstGeom>
          <a:blipFill dpi="0" rotWithShape="1">
            <a:blip r:embed="rId3"/>
            <a:srcRect/>
            <a:stretch>
              <a:fillRect/>
            </a:stretch>
          </a:blipFill>
          <a:ln w="9525">
            <a:noFill/>
            <a:miter lim="800000"/>
            <a:headEnd/>
            <a:tailEnd/>
          </a:ln>
        </p:spPr>
        <p:txBody>
          <a:bodyPr/>
          <a:lstStyle/>
          <a:p>
            <a:endParaRPr lang="ru-RU"/>
          </a:p>
        </p:txBody>
      </p:sp>
    </p:spTree>
    <p:extLst>
      <p:ext uri="{BB962C8B-B14F-4D97-AF65-F5344CB8AC3E}">
        <p14:creationId xmlns:p14="http://schemas.microsoft.com/office/powerpoint/2010/main" val="5797967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53705"/>
          </a:xfrm>
        </p:spPr>
        <p:txBody>
          <a:bodyPr>
            <a:normAutofit fontScale="90000"/>
          </a:bodyPr>
          <a:lstStyle/>
          <a:p>
            <a:r>
              <a:rPr lang="ru-RU" dirty="0" smtClean="0"/>
              <a:t>Постановка задачи</a:t>
            </a:r>
            <a:endParaRPr lang="ru-RU" dirty="0"/>
          </a:p>
        </p:txBody>
      </p:sp>
      <p:sp>
        <p:nvSpPr>
          <p:cNvPr id="3" name="Объект 2"/>
          <p:cNvSpPr>
            <a:spLocks noGrp="1"/>
          </p:cNvSpPr>
          <p:nvPr>
            <p:ph idx="1"/>
          </p:nvPr>
        </p:nvSpPr>
        <p:spPr>
          <a:xfrm>
            <a:off x="462528" y="1124744"/>
            <a:ext cx="8435280" cy="5400600"/>
          </a:xfrm>
        </p:spPr>
        <p:txBody>
          <a:bodyPr>
            <a:noAutofit/>
          </a:bodyPr>
          <a:lstStyle/>
          <a:p>
            <a:pPr marL="630238" indent="-630238">
              <a:buNone/>
            </a:pPr>
            <a:r>
              <a:rPr lang="en-US" sz="1800" dirty="0" smtClean="0"/>
              <a:t>1. </a:t>
            </a:r>
            <a:r>
              <a:rPr lang="ru-RU" sz="1800" dirty="0" smtClean="0"/>
              <a:t>Для выданного </a:t>
            </a:r>
            <a:r>
              <a:rPr lang="en-US" sz="1800" dirty="0" smtClean="0"/>
              <a:t>K-</a:t>
            </a:r>
            <a:r>
              <a:rPr lang="ru-RU" sz="1800" dirty="0" err="1" smtClean="0"/>
              <a:t>го</a:t>
            </a:r>
            <a:r>
              <a:rPr lang="ru-RU" sz="1800" dirty="0" smtClean="0"/>
              <a:t> </a:t>
            </a:r>
            <a:r>
              <a:rPr lang="ru-RU" sz="1800" dirty="0" smtClean="0"/>
              <a:t>варианта (</a:t>
            </a:r>
            <a:r>
              <a:rPr lang="en-US" sz="1800" dirty="0" smtClean="0"/>
              <a:t>K=N</a:t>
            </a:r>
            <a:r>
              <a:rPr lang="ru-RU" sz="1800" dirty="0" smtClean="0"/>
              <a:t>студента</a:t>
            </a:r>
            <a:r>
              <a:rPr lang="en-US" sz="1800" dirty="0" smtClean="0"/>
              <a:t> mod 6 +1)</a:t>
            </a:r>
            <a:r>
              <a:rPr lang="ru-RU" sz="1800" dirty="0" smtClean="0"/>
              <a:t> </a:t>
            </a:r>
            <a:r>
              <a:rPr lang="ru-RU" sz="1800" dirty="0" smtClean="0"/>
              <a:t>расстояний между объектами применить алгоритмы иерархической </a:t>
            </a:r>
            <a:r>
              <a:rPr lang="ru-RU" sz="1800" dirty="0" err="1" smtClean="0"/>
              <a:t>агломеративной</a:t>
            </a:r>
            <a:r>
              <a:rPr lang="ru-RU" sz="1800" dirty="0" smtClean="0"/>
              <a:t> кластеризации и построить </a:t>
            </a:r>
            <a:r>
              <a:rPr lang="ru-RU" sz="1800" dirty="0" err="1" smtClean="0"/>
              <a:t>дендрограмму</a:t>
            </a:r>
            <a:r>
              <a:rPr lang="ru-RU" sz="1800" dirty="0" smtClean="0"/>
              <a:t>.</a:t>
            </a:r>
            <a:endParaRPr lang="ru-RU" sz="1800" dirty="0" smtClean="0"/>
          </a:p>
          <a:p>
            <a:pPr marL="630238" indent="-630238">
              <a:buNone/>
            </a:pPr>
            <a:r>
              <a:rPr lang="en-US" sz="1800" dirty="0" smtClean="0"/>
              <a:t>2. </a:t>
            </a:r>
            <a:r>
              <a:rPr lang="ru-RU" sz="1800" dirty="0" smtClean="0"/>
              <a:t>Для выданного варианта </a:t>
            </a:r>
            <a:r>
              <a:rPr lang="en-US" sz="1800" dirty="0" smtClean="0"/>
              <a:t>K </a:t>
            </a:r>
            <a:r>
              <a:rPr lang="ru-RU" sz="1800" dirty="0"/>
              <a:t>(</a:t>
            </a:r>
            <a:r>
              <a:rPr lang="en-US" sz="1800" dirty="0"/>
              <a:t>K=N</a:t>
            </a:r>
            <a:r>
              <a:rPr lang="ru-RU" sz="1800" dirty="0"/>
              <a:t>студента</a:t>
            </a:r>
            <a:r>
              <a:rPr lang="en-US" sz="1800" dirty="0"/>
              <a:t> mod </a:t>
            </a:r>
            <a:r>
              <a:rPr lang="ru-RU" sz="1800" dirty="0" smtClean="0"/>
              <a:t>8</a:t>
            </a:r>
            <a:r>
              <a:rPr lang="en-US" sz="1800" dirty="0" smtClean="0"/>
              <a:t> </a:t>
            </a:r>
            <a:r>
              <a:rPr lang="en-US" sz="1800" dirty="0"/>
              <a:t>+1)</a:t>
            </a:r>
            <a:r>
              <a:rPr lang="ru-RU" sz="1800" dirty="0"/>
              <a:t> из </a:t>
            </a:r>
            <a:r>
              <a:rPr lang="ru-RU" sz="1800" dirty="0" smtClean="0"/>
              <a:t>6-ти объектов, заданных своими координатами (</a:t>
            </a:r>
            <a:r>
              <a:rPr lang="en-US" sz="1800" dirty="0" err="1" smtClean="0"/>
              <a:t>x,y</a:t>
            </a:r>
            <a:r>
              <a:rPr lang="en-US" sz="1800" dirty="0" smtClean="0"/>
              <a:t>) </a:t>
            </a:r>
            <a:r>
              <a:rPr lang="ru-RU" sz="1800" dirty="0" smtClean="0"/>
              <a:t>решить задачу кластеризации методом </a:t>
            </a:r>
            <a:r>
              <a:rPr lang="en-US" sz="1800" dirty="0" smtClean="0"/>
              <a:t>k</a:t>
            </a:r>
            <a:r>
              <a:rPr lang="ru-RU" sz="1800" dirty="0" smtClean="0"/>
              <a:t>-средних.</a:t>
            </a:r>
          </a:p>
          <a:p>
            <a:pPr marL="630238" indent="-630238">
              <a:buNone/>
            </a:pPr>
            <a:r>
              <a:rPr lang="en-US" sz="1800" dirty="0" smtClean="0">
                <a:solidFill>
                  <a:srgbClr val="7030A0"/>
                </a:solidFill>
              </a:rPr>
              <a:t>3. </a:t>
            </a:r>
            <a:r>
              <a:rPr lang="ru-RU" sz="1800" dirty="0" smtClean="0">
                <a:solidFill>
                  <a:srgbClr val="7030A0"/>
                </a:solidFill>
                <a:ea typeface="Times New Roman" panose="02020603050405020304" pitchFamily="18" charset="0"/>
              </a:rPr>
              <a:t>Дан </a:t>
            </a:r>
            <a:r>
              <a:rPr lang="ru-RU" sz="1800" dirty="0">
                <a:solidFill>
                  <a:srgbClr val="7030A0"/>
                </a:solidFill>
                <a:ea typeface="Times New Roman" panose="02020603050405020304" pitchFamily="18" charset="0"/>
              </a:rPr>
              <a:t>набор данных ирисы Фишера (см. </a:t>
            </a:r>
            <a:r>
              <a:rPr lang="en-US" sz="1800" dirty="0">
                <a:solidFill>
                  <a:srgbClr val="7030A0"/>
                </a:solidFill>
                <a:ea typeface="Times New Roman" panose="02020603050405020304" pitchFamily="18" charset="0"/>
              </a:rPr>
              <a:t>iris</a:t>
            </a:r>
            <a:r>
              <a:rPr lang="ru-RU" sz="1800" dirty="0">
                <a:solidFill>
                  <a:srgbClr val="7030A0"/>
                </a:solidFill>
                <a:ea typeface="Times New Roman" panose="02020603050405020304" pitchFamily="18" charset="0"/>
              </a:rPr>
              <a:t>.</a:t>
            </a:r>
            <a:r>
              <a:rPr lang="en-US" sz="1800" dirty="0" err="1">
                <a:solidFill>
                  <a:srgbClr val="7030A0"/>
                </a:solidFill>
                <a:ea typeface="Times New Roman" panose="02020603050405020304" pitchFamily="18" charset="0"/>
              </a:rPr>
              <a:t>arff</a:t>
            </a:r>
            <a:r>
              <a:rPr lang="ru-RU" sz="1800" dirty="0">
                <a:solidFill>
                  <a:srgbClr val="7030A0"/>
                </a:solidFill>
                <a:ea typeface="Times New Roman" panose="02020603050405020304" pitchFamily="18" charset="0"/>
              </a:rPr>
              <a:t> в программе </a:t>
            </a:r>
            <a:r>
              <a:rPr lang="en-US" sz="1800" dirty="0" smtClean="0">
                <a:solidFill>
                  <a:srgbClr val="7030A0"/>
                </a:solidFill>
                <a:ea typeface="Times New Roman" panose="02020603050405020304" pitchFamily="18" charset="0"/>
              </a:rPr>
              <a:t>Weka</a:t>
            </a:r>
            <a:r>
              <a:rPr lang="ru-RU" sz="1800" dirty="0" smtClean="0">
                <a:solidFill>
                  <a:srgbClr val="7030A0"/>
                </a:solidFill>
                <a:ea typeface="Times New Roman" panose="02020603050405020304" pitchFamily="18" charset="0"/>
              </a:rPr>
              <a:t>). </a:t>
            </a:r>
            <a:endParaRPr lang="ru-RU" sz="1800" dirty="0">
              <a:solidFill>
                <a:srgbClr val="7030A0"/>
              </a:solidFill>
              <a:ea typeface="Times New Roman" panose="02020603050405020304" pitchFamily="18" charset="0"/>
            </a:endParaRPr>
          </a:p>
          <a:p>
            <a:pPr marL="0" indent="0">
              <a:spcAft>
                <a:spcPts val="0"/>
              </a:spcAft>
              <a:buNone/>
            </a:pPr>
            <a:r>
              <a:rPr lang="ru-RU" sz="1800" dirty="0" smtClean="0">
                <a:solidFill>
                  <a:srgbClr val="7030A0"/>
                </a:solidFill>
                <a:ea typeface="Times New Roman" panose="02020603050405020304" pitchFamily="18" charset="0"/>
              </a:rPr>
              <a:t>3.1. </a:t>
            </a:r>
            <a:r>
              <a:rPr lang="ru-RU" sz="1800" dirty="0">
                <a:solidFill>
                  <a:srgbClr val="7030A0"/>
                </a:solidFill>
                <a:latin typeface="Times New Roman" panose="02020603050405020304" pitchFamily="18" charset="0"/>
                <a:ea typeface="Times New Roman" panose="02020603050405020304" pitchFamily="18" charset="0"/>
              </a:rPr>
              <a:t>Выполнить кластеризацию ирисов Фишера </a:t>
            </a:r>
            <a:r>
              <a:rPr lang="en-US" sz="1800" dirty="0">
                <a:solidFill>
                  <a:srgbClr val="7030A0"/>
                </a:solidFill>
                <a:latin typeface="Times New Roman" panose="02020603050405020304" pitchFamily="18" charset="0"/>
                <a:ea typeface="Times New Roman" panose="02020603050405020304" pitchFamily="18" charset="0"/>
              </a:rPr>
              <a:t>EM</a:t>
            </a:r>
            <a:r>
              <a:rPr lang="ru-RU" sz="1800" dirty="0" smtClean="0">
                <a:solidFill>
                  <a:srgbClr val="7030A0"/>
                </a:solidFill>
                <a:latin typeface="Times New Roman" panose="02020603050405020304" pitchFamily="18" charset="0"/>
                <a:ea typeface="Times New Roman" panose="02020603050405020304" pitchFamily="18" charset="0"/>
              </a:rPr>
              <a:t>-методом</a:t>
            </a:r>
          </a:p>
          <a:p>
            <a:pPr marL="0" indent="0">
              <a:spcAft>
                <a:spcPts val="0"/>
              </a:spcAft>
              <a:buNone/>
            </a:pPr>
            <a:r>
              <a:rPr lang="ru-RU" sz="1800" dirty="0" smtClean="0">
                <a:solidFill>
                  <a:srgbClr val="7030A0"/>
                </a:solidFill>
                <a:latin typeface="Times New Roman" panose="02020603050405020304" pitchFamily="18" charset="0"/>
                <a:ea typeface="Times New Roman" panose="02020603050405020304" pitchFamily="18" charset="0"/>
              </a:rPr>
              <a:t>Установить признак </a:t>
            </a:r>
            <a:r>
              <a:rPr lang="en-US" sz="1800" dirty="0" err="1">
                <a:solidFill>
                  <a:srgbClr val="7030A0"/>
                </a:solidFill>
                <a:latin typeface="Times New Roman" panose="02020603050405020304" pitchFamily="18" charset="0"/>
                <a:ea typeface="Times New Roman" panose="02020603050405020304" pitchFamily="18" charset="0"/>
              </a:rPr>
              <a:t>Claster</a:t>
            </a:r>
            <a:r>
              <a:rPr lang="en-US" sz="1800" dirty="0">
                <a:solidFill>
                  <a:srgbClr val="7030A0"/>
                </a:solidFill>
                <a:latin typeface="Times New Roman" panose="02020603050405020304" pitchFamily="18" charset="0"/>
                <a:ea typeface="Times New Roman" panose="02020603050405020304" pitchFamily="18" charset="0"/>
              </a:rPr>
              <a:t> </a:t>
            </a:r>
            <a:r>
              <a:rPr lang="en-US" sz="1800" dirty="0" smtClean="0">
                <a:solidFill>
                  <a:srgbClr val="7030A0"/>
                </a:solidFill>
                <a:latin typeface="Times New Roman" panose="02020603050405020304" pitchFamily="18" charset="0"/>
                <a:ea typeface="Times New Roman" panose="02020603050405020304" pitchFamily="18" charset="0"/>
              </a:rPr>
              <a:t>mode</a:t>
            </a:r>
            <a:r>
              <a:rPr lang="ru-RU" sz="1800" dirty="0" smtClean="0">
                <a:solidFill>
                  <a:srgbClr val="7030A0"/>
                </a:solidFill>
                <a:latin typeface="Times New Roman" panose="02020603050405020304" pitchFamily="18" charset="0"/>
                <a:ea typeface="Times New Roman" panose="02020603050405020304" pitchFamily="18" charset="0"/>
              </a:rPr>
              <a:t>: </a:t>
            </a:r>
            <a:r>
              <a:rPr lang="en-US" sz="1800" dirty="0">
                <a:solidFill>
                  <a:srgbClr val="7030A0"/>
                </a:solidFill>
                <a:latin typeface="Times New Roman" panose="02020603050405020304" pitchFamily="18" charset="0"/>
                <a:ea typeface="Times New Roman" panose="02020603050405020304" pitchFamily="18" charset="0"/>
              </a:rPr>
              <a:t>Classes to </a:t>
            </a:r>
            <a:r>
              <a:rPr lang="en-US" sz="1800" dirty="0" err="1">
                <a:solidFill>
                  <a:srgbClr val="7030A0"/>
                </a:solidFill>
                <a:latin typeface="Times New Roman" panose="02020603050405020304" pitchFamily="18" charset="0"/>
                <a:ea typeface="Times New Roman" panose="02020603050405020304" pitchFamily="18" charset="0"/>
              </a:rPr>
              <a:t>claster</a:t>
            </a:r>
            <a:r>
              <a:rPr lang="en-US" sz="1800" dirty="0">
                <a:solidFill>
                  <a:srgbClr val="7030A0"/>
                </a:solidFill>
                <a:latin typeface="Times New Roman" panose="02020603050405020304" pitchFamily="18" charset="0"/>
                <a:ea typeface="Times New Roman" panose="02020603050405020304" pitchFamily="18" charset="0"/>
              </a:rPr>
              <a:t> evaluation</a:t>
            </a:r>
            <a:r>
              <a:rPr lang="ru-RU" sz="1800" dirty="0">
                <a:solidFill>
                  <a:srgbClr val="7030A0"/>
                </a:solidFill>
                <a:latin typeface="Times New Roman" panose="02020603050405020304" pitchFamily="18" charset="0"/>
                <a:ea typeface="Times New Roman" panose="02020603050405020304" pitchFamily="18" charset="0"/>
              </a:rPr>
              <a:t> – </a:t>
            </a:r>
            <a:r>
              <a:rPr lang="en-US" sz="1800" dirty="0">
                <a:solidFill>
                  <a:srgbClr val="7030A0"/>
                </a:solidFill>
                <a:latin typeface="Times New Roman" panose="02020603050405020304" pitchFamily="18" charset="0"/>
                <a:ea typeface="Times New Roman" panose="02020603050405020304" pitchFamily="18" charset="0"/>
              </a:rPr>
              <a:t>class.</a:t>
            </a:r>
            <a:endParaRPr lang="ru-RU" sz="1800" dirty="0">
              <a:solidFill>
                <a:srgbClr val="7030A0"/>
              </a:solidFill>
              <a:ea typeface="Times New Roman" panose="02020603050405020304" pitchFamily="18" charset="0"/>
            </a:endParaRPr>
          </a:p>
          <a:p>
            <a:pPr lvl="0">
              <a:buFont typeface="+mj-lt"/>
              <a:buAutoNum type="arabicParenR"/>
            </a:pPr>
            <a:r>
              <a:rPr lang="ru-RU" sz="1800" dirty="0">
                <a:solidFill>
                  <a:srgbClr val="7030A0"/>
                </a:solidFill>
                <a:latin typeface="Times New Roman" panose="02020603050405020304" pitchFamily="18" charset="0"/>
                <a:ea typeface="Times New Roman" panose="02020603050405020304" pitchFamily="18" charset="0"/>
              </a:rPr>
              <a:t>Выполнить кластеризацию ирисов Фишера </a:t>
            </a:r>
            <a:r>
              <a:rPr lang="en-US" sz="1800" dirty="0">
                <a:solidFill>
                  <a:srgbClr val="7030A0"/>
                </a:solidFill>
                <a:latin typeface="Times New Roman" panose="02020603050405020304" pitchFamily="18" charset="0"/>
                <a:ea typeface="Times New Roman" panose="02020603050405020304" pitchFamily="18" charset="0"/>
              </a:rPr>
              <a:t>EM</a:t>
            </a:r>
            <a:r>
              <a:rPr lang="ru-RU" sz="1800" dirty="0">
                <a:solidFill>
                  <a:srgbClr val="7030A0"/>
                </a:solidFill>
                <a:latin typeface="Times New Roman" panose="02020603050405020304" pitchFamily="18" charset="0"/>
                <a:ea typeface="Times New Roman" panose="02020603050405020304" pitchFamily="18" charset="0"/>
              </a:rPr>
              <a:t>-методом, указав параметр </a:t>
            </a:r>
            <a:r>
              <a:rPr lang="en-US" sz="1800" dirty="0" err="1">
                <a:solidFill>
                  <a:srgbClr val="7030A0"/>
                </a:solidFill>
                <a:latin typeface="Times New Roman" panose="02020603050405020304" pitchFamily="18" charset="0"/>
                <a:ea typeface="Times New Roman" panose="02020603050405020304" pitchFamily="18" charset="0"/>
              </a:rPr>
              <a:t>numClasters</a:t>
            </a:r>
            <a:r>
              <a:rPr lang="ru-RU" sz="1800" dirty="0">
                <a:solidFill>
                  <a:srgbClr val="7030A0"/>
                </a:solidFill>
                <a:latin typeface="Times New Roman" panose="02020603050405020304" pitchFamily="18" charset="0"/>
                <a:ea typeface="Times New Roman" panose="02020603050405020304" pitchFamily="18" charset="0"/>
              </a:rPr>
              <a:t>= </a:t>
            </a:r>
            <a:r>
              <a:rPr lang="ru-RU" sz="1800" b="1" dirty="0">
                <a:solidFill>
                  <a:srgbClr val="7030A0"/>
                </a:solidFill>
                <a:latin typeface="Times New Roman" panose="02020603050405020304" pitchFamily="18" charset="0"/>
                <a:ea typeface="Times New Roman" panose="02020603050405020304" pitchFamily="18" charset="0"/>
              </a:rPr>
              <a:t>-1</a:t>
            </a:r>
            <a:r>
              <a:rPr lang="ru-RU" sz="1800" dirty="0">
                <a:solidFill>
                  <a:srgbClr val="7030A0"/>
                </a:solidFill>
                <a:latin typeface="Times New Roman" panose="02020603050405020304" pitchFamily="18" charset="0"/>
                <a:ea typeface="Times New Roman" panose="02020603050405020304" pitchFamily="18" charset="0"/>
              </a:rPr>
              <a:t>, а параметр </a:t>
            </a:r>
            <a:r>
              <a:rPr lang="en-US" sz="1800" dirty="0">
                <a:solidFill>
                  <a:srgbClr val="7030A0"/>
                </a:solidFill>
                <a:latin typeface="Times New Roman" panose="02020603050405020304" pitchFamily="18" charset="0"/>
                <a:ea typeface="Times New Roman" panose="02020603050405020304" pitchFamily="18" charset="0"/>
              </a:rPr>
              <a:t>seed</a:t>
            </a:r>
            <a:r>
              <a:rPr lang="ru-RU" sz="1800" dirty="0" smtClean="0">
                <a:solidFill>
                  <a:srgbClr val="7030A0"/>
                </a:solidFill>
                <a:latin typeface="Times New Roman" panose="02020603050405020304" pitchFamily="18" charset="0"/>
                <a:ea typeface="Times New Roman" panose="02020603050405020304" pitchFamily="18" charset="0"/>
              </a:rPr>
              <a:t>=</a:t>
            </a:r>
            <a:r>
              <a:rPr lang="en-US" sz="1800" dirty="0" smtClean="0">
                <a:solidFill>
                  <a:srgbClr val="7030A0"/>
                </a:solidFill>
                <a:latin typeface="Times New Roman" panose="02020603050405020304" pitchFamily="18" charset="0"/>
                <a:ea typeface="Times New Roman" panose="02020603050405020304" pitchFamily="18" charset="0"/>
              </a:rPr>
              <a:t>10*</a:t>
            </a:r>
            <a:r>
              <a:rPr lang="ru-RU" sz="1800" dirty="0" smtClean="0">
                <a:solidFill>
                  <a:srgbClr val="7030A0"/>
                </a:solidFill>
                <a:latin typeface="Times New Roman" panose="02020603050405020304" pitchFamily="18" charset="0"/>
                <a:ea typeface="Times New Roman" panose="02020603050405020304" pitchFamily="18" charset="0"/>
              </a:rPr>
              <a:t>&lt;число</a:t>
            </a:r>
            <a:r>
              <a:rPr lang="ru-RU" sz="1800" dirty="0">
                <a:solidFill>
                  <a:srgbClr val="7030A0"/>
                </a:solidFill>
                <a:latin typeface="Times New Roman" panose="02020603050405020304" pitchFamily="18" charset="0"/>
                <a:ea typeface="Times New Roman" panose="02020603050405020304" pitchFamily="18" charset="0"/>
              </a:rPr>
              <a:t>, указанное преподавателем – порядковый номер студента в группе, </a:t>
            </a:r>
            <a:r>
              <a:rPr lang="ru-RU" sz="1800" dirty="0" err="1">
                <a:solidFill>
                  <a:srgbClr val="7030A0"/>
                </a:solidFill>
                <a:latin typeface="Times New Roman" panose="02020603050405020304" pitchFamily="18" charset="0"/>
                <a:ea typeface="Times New Roman" panose="02020603050405020304" pitchFamily="18" charset="0"/>
              </a:rPr>
              <a:t>см.список</a:t>
            </a:r>
            <a:r>
              <a:rPr lang="ru-RU" sz="1800" dirty="0">
                <a:solidFill>
                  <a:srgbClr val="7030A0"/>
                </a:solidFill>
                <a:latin typeface="Times New Roman" panose="02020603050405020304" pitchFamily="18" charset="0"/>
                <a:ea typeface="Times New Roman" panose="02020603050405020304" pitchFamily="18" charset="0"/>
              </a:rPr>
              <a:t> группы&gt; и получить вероятностные характеристики кластеров.</a:t>
            </a:r>
            <a:endParaRPr lang="ru-RU" sz="2000" dirty="0">
              <a:solidFill>
                <a:srgbClr val="7030A0"/>
              </a:solidFill>
              <a:latin typeface="Times New Roman" panose="02020603050405020304" pitchFamily="18" charset="0"/>
              <a:ea typeface="Times New Roman" panose="02020603050405020304" pitchFamily="18" charset="0"/>
            </a:endParaRPr>
          </a:p>
          <a:p>
            <a:pPr lvl="0">
              <a:buFont typeface="+mj-lt"/>
              <a:buAutoNum type="arabicParenR"/>
            </a:pPr>
            <a:r>
              <a:rPr lang="ru-RU" sz="1800" dirty="0">
                <a:solidFill>
                  <a:srgbClr val="7030A0"/>
                </a:solidFill>
                <a:latin typeface="Times New Roman" panose="02020603050405020304" pitchFamily="18" charset="0"/>
                <a:ea typeface="Times New Roman" panose="02020603050405020304" pitchFamily="18" charset="0"/>
              </a:rPr>
              <a:t>Задать произвольные значения ириса &lt;</a:t>
            </a:r>
            <a:r>
              <a:rPr lang="en-US" sz="1800" dirty="0" err="1">
                <a:solidFill>
                  <a:srgbClr val="7030A0"/>
                </a:solidFill>
                <a:latin typeface="Times New Roman" panose="02020603050405020304" pitchFamily="18" charset="0"/>
                <a:ea typeface="Times New Roman" panose="02020603050405020304" pitchFamily="18" charset="0"/>
              </a:rPr>
              <a:t>sepallength</a:t>
            </a:r>
            <a:r>
              <a:rPr lang="ru-RU" sz="1800" dirty="0">
                <a:solidFill>
                  <a:srgbClr val="7030A0"/>
                </a:solidFill>
                <a:latin typeface="Times New Roman" panose="02020603050405020304" pitchFamily="18" charset="0"/>
                <a:ea typeface="Times New Roman" panose="02020603050405020304" pitchFamily="18" charset="0"/>
              </a:rPr>
              <a:t>, </a:t>
            </a:r>
            <a:r>
              <a:rPr lang="ru-RU" sz="1800" dirty="0" err="1">
                <a:solidFill>
                  <a:srgbClr val="7030A0"/>
                </a:solidFill>
                <a:latin typeface="Times New Roman" panose="02020603050405020304" pitchFamily="18" charset="0"/>
                <a:ea typeface="Times New Roman" panose="02020603050405020304" pitchFamily="18" charset="0"/>
              </a:rPr>
              <a:t>sepalwdth</a:t>
            </a:r>
            <a:r>
              <a:rPr lang="ru-RU" sz="1800" dirty="0">
                <a:solidFill>
                  <a:srgbClr val="7030A0"/>
                </a:solidFill>
                <a:latin typeface="Times New Roman" panose="02020603050405020304" pitchFamily="18" charset="0"/>
                <a:ea typeface="Times New Roman" panose="02020603050405020304" pitchFamily="18" charset="0"/>
              </a:rPr>
              <a:t>, </a:t>
            </a:r>
            <a:r>
              <a:rPr lang="en-US" sz="1800" dirty="0" err="1">
                <a:solidFill>
                  <a:srgbClr val="7030A0"/>
                </a:solidFill>
                <a:latin typeface="Times New Roman" panose="02020603050405020304" pitchFamily="18" charset="0"/>
                <a:ea typeface="Times New Roman" panose="02020603050405020304" pitchFamily="18" charset="0"/>
              </a:rPr>
              <a:t>petallength</a:t>
            </a:r>
            <a:r>
              <a:rPr lang="ru-RU" sz="1800" dirty="0">
                <a:solidFill>
                  <a:srgbClr val="7030A0"/>
                </a:solidFill>
                <a:latin typeface="Times New Roman" panose="02020603050405020304" pitchFamily="18" charset="0"/>
                <a:ea typeface="Times New Roman" panose="02020603050405020304" pitchFamily="18" charset="0"/>
              </a:rPr>
              <a:t>, </a:t>
            </a:r>
            <a:r>
              <a:rPr lang="en-US" sz="1800" dirty="0">
                <a:solidFill>
                  <a:srgbClr val="7030A0"/>
                </a:solidFill>
                <a:latin typeface="Times New Roman" panose="02020603050405020304" pitchFamily="18" charset="0"/>
                <a:ea typeface="Times New Roman" panose="02020603050405020304" pitchFamily="18" charset="0"/>
              </a:rPr>
              <a:t>pet</a:t>
            </a:r>
            <a:r>
              <a:rPr lang="ru-RU" sz="1800" dirty="0" err="1">
                <a:solidFill>
                  <a:srgbClr val="7030A0"/>
                </a:solidFill>
                <a:latin typeface="Times New Roman" panose="02020603050405020304" pitchFamily="18" charset="0"/>
                <a:ea typeface="Times New Roman" panose="02020603050405020304" pitchFamily="18" charset="0"/>
              </a:rPr>
              <a:t>alwdth</a:t>
            </a:r>
            <a:r>
              <a:rPr lang="ru-RU" sz="1800" dirty="0">
                <a:solidFill>
                  <a:srgbClr val="7030A0"/>
                </a:solidFill>
                <a:latin typeface="Times New Roman" panose="02020603050405020304" pitchFamily="18" charset="0"/>
                <a:ea typeface="Times New Roman" panose="02020603050405020304" pitchFamily="18" charset="0"/>
              </a:rPr>
              <a:t> &gt; в виде 4-х вещественных значений, входящих в диапазоны их изменения в обучающей выборке.</a:t>
            </a:r>
            <a:endParaRPr lang="ru-RU" sz="2000" dirty="0">
              <a:solidFill>
                <a:srgbClr val="7030A0"/>
              </a:solidFill>
              <a:latin typeface="Times New Roman" panose="02020603050405020304" pitchFamily="18" charset="0"/>
              <a:ea typeface="Times New Roman" panose="02020603050405020304" pitchFamily="18" charset="0"/>
            </a:endParaRPr>
          </a:p>
          <a:p>
            <a:pPr lvl="0">
              <a:buFont typeface="+mj-lt"/>
              <a:buAutoNum type="arabicParenR"/>
            </a:pPr>
            <a:r>
              <a:rPr lang="ru-RU" sz="1800" dirty="0">
                <a:solidFill>
                  <a:srgbClr val="7030A0"/>
                </a:solidFill>
                <a:latin typeface="Times New Roman" panose="02020603050405020304" pitchFamily="18" charset="0"/>
                <a:ea typeface="Times New Roman" panose="02020603050405020304" pitchFamily="18" charset="0"/>
              </a:rPr>
              <a:t>Используя расстояние </a:t>
            </a:r>
            <a:r>
              <a:rPr lang="ru-RU" sz="1800" dirty="0" err="1">
                <a:solidFill>
                  <a:srgbClr val="7030A0"/>
                </a:solidFill>
                <a:latin typeface="Times New Roman" panose="02020603050405020304" pitchFamily="18" charset="0"/>
                <a:ea typeface="Times New Roman" panose="02020603050405020304" pitchFamily="18" charset="0"/>
              </a:rPr>
              <a:t>Махаланобиса</a:t>
            </a:r>
            <a:r>
              <a:rPr lang="ru-RU" sz="1800" dirty="0">
                <a:solidFill>
                  <a:srgbClr val="7030A0"/>
                </a:solidFill>
                <a:latin typeface="Times New Roman" panose="02020603050405020304" pitchFamily="18" charset="0"/>
                <a:ea typeface="Times New Roman" panose="02020603050405020304" pitchFamily="18" charset="0"/>
              </a:rPr>
              <a:t> и вероятностные характеристики кластеров, полученные на шаге 1) определить принадлежность к кластеру выбранного на шаге 2) ириса Фишера</a:t>
            </a:r>
            <a:r>
              <a:rPr lang="ru-RU" sz="1800" dirty="0" smtClean="0">
                <a:solidFill>
                  <a:srgbClr val="7030A0"/>
                </a:solidFill>
                <a:latin typeface="Times New Roman" panose="02020603050405020304" pitchFamily="18" charset="0"/>
                <a:ea typeface="Times New Roman" panose="02020603050405020304" pitchFamily="18" charset="0"/>
              </a:rPr>
              <a:t>.</a:t>
            </a:r>
            <a:endParaRPr lang="ru-RU" sz="2000" dirty="0">
              <a:solidFill>
                <a:srgbClr val="7030A0"/>
              </a:solidFill>
              <a:latin typeface="Times New Roman" panose="02020603050405020304" pitchFamily="18" charset="0"/>
              <a:ea typeface="Times New Roman" panose="02020603050405020304" pitchFamily="18" charset="0"/>
            </a:endParaRPr>
          </a:p>
        </p:txBody>
      </p:sp>
      <p:sp>
        <p:nvSpPr>
          <p:cNvPr id="13" name="Прямоугольник 12"/>
          <p:cNvSpPr/>
          <p:nvPr/>
        </p:nvSpPr>
        <p:spPr>
          <a:xfrm>
            <a:off x="2286000" y="1028343"/>
            <a:ext cx="4572000" cy="400110"/>
          </a:xfrm>
          <a:prstGeom prst="rect">
            <a:avLst/>
          </a:prstGeom>
        </p:spPr>
        <p:txBody>
          <a:bodyPr>
            <a:spAutoFit/>
          </a:bodyPr>
          <a:lstStyle/>
          <a:p>
            <a:pPr marL="270510" indent="-270510">
              <a:spcAft>
                <a:spcPts val="0"/>
              </a:spcAft>
            </a:pP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680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53705"/>
          </a:xfrm>
        </p:spPr>
        <p:txBody>
          <a:bodyPr>
            <a:normAutofit fontScale="90000"/>
          </a:bodyPr>
          <a:lstStyle/>
          <a:p>
            <a:r>
              <a:rPr lang="ru-RU" dirty="0" smtClean="0"/>
              <a:t>Продолжение постановки задачи</a:t>
            </a:r>
            <a:endParaRPr lang="ru-RU" dirty="0"/>
          </a:p>
        </p:txBody>
      </p:sp>
      <p:sp>
        <p:nvSpPr>
          <p:cNvPr id="3" name="Объект 2"/>
          <p:cNvSpPr>
            <a:spLocks noGrp="1"/>
          </p:cNvSpPr>
          <p:nvPr>
            <p:ph idx="1"/>
          </p:nvPr>
        </p:nvSpPr>
        <p:spPr>
          <a:xfrm>
            <a:off x="486370" y="908720"/>
            <a:ext cx="8435280" cy="5688632"/>
          </a:xfrm>
        </p:spPr>
        <p:txBody>
          <a:bodyPr>
            <a:noAutofit/>
          </a:bodyPr>
          <a:lstStyle/>
          <a:p>
            <a:pPr marL="0" indent="0">
              <a:spcAft>
                <a:spcPts val="0"/>
              </a:spcAft>
              <a:buNone/>
            </a:pPr>
            <a:r>
              <a:rPr lang="ru-RU" sz="1800" dirty="0" smtClean="0">
                <a:solidFill>
                  <a:srgbClr val="7030A0"/>
                </a:solidFill>
                <a:ea typeface="Times New Roman" panose="02020603050405020304" pitchFamily="18" charset="0"/>
              </a:rPr>
              <a:t>3.2. </a:t>
            </a:r>
            <a:r>
              <a:rPr lang="ru-RU" sz="1800" dirty="0">
                <a:solidFill>
                  <a:srgbClr val="7030A0"/>
                </a:solidFill>
                <a:latin typeface="Times New Roman" panose="02020603050405020304" pitchFamily="18" charset="0"/>
                <a:ea typeface="Times New Roman" panose="02020603050405020304" pitchFamily="18" charset="0"/>
              </a:rPr>
              <a:t>Выполнить кластеризацию ирисов Фишера </a:t>
            </a:r>
            <a:r>
              <a:rPr lang="ru-RU" sz="1800" dirty="0" smtClean="0">
                <a:solidFill>
                  <a:srgbClr val="7030A0"/>
                </a:solidFill>
                <a:latin typeface="Times New Roman" panose="02020603050405020304" pitchFamily="18" charset="0"/>
                <a:ea typeface="Times New Roman" panose="02020603050405020304" pitchFamily="18" charset="0"/>
              </a:rPr>
              <a:t>методом </a:t>
            </a:r>
            <a:r>
              <a:rPr lang="en-US" sz="1800" dirty="0" smtClean="0">
                <a:solidFill>
                  <a:srgbClr val="7030A0"/>
                </a:solidFill>
                <a:latin typeface="Times New Roman" panose="02020603050405020304" pitchFamily="18" charset="0"/>
                <a:ea typeface="Times New Roman" panose="02020603050405020304" pitchFamily="18" charset="0"/>
              </a:rPr>
              <a:t>k-</a:t>
            </a:r>
            <a:r>
              <a:rPr lang="ru-RU" sz="1800" dirty="0" smtClean="0">
                <a:solidFill>
                  <a:srgbClr val="7030A0"/>
                </a:solidFill>
                <a:latin typeface="Times New Roman" panose="02020603050405020304" pitchFamily="18" charset="0"/>
                <a:ea typeface="Times New Roman" panose="02020603050405020304" pitchFamily="18" charset="0"/>
              </a:rPr>
              <a:t>средних</a:t>
            </a:r>
            <a:endParaRPr lang="ru-RU" sz="1800" dirty="0">
              <a:solidFill>
                <a:srgbClr val="7030A0"/>
              </a:solidFill>
              <a:ea typeface="Times New Roman" panose="02020603050405020304" pitchFamily="18" charset="0"/>
            </a:endParaRPr>
          </a:p>
          <a:p>
            <a:pPr lvl="0">
              <a:buFont typeface="+mj-lt"/>
              <a:buAutoNum type="arabicParenR"/>
            </a:pPr>
            <a:r>
              <a:rPr lang="ru-RU" sz="1800" dirty="0">
                <a:solidFill>
                  <a:srgbClr val="7030A0"/>
                </a:solidFill>
                <a:latin typeface="Times New Roman" panose="02020603050405020304" pitchFamily="18" charset="0"/>
                <a:ea typeface="Times New Roman" panose="02020603050405020304" pitchFamily="18" charset="0"/>
              </a:rPr>
              <a:t>Выполнить кластеризацию ирисов Фишера методом </a:t>
            </a:r>
            <a:r>
              <a:rPr lang="en-US" sz="1800" dirty="0">
                <a:solidFill>
                  <a:srgbClr val="7030A0"/>
                </a:solidFill>
                <a:latin typeface="Times New Roman" panose="02020603050405020304" pitchFamily="18" charset="0"/>
                <a:ea typeface="Times New Roman" panose="02020603050405020304" pitchFamily="18" charset="0"/>
              </a:rPr>
              <a:t>k</a:t>
            </a:r>
            <a:r>
              <a:rPr lang="ru-RU" sz="1800" dirty="0">
                <a:solidFill>
                  <a:srgbClr val="7030A0"/>
                </a:solidFill>
                <a:latin typeface="Times New Roman" panose="02020603050405020304" pitchFamily="18" charset="0"/>
                <a:ea typeface="Times New Roman" panose="02020603050405020304" pitchFamily="18" charset="0"/>
              </a:rPr>
              <a:t>-средних, задав количество кластеров, полученное при кластеризации </a:t>
            </a:r>
            <a:r>
              <a:rPr lang="en-US" sz="1800" dirty="0">
                <a:solidFill>
                  <a:srgbClr val="7030A0"/>
                </a:solidFill>
                <a:latin typeface="Times New Roman" panose="02020603050405020304" pitchFamily="18" charset="0"/>
                <a:ea typeface="Times New Roman" panose="02020603050405020304" pitchFamily="18" charset="0"/>
              </a:rPr>
              <a:t>EM</a:t>
            </a:r>
            <a:r>
              <a:rPr lang="ru-RU" sz="1800" dirty="0">
                <a:solidFill>
                  <a:srgbClr val="7030A0"/>
                </a:solidFill>
                <a:latin typeface="Times New Roman" panose="02020603050405020304" pitchFamily="18" charset="0"/>
                <a:ea typeface="Times New Roman" panose="02020603050405020304" pitchFamily="18" charset="0"/>
              </a:rPr>
              <a:t>-методом, и получить координаты </a:t>
            </a:r>
            <a:r>
              <a:rPr lang="ru-RU" sz="1800" dirty="0" err="1">
                <a:solidFill>
                  <a:srgbClr val="7030A0"/>
                </a:solidFill>
                <a:latin typeface="Times New Roman" panose="02020603050405020304" pitchFamily="18" charset="0"/>
                <a:ea typeface="Times New Roman" panose="02020603050405020304" pitchFamily="18" charset="0"/>
              </a:rPr>
              <a:t>центроидов</a:t>
            </a:r>
            <a:r>
              <a:rPr lang="ru-RU" sz="1800" dirty="0">
                <a:solidFill>
                  <a:srgbClr val="7030A0"/>
                </a:solidFill>
                <a:latin typeface="Times New Roman" panose="02020603050405020304" pitchFamily="18" charset="0"/>
                <a:ea typeface="Times New Roman" panose="02020603050405020304" pitchFamily="18" charset="0"/>
              </a:rPr>
              <a:t> кластеров</a:t>
            </a:r>
            <a:endParaRPr lang="ru-RU" sz="2000" dirty="0">
              <a:solidFill>
                <a:srgbClr val="7030A0"/>
              </a:solidFill>
              <a:latin typeface="Times New Roman" panose="02020603050405020304" pitchFamily="18" charset="0"/>
              <a:ea typeface="Times New Roman" panose="02020603050405020304" pitchFamily="18" charset="0"/>
            </a:endParaRPr>
          </a:p>
          <a:p>
            <a:pPr lvl="0">
              <a:buFont typeface="+mj-lt"/>
              <a:buAutoNum type="arabicParenR"/>
            </a:pPr>
            <a:r>
              <a:rPr lang="ru-RU" sz="1800" dirty="0" smtClean="0">
                <a:solidFill>
                  <a:srgbClr val="7030A0"/>
                </a:solidFill>
                <a:latin typeface="Times New Roman" panose="02020603050405020304" pitchFamily="18" charset="0"/>
                <a:ea typeface="Times New Roman" panose="02020603050405020304" pitchFamily="18" charset="0"/>
              </a:rPr>
              <a:t>Выбрать значения </a:t>
            </a:r>
            <a:r>
              <a:rPr lang="ru-RU" sz="1800" dirty="0">
                <a:solidFill>
                  <a:srgbClr val="7030A0"/>
                </a:solidFill>
                <a:latin typeface="Times New Roman" panose="02020603050405020304" pitchFamily="18" charset="0"/>
                <a:ea typeface="Times New Roman" panose="02020603050405020304" pitchFamily="18" charset="0"/>
              </a:rPr>
              <a:t>ириса &lt;</a:t>
            </a:r>
            <a:r>
              <a:rPr lang="en-US" sz="1800" dirty="0" err="1">
                <a:solidFill>
                  <a:srgbClr val="7030A0"/>
                </a:solidFill>
                <a:latin typeface="Times New Roman" panose="02020603050405020304" pitchFamily="18" charset="0"/>
                <a:ea typeface="Times New Roman" panose="02020603050405020304" pitchFamily="18" charset="0"/>
              </a:rPr>
              <a:t>sepallength</a:t>
            </a:r>
            <a:r>
              <a:rPr lang="ru-RU" sz="1800" dirty="0">
                <a:solidFill>
                  <a:srgbClr val="7030A0"/>
                </a:solidFill>
                <a:latin typeface="Times New Roman" panose="02020603050405020304" pitchFamily="18" charset="0"/>
                <a:ea typeface="Times New Roman" panose="02020603050405020304" pitchFamily="18" charset="0"/>
              </a:rPr>
              <a:t>, </a:t>
            </a:r>
            <a:r>
              <a:rPr lang="ru-RU" sz="1800" dirty="0" err="1">
                <a:solidFill>
                  <a:srgbClr val="7030A0"/>
                </a:solidFill>
                <a:latin typeface="Times New Roman" panose="02020603050405020304" pitchFamily="18" charset="0"/>
                <a:ea typeface="Times New Roman" panose="02020603050405020304" pitchFamily="18" charset="0"/>
              </a:rPr>
              <a:t>sepalwdth</a:t>
            </a:r>
            <a:r>
              <a:rPr lang="ru-RU" sz="1800" dirty="0">
                <a:solidFill>
                  <a:srgbClr val="7030A0"/>
                </a:solidFill>
                <a:latin typeface="Times New Roman" panose="02020603050405020304" pitchFamily="18" charset="0"/>
                <a:ea typeface="Times New Roman" panose="02020603050405020304" pitchFamily="18" charset="0"/>
              </a:rPr>
              <a:t>, </a:t>
            </a:r>
            <a:r>
              <a:rPr lang="en-US" sz="1800" dirty="0" err="1">
                <a:solidFill>
                  <a:srgbClr val="7030A0"/>
                </a:solidFill>
                <a:latin typeface="Times New Roman" panose="02020603050405020304" pitchFamily="18" charset="0"/>
                <a:ea typeface="Times New Roman" panose="02020603050405020304" pitchFamily="18" charset="0"/>
              </a:rPr>
              <a:t>petallength</a:t>
            </a:r>
            <a:r>
              <a:rPr lang="ru-RU" sz="1800" dirty="0">
                <a:solidFill>
                  <a:srgbClr val="7030A0"/>
                </a:solidFill>
                <a:latin typeface="Times New Roman" panose="02020603050405020304" pitchFamily="18" charset="0"/>
                <a:ea typeface="Times New Roman" panose="02020603050405020304" pitchFamily="18" charset="0"/>
              </a:rPr>
              <a:t>, </a:t>
            </a:r>
            <a:r>
              <a:rPr lang="en-US" sz="1800" dirty="0">
                <a:solidFill>
                  <a:srgbClr val="7030A0"/>
                </a:solidFill>
                <a:latin typeface="Times New Roman" panose="02020603050405020304" pitchFamily="18" charset="0"/>
                <a:ea typeface="Times New Roman" panose="02020603050405020304" pitchFamily="18" charset="0"/>
              </a:rPr>
              <a:t>pet</a:t>
            </a:r>
            <a:r>
              <a:rPr lang="ru-RU" sz="1800" dirty="0" err="1" smtClean="0">
                <a:solidFill>
                  <a:srgbClr val="7030A0"/>
                </a:solidFill>
                <a:latin typeface="Times New Roman" panose="02020603050405020304" pitchFamily="18" charset="0"/>
                <a:ea typeface="Times New Roman" panose="02020603050405020304" pitchFamily="18" charset="0"/>
              </a:rPr>
              <a:t>alwdth</a:t>
            </a:r>
            <a:r>
              <a:rPr lang="ru-RU" sz="1800" dirty="0" smtClean="0">
                <a:solidFill>
                  <a:srgbClr val="7030A0"/>
                </a:solidFill>
                <a:latin typeface="Times New Roman" panose="02020603050405020304" pitchFamily="18" charset="0"/>
                <a:ea typeface="Times New Roman" panose="02020603050405020304" pitchFamily="18" charset="0"/>
              </a:rPr>
              <a:t> &gt; </a:t>
            </a:r>
            <a:r>
              <a:rPr lang="ru-RU" sz="1800" dirty="0">
                <a:solidFill>
                  <a:srgbClr val="7030A0"/>
                </a:solidFill>
                <a:latin typeface="Times New Roman" panose="02020603050405020304" pitchFamily="18" charset="0"/>
                <a:ea typeface="Times New Roman" panose="02020603050405020304" pitchFamily="18" charset="0"/>
              </a:rPr>
              <a:t>в виде 4-х вещественных значений, входящих в диапазоны их изменения в обучающей </a:t>
            </a:r>
            <a:r>
              <a:rPr lang="ru-RU" sz="1800" dirty="0" smtClean="0">
                <a:solidFill>
                  <a:srgbClr val="7030A0"/>
                </a:solidFill>
                <a:latin typeface="Times New Roman" panose="02020603050405020304" pitchFamily="18" charset="0"/>
                <a:ea typeface="Times New Roman" panose="02020603050405020304" pitchFamily="18" charset="0"/>
              </a:rPr>
              <a:t>выборке (такие же как в 4.3.1. 2) </a:t>
            </a:r>
            <a:endParaRPr lang="ru-RU" sz="2000" dirty="0">
              <a:solidFill>
                <a:srgbClr val="7030A0"/>
              </a:solidFill>
              <a:latin typeface="Times New Roman" panose="02020603050405020304" pitchFamily="18" charset="0"/>
              <a:ea typeface="Times New Roman" panose="02020603050405020304" pitchFamily="18" charset="0"/>
            </a:endParaRPr>
          </a:p>
          <a:p>
            <a:pPr lvl="0">
              <a:buFont typeface="+mj-lt"/>
              <a:buAutoNum type="arabicParenR"/>
            </a:pPr>
            <a:r>
              <a:rPr lang="ru-RU" sz="1800" dirty="0">
                <a:solidFill>
                  <a:srgbClr val="7030A0"/>
                </a:solidFill>
                <a:latin typeface="Times New Roman" panose="02020603050405020304" pitchFamily="18" charset="0"/>
                <a:ea typeface="Times New Roman" panose="02020603050405020304" pitchFamily="18" charset="0"/>
              </a:rPr>
              <a:t>Выбрать расстояние и определить принадлежность к </a:t>
            </a:r>
            <a:r>
              <a:rPr lang="ru-RU" sz="1800" dirty="0" smtClean="0">
                <a:solidFill>
                  <a:srgbClr val="7030A0"/>
                </a:solidFill>
                <a:latin typeface="Times New Roman" panose="02020603050405020304" pitchFamily="18" charset="0"/>
                <a:ea typeface="Times New Roman" panose="02020603050405020304" pitchFamily="18" charset="0"/>
              </a:rPr>
              <a:t>одному из кластеров, построенных на шаге 1</a:t>
            </a:r>
            <a:r>
              <a:rPr lang="ru-RU" sz="1800" dirty="0">
                <a:solidFill>
                  <a:srgbClr val="7030A0"/>
                </a:solidFill>
                <a:latin typeface="Times New Roman" panose="02020603050405020304" pitchFamily="18" charset="0"/>
                <a:ea typeface="Times New Roman" panose="02020603050405020304" pitchFamily="18" charset="0"/>
              </a:rPr>
              <a:t>) ириса Фишера, выбранного на шаге 2</a:t>
            </a:r>
            <a:r>
              <a:rPr lang="ru-RU" sz="1800" dirty="0" smtClean="0">
                <a:solidFill>
                  <a:srgbClr val="7030A0"/>
                </a:solidFill>
                <a:latin typeface="Times New Roman" panose="02020603050405020304" pitchFamily="18" charset="0"/>
                <a:ea typeface="Times New Roman" panose="02020603050405020304" pitchFamily="18" charset="0"/>
              </a:rPr>
              <a:t>). </a:t>
            </a:r>
            <a:r>
              <a:rPr lang="ru-RU" sz="1800" dirty="0" err="1" smtClean="0">
                <a:solidFill>
                  <a:srgbClr val="7030A0"/>
                </a:solidFill>
                <a:latin typeface="Times New Roman" panose="02020603050405020304" pitchFamily="18" charset="0"/>
                <a:ea typeface="Times New Roman" panose="02020603050405020304" pitchFamily="18" charset="0"/>
              </a:rPr>
              <a:t>Т.о</a:t>
            </a:r>
            <a:r>
              <a:rPr lang="ru-RU" sz="1800" dirty="0" smtClean="0">
                <a:solidFill>
                  <a:srgbClr val="7030A0"/>
                </a:solidFill>
                <a:latin typeface="Times New Roman" panose="02020603050405020304" pitchFamily="18" charset="0"/>
                <a:ea typeface="Times New Roman" panose="02020603050405020304" pitchFamily="18" charset="0"/>
              </a:rPr>
              <a:t>. </a:t>
            </a:r>
            <a:r>
              <a:rPr lang="ru-RU" sz="1800" smtClean="0">
                <a:solidFill>
                  <a:srgbClr val="7030A0"/>
                </a:solidFill>
                <a:latin typeface="Times New Roman" panose="02020603050405020304" pitchFamily="18" charset="0"/>
                <a:ea typeface="Times New Roman" panose="02020603050405020304" pitchFamily="18" charset="0"/>
              </a:rPr>
              <a:t>проклассифицировать объект.</a:t>
            </a:r>
            <a:endParaRPr lang="en-US" sz="1800" dirty="0" smtClean="0">
              <a:solidFill>
                <a:srgbClr val="7030A0"/>
              </a:solidFill>
              <a:latin typeface="Times New Roman" panose="02020603050405020304" pitchFamily="18" charset="0"/>
              <a:ea typeface="Times New Roman" panose="02020603050405020304" pitchFamily="18" charset="0"/>
            </a:endParaRPr>
          </a:p>
          <a:p>
            <a:pPr marL="0" indent="0" algn="ctr">
              <a:spcAft>
                <a:spcPts val="0"/>
              </a:spcAft>
              <a:buNone/>
            </a:pPr>
            <a:r>
              <a:rPr lang="ru-RU" sz="1800" u="sng" dirty="0">
                <a:solidFill>
                  <a:srgbClr val="7030A0"/>
                </a:solidFill>
                <a:latin typeface="Times New Roman" panose="02020603050405020304" pitchFamily="18" charset="0"/>
                <a:ea typeface="Times New Roman" panose="02020603050405020304" pitchFamily="18" charset="0"/>
              </a:rPr>
              <a:t>Сравнение</a:t>
            </a:r>
          </a:p>
          <a:p>
            <a:r>
              <a:rPr lang="ru-RU" sz="1800" dirty="0">
                <a:solidFill>
                  <a:srgbClr val="7030A0"/>
                </a:solidFill>
                <a:latin typeface="Times New Roman" panose="02020603050405020304" pitchFamily="18" charset="0"/>
                <a:ea typeface="Times New Roman" panose="02020603050405020304" pitchFamily="18" charset="0"/>
              </a:rPr>
              <a:t>Сравнить координаты </a:t>
            </a:r>
            <a:r>
              <a:rPr lang="ru-RU" sz="1800" dirty="0" err="1">
                <a:solidFill>
                  <a:srgbClr val="7030A0"/>
                </a:solidFill>
                <a:latin typeface="Times New Roman" panose="02020603050405020304" pitchFamily="18" charset="0"/>
                <a:ea typeface="Times New Roman" panose="02020603050405020304" pitchFamily="18" charset="0"/>
              </a:rPr>
              <a:t>центроида</a:t>
            </a:r>
            <a:r>
              <a:rPr lang="ru-RU" sz="1800" dirty="0">
                <a:solidFill>
                  <a:srgbClr val="7030A0"/>
                </a:solidFill>
                <a:latin typeface="Times New Roman" panose="02020603050405020304" pitchFamily="18" charset="0"/>
                <a:ea typeface="Times New Roman" panose="02020603050405020304" pitchFamily="18" charset="0"/>
              </a:rPr>
              <a:t> кластера, полученного методом к-средних, которому принадлежит выбранный Ирис, с координатами математического ожидания кластера, полученному </a:t>
            </a:r>
            <a:r>
              <a:rPr lang="en-US" sz="1800" dirty="0">
                <a:solidFill>
                  <a:srgbClr val="7030A0"/>
                </a:solidFill>
                <a:latin typeface="Times New Roman" panose="02020603050405020304" pitchFamily="18" charset="0"/>
                <a:ea typeface="Times New Roman" panose="02020603050405020304" pitchFamily="18" charset="0"/>
              </a:rPr>
              <a:t>EM</a:t>
            </a:r>
            <a:r>
              <a:rPr lang="ru-RU" sz="1800" dirty="0">
                <a:solidFill>
                  <a:srgbClr val="7030A0"/>
                </a:solidFill>
                <a:latin typeface="Times New Roman" panose="02020603050405020304" pitchFamily="18" charset="0"/>
                <a:ea typeface="Times New Roman" panose="02020603050405020304" pitchFamily="18" charset="0"/>
              </a:rPr>
              <a:t>-методом, которому принадлежит выбранный Ирис. </a:t>
            </a:r>
            <a:endParaRPr lang="ru-RU" sz="1800" dirty="0" smtClean="0">
              <a:solidFill>
                <a:srgbClr val="7030A0"/>
              </a:solidFill>
              <a:latin typeface="Times New Roman" panose="02020603050405020304" pitchFamily="18" charset="0"/>
              <a:ea typeface="Times New Roman" panose="02020603050405020304" pitchFamily="18" charset="0"/>
            </a:endParaRPr>
          </a:p>
          <a:p>
            <a:r>
              <a:rPr lang="ru-RU" sz="1800" dirty="0">
                <a:solidFill>
                  <a:srgbClr val="7030A0"/>
                </a:solidFill>
                <a:latin typeface="Times New Roman" panose="02020603050405020304" pitchFamily="18" charset="0"/>
                <a:ea typeface="Times New Roman" panose="02020603050405020304" pitchFamily="18" charset="0"/>
              </a:rPr>
              <a:t>Определить точность построенных </a:t>
            </a:r>
            <a:r>
              <a:rPr lang="ru-RU" sz="1800" dirty="0" smtClean="0">
                <a:solidFill>
                  <a:srgbClr val="7030A0"/>
                </a:solidFill>
                <a:latin typeface="Times New Roman" panose="02020603050405020304" pitchFamily="18" charset="0"/>
                <a:ea typeface="Times New Roman" panose="02020603050405020304" pitchFamily="18" charset="0"/>
              </a:rPr>
              <a:t>моделей, близость </a:t>
            </a:r>
            <a:r>
              <a:rPr lang="ru-RU" sz="1800" dirty="0" err="1" smtClean="0">
                <a:solidFill>
                  <a:srgbClr val="7030A0"/>
                </a:solidFill>
                <a:latin typeface="Times New Roman" panose="02020603050405020304" pitchFamily="18" charset="0"/>
                <a:ea typeface="Times New Roman" panose="02020603050405020304" pitchFamily="18" charset="0"/>
              </a:rPr>
              <a:t>мат.ожиданий</a:t>
            </a:r>
            <a:r>
              <a:rPr lang="ru-RU" sz="1800" dirty="0" smtClean="0">
                <a:solidFill>
                  <a:srgbClr val="7030A0"/>
                </a:solidFill>
                <a:latin typeface="Times New Roman" panose="02020603050405020304" pitchFamily="18" charset="0"/>
                <a:ea typeface="Times New Roman" panose="02020603050405020304" pitchFamily="18" charset="0"/>
              </a:rPr>
              <a:t> и точек </a:t>
            </a:r>
            <a:r>
              <a:rPr lang="ru-RU" sz="1800" dirty="0" err="1" smtClean="0">
                <a:solidFill>
                  <a:srgbClr val="7030A0"/>
                </a:solidFill>
                <a:latin typeface="Times New Roman" panose="02020603050405020304" pitchFamily="18" charset="0"/>
                <a:ea typeface="Times New Roman" panose="02020603050405020304" pitchFamily="18" charset="0"/>
              </a:rPr>
              <a:t>центроидов</a:t>
            </a:r>
            <a:r>
              <a:rPr lang="ru-RU" sz="1800" dirty="0" smtClean="0">
                <a:solidFill>
                  <a:srgbClr val="7030A0"/>
                </a:solidFill>
                <a:latin typeface="Times New Roman" panose="02020603050405020304" pitchFamily="18" charset="0"/>
                <a:ea typeface="Times New Roman" panose="02020603050405020304" pitchFamily="18" charset="0"/>
              </a:rPr>
              <a:t>.</a:t>
            </a:r>
            <a:endParaRPr lang="ru-RU" sz="1800" dirty="0">
              <a:solidFill>
                <a:srgbClr val="7030A0"/>
              </a:solidFill>
              <a:latin typeface="Times New Roman" panose="02020603050405020304" pitchFamily="18" charset="0"/>
              <a:ea typeface="Times New Roman" panose="02020603050405020304" pitchFamily="18" charset="0"/>
            </a:endParaRPr>
          </a:p>
        </p:txBody>
      </p:sp>
      <p:sp>
        <p:nvSpPr>
          <p:cNvPr id="13" name="Прямоугольник 12"/>
          <p:cNvSpPr/>
          <p:nvPr/>
        </p:nvSpPr>
        <p:spPr>
          <a:xfrm>
            <a:off x="2286000" y="1028343"/>
            <a:ext cx="4572000" cy="400110"/>
          </a:xfrm>
          <a:prstGeom prst="rect">
            <a:avLst/>
          </a:prstGeom>
        </p:spPr>
        <p:txBody>
          <a:bodyPr>
            <a:spAutoFit/>
          </a:bodyPr>
          <a:lstStyle/>
          <a:p>
            <a:pPr marL="270510" indent="-270510">
              <a:spcAft>
                <a:spcPts val="0"/>
              </a:spcAft>
            </a:pPr>
            <a:endParaRPr lang="ru-RU" sz="2000" dirty="0">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2286000" y="1566952"/>
            <a:ext cx="4572000" cy="400110"/>
          </a:xfrm>
          <a:prstGeom prst="rect">
            <a:avLst/>
          </a:prstGeom>
        </p:spPr>
        <p:txBody>
          <a:bodyPr>
            <a:spAutoFit/>
          </a:bodyPr>
          <a:lstStyle/>
          <a:p>
            <a:pPr algn="ctr">
              <a:spcAft>
                <a:spcPts val="0"/>
              </a:spcAft>
            </a:pP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4631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360"/>
            <a:ext cx="8229600" cy="1143000"/>
          </a:xfrm>
        </p:spPr>
        <p:txBody>
          <a:bodyPr>
            <a:normAutofit/>
          </a:bodyPr>
          <a:lstStyle/>
          <a:p>
            <a:r>
              <a:rPr lang="ru-RU" sz="2200" b="1" dirty="0">
                <a:latin typeface="Times New Roman" panose="02020603050405020304" pitchFamily="18" charset="0"/>
                <a:ea typeface="Times New Roman" panose="02020603050405020304" pitchFamily="18" charset="0"/>
              </a:rPr>
              <a:t>Задача </a:t>
            </a:r>
            <a:r>
              <a:rPr lang="ru-RU" sz="2200" b="1" dirty="0" smtClean="0">
                <a:latin typeface="Times New Roman" panose="02020603050405020304" pitchFamily="18" charset="0"/>
                <a:ea typeface="Times New Roman" panose="02020603050405020304" pitchFamily="18" charset="0"/>
              </a:rPr>
              <a:t>определения принадлежности кластеру </a:t>
            </a:r>
            <a:r>
              <a:rPr lang="en-US" sz="2200" b="1" dirty="0">
                <a:latin typeface="Times New Roman" panose="02020603050405020304" pitchFamily="18" charset="0"/>
                <a:ea typeface="Times New Roman" panose="02020603050405020304" pitchFamily="18" charset="0"/>
              </a:rPr>
              <a:t>EM</a:t>
            </a:r>
            <a:r>
              <a:rPr lang="ru-RU" sz="2200" b="1" dirty="0">
                <a:latin typeface="Times New Roman" panose="02020603050405020304" pitchFamily="18" charset="0"/>
                <a:ea typeface="Times New Roman" panose="02020603050405020304" pitchFamily="18" charset="0"/>
              </a:rPr>
              <a:t>-методом </a:t>
            </a:r>
            <a:endParaRPr lang="ru-RU" sz="2200" dirty="0"/>
          </a:p>
        </p:txBody>
      </p:sp>
      <p:sp>
        <p:nvSpPr>
          <p:cNvPr id="3" name="Объект 2"/>
          <p:cNvSpPr>
            <a:spLocks noGrp="1"/>
          </p:cNvSpPr>
          <p:nvPr>
            <p:ph idx="1"/>
          </p:nvPr>
        </p:nvSpPr>
        <p:spPr>
          <a:xfrm>
            <a:off x="323528" y="1268760"/>
            <a:ext cx="8363272" cy="853594"/>
          </a:xfrm>
        </p:spPr>
        <p:txBody>
          <a:bodyPr>
            <a:normAutofit fontScale="62500" lnSpcReduction="20000"/>
          </a:bodyPr>
          <a:lstStyle/>
          <a:p>
            <a:r>
              <a:rPr lang="ru-RU" dirty="0">
                <a:latin typeface="Times New Roman" panose="02020603050405020304" pitchFamily="18" charset="0"/>
                <a:ea typeface="Times New Roman" panose="02020603050405020304" pitchFamily="18" charset="0"/>
              </a:rPr>
              <a:t>Используя расстояние </a:t>
            </a:r>
            <a:r>
              <a:rPr lang="ru-RU" dirty="0" err="1">
                <a:latin typeface="Times New Roman" panose="02020603050405020304" pitchFamily="18" charset="0"/>
                <a:ea typeface="Times New Roman" panose="02020603050405020304" pitchFamily="18" charset="0"/>
              </a:rPr>
              <a:t>Махаланобиса</a:t>
            </a:r>
            <a:r>
              <a:rPr lang="ru-RU" dirty="0">
                <a:latin typeface="Times New Roman" panose="02020603050405020304" pitchFamily="18" charset="0"/>
                <a:ea typeface="Times New Roman" panose="02020603050405020304" pitchFamily="18" charset="0"/>
              </a:rPr>
              <a:t> и вероятностные характеристики кластеров, полученные на шаге 1) определить принадлежность к кластеру выбранного на шаге 2) ириса Фишера.</a:t>
            </a:r>
            <a:endParaRPr lang="ru-RU" sz="3600" dirty="0">
              <a:latin typeface="Times New Roman" panose="02020603050405020304" pitchFamily="18" charset="0"/>
              <a:ea typeface="Times New Roman" panose="02020603050405020304" pitchFamily="18" charset="0"/>
            </a:endParaRPr>
          </a:p>
          <a:p>
            <a:endParaRPr lang="ru-RU" dirty="0"/>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2156340" y="2179436"/>
            <a:ext cx="5079956" cy="3481812"/>
          </a:xfrm>
          <a:prstGeom prst="rect">
            <a:avLst/>
          </a:prstGeom>
          <a:noFill/>
          <a:ln>
            <a:noFill/>
          </a:ln>
        </p:spPr>
      </p:pic>
      <p:pic>
        <p:nvPicPr>
          <p:cNvPr id="9" name="Рисунок 8"/>
          <p:cNvPicPr/>
          <p:nvPr/>
        </p:nvPicPr>
        <p:blipFill>
          <a:blip r:embed="rId3"/>
          <a:stretch>
            <a:fillRect/>
          </a:stretch>
        </p:blipFill>
        <p:spPr>
          <a:xfrm>
            <a:off x="1619672" y="5789865"/>
            <a:ext cx="5976664" cy="663471"/>
          </a:xfrm>
          <a:prstGeom prst="rect">
            <a:avLst/>
          </a:prstGeom>
        </p:spPr>
      </p:pic>
    </p:spTree>
    <p:extLst>
      <p:ext uri="{BB962C8B-B14F-4D97-AF65-F5344CB8AC3E}">
        <p14:creationId xmlns:p14="http://schemas.microsoft.com/office/powerpoint/2010/main" val="1787924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251"/>
          <p:cNvSpPr>
            <a:spLocks noChangeArrowheads="1"/>
          </p:cNvSpPr>
          <p:nvPr/>
        </p:nvSpPr>
        <p:spPr bwMode="auto">
          <a:xfrm>
            <a:off x="3735388" y="4365625"/>
            <a:ext cx="4870450" cy="2312988"/>
          </a:xfrm>
          <a:prstGeom prst="rect">
            <a:avLst/>
          </a:prstGeom>
          <a:blipFill dpi="0" rotWithShape="1">
            <a:blip r:embed="rId3"/>
            <a:srcRect/>
            <a:stretch>
              <a:fillRect/>
            </a:stretch>
          </a:blipFill>
          <a:ln w="9525">
            <a:noFill/>
            <a:miter lim="800000"/>
            <a:headEnd/>
            <a:tailEnd/>
          </a:ln>
        </p:spPr>
        <p:txBody>
          <a:bodyPr/>
          <a:lstStyle/>
          <a:p>
            <a:endParaRPr lang="ru-RU"/>
          </a:p>
        </p:txBody>
      </p:sp>
      <p:sp>
        <p:nvSpPr>
          <p:cNvPr id="36866" name="Shape 252"/>
          <p:cNvSpPr txBox="1">
            <a:spLocks noGrp="1"/>
          </p:cNvSpPr>
          <p:nvPr>
            <p:ph type="title"/>
          </p:nvPr>
        </p:nvSpPr>
        <p:spPr>
          <a:xfrm>
            <a:off x="395288" y="274638"/>
            <a:ext cx="8291512" cy="1138237"/>
          </a:xfrm>
        </p:spPr>
        <p:txBody>
          <a:bodyPr tIns="45700">
            <a:noAutofit/>
          </a:bodyPr>
          <a:lstStyle/>
          <a:p>
            <a:pPr algn="ctr" eaLnBrk="1" hangingPunct="1">
              <a:spcBef>
                <a:spcPct val="0"/>
              </a:spcBef>
              <a:buClr>
                <a:srgbClr val="696464"/>
              </a:buClr>
              <a:buSzPct val="25000"/>
            </a:pPr>
            <a:r>
              <a:rPr lang="ru-RU" sz="2000" b="1" dirty="0" smtClean="0">
                <a:solidFill>
                  <a:srgbClr val="C00000"/>
                </a:solidFill>
                <a:latin typeface="Arial" charset="0"/>
                <a:cs typeface="Arial" charset="0"/>
              </a:rPr>
              <a:t>Иерархический </a:t>
            </a:r>
            <a:r>
              <a:rPr lang="ru-RU" sz="2000" b="1" dirty="0" err="1" smtClean="0">
                <a:solidFill>
                  <a:srgbClr val="C00000"/>
                </a:solidFill>
                <a:latin typeface="Arial" charset="0"/>
                <a:cs typeface="Arial" charset="0"/>
              </a:rPr>
              <a:t>агломеративный</a:t>
            </a:r>
            <a:r>
              <a:rPr lang="ru-RU" sz="2000" b="1" dirty="0" smtClean="0">
                <a:solidFill>
                  <a:srgbClr val="C00000"/>
                </a:solidFill>
                <a:latin typeface="Arial" charset="0"/>
                <a:cs typeface="Arial" charset="0"/>
              </a:rPr>
              <a:t> метод кластеризации:</a:t>
            </a:r>
            <a:br>
              <a:rPr lang="ru-RU" sz="2000" b="1" dirty="0" smtClean="0">
                <a:solidFill>
                  <a:srgbClr val="C00000"/>
                </a:solidFill>
                <a:latin typeface="Arial" charset="0"/>
                <a:cs typeface="Arial" charset="0"/>
              </a:rPr>
            </a:br>
            <a:r>
              <a:rPr lang="ru-RU" sz="2000" b="1" dirty="0" smtClean="0">
                <a:solidFill>
                  <a:srgbClr val="C00000"/>
                </a:solidFill>
                <a:latin typeface="Arial" charset="0"/>
                <a:cs typeface="Arial" charset="0"/>
              </a:rPr>
              <a:t>Расстояние между кластерами по методу ближайшего соседа или одиночной связи</a:t>
            </a:r>
          </a:p>
        </p:txBody>
      </p:sp>
      <p:sp>
        <p:nvSpPr>
          <p:cNvPr id="36867" name="Shape 253"/>
          <p:cNvSpPr txBox="1">
            <a:spLocks noGrp="1"/>
          </p:cNvSpPr>
          <p:nvPr>
            <p:ph type="body" idx="1"/>
          </p:nvPr>
        </p:nvSpPr>
        <p:spPr>
          <a:xfrm>
            <a:off x="323528" y="1268413"/>
            <a:ext cx="8568952" cy="3529012"/>
          </a:xfrm>
        </p:spPr>
        <p:txBody>
          <a:bodyPr tIns="45700" bIns="45700">
            <a:normAutofit lnSpcReduction="10000"/>
          </a:bodyPr>
          <a:lstStyle/>
          <a:p>
            <a:pPr marL="0" indent="0" eaLnBrk="1" hangingPunct="1">
              <a:spcBef>
                <a:spcPts val="575"/>
              </a:spcBef>
              <a:buSzPct val="25000"/>
              <a:buFontTx/>
              <a:buNone/>
            </a:pPr>
            <a:r>
              <a:rPr lang="ru-RU" sz="2400" dirty="0" smtClean="0">
                <a:solidFill>
                  <a:srgbClr val="000000"/>
                </a:solidFill>
                <a:latin typeface="Arial" charset="0"/>
                <a:cs typeface="Arial" charset="0"/>
              </a:rPr>
              <a:t>Множество методов иерархического кластерного анализа различается не только используемыми мерами сходства и различия, но и алгоритмами классификации. Из них наиболее распространен </a:t>
            </a:r>
            <a:r>
              <a:rPr lang="ru-RU" sz="2400" b="1" dirty="0" smtClean="0">
                <a:solidFill>
                  <a:srgbClr val="000000"/>
                </a:solidFill>
                <a:latin typeface="Arial" charset="0"/>
                <a:cs typeface="Arial" charset="0"/>
              </a:rPr>
              <a:t>метод ближайшего соседа</a:t>
            </a:r>
            <a:r>
              <a:rPr lang="ru-RU" sz="2400" dirty="0" smtClean="0">
                <a:solidFill>
                  <a:srgbClr val="000000"/>
                </a:solidFill>
                <a:latin typeface="Arial" charset="0"/>
                <a:cs typeface="Arial" charset="0"/>
              </a:rPr>
              <a:t>. Этот метод известен также под названием </a:t>
            </a:r>
            <a:r>
              <a:rPr lang="ru-RU" sz="2400" b="1" dirty="0" smtClean="0">
                <a:solidFill>
                  <a:srgbClr val="000000"/>
                </a:solidFill>
                <a:latin typeface="Arial" charset="0"/>
                <a:cs typeface="Arial" charset="0"/>
              </a:rPr>
              <a:t>метод одиночной связи.</a:t>
            </a:r>
          </a:p>
          <a:p>
            <a:pPr marL="0" indent="0" eaLnBrk="1" hangingPunct="1">
              <a:spcBef>
                <a:spcPts val="575"/>
              </a:spcBef>
              <a:buSzPct val="25000"/>
              <a:buFontTx/>
              <a:buNone/>
            </a:pPr>
            <a:r>
              <a:rPr lang="ru-RU" sz="2400" dirty="0" smtClean="0">
                <a:solidFill>
                  <a:srgbClr val="000000"/>
                </a:solidFill>
                <a:latin typeface="Arial" charset="0"/>
                <a:cs typeface="Arial" charset="0"/>
              </a:rPr>
              <a:t>Пусть требуется провести классификацию заданного множества объектов методом ближайшего соседа. Расстояние между двумя классами определяется как расстояние между ближайшими их представителями.</a:t>
            </a:r>
          </a:p>
        </p:txBody>
      </p:sp>
    </p:spTree>
    <p:extLst>
      <p:ext uri="{BB962C8B-B14F-4D97-AF65-F5344CB8AC3E}">
        <p14:creationId xmlns:p14="http://schemas.microsoft.com/office/powerpoint/2010/main" val="18001706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hape 258"/>
          <p:cNvSpPr txBox="1">
            <a:spLocks noGrp="1"/>
          </p:cNvSpPr>
          <p:nvPr>
            <p:ph type="title"/>
          </p:nvPr>
        </p:nvSpPr>
        <p:spPr>
          <a:xfrm>
            <a:off x="179388" y="260350"/>
            <a:ext cx="8713787" cy="647700"/>
          </a:xfrm>
        </p:spPr>
        <p:txBody>
          <a:bodyPr tIns="45700"/>
          <a:lstStyle/>
          <a:p>
            <a:pPr algn="ctr" eaLnBrk="1" hangingPunct="1">
              <a:spcBef>
                <a:spcPct val="0"/>
              </a:spcBef>
              <a:buClr>
                <a:srgbClr val="696464"/>
              </a:buClr>
              <a:buSzPct val="25000"/>
            </a:pPr>
            <a:r>
              <a:rPr lang="ru-RU" sz="3400" b="1" dirty="0" smtClean="0">
                <a:solidFill>
                  <a:srgbClr val="C00000"/>
                </a:solidFill>
                <a:latin typeface="Arial" charset="0"/>
                <a:cs typeface="Arial" charset="0"/>
              </a:rPr>
              <a:t>Матрица расстояний между объектами</a:t>
            </a:r>
          </a:p>
        </p:txBody>
      </p:sp>
      <p:sp>
        <p:nvSpPr>
          <p:cNvPr id="38914" name="Shape 259"/>
          <p:cNvSpPr txBox="1">
            <a:spLocks noGrp="1"/>
          </p:cNvSpPr>
          <p:nvPr>
            <p:ph type="body" idx="1"/>
          </p:nvPr>
        </p:nvSpPr>
        <p:spPr>
          <a:xfrm>
            <a:off x="179388" y="908050"/>
            <a:ext cx="8785225" cy="3025775"/>
          </a:xfrm>
        </p:spPr>
        <p:txBody>
          <a:bodyPr tIns="45700" bIns="45700"/>
          <a:lstStyle/>
          <a:p>
            <a:pPr marL="0" indent="0" eaLnBrk="1" hangingPunct="1">
              <a:spcBef>
                <a:spcPts val="575"/>
              </a:spcBef>
              <a:buSzPct val="25000"/>
              <a:buFontTx/>
              <a:buNone/>
            </a:pPr>
            <a:r>
              <a:rPr lang="ru-RU" sz="2400" smtClean="0">
                <a:solidFill>
                  <a:srgbClr val="000000"/>
                </a:solidFill>
                <a:latin typeface="Arial" charset="0"/>
                <a:cs typeface="Arial" charset="0"/>
              </a:rPr>
              <a:t>Перед началом работы алгоритма рассчитывается </a:t>
            </a:r>
            <a:r>
              <a:rPr lang="ru-RU" sz="2400" b="1" smtClean="0">
                <a:solidFill>
                  <a:srgbClr val="000000"/>
                </a:solidFill>
                <a:latin typeface="Arial" charset="0"/>
                <a:cs typeface="Arial" charset="0"/>
              </a:rPr>
              <a:t>матрица расстояний</a:t>
            </a:r>
            <a:r>
              <a:rPr lang="ru-RU" sz="2400" smtClean="0">
                <a:solidFill>
                  <a:srgbClr val="000000"/>
                </a:solidFill>
                <a:latin typeface="Arial" charset="0"/>
                <a:cs typeface="Arial" charset="0"/>
              </a:rPr>
              <a:t> между объектами. На каждом шаге в матрице расстояний ищется минимальное значение, соответствующее расстоянию между двумя наиболее близкими кластерами. Найденные кластеры объединяются, образуя новый кластер. Эта процедура повторяется до тех пор, пока не будут объединены все кластеры. Допустим, задана следующая матрица расстояний:</a:t>
            </a:r>
          </a:p>
        </p:txBody>
      </p:sp>
      <p:graphicFrame>
        <p:nvGraphicFramePr>
          <p:cNvPr id="260" name="Shape 260"/>
          <p:cNvGraphicFramePr/>
          <p:nvPr/>
        </p:nvGraphicFramePr>
        <p:xfrm>
          <a:off x="1116013" y="4005263"/>
          <a:ext cx="6048625" cy="2520250"/>
        </p:xfrm>
        <a:graphic>
          <a:graphicData uri="http://schemas.openxmlformats.org/drawingml/2006/table">
            <a:tbl>
              <a:tblPr firstRow="1" bandRow="1">
                <a:noFill/>
              </a:tblPr>
              <a:tblGrid>
                <a:gridCol w="1209725">
                  <a:extLst>
                    <a:ext uri="{9D8B030D-6E8A-4147-A177-3AD203B41FA5}">
                      <a16:colId xmlns="" xmlns:a16="http://schemas.microsoft.com/office/drawing/2014/main" val="20000"/>
                    </a:ext>
                  </a:extLst>
                </a:gridCol>
                <a:gridCol w="1209725">
                  <a:extLst>
                    <a:ext uri="{9D8B030D-6E8A-4147-A177-3AD203B41FA5}">
                      <a16:colId xmlns="" xmlns:a16="http://schemas.microsoft.com/office/drawing/2014/main" val="20001"/>
                    </a:ext>
                  </a:extLst>
                </a:gridCol>
                <a:gridCol w="1209725">
                  <a:extLst>
                    <a:ext uri="{9D8B030D-6E8A-4147-A177-3AD203B41FA5}">
                      <a16:colId xmlns="" xmlns:a16="http://schemas.microsoft.com/office/drawing/2014/main" val="20002"/>
                    </a:ext>
                  </a:extLst>
                </a:gridCol>
                <a:gridCol w="1209725">
                  <a:extLst>
                    <a:ext uri="{9D8B030D-6E8A-4147-A177-3AD203B41FA5}">
                      <a16:colId xmlns="" xmlns:a16="http://schemas.microsoft.com/office/drawing/2014/main" val="20003"/>
                    </a:ext>
                  </a:extLst>
                </a:gridCol>
                <a:gridCol w="1209725">
                  <a:extLst>
                    <a:ext uri="{9D8B030D-6E8A-4147-A177-3AD203B41FA5}">
                      <a16:colId xmlns="" xmlns:a16="http://schemas.microsoft.com/office/drawing/2014/main" val="20004"/>
                    </a:ext>
                  </a:extLst>
                </a:gridCol>
              </a:tblGrid>
              <a:tr h="504050">
                <a:tc>
                  <a:txBody>
                    <a:bodyPr/>
                    <a:lstStyle/>
                    <a:p>
                      <a:endParaRPr dirty="0"/>
                    </a:p>
                  </a:txBody>
                  <a:tcPr marL="91425" marR="91425" marT="91425" marB="91425">
                    <a:solidFill>
                      <a:srgbClr val="C00000"/>
                    </a:solidFill>
                  </a:tcPr>
                </a:tc>
                <a:tc>
                  <a:txBody>
                    <a:bodyPr/>
                    <a:lstStyle/>
                    <a:p>
                      <a:pPr lvl="0" algn="ctr" rtl="0">
                        <a:buSzPct val="25000"/>
                        <a:buNone/>
                      </a:pPr>
                      <a:r>
                        <a:rPr lang="ru-RU"/>
                        <a:t>1</a:t>
                      </a:r>
                    </a:p>
                  </a:txBody>
                  <a:tcPr marL="91450" marR="91450" marT="45725" marB="45725" anchor="ctr"/>
                </a:tc>
                <a:tc>
                  <a:txBody>
                    <a:bodyPr/>
                    <a:lstStyle/>
                    <a:p>
                      <a:pPr lvl="0" algn="ctr" rtl="0">
                        <a:buSzPct val="25000"/>
                        <a:buNone/>
                      </a:pPr>
                      <a:r>
                        <a:rPr lang="ru-RU"/>
                        <a:t>2</a:t>
                      </a:r>
                    </a:p>
                  </a:txBody>
                  <a:tcPr marL="91450" marR="91450" marT="45725" marB="45725" anchor="ctr"/>
                </a:tc>
                <a:tc>
                  <a:txBody>
                    <a:bodyPr/>
                    <a:lstStyle/>
                    <a:p>
                      <a:pPr lvl="0" algn="ctr" rtl="0">
                        <a:buSzPct val="25000"/>
                        <a:buNone/>
                      </a:pPr>
                      <a:r>
                        <a:rPr lang="ru-RU"/>
                        <a:t>3</a:t>
                      </a:r>
                    </a:p>
                  </a:txBody>
                  <a:tcPr marL="91450" marR="91450" marT="45725" marB="45725" anchor="ctr"/>
                </a:tc>
                <a:tc>
                  <a:txBody>
                    <a:bodyPr/>
                    <a:lstStyle/>
                    <a:p>
                      <a:pPr lvl="0" algn="ctr" rtl="0">
                        <a:buSzPct val="25000"/>
                        <a:buNone/>
                      </a:pPr>
                      <a:r>
                        <a:rPr lang="ru-RU" dirty="0"/>
                        <a:t>4</a:t>
                      </a:r>
                    </a:p>
                  </a:txBody>
                  <a:tcPr marL="91450" marR="91450" marT="45725" marB="45725" anchor="ctr"/>
                </a:tc>
                <a:extLst>
                  <a:ext uri="{0D108BD9-81ED-4DB2-BD59-A6C34878D82A}">
                    <a16:rowId xmlns="" xmlns:a16="http://schemas.microsoft.com/office/drawing/2014/main" val="10000"/>
                  </a:ext>
                </a:extLst>
              </a:tr>
              <a:tr h="504050">
                <a:tc>
                  <a:txBody>
                    <a:bodyPr/>
                    <a:lstStyle/>
                    <a:p>
                      <a:pPr lvl="0" algn="ctr" rtl="0">
                        <a:buSzPct val="25000"/>
                        <a:buNone/>
                      </a:pPr>
                      <a:r>
                        <a:rPr lang="ru-RU">
                          <a:solidFill>
                            <a:schemeClr val="lt1"/>
                          </a:solidFill>
                        </a:rPr>
                        <a:t>1</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2.06</a:t>
                      </a:r>
                    </a:p>
                  </a:txBody>
                  <a:tcPr marL="91450" marR="91450" marT="45725" marB="45725" anchor="ctr"/>
                </a:tc>
                <a:tc>
                  <a:txBody>
                    <a:bodyPr/>
                    <a:lstStyle/>
                    <a:p>
                      <a:pPr lvl="0" algn="ctr" rtl="0">
                        <a:buSzPct val="25000"/>
                        <a:buNone/>
                      </a:pPr>
                      <a:r>
                        <a:rPr lang="ru-RU"/>
                        <a:t>4.03</a:t>
                      </a:r>
                    </a:p>
                  </a:txBody>
                  <a:tcPr marL="91450" marR="91450" marT="45725" marB="45725" anchor="ctr"/>
                </a:tc>
                <a:tc>
                  <a:txBody>
                    <a:bodyPr/>
                    <a:lstStyle/>
                    <a:p>
                      <a:pPr lvl="0" algn="ctr" rtl="0">
                        <a:buSzPct val="25000"/>
                        <a:buNone/>
                      </a:pPr>
                      <a:r>
                        <a:rPr lang="ru-RU" dirty="0"/>
                        <a:t>6.32</a:t>
                      </a:r>
                    </a:p>
                  </a:txBody>
                  <a:tcPr marL="91450" marR="91450" marT="45725" marB="45725" anchor="ctr"/>
                </a:tc>
                <a:extLst>
                  <a:ext uri="{0D108BD9-81ED-4DB2-BD59-A6C34878D82A}">
                    <a16:rowId xmlns="" xmlns:a16="http://schemas.microsoft.com/office/drawing/2014/main" val="10001"/>
                  </a:ext>
                </a:extLst>
              </a:tr>
              <a:tr h="504050">
                <a:tc>
                  <a:txBody>
                    <a:bodyPr/>
                    <a:lstStyle/>
                    <a:p>
                      <a:pPr lvl="0" algn="ctr" rtl="0">
                        <a:buSzPct val="25000"/>
                        <a:buNone/>
                      </a:pPr>
                      <a:r>
                        <a:rPr lang="ru-RU">
                          <a:solidFill>
                            <a:schemeClr val="lt1"/>
                          </a:solidFill>
                        </a:rPr>
                        <a:t>2</a:t>
                      </a:r>
                    </a:p>
                  </a:txBody>
                  <a:tcPr marL="91450" marR="91450" marT="45725" marB="45725" anchor="ctr">
                    <a:solidFill>
                      <a:srgbClr val="C00000"/>
                    </a:solidFill>
                  </a:tcPr>
                </a:tc>
                <a:tc>
                  <a:txBody>
                    <a:bodyPr/>
                    <a:lstStyle/>
                    <a:p>
                      <a:pPr lvl="0" algn="ctr" rtl="0">
                        <a:buSzPct val="25000"/>
                        <a:buNone/>
                      </a:pPr>
                      <a:r>
                        <a:rPr lang="ru-RU" dirty="0"/>
                        <a:t>2.06</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2.50</a:t>
                      </a:r>
                    </a:p>
                  </a:txBody>
                  <a:tcPr marL="91450" marR="91450" marT="45725" marB="45725" anchor="ctr"/>
                </a:tc>
                <a:tc>
                  <a:txBody>
                    <a:bodyPr/>
                    <a:lstStyle/>
                    <a:p>
                      <a:pPr lvl="0" algn="ctr" rtl="0">
                        <a:buSzPct val="25000"/>
                        <a:buNone/>
                      </a:pPr>
                      <a:r>
                        <a:rPr lang="ru-RU" dirty="0"/>
                        <a:t>4.12</a:t>
                      </a:r>
                    </a:p>
                  </a:txBody>
                  <a:tcPr marL="91450" marR="91450" marT="45725" marB="45725" anchor="ctr"/>
                </a:tc>
                <a:extLst>
                  <a:ext uri="{0D108BD9-81ED-4DB2-BD59-A6C34878D82A}">
                    <a16:rowId xmlns="" xmlns:a16="http://schemas.microsoft.com/office/drawing/2014/main" val="10002"/>
                  </a:ext>
                </a:extLst>
              </a:tr>
              <a:tr h="504050">
                <a:tc>
                  <a:txBody>
                    <a:bodyPr/>
                    <a:lstStyle/>
                    <a:p>
                      <a:pPr lvl="0" algn="ctr" rtl="0">
                        <a:buSzPct val="25000"/>
                        <a:buNone/>
                      </a:pPr>
                      <a:r>
                        <a:rPr lang="ru-RU">
                          <a:solidFill>
                            <a:schemeClr val="lt1"/>
                          </a:solidFill>
                        </a:rPr>
                        <a:t>3</a:t>
                      </a:r>
                    </a:p>
                  </a:txBody>
                  <a:tcPr marL="91450" marR="91450" marT="45725" marB="45725" anchor="ctr">
                    <a:solidFill>
                      <a:srgbClr val="C00000"/>
                    </a:solidFill>
                  </a:tcPr>
                </a:tc>
                <a:tc>
                  <a:txBody>
                    <a:bodyPr/>
                    <a:lstStyle/>
                    <a:p>
                      <a:pPr lvl="0" algn="ctr" rtl="0">
                        <a:buSzPct val="25000"/>
                        <a:buNone/>
                      </a:pPr>
                      <a:r>
                        <a:rPr lang="ru-RU"/>
                        <a:t>4.03</a:t>
                      </a:r>
                    </a:p>
                  </a:txBody>
                  <a:tcPr marL="91450" marR="91450" marT="45725" marB="45725" anchor="ctr"/>
                </a:tc>
                <a:tc>
                  <a:txBody>
                    <a:bodyPr/>
                    <a:lstStyle/>
                    <a:p>
                      <a:pPr lvl="0" algn="ctr" rtl="0">
                        <a:buSzPct val="25000"/>
                        <a:buNone/>
                      </a:pPr>
                      <a:r>
                        <a:rPr lang="ru-RU"/>
                        <a:t>2.50</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a:t>2.24</a:t>
                      </a:r>
                    </a:p>
                  </a:txBody>
                  <a:tcPr marL="91450" marR="91450" marT="45725" marB="45725" anchor="ctr"/>
                </a:tc>
                <a:extLst>
                  <a:ext uri="{0D108BD9-81ED-4DB2-BD59-A6C34878D82A}">
                    <a16:rowId xmlns="" xmlns:a16="http://schemas.microsoft.com/office/drawing/2014/main" val="10003"/>
                  </a:ext>
                </a:extLst>
              </a:tr>
              <a:tr h="504050">
                <a:tc>
                  <a:txBody>
                    <a:bodyPr/>
                    <a:lstStyle/>
                    <a:p>
                      <a:pPr lvl="0" algn="ctr" rtl="0">
                        <a:buSzPct val="25000"/>
                        <a:buNone/>
                      </a:pPr>
                      <a:r>
                        <a:rPr lang="ru-RU">
                          <a:solidFill>
                            <a:schemeClr val="lt1"/>
                          </a:solidFill>
                        </a:rPr>
                        <a:t>4</a:t>
                      </a:r>
                    </a:p>
                  </a:txBody>
                  <a:tcPr marL="91450" marR="91450" marT="45725" marB="45725" anchor="ctr">
                    <a:solidFill>
                      <a:srgbClr val="C00000"/>
                    </a:solidFill>
                  </a:tcPr>
                </a:tc>
                <a:tc>
                  <a:txBody>
                    <a:bodyPr/>
                    <a:lstStyle/>
                    <a:p>
                      <a:pPr lvl="0" algn="ctr" rtl="0">
                        <a:buSzPct val="25000"/>
                        <a:buNone/>
                      </a:pPr>
                      <a:r>
                        <a:rPr lang="ru-RU"/>
                        <a:t>6.32</a:t>
                      </a:r>
                    </a:p>
                  </a:txBody>
                  <a:tcPr marL="91450" marR="91450" marT="45725" marB="45725" anchor="ctr"/>
                </a:tc>
                <a:tc>
                  <a:txBody>
                    <a:bodyPr/>
                    <a:lstStyle/>
                    <a:p>
                      <a:pPr lvl="0" algn="ctr" rtl="0">
                        <a:buSzPct val="25000"/>
                        <a:buNone/>
                      </a:pPr>
                      <a:r>
                        <a:rPr lang="ru-RU"/>
                        <a:t>4.12</a:t>
                      </a:r>
                    </a:p>
                  </a:txBody>
                  <a:tcPr marL="91450" marR="91450" marT="45725" marB="45725" anchor="ctr"/>
                </a:tc>
                <a:tc>
                  <a:txBody>
                    <a:bodyPr/>
                    <a:lstStyle/>
                    <a:p>
                      <a:pPr lvl="0" algn="ctr" rtl="0">
                        <a:buSzPct val="25000"/>
                        <a:buNone/>
                      </a:pPr>
                      <a:r>
                        <a:rPr lang="ru-RU"/>
                        <a:t>2.24</a:t>
                      </a:r>
                    </a:p>
                  </a:txBody>
                  <a:tcPr marL="91450" marR="91450" marT="45725" marB="45725" anchor="ctr"/>
                </a:tc>
                <a:tc>
                  <a:txBody>
                    <a:bodyPr/>
                    <a:lstStyle/>
                    <a:p>
                      <a:pPr lvl="0" algn="ctr" rtl="0">
                        <a:buSzPct val="25000"/>
                        <a:buNone/>
                      </a:pPr>
                      <a:r>
                        <a:rPr lang="ru-RU"/>
                        <a:t>0</a:t>
                      </a:r>
                    </a:p>
                  </a:txBody>
                  <a:tcPr marL="91450" marR="91450" marT="45725" marB="45725"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577807706"/>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hape 265"/>
          <p:cNvSpPr txBox="1">
            <a:spLocks noGrp="1"/>
          </p:cNvSpPr>
          <p:nvPr>
            <p:ph type="title"/>
          </p:nvPr>
        </p:nvSpPr>
        <p:spPr>
          <a:xfrm>
            <a:off x="539552" y="404813"/>
            <a:ext cx="8132961" cy="575915"/>
          </a:xfrm>
        </p:spPr>
        <p:txBody>
          <a:bodyPr tIns="45700">
            <a:normAutofit fontScale="90000"/>
          </a:bodyPr>
          <a:lstStyle/>
          <a:p>
            <a:pPr algn="ctr" eaLnBrk="1" hangingPunct="1">
              <a:spcBef>
                <a:spcPct val="0"/>
              </a:spcBef>
              <a:buClr>
                <a:srgbClr val="696464"/>
              </a:buClr>
              <a:buSzPct val="25000"/>
            </a:pPr>
            <a:r>
              <a:rPr lang="ru-RU" sz="3600" b="1" dirty="0" smtClean="0">
                <a:solidFill>
                  <a:srgbClr val="C00000"/>
                </a:solidFill>
                <a:latin typeface="Arial" charset="0"/>
                <a:cs typeface="Arial" charset="0"/>
              </a:rPr>
              <a:t>Метод ближайшего соседа: шаг 1</a:t>
            </a:r>
          </a:p>
        </p:txBody>
      </p:sp>
      <p:sp>
        <p:nvSpPr>
          <p:cNvPr id="40962" name="Shape 266"/>
          <p:cNvSpPr txBox="1">
            <a:spLocks noGrp="1"/>
          </p:cNvSpPr>
          <p:nvPr>
            <p:ph type="body" idx="1"/>
          </p:nvPr>
        </p:nvSpPr>
        <p:spPr>
          <a:xfrm>
            <a:off x="179388" y="1268413"/>
            <a:ext cx="8785225" cy="3455987"/>
          </a:xfrm>
        </p:spPr>
        <p:txBody>
          <a:bodyPr tIns="45700" bIns="45700">
            <a:normAutofit fontScale="85000" lnSpcReduction="10000"/>
          </a:bodyPr>
          <a:lstStyle/>
          <a:p>
            <a:pPr marL="273050" indent="-273050" eaLnBrk="1" hangingPunct="1">
              <a:spcBef>
                <a:spcPts val="575"/>
              </a:spcBef>
              <a:buSzPct val="87000"/>
              <a:buFontTx/>
              <a:buChar char="•"/>
            </a:pPr>
            <a:r>
              <a:rPr lang="ru-RU" b="1" dirty="0" smtClean="0">
                <a:solidFill>
                  <a:srgbClr val="000000"/>
                </a:solidFill>
                <a:latin typeface="Arial" charset="0"/>
                <a:cs typeface="Arial" charset="0"/>
              </a:rPr>
              <a:t>Шаг 1.</a:t>
            </a:r>
            <a:r>
              <a:rPr lang="ru-RU" dirty="0" smtClean="0">
                <a:solidFill>
                  <a:srgbClr val="000000"/>
                </a:solidFill>
                <a:latin typeface="Arial" charset="0"/>
                <a:cs typeface="Arial" charset="0"/>
              </a:rPr>
              <a:t> На первом шаге каждый объект представляет собой отдельный кластер: 1, 2, 3 и 4. Согласно критерию классификации, объединение происходит между кластерами, расстояние между ближайших представителей которых наименьшее: кластеры 1 и 2. Расстояние, на котором произошло объединение – 2,06. Необходимо произвести перерасчет матрицы расстояний с учетом нового кластера:</a:t>
            </a:r>
          </a:p>
        </p:txBody>
      </p:sp>
      <p:graphicFrame>
        <p:nvGraphicFramePr>
          <p:cNvPr id="267" name="Shape 267"/>
          <p:cNvGraphicFramePr/>
          <p:nvPr/>
        </p:nvGraphicFramePr>
        <p:xfrm>
          <a:off x="1763713" y="4941888"/>
          <a:ext cx="4838900" cy="1661915"/>
        </p:xfrm>
        <a:graphic>
          <a:graphicData uri="http://schemas.openxmlformats.org/drawingml/2006/table">
            <a:tbl>
              <a:tblPr firstRow="1" bandRow="1">
                <a:noFill/>
              </a:tblPr>
              <a:tblGrid>
                <a:gridCol w="1209725">
                  <a:extLst>
                    <a:ext uri="{9D8B030D-6E8A-4147-A177-3AD203B41FA5}">
                      <a16:colId xmlns="" xmlns:a16="http://schemas.microsoft.com/office/drawing/2014/main" val="20000"/>
                    </a:ext>
                  </a:extLst>
                </a:gridCol>
                <a:gridCol w="1209725">
                  <a:extLst>
                    <a:ext uri="{9D8B030D-6E8A-4147-A177-3AD203B41FA5}">
                      <a16:colId xmlns="" xmlns:a16="http://schemas.microsoft.com/office/drawing/2014/main" val="20001"/>
                    </a:ext>
                  </a:extLst>
                </a:gridCol>
                <a:gridCol w="1209725">
                  <a:extLst>
                    <a:ext uri="{9D8B030D-6E8A-4147-A177-3AD203B41FA5}">
                      <a16:colId xmlns="" xmlns:a16="http://schemas.microsoft.com/office/drawing/2014/main" val="20002"/>
                    </a:ext>
                  </a:extLst>
                </a:gridCol>
                <a:gridCol w="1209725">
                  <a:extLst>
                    <a:ext uri="{9D8B030D-6E8A-4147-A177-3AD203B41FA5}">
                      <a16:colId xmlns="" xmlns:a16="http://schemas.microsoft.com/office/drawing/2014/main" val="20003"/>
                    </a:ext>
                  </a:extLst>
                </a:gridCol>
              </a:tblGrid>
              <a:tr h="504050">
                <a:tc>
                  <a:txBody>
                    <a:bodyPr/>
                    <a:lstStyle/>
                    <a:p>
                      <a:endParaRPr dirty="0"/>
                    </a:p>
                  </a:txBody>
                  <a:tcPr marL="91425" marR="91425" marT="91425" marB="91425">
                    <a:solidFill>
                      <a:srgbClr val="C00000"/>
                    </a:solidFill>
                  </a:tcPr>
                </a:tc>
                <a:tc>
                  <a:txBody>
                    <a:bodyPr/>
                    <a:lstStyle/>
                    <a:p>
                      <a:pPr lvl="0" algn="ctr" rtl="0">
                        <a:buSzPct val="25000"/>
                        <a:buNone/>
                      </a:pPr>
                      <a:r>
                        <a:rPr lang="ru-RU"/>
                        <a:t>1,2</a:t>
                      </a:r>
                    </a:p>
                  </a:txBody>
                  <a:tcPr marL="91450" marR="91450" marT="45725" marB="45725" anchor="ctr"/>
                </a:tc>
                <a:tc>
                  <a:txBody>
                    <a:bodyPr/>
                    <a:lstStyle/>
                    <a:p>
                      <a:pPr lvl="0" algn="ctr" rtl="0">
                        <a:buSzPct val="25000"/>
                        <a:buNone/>
                      </a:pPr>
                      <a:r>
                        <a:rPr lang="ru-RU"/>
                        <a:t>3</a:t>
                      </a:r>
                    </a:p>
                  </a:txBody>
                  <a:tcPr marL="91450" marR="91450" marT="45725" marB="45725" anchor="ctr"/>
                </a:tc>
                <a:tc>
                  <a:txBody>
                    <a:bodyPr/>
                    <a:lstStyle/>
                    <a:p>
                      <a:pPr lvl="0" algn="ctr" rtl="0">
                        <a:buSzPct val="25000"/>
                        <a:buNone/>
                      </a:pPr>
                      <a:r>
                        <a:rPr lang="ru-RU"/>
                        <a:t>4</a:t>
                      </a:r>
                    </a:p>
                  </a:txBody>
                  <a:tcPr marL="91450" marR="91450" marT="45725" marB="45725" anchor="ctr"/>
                </a:tc>
                <a:extLst>
                  <a:ext uri="{0D108BD9-81ED-4DB2-BD59-A6C34878D82A}">
                    <a16:rowId xmlns="" xmlns:a16="http://schemas.microsoft.com/office/drawing/2014/main" val="10000"/>
                  </a:ext>
                </a:extLst>
              </a:tr>
              <a:tr h="360050">
                <a:tc>
                  <a:txBody>
                    <a:bodyPr/>
                    <a:lstStyle/>
                    <a:p>
                      <a:pPr lvl="0" algn="ctr" rtl="0">
                        <a:buSzPct val="25000"/>
                        <a:buNone/>
                      </a:pPr>
                      <a:r>
                        <a:rPr lang="ru-RU">
                          <a:solidFill>
                            <a:schemeClr val="lt1"/>
                          </a:solidFill>
                        </a:rPr>
                        <a:t>1,2</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2.50</a:t>
                      </a:r>
                    </a:p>
                  </a:txBody>
                  <a:tcPr marL="91450" marR="91450" marT="45725" marB="45725" anchor="ctr"/>
                </a:tc>
                <a:tc>
                  <a:txBody>
                    <a:bodyPr/>
                    <a:lstStyle/>
                    <a:p>
                      <a:pPr lvl="0" algn="ctr" rtl="0">
                        <a:buSzPct val="25000"/>
                        <a:buNone/>
                      </a:pPr>
                      <a:r>
                        <a:rPr lang="ru-RU" dirty="0"/>
                        <a:t>4.12</a:t>
                      </a:r>
                    </a:p>
                  </a:txBody>
                  <a:tcPr marL="91450" marR="91450" marT="45725" marB="45725" anchor="ctr"/>
                </a:tc>
                <a:extLst>
                  <a:ext uri="{0D108BD9-81ED-4DB2-BD59-A6C34878D82A}">
                    <a16:rowId xmlns="" xmlns:a16="http://schemas.microsoft.com/office/drawing/2014/main" val="10001"/>
                  </a:ext>
                </a:extLst>
              </a:tr>
              <a:tr h="426325">
                <a:tc>
                  <a:txBody>
                    <a:bodyPr/>
                    <a:lstStyle/>
                    <a:p>
                      <a:pPr lvl="0" algn="ctr" rtl="0">
                        <a:buSzPct val="25000"/>
                        <a:buNone/>
                      </a:pPr>
                      <a:r>
                        <a:rPr lang="ru-RU">
                          <a:solidFill>
                            <a:schemeClr val="lt1"/>
                          </a:solidFill>
                        </a:rPr>
                        <a:t>3</a:t>
                      </a:r>
                    </a:p>
                  </a:txBody>
                  <a:tcPr marL="91450" marR="91450" marT="45725" marB="45725" anchor="ctr">
                    <a:solidFill>
                      <a:srgbClr val="C00000"/>
                    </a:solidFill>
                  </a:tcPr>
                </a:tc>
                <a:tc>
                  <a:txBody>
                    <a:bodyPr/>
                    <a:lstStyle/>
                    <a:p>
                      <a:pPr lvl="0" algn="ctr" rtl="0">
                        <a:buSzPct val="25000"/>
                        <a:buNone/>
                      </a:pPr>
                      <a:r>
                        <a:rPr lang="ru-RU"/>
                        <a:t>2.50</a:t>
                      </a:r>
                    </a:p>
                  </a:txBody>
                  <a:tcPr marL="91450" marR="91450" marT="45725" marB="45725" anchor="ct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2.24</a:t>
                      </a:r>
                    </a:p>
                  </a:txBody>
                  <a:tcPr marL="91450" marR="91450" marT="45725" marB="45725" anchor="ctr"/>
                </a:tc>
                <a:extLst>
                  <a:ext uri="{0D108BD9-81ED-4DB2-BD59-A6C34878D82A}">
                    <a16:rowId xmlns="" xmlns:a16="http://schemas.microsoft.com/office/drawing/2014/main" val="10002"/>
                  </a:ext>
                </a:extLst>
              </a:tr>
              <a:tr h="360050">
                <a:tc>
                  <a:txBody>
                    <a:bodyPr/>
                    <a:lstStyle/>
                    <a:p>
                      <a:pPr lvl="0" algn="ctr" rtl="0">
                        <a:buSzPct val="25000"/>
                        <a:buNone/>
                      </a:pPr>
                      <a:r>
                        <a:rPr lang="ru-RU">
                          <a:solidFill>
                            <a:schemeClr val="lt1"/>
                          </a:solidFill>
                        </a:rPr>
                        <a:t>4</a:t>
                      </a:r>
                    </a:p>
                  </a:txBody>
                  <a:tcPr marL="91450" marR="91450" marT="45725" marB="45725" anchor="ctr">
                    <a:solidFill>
                      <a:srgbClr val="C00000"/>
                    </a:solidFill>
                  </a:tcPr>
                </a:tc>
                <a:tc>
                  <a:txBody>
                    <a:bodyPr/>
                    <a:lstStyle/>
                    <a:p>
                      <a:pPr lvl="0" algn="ctr" rtl="0">
                        <a:buSzPct val="25000"/>
                        <a:buNone/>
                      </a:pPr>
                      <a:r>
                        <a:rPr lang="ru-RU"/>
                        <a:t>4.12</a:t>
                      </a:r>
                    </a:p>
                  </a:txBody>
                  <a:tcPr marL="91450" marR="91450" marT="45725" marB="45725" anchor="ctr"/>
                </a:tc>
                <a:tc>
                  <a:txBody>
                    <a:bodyPr/>
                    <a:lstStyle/>
                    <a:p>
                      <a:pPr lvl="0" algn="ctr" rtl="0">
                        <a:buSzPct val="25000"/>
                        <a:buNone/>
                      </a:pPr>
                      <a:r>
                        <a:rPr lang="ru-RU"/>
                        <a:t>2.24</a:t>
                      </a:r>
                    </a:p>
                  </a:txBody>
                  <a:tcPr marL="91450" marR="91450" marT="45725" marB="45725" anchor="ctr"/>
                </a:tc>
                <a:tc>
                  <a:txBody>
                    <a:bodyPr/>
                    <a:lstStyle/>
                    <a:p>
                      <a:pPr lvl="0" algn="ctr" rtl="0">
                        <a:buSzPct val="25000"/>
                        <a:buNone/>
                      </a:pPr>
                      <a:r>
                        <a:rPr lang="ru-RU"/>
                        <a:t>0</a:t>
                      </a:r>
                    </a:p>
                  </a:txBody>
                  <a:tcPr marL="91450" marR="91450" marT="45725" marB="45725"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1161009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hape 272"/>
          <p:cNvSpPr txBox="1">
            <a:spLocks noGrp="1"/>
          </p:cNvSpPr>
          <p:nvPr>
            <p:ph type="title"/>
          </p:nvPr>
        </p:nvSpPr>
        <p:spPr>
          <a:xfrm>
            <a:off x="914400" y="274638"/>
            <a:ext cx="7772400" cy="849312"/>
          </a:xfrm>
        </p:spPr>
        <p:txBody>
          <a:bodyPr tIns="45700"/>
          <a:lstStyle/>
          <a:p>
            <a:pPr algn="ctr" eaLnBrk="1" hangingPunct="1">
              <a:spcBef>
                <a:spcPct val="0"/>
              </a:spcBef>
              <a:buClr>
                <a:srgbClr val="696464"/>
              </a:buClr>
              <a:buSzPct val="25000"/>
            </a:pPr>
            <a:r>
              <a:rPr lang="ru-RU" sz="3600" b="1" dirty="0" smtClean="0">
                <a:solidFill>
                  <a:srgbClr val="C00000"/>
                </a:solidFill>
                <a:latin typeface="Arial" charset="0"/>
                <a:cs typeface="Arial" charset="0"/>
              </a:rPr>
              <a:t>Метод ближайшего соседа: шаг 2</a:t>
            </a:r>
          </a:p>
        </p:txBody>
      </p:sp>
      <p:sp>
        <p:nvSpPr>
          <p:cNvPr id="43010" name="Shape 273"/>
          <p:cNvSpPr txBox="1">
            <a:spLocks noGrp="1"/>
          </p:cNvSpPr>
          <p:nvPr>
            <p:ph type="body" idx="1"/>
          </p:nvPr>
        </p:nvSpPr>
        <p:spPr>
          <a:xfrm>
            <a:off x="179388" y="1268413"/>
            <a:ext cx="8785225" cy="2089150"/>
          </a:xfrm>
        </p:spPr>
        <p:txBody>
          <a:bodyPr tIns="45700" bIns="45700">
            <a:normAutofit fontScale="85000" lnSpcReduction="10000"/>
          </a:bodyPr>
          <a:lstStyle/>
          <a:p>
            <a:pPr marL="273050" indent="-273050" eaLnBrk="1" hangingPunct="1">
              <a:spcBef>
                <a:spcPts val="575"/>
              </a:spcBef>
              <a:buSzPct val="87000"/>
              <a:buFontTx/>
              <a:buChar char="•"/>
            </a:pPr>
            <a:r>
              <a:rPr lang="ru-RU" b="1" dirty="0" smtClean="0">
                <a:solidFill>
                  <a:srgbClr val="000000"/>
                </a:solidFill>
                <a:latin typeface="Arial" charset="0"/>
                <a:cs typeface="Arial" charset="0"/>
              </a:rPr>
              <a:t>Шаг 2.</a:t>
            </a:r>
            <a:r>
              <a:rPr lang="ru-RU" dirty="0" smtClean="0">
                <a:solidFill>
                  <a:srgbClr val="000000"/>
                </a:solidFill>
                <a:latin typeface="Arial" charset="0"/>
                <a:cs typeface="Arial" charset="0"/>
              </a:rPr>
              <a:t> Кластеры на данном шаге: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1,2</a:t>
            </a:r>
            <a:r>
              <a:rPr lang="en-US" dirty="0" smtClean="0">
                <a:solidFill>
                  <a:srgbClr val="000000"/>
                </a:solidFill>
                <a:latin typeface="Arial" charset="0"/>
                <a:cs typeface="Arial" charset="0"/>
              </a:rPr>
              <a:t>}, {3}</a:t>
            </a:r>
            <a:r>
              <a:rPr lang="ru-RU" dirty="0" smtClean="0">
                <a:solidFill>
                  <a:srgbClr val="000000"/>
                </a:solidFill>
                <a:latin typeface="Arial" charset="0"/>
                <a:cs typeface="Arial" charset="0"/>
              </a:rPr>
              <a:t> и </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4</a:t>
            </a:r>
            <a:r>
              <a:rPr lang="en-US" dirty="0" smtClean="0">
                <a:solidFill>
                  <a:srgbClr val="000000"/>
                </a:solidFill>
                <a:latin typeface="Arial" charset="0"/>
                <a:cs typeface="Arial" charset="0"/>
              </a:rPr>
              <a:t>}</a:t>
            </a:r>
            <a:r>
              <a:rPr lang="ru-RU" dirty="0" smtClean="0">
                <a:solidFill>
                  <a:srgbClr val="000000"/>
                </a:solidFill>
                <a:latin typeface="Arial" charset="0"/>
                <a:cs typeface="Arial" charset="0"/>
              </a:rPr>
              <a:t>. Согласно новой матрицы расстояний, кластеры</a:t>
            </a:r>
            <a:r>
              <a:rPr lang="en-US" dirty="0" smtClean="0">
                <a:solidFill>
                  <a:srgbClr val="000000"/>
                </a:solidFill>
                <a:latin typeface="Arial" charset="0"/>
                <a:cs typeface="Arial" charset="0"/>
              </a:rPr>
              <a:t> {3}</a:t>
            </a:r>
            <a:r>
              <a:rPr lang="ru-RU" dirty="0" smtClean="0">
                <a:solidFill>
                  <a:srgbClr val="000000"/>
                </a:solidFill>
                <a:latin typeface="Arial" charset="0"/>
                <a:cs typeface="Arial" charset="0"/>
              </a:rPr>
              <a:t> и </a:t>
            </a:r>
            <a:r>
              <a:rPr lang="en-US" dirty="0" smtClean="0">
                <a:solidFill>
                  <a:srgbClr val="000000"/>
                </a:solidFill>
                <a:latin typeface="Arial" charset="0"/>
                <a:cs typeface="Arial" charset="0"/>
              </a:rPr>
              <a:t>{4} </a:t>
            </a:r>
            <a:r>
              <a:rPr lang="ru-RU" dirty="0" smtClean="0">
                <a:solidFill>
                  <a:srgbClr val="000000"/>
                </a:solidFill>
                <a:latin typeface="Arial" charset="0"/>
                <a:cs typeface="Arial" charset="0"/>
              </a:rPr>
              <a:t>наиболее близкие. Расстояние объединения – 2,24 . Необходимо произвести перерасчет матрицы расстояний с учетом нового кластера:</a:t>
            </a:r>
          </a:p>
        </p:txBody>
      </p:sp>
      <p:graphicFrame>
        <p:nvGraphicFramePr>
          <p:cNvPr id="274" name="Shape 274"/>
          <p:cNvGraphicFramePr/>
          <p:nvPr/>
        </p:nvGraphicFramePr>
        <p:xfrm>
          <a:off x="2266950" y="3644900"/>
          <a:ext cx="3629175" cy="1296145"/>
        </p:xfrm>
        <a:graphic>
          <a:graphicData uri="http://schemas.openxmlformats.org/drawingml/2006/table">
            <a:tbl>
              <a:tblPr firstRow="1" bandRow="1">
                <a:noFill/>
              </a:tblPr>
              <a:tblGrid>
                <a:gridCol w="1209725">
                  <a:extLst>
                    <a:ext uri="{9D8B030D-6E8A-4147-A177-3AD203B41FA5}">
                      <a16:colId xmlns="" xmlns:a16="http://schemas.microsoft.com/office/drawing/2014/main" val="20000"/>
                    </a:ext>
                  </a:extLst>
                </a:gridCol>
                <a:gridCol w="1209725">
                  <a:extLst>
                    <a:ext uri="{9D8B030D-6E8A-4147-A177-3AD203B41FA5}">
                      <a16:colId xmlns="" xmlns:a16="http://schemas.microsoft.com/office/drawing/2014/main" val="20001"/>
                    </a:ext>
                  </a:extLst>
                </a:gridCol>
                <a:gridCol w="1209725">
                  <a:extLst>
                    <a:ext uri="{9D8B030D-6E8A-4147-A177-3AD203B41FA5}">
                      <a16:colId xmlns="" xmlns:a16="http://schemas.microsoft.com/office/drawing/2014/main" val="20002"/>
                    </a:ext>
                  </a:extLst>
                </a:gridCol>
              </a:tblGrid>
              <a:tr h="504050">
                <a:tc>
                  <a:txBody>
                    <a:bodyPr/>
                    <a:lstStyle/>
                    <a:p>
                      <a:endParaRPr dirty="0"/>
                    </a:p>
                  </a:txBody>
                  <a:tcPr marL="91425" marR="91425" marT="91425" marB="91425">
                    <a:solidFill>
                      <a:srgbClr val="C00000"/>
                    </a:solidFill>
                  </a:tcPr>
                </a:tc>
                <a:tc>
                  <a:txBody>
                    <a:bodyPr/>
                    <a:lstStyle/>
                    <a:p>
                      <a:pPr lvl="0" algn="ctr" rtl="0">
                        <a:buSzPct val="25000"/>
                        <a:buNone/>
                      </a:pPr>
                      <a:r>
                        <a:rPr lang="ru-RU"/>
                        <a:t>1,2</a:t>
                      </a:r>
                    </a:p>
                  </a:txBody>
                  <a:tcPr marL="91450" marR="91450" marT="45725" marB="45725" anchor="ctr"/>
                </a:tc>
                <a:tc>
                  <a:txBody>
                    <a:bodyPr/>
                    <a:lstStyle/>
                    <a:p>
                      <a:pPr lvl="0" algn="ctr" rtl="0">
                        <a:buSzPct val="25000"/>
                        <a:buNone/>
                      </a:pPr>
                      <a:r>
                        <a:rPr lang="ru-RU"/>
                        <a:t>3,4</a:t>
                      </a:r>
                    </a:p>
                  </a:txBody>
                  <a:tcPr marL="91450" marR="91450" marT="45725" marB="45725" anchor="ctr"/>
                </a:tc>
                <a:extLst>
                  <a:ext uri="{0D108BD9-81ED-4DB2-BD59-A6C34878D82A}">
                    <a16:rowId xmlns="" xmlns:a16="http://schemas.microsoft.com/office/drawing/2014/main" val="10000"/>
                  </a:ext>
                </a:extLst>
              </a:tr>
              <a:tr h="360050">
                <a:tc>
                  <a:txBody>
                    <a:bodyPr/>
                    <a:lstStyle/>
                    <a:p>
                      <a:pPr lvl="0" algn="ctr" rtl="0">
                        <a:buSzPct val="25000"/>
                        <a:buNone/>
                      </a:pPr>
                      <a:r>
                        <a:rPr lang="ru-RU">
                          <a:solidFill>
                            <a:schemeClr val="lt1"/>
                          </a:solidFill>
                        </a:rPr>
                        <a:t>1,2</a:t>
                      </a:r>
                    </a:p>
                  </a:txBody>
                  <a:tcPr marL="91450" marR="91450" marT="45725" marB="45725" anchor="ctr">
                    <a:solidFill>
                      <a:srgbClr val="C00000"/>
                    </a:solidFill>
                  </a:tcPr>
                </a:tc>
                <a:tc>
                  <a:txBody>
                    <a:bodyPr/>
                    <a:lstStyle/>
                    <a:p>
                      <a:pPr lvl="0" algn="ctr" rtl="0">
                        <a:buSzPct val="25000"/>
                        <a:buNone/>
                      </a:pPr>
                      <a:r>
                        <a:rPr lang="ru-RU"/>
                        <a:t>0</a:t>
                      </a:r>
                    </a:p>
                  </a:txBody>
                  <a:tcPr marL="91450" marR="91450" marT="45725" marB="45725" anchor="ctr"/>
                </a:tc>
                <a:tc>
                  <a:txBody>
                    <a:bodyPr/>
                    <a:lstStyle/>
                    <a:p>
                      <a:pPr lvl="0" algn="ctr" rtl="0">
                        <a:buSzPct val="25000"/>
                        <a:buNone/>
                      </a:pPr>
                      <a:r>
                        <a:rPr lang="ru-RU" dirty="0"/>
                        <a:t>2.50</a:t>
                      </a:r>
                    </a:p>
                  </a:txBody>
                  <a:tcPr marL="91450" marR="91450" marT="45725" marB="45725" anchor="ctr"/>
                </a:tc>
                <a:extLst>
                  <a:ext uri="{0D108BD9-81ED-4DB2-BD59-A6C34878D82A}">
                    <a16:rowId xmlns="" xmlns:a16="http://schemas.microsoft.com/office/drawing/2014/main" val="10001"/>
                  </a:ext>
                </a:extLst>
              </a:tr>
              <a:tr h="426325">
                <a:tc>
                  <a:txBody>
                    <a:bodyPr/>
                    <a:lstStyle/>
                    <a:p>
                      <a:pPr lvl="0" algn="ctr" rtl="0">
                        <a:buSzPct val="25000"/>
                        <a:buNone/>
                      </a:pPr>
                      <a:r>
                        <a:rPr lang="ru-RU">
                          <a:solidFill>
                            <a:schemeClr val="lt1"/>
                          </a:solidFill>
                        </a:rPr>
                        <a:t>3,4</a:t>
                      </a:r>
                    </a:p>
                  </a:txBody>
                  <a:tcPr marL="91450" marR="91450" marT="45725" marB="45725" anchor="ctr">
                    <a:solidFill>
                      <a:srgbClr val="C00000"/>
                    </a:solidFill>
                  </a:tcPr>
                </a:tc>
                <a:tc>
                  <a:txBody>
                    <a:bodyPr/>
                    <a:lstStyle/>
                    <a:p>
                      <a:pPr lvl="0" algn="ctr" rtl="0">
                        <a:buSzPct val="25000"/>
                        <a:buNone/>
                      </a:pPr>
                      <a:r>
                        <a:rPr lang="ru-RU" dirty="0"/>
                        <a:t>2.50</a:t>
                      </a:r>
                    </a:p>
                  </a:txBody>
                  <a:tcPr marL="91450" marR="91450" marT="45725" marB="45725" anchor="ctr"/>
                </a:tc>
                <a:tc>
                  <a:txBody>
                    <a:bodyPr/>
                    <a:lstStyle/>
                    <a:p>
                      <a:pPr lvl="0" algn="ctr" rtl="0">
                        <a:buSzPct val="25000"/>
                        <a:buNone/>
                      </a:pPr>
                      <a:r>
                        <a:rPr lang="ru-RU" dirty="0"/>
                        <a:t>0</a:t>
                      </a:r>
                    </a:p>
                  </a:txBody>
                  <a:tcPr marL="91450" marR="91450" marT="45725" marB="45725"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38473858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hape 279"/>
          <p:cNvSpPr>
            <a:spLocks noChangeArrowheads="1"/>
          </p:cNvSpPr>
          <p:nvPr/>
        </p:nvSpPr>
        <p:spPr bwMode="auto">
          <a:xfrm>
            <a:off x="1979613" y="3284984"/>
            <a:ext cx="5329237" cy="3429000"/>
          </a:xfrm>
          <a:prstGeom prst="rect">
            <a:avLst/>
          </a:prstGeom>
          <a:blipFill dpi="0" rotWithShape="1">
            <a:blip r:embed="rId3"/>
            <a:srcRect/>
            <a:stretch>
              <a:fillRect/>
            </a:stretch>
          </a:blipFill>
          <a:ln w="9525">
            <a:noFill/>
            <a:miter lim="800000"/>
            <a:headEnd/>
            <a:tailEnd/>
          </a:ln>
        </p:spPr>
        <p:txBody>
          <a:bodyPr/>
          <a:lstStyle/>
          <a:p>
            <a:endParaRPr lang="ru-RU"/>
          </a:p>
        </p:txBody>
      </p:sp>
      <p:sp>
        <p:nvSpPr>
          <p:cNvPr id="45058" name="Shape 280"/>
          <p:cNvSpPr txBox="1">
            <a:spLocks noGrp="1"/>
          </p:cNvSpPr>
          <p:nvPr>
            <p:ph type="title"/>
          </p:nvPr>
        </p:nvSpPr>
        <p:spPr>
          <a:xfrm>
            <a:off x="611560" y="116632"/>
            <a:ext cx="8075240" cy="792088"/>
          </a:xfrm>
        </p:spPr>
        <p:txBody>
          <a:bodyPr tIns="45700"/>
          <a:lstStyle/>
          <a:p>
            <a:pPr algn="ctr" eaLnBrk="1" hangingPunct="1">
              <a:spcBef>
                <a:spcPct val="0"/>
              </a:spcBef>
              <a:buClr>
                <a:srgbClr val="696464"/>
              </a:buClr>
              <a:buSzPct val="25000"/>
            </a:pPr>
            <a:r>
              <a:rPr lang="ru-RU" sz="3600" b="1" dirty="0" smtClean="0">
                <a:solidFill>
                  <a:srgbClr val="C00000"/>
                </a:solidFill>
                <a:latin typeface="Arial" charset="0"/>
                <a:cs typeface="Arial" charset="0"/>
              </a:rPr>
              <a:t>Метод ближайшего соседа: шаг 3</a:t>
            </a:r>
          </a:p>
        </p:txBody>
      </p:sp>
      <p:sp>
        <p:nvSpPr>
          <p:cNvPr id="45059" name="Shape 281"/>
          <p:cNvSpPr txBox="1">
            <a:spLocks noGrp="1"/>
          </p:cNvSpPr>
          <p:nvPr>
            <p:ph type="body" idx="1"/>
          </p:nvPr>
        </p:nvSpPr>
        <p:spPr>
          <a:xfrm>
            <a:off x="179388" y="908721"/>
            <a:ext cx="8785225" cy="3167980"/>
          </a:xfrm>
        </p:spPr>
        <p:txBody>
          <a:bodyPr tIns="45700" bIns="45700"/>
          <a:lstStyle/>
          <a:p>
            <a:pPr marL="0" indent="0" eaLnBrk="1" hangingPunct="1">
              <a:spcBef>
                <a:spcPts val="575"/>
              </a:spcBef>
              <a:buSzPct val="25000"/>
              <a:buFontTx/>
              <a:buNone/>
            </a:pPr>
            <a:r>
              <a:rPr lang="ru-RU" sz="2200" b="1" dirty="0" smtClean="0">
                <a:solidFill>
                  <a:srgbClr val="000000"/>
                </a:solidFill>
                <a:latin typeface="Arial" charset="0"/>
                <a:cs typeface="Arial" charset="0"/>
              </a:rPr>
              <a:t>Шаг 3.</a:t>
            </a:r>
            <a:r>
              <a:rPr lang="ru-RU" sz="2200" dirty="0" smtClean="0">
                <a:solidFill>
                  <a:srgbClr val="000000"/>
                </a:solidFill>
                <a:latin typeface="Arial" charset="0"/>
                <a:cs typeface="Arial" charset="0"/>
              </a:rPr>
              <a:t> Кластеры на данном шаге: </a:t>
            </a:r>
            <a:r>
              <a:rPr lang="en-US" sz="2200" dirty="0">
                <a:solidFill>
                  <a:srgbClr val="000000"/>
                </a:solidFill>
                <a:latin typeface="Arial" charset="0"/>
                <a:cs typeface="Arial" charset="0"/>
              </a:rPr>
              <a:t>{</a:t>
            </a:r>
            <a:r>
              <a:rPr lang="en-US" sz="2200" dirty="0" smtClean="0">
                <a:solidFill>
                  <a:srgbClr val="000000"/>
                </a:solidFill>
                <a:latin typeface="Arial" charset="0"/>
                <a:cs typeface="Arial" charset="0"/>
              </a:rPr>
              <a:t>1,2} </a:t>
            </a:r>
            <a:r>
              <a:rPr lang="ru-RU" sz="2200" dirty="0" smtClean="0">
                <a:solidFill>
                  <a:srgbClr val="000000"/>
                </a:solidFill>
                <a:latin typeface="Arial" charset="0"/>
                <a:cs typeface="Arial" charset="0"/>
              </a:rPr>
              <a:t>и </a:t>
            </a:r>
            <a:r>
              <a:rPr lang="en-US" sz="2200" dirty="0" smtClean="0">
                <a:solidFill>
                  <a:srgbClr val="000000"/>
                </a:solidFill>
                <a:latin typeface="Arial" charset="0"/>
                <a:cs typeface="Arial" charset="0"/>
              </a:rPr>
              <a:t>{3,4}</a:t>
            </a:r>
            <a:r>
              <a:rPr lang="ru-RU" sz="2200" dirty="0" smtClean="0">
                <a:solidFill>
                  <a:srgbClr val="000000"/>
                </a:solidFill>
                <a:latin typeface="Arial" charset="0"/>
                <a:cs typeface="Arial" charset="0"/>
              </a:rPr>
              <a:t>. Образование кластеров закончено. Результат классификации методом ближайшего соседа представлен в виде </a:t>
            </a:r>
            <a:r>
              <a:rPr lang="ru-RU" sz="2200" dirty="0" err="1" smtClean="0">
                <a:solidFill>
                  <a:srgbClr val="000000"/>
                </a:solidFill>
                <a:latin typeface="Arial" charset="0"/>
                <a:cs typeface="Arial" charset="0"/>
              </a:rPr>
              <a:t>дендрограммы</a:t>
            </a:r>
            <a:r>
              <a:rPr lang="ru-RU" sz="2200" dirty="0" smtClean="0">
                <a:solidFill>
                  <a:srgbClr val="000000"/>
                </a:solidFill>
                <a:latin typeface="Arial" charset="0"/>
                <a:cs typeface="Arial" charset="0"/>
              </a:rPr>
              <a:t> (см. ниже).</a:t>
            </a:r>
          </a:p>
          <a:p>
            <a:pPr marL="0" indent="0" eaLnBrk="1" hangingPunct="1">
              <a:spcBef>
                <a:spcPts val="575"/>
              </a:spcBef>
              <a:buSzPct val="25000"/>
              <a:buFontTx/>
              <a:buNone/>
            </a:pPr>
            <a:r>
              <a:rPr lang="ru-RU" sz="2200" dirty="0" smtClean="0">
                <a:solidFill>
                  <a:srgbClr val="000000"/>
                </a:solidFill>
                <a:latin typeface="Arial" charset="0"/>
                <a:cs typeface="Arial" charset="0"/>
              </a:rPr>
              <a:t>При использовании метода ближайшего соседа особое внимание следует уделять выбору меры расстояния между объектами. На основе нее формируется начальная матрица расстояний, которая и определяет весь дальнейший процесс классификации.</a:t>
            </a:r>
          </a:p>
        </p:txBody>
      </p:sp>
    </p:spTree>
    <p:extLst>
      <p:ext uri="{BB962C8B-B14F-4D97-AF65-F5344CB8AC3E}">
        <p14:creationId xmlns:p14="http://schemas.microsoft.com/office/powerpoint/2010/main" val="263082301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AE10ECFC6B44FD4FB7FF413CBC0250EC" ma:contentTypeVersion="2" ma:contentTypeDescription="Создание документа." ma:contentTypeScope="" ma:versionID="c47ab34a1b430d407b6ab72e0e10db68">
  <xsd:schema xmlns:xsd="http://www.w3.org/2001/XMLSchema" xmlns:xs="http://www.w3.org/2001/XMLSchema" xmlns:p="http://schemas.microsoft.com/office/2006/metadata/properties" xmlns:ns2="45118522-ec33-41fb-b649-5c267028eae1" targetNamespace="http://schemas.microsoft.com/office/2006/metadata/properties" ma:root="true" ma:fieldsID="7ddd8089d9fd05d84e96afdaf66ce207" ns2:_="">
    <xsd:import namespace="45118522-ec33-41fb-b649-5c267028eae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118522-ec33-41fb-b649-5c267028ea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97B196-2B96-4080-9CA5-5D9AD7F9A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118522-ec33-41fb-b649-5c267028ea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9B2361-7AC5-4EA8-9717-C4C83AB04E9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14AD618-9BC6-40BC-9325-06D41690F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1142</TotalTime>
  <Words>1080</Words>
  <Application>Microsoft Office PowerPoint</Application>
  <PresentationFormat>Экран (4:3)</PresentationFormat>
  <Paragraphs>136</Paragraphs>
  <Slides>13</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Times New Roman</vt:lpstr>
      <vt:lpstr>Тема Office</vt:lpstr>
      <vt:lpstr>4. Лабораторный практикум: Применение методов кластеризации</vt:lpstr>
      <vt:lpstr>Постановка задачи</vt:lpstr>
      <vt:lpstr>Продолжение постановки задачи</vt:lpstr>
      <vt:lpstr>Задача определения принадлежности кластеру EM-методом </vt:lpstr>
      <vt:lpstr>Иерархический агломеративный метод кластеризации: Расстояние между кластерами по методу ближайшего соседа или одиночной связи</vt:lpstr>
      <vt:lpstr>Матрица расстояний между объектами</vt:lpstr>
      <vt:lpstr>Метод ближайшего соседа: шаг 1</vt:lpstr>
      <vt:lpstr>Метод ближайшего соседа: шаг 2</vt:lpstr>
      <vt:lpstr>Метод ближайшего соседа: шаг 3</vt:lpstr>
      <vt:lpstr>Метод наиболее удаленных соседей или метод полной связи</vt:lpstr>
      <vt:lpstr>Расстояние между кластерами по методу наиболее удаленных соседей: шаг 1</vt:lpstr>
      <vt:lpstr>Метод наиболее удаленных соседей: шаг 2</vt:lpstr>
      <vt:lpstr>Метод наиболее удаленных соседей: шаг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Задание: Применение байесовского классификатора в программе Weka</dc:title>
  <dc:creator>1</dc:creator>
  <cp:lastModifiedBy>Виноградов Владимир Иванович</cp:lastModifiedBy>
  <cp:revision>50</cp:revision>
  <dcterms:created xsi:type="dcterms:W3CDTF">2016-10-06T10:14:48Z</dcterms:created>
  <dcterms:modified xsi:type="dcterms:W3CDTF">2021-11-08T11:54:52Z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0x010100AE10ECFC6B44FD4FB7FF413CBC0250EC</vt:lpwstr>
  </property>
</Properties>
</file>