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45" autoAdjust="0"/>
    <p:restoredTop sz="94660"/>
  </p:normalViewPr>
  <p:slideViewPr>
    <p:cSldViewPr snapToGrid="0">
      <p:cViewPr varScale="1">
        <p:scale>
          <a:sx n="72" d="100"/>
          <a:sy n="72" d="100"/>
        </p:scale>
        <p:origin x="6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6104-0AFA-3680-F19E-DE304FA0E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97A83C14-428E-735A-671D-9AD287DD87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315F674B-EA63-0932-6396-1CE87B2FD27E}"/>
              </a:ext>
            </a:extLst>
          </p:cNvPr>
          <p:cNvSpPr>
            <a:spLocks noGrp="1"/>
          </p:cNvSpPr>
          <p:nvPr>
            <p:ph type="dt" sz="half" idx="10"/>
          </p:nvPr>
        </p:nvSpPr>
        <p:spPr/>
        <p:txBody>
          <a:bodyPr/>
          <a:lstStyle/>
          <a:p>
            <a:fld id="{77EB3628-A12A-40BC-AEEA-9D3CE57F593A}" type="datetimeFigureOut">
              <a:rPr lang="en-MY" smtClean="0"/>
              <a:t>22/2/2023</a:t>
            </a:fld>
            <a:endParaRPr lang="en-MY"/>
          </a:p>
        </p:txBody>
      </p:sp>
      <p:sp>
        <p:nvSpPr>
          <p:cNvPr id="5" name="Footer Placeholder 4">
            <a:extLst>
              <a:ext uri="{FF2B5EF4-FFF2-40B4-BE49-F238E27FC236}">
                <a16:creationId xmlns:a16="http://schemas.microsoft.com/office/drawing/2014/main" id="{C64E4EEC-3C47-9C5A-089C-13423768109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F493E80-9D97-4B44-16D0-FB119880D029}"/>
              </a:ext>
            </a:extLst>
          </p:cNvPr>
          <p:cNvSpPr>
            <a:spLocks noGrp="1"/>
          </p:cNvSpPr>
          <p:nvPr>
            <p:ph type="sldNum" sz="quarter" idx="12"/>
          </p:nvPr>
        </p:nvSpPr>
        <p:spPr/>
        <p:txBody>
          <a:bodyPr/>
          <a:lstStyle/>
          <a:p>
            <a:fld id="{897FCE30-A4A0-4144-B8BB-32C812D6007E}" type="slidenum">
              <a:rPr lang="en-MY" smtClean="0"/>
              <a:t>‹#›</a:t>
            </a:fld>
            <a:endParaRPr lang="en-MY"/>
          </a:p>
        </p:txBody>
      </p:sp>
    </p:spTree>
    <p:extLst>
      <p:ext uri="{BB962C8B-B14F-4D97-AF65-F5344CB8AC3E}">
        <p14:creationId xmlns:p14="http://schemas.microsoft.com/office/powerpoint/2010/main" val="225134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3D54-5F30-AC13-3980-095FF4E73DC3}"/>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E04F1A4-0E1B-B68F-284E-66E29CBAEB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DEE62F2-2B3E-10E0-346A-1C8213741C27}"/>
              </a:ext>
            </a:extLst>
          </p:cNvPr>
          <p:cNvSpPr>
            <a:spLocks noGrp="1"/>
          </p:cNvSpPr>
          <p:nvPr>
            <p:ph type="dt" sz="half" idx="10"/>
          </p:nvPr>
        </p:nvSpPr>
        <p:spPr/>
        <p:txBody>
          <a:bodyPr/>
          <a:lstStyle/>
          <a:p>
            <a:fld id="{77EB3628-A12A-40BC-AEEA-9D3CE57F593A}" type="datetimeFigureOut">
              <a:rPr lang="en-MY" smtClean="0"/>
              <a:t>22/2/2023</a:t>
            </a:fld>
            <a:endParaRPr lang="en-MY"/>
          </a:p>
        </p:txBody>
      </p:sp>
      <p:sp>
        <p:nvSpPr>
          <p:cNvPr id="5" name="Footer Placeholder 4">
            <a:extLst>
              <a:ext uri="{FF2B5EF4-FFF2-40B4-BE49-F238E27FC236}">
                <a16:creationId xmlns:a16="http://schemas.microsoft.com/office/drawing/2014/main" id="{DA65520C-8D14-10C6-2554-773DAE6F7FF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3EA6FFD-5B0A-1568-38AA-4DD19C7DB1FE}"/>
              </a:ext>
            </a:extLst>
          </p:cNvPr>
          <p:cNvSpPr>
            <a:spLocks noGrp="1"/>
          </p:cNvSpPr>
          <p:nvPr>
            <p:ph type="sldNum" sz="quarter" idx="12"/>
          </p:nvPr>
        </p:nvSpPr>
        <p:spPr/>
        <p:txBody>
          <a:bodyPr/>
          <a:lstStyle/>
          <a:p>
            <a:fld id="{897FCE30-A4A0-4144-B8BB-32C812D6007E}" type="slidenum">
              <a:rPr lang="en-MY" smtClean="0"/>
              <a:t>‹#›</a:t>
            </a:fld>
            <a:endParaRPr lang="en-MY"/>
          </a:p>
        </p:txBody>
      </p:sp>
    </p:spTree>
    <p:extLst>
      <p:ext uri="{BB962C8B-B14F-4D97-AF65-F5344CB8AC3E}">
        <p14:creationId xmlns:p14="http://schemas.microsoft.com/office/powerpoint/2010/main" val="275586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2F7981-591E-0FE0-B296-FCBD2804B2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3D11487-38B8-ADA7-7720-6ABBB5BC74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293428E-E1C8-2769-4977-D60D32D82F64}"/>
              </a:ext>
            </a:extLst>
          </p:cNvPr>
          <p:cNvSpPr>
            <a:spLocks noGrp="1"/>
          </p:cNvSpPr>
          <p:nvPr>
            <p:ph type="dt" sz="half" idx="10"/>
          </p:nvPr>
        </p:nvSpPr>
        <p:spPr/>
        <p:txBody>
          <a:bodyPr/>
          <a:lstStyle/>
          <a:p>
            <a:fld id="{77EB3628-A12A-40BC-AEEA-9D3CE57F593A}" type="datetimeFigureOut">
              <a:rPr lang="en-MY" smtClean="0"/>
              <a:t>22/2/2023</a:t>
            </a:fld>
            <a:endParaRPr lang="en-MY"/>
          </a:p>
        </p:txBody>
      </p:sp>
      <p:sp>
        <p:nvSpPr>
          <p:cNvPr id="5" name="Footer Placeholder 4">
            <a:extLst>
              <a:ext uri="{FF2B5EF4-FFF2-40B4-BE49-F238E27FC236}">
                <a16:creationId xmlns:a16="http://schemas.microsoft.com/office/drawing/2014/main" id="{A74185E5-84F6-B93A-AF40-F561B3C7351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1A3070C-8575-0485-D71D-CB52DAB7F78A}"/>
              </a:ext>
            </a:extLst>
          </p:cNvPr>
          <p:cNvSpPr>
            <a:spLocks noGrp="1"/>
          </p:cNvSpPr>
          <p:nvPr>
            <p:ph type="sldNum" sz="quarter" idx="12"/>
          </p:nvPr>
        </p:nvSpPr>
        <p:spPr/>
        <p:txBody>
          <a:bodyPr/>
          <a:lstStyle/>
          <a:p>
            <a:fld id="{897FCE30-A4A0-4144-B8BB-32C812D6007E}" type="slidenum">
              <a:rPr lang="en-MY" smtClean="0"/>
              <a:t>‹#›</a:t>
            </a:fld>
            <a:endParaRPr lang="en-MY"/>
          </a:p>
        </p:txBody>
      </p:sp>
    </p:spTree>
    <p:extLst>
      <p:ext uri="{BB962C8B-B14F-4D97-AF65-F5344CB8AC3E}">
        <p14:creationId xmlns:p14="http://schemas.microsoft.com/office/powerpoint/2010/main" val="418991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EC20-4F33-35CA-3026-8CEFB6846A9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1B7C7F4-D657-441A-3FA1-D876015B4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31B9ACB-D12B-C6B8-2DE4-A618B0F69F90}"/>
              </a:ext>
            </a:extLst>
          </p:cNvPr>
          <p:cNvSpPr>
            <a:spLocks noGrp="1"/>
          </p:cNvSpPr>
          <p:nvPr>
            <p:ph type="dt" sz="half" idx="10"/>
          </p:nvPr>
        </p:nvSpPr>
        <p:spPr/>
        <p:txBody>
          <a:bodyPr/>
          <a:lstStyle/>
          <a:p>
            <a:fld id="{77EB3628-A12A-40BC-AEEA-9D3CE57F593A}" type="datetimeFigureOut">
              <a:rPr lang="en-MY" smtClean="0"/>
              <a:t>22/2/2023</a:t>
            </a:fld>
            <a:endParaRPr lang="en-MY"/>
          </a:p>
        </p:txBody>
      </p:sp>
      <p:sp>
        <p:nvSpPr>
          <p:cNvPr id="5" name="Footer Placeholder 4">
            <a:extLst>
              <a:ext uri="{FF2B5EF4-FFF2-40B4-BE49-F238E27FC236}">
                <a16:creationId xmlns:a16="http://schemas.microsoft.com/office/drawing/2014/main" id="{2A02E5D3-5D5D-87D7-EAF3-32A87B87275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5AC62B2-F10D-AF26-CF5D-BF391B6C992D}"/>
              </a:ext>
            </a:extLst>
          </p:cNvPr>
          <p:cNvSpPr>
            <a:spLocks noGrp="1"/>
          </p:cNvSpPr>
          <p:nvPr>
            <p:ph type="sldNum" sz="quarter" idx="12"/>
          </p:nvPr>
        </p:nvSpPr>
        <p:spPr/>
        <p:txBody>
          <a:bodyPr/>
          <a:lstStyle/>
          <a:p>
            <a:fld id="{897FCE30-A4A0-4144-B8BB-32C812D6007E}" type="slidenum">
              <a:rPr lang="en-MY" smtClean="0"/>
              <a:t>‹#›</a:t>
            </a:fld>
            <a:endParaRPr lang="en-MY"/>
          </a:p>
        </p:txBody>
      </p:sp>
    </p:spTree>
    <p:extLst>
      <p:ext uri="{BB962C8B-B14F-4D97-AF65-F5344CB8AC3E}">
        <p14:creationId xmlns:p14="http://schemas.microsoft.com/office/powerpoint/2010/main" val="320149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1C84-A7CF-CD3F-C9E7-27EED96E2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14E6BAD9-A8D0-0842-A1A3-BD1EC32262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53C01-3B17-8CC2-8F3A-292A97E19FF2}"/>
              </a:ext>
            </a:extLst>
          </p:cNvPr>
          <p:cNvSpPr>
            <a:spLocks noGrp="1"/>
          </p:cNvSpPr>
          <p:nvPr>
            <p:ph type="dt" sz="half" idx="10"/>
          </p:nvPr>
        </p:nvSpPr>
        <p:spPr/>
        <p:txBody>
          <a:bodyPr/>
          <a:lstStyle/>
          <a:p>
            <a:fld id="{77EB3628-A12A-40BC-AEEA-9D3CE57F593A}" type="datetimeFigureOut">
              <a:rPr lang="en-MY" smtClean="0"/>
              <a:t>22/2/2023</a:t>
            </a:fld>
            <a:endParaRPr lang="en-MY"/>
          </a:p>
        </p:txBody>
      </p:sp>
      <p:sp>
        <p:nvSpPr>
          <p:cNvPr id="5" name="Footer Placeholder 4">
            <a:extLst>
              <a:ext uri="{FF2B5EF4-FFF2-40B4-BE49-F238E27FC236}">
                <a16:creationId xmlns:a16="http://schemas.microsoft.com/office/drawing/2014/main" id="{EF542797-E121-20FB-E0B2-9B314213468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FC74801-3BC3-A05D-E9FF-0FBD10DE2218}"/>
              </a:ext>
            </a:extLst>
          </p:cNvPr>
          <p:cNvSpPr>
            <a:spLocks noGrp="1"/>
          </p:cNvSpPr>
          <p:nvPr>
            <p:ph type="sldNum" sz="quarter" idx="12"/>
          </p:nvPr>
        </p:nvSpPr>
        <p:spPr/>
        <p:txBody>
          <a:bodyPr/>
          <a:lstStyle/>
          <a:p>
            <a:fld id="{897FCE30-A4A0-4144-B8BB-32C812D6007E}" type="slidenum">
              <a:rPr lang="en-MY" smtClean="0"/>
              <a:t>‹#›</a:t>
            </a:fld>
            <a:endParaRPr lang="en-MY"/>
          </a:p>
        </p:txBody>
      </p:sp>
    </p:spTree>
    <p:extLst>
      <p:ext uri="{BB962C8B-B14F-4D97-AF65-F5344CB8AC3E}">
        <p14:creationId xmlns:p14="http://schemas.microsoft.com/office/powerpoint/2010/main" val="197559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C521-97C1-FA29-B823-99E4CF97AA0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21DA50C-EB61-E253-6758-08F9282ECD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D1AC6667-2B90-29D2-E2F0-D6901BACCD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AFD33437-BF5C-EFB4-6DF6-41DE3D85C52F}"/>
              </a:ext>
            </a:extLst>
          </p:cNvPr>
          <p:cNvSpPr>
            <a:spLocks noGrp="1"/>
          </p:cNvSpPr>
          <p:nvPr>
            <p:ph type="dt" sz="half" idx="10"/>
          </p:nvPr>
        </p:nvSpPr>
        <p:spPr/>
        <p:txBody>
          <a:bodyPr/>
          <a:lstStyle/>
          <a:p>
            <a:fld id="{77EB3628-A12A-40BC-AEEA-9D3CE57F593A}" type="datetimeFigureOut">
              <a:rPr lang="en-MY" smtClean="0"/>
              <a:t>22/2/2023</a:t>
            </a:fld>
            <a:endParaRPr lang="en-MY"/>
          </a:p>
        </p:txBody>
      </p:sp>
      <p:sp>
        <p:nvSpPr>
          <p:cNvPr id="6" name="Footer Placeholder 5">
            <a:extLst>
              <a:ext uri="{FF2B5EF4-FFF2-40B4-BE49-F238E27FC236}">
                <a16:creationId xmlns:a16="http://schemas.microsoft.com/office/drawing/2014/main" id="{C685A8A4-3EC3-A031-5AC3-E1082B754B4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0074BF8-DB38-5AC9-31A6-44238EE203AA}"/>
              </a:ext>
            </a:extLst>
          </p:cNvPr>
          <p:cNvSpPr>
            <a:spLocks noGrp="1"/>
          </p:cNvSpPr>
          <p:nvPr>
            <p:ph type="sldNum" sz="quarter" idx="12"/>
          </p:nvPr>
        </p:nvSpPr>
        <p:spPr/>
        <p:txBody>
          <a:bodyPr/>
          <a:lstStyle/>
          <a:p>
            <a:fld id="{897FCE30-A4A0-4144-B8BB-32C812D6007E}" type="slidenum">
              <a:rPr lang="en-MY" smtClean="0"/>
              <a:t>‹#›</a:t>
            </a:fld>
            <a:endParaRPr lang="en-MY"/>
          </a:p>
        </p:txBody>
      </p:sp>
    </p:spTree>
    <p:extLst>
      <p:ext uri="{BB962C8B-B14F-4D97-AF65-F5344CB8AC3E}">
        <p14:creationId xmlns:p14="http://schemas.microsoft.com/office/powerpoint/2010/main" val="48566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5D48-F49B-8BC4-FC45-B6C374CC9FA6}"/>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C56B6484-6831-0F83-7F38-7E3A5CEC2B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66228-1E0D-7131-C15E-498F9C536C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8A2E7D19-ECFB-F70D-D1EB-55CF31593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5BE01-96BB-B79D-7939-47193690F0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083FF6C4-FBBE-AEF7-9ADE-2942BCF27122}"/>
              </a:ext>
            </a:extLst>
          </p:cNvPr>
          <p:cNvSpPr>
            <a:spLocks noGrp="1"/>
          </p:cNvSpPr>
          <p:nvPr>
            <p:ph type="dt" sz="half" idx="10"/>
          </p:nvPr>
        </p:nvSpPr>
        <p:spPr/>
        <p:txBody>
          <a:bodyPr/>
          <a:lstStyle/>
          <a:p>
            <a:fld id="{77EB3628-A12A-40BC-AEEA-9D3CE57F593A}" type="datetimeFigureOut">
              <a:rPr lang="en-MY" smtClean="0"/>
              <a:t>22/2/2023</a:t>
            </a:fld>
            <a:endParaRPr lang="en-MY"/>
          </a:p>
        </p:txBody>
      </p:sp>
      <p:sp>
        <p:nvSpPr>
          <p:cNvPr id="8" name="Footer Placeholder 7">
            <a:extLst>
              <a:ext uri="{FF2B5EF4-FFF2-40B4-BE49-F238E27FC236}">
                <a16:creationId xmlns:a16="http://schemas.microsoft.com/office/drawing/2014/main" id="{7DF7AB94-2053-5732-5633-498B219EC219}"/>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D773896-BDF2-A611-599F-94193F20BE69}"/>
              </a:ext>
            </a:extLst>
          </p:cNvPr>
          <p:cNvSpPr>
            <a:spLocks noGrp="1"/>
          </p:cNvSpPr>
          <p:nvPr>
            <p:ph type="sldNum" sz="quarter" idx="12"/>
          </p:nvPr>
        </p:nvSpPr>
        <p:spPr/>
        <p:txBody>
          <a:bodyPr/>
          <a:lstStyle/>
          <a:p>
            <a:fld id="{897FCE30-A4A0-4144-B8BB-32C812D6007E}" type="slidenum">
              <a:rPr lang="en-MY" smtClean="0"/>
              <a:t>‹#›</a:t>
            </a:fld>
            <a:endParaRPr lang="en-MY"/>
          </a:p>
        </p:txBody>
      </p:sp>
    </p:spTree>
    <p:extLst>
      <p:ext uri="{BB962C8B-B14F-4D97-AF65-F5344CB8AC3E}">
        <p14:creationId xmlns:p14="http://schemas.microsoft.com/office/powerpoint/2010/main" val="76525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EAE9-3068-9342-12D6-337471A490D1}"/>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12B241E0-DD9D-6437-92E0-4EBF1F493327}"/>
              </a:ext>
            </a:extLst>
          </p:cNvPr>
          <p:cNvSpPr>
            <a:spLocks noGrp="1"/>
          </p:cNvSpPr>
          <p:nvPr>
            <p:ph type="dt" sz="half" idx="10"/>
          </p:nvPr>
        </p:nvSpPr>
        <p:spPr/>
        <p:txBody>
          <a:bodyPr/>
          <a:lstStyle/>
          <a:p>
            <a:fld id="{77EB3628-A12A-40BC-AEEA-9D3CE57F593A}" type="datetimeFigureOut">
              <a:rPr lang="en-MY" smtClean="0"/>
              <a:t>22/2/2023</a:t>
            </a:fld>
            <a:endParaRPr lang="en-MY"/>
          </a:p>
        </p:txBody>
      </p:sp>
      <p:sp>
        <p:nvSpPr>
          <p:cNvPr id="4" name="Footer Placeholder 3">
            <a:extLst>
              <a:ext uri="{FF2B5EF4-FFF2-40B4-BE49-F238E27FC236}">
                <a16:creationId xmlns:a16="http://schemas.microsoft.com/office/drawing/2014/main" id="{E931C297-A2AD-6036-86FD-F280A3674D6F}"/>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DF06C0C9-A0BE-044E-4BB2-C771A3135792}"/>
              </a:ext>
            </a:extLst>
          </p:cNvPr>
          <p:cNvSpPr>
            <a:spLocks noGrp="1"/>
          </p:cNvSpPr>
          <p:nvPr>
            <p:ph type="sldNum" sz="quarter" idx="12"/>
          </p:nvPr>
        </p:nvSpPr>
        <p:spPr/>
        <p:txBody>
          <a:bodyPr/>
          <a:lstStyle/>
          <a:p>
            <a:fld id="{897FCE30-A4A0-4144-B8BB-32C812D6007E}" type="slidenum">
              <a:rPr lang="en-MY" smtClean="0"/>
              <a:t>‹#›</a:t>
            </a:fld>
            <a:endParaRPr lang="en-MY"/>
          </a:p>
        </p:txBody>
      </p:sp>
    </p:spTree>
    <p:extLst>
      <p:ext uri="{BB962C8B-B14F-4D97-AF65-F5344CB8AC3E}">
        <p14:creationId xmlns:p14="http://schemas.microsoft.com/office/powerpoint/2010/main" val="416258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20D75B-E26A-4225-4748-1426C9DDDA5D}"/>
              </a:ext>
            </a:extLst>
          </p:cNvPr>
          <p:cNvSpPr>
            <a:spLocks noGrp="1"/>
          </p:cNvSpPr>
          <p:nvPr>
            <p:ph type="dt" sz="half" idx="10"/>
          </p:nvPr>
        </p:nvSpPr>
        <p:spPr/>
        <p:txBody>
          <a:bodyPr/>
          <a:lstStyle/>
          <a:p>
            <a:fld id="{77EB3628-A12A-40BC-AEEA-9D3CE57F593A}" type="datetimeFigureOut">
              <a:rPr lang="en-MY" smtClean="0"/>
              <a:t>22/2/2023</a:t>
            </a:fld>
            <a:endParaRPr lang="en-MY"/>
          </a:p>
        </p:txBody>
      </p:sp>
      <p:sp>
        <p:nvSpPr>
          <p:cNvPr id="3" name="Footer Placeholder 2">
            <a:extLst>
              <a:ext uri="{FF2B5EF4-FFF2-40B4-BE49-F238E27FC236}">
                <a16:creationId xmlns:a16="http://schemas.microsoft.com/office/drawing/2014/main" id="{CAC1089C-6F14-91DC-BF7C-60DFC4A00BBB}"/>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ECB58910-D300-3E2D-051C-12F61106DA48}"/>
              </a:ext>
            </a:extLst>
          </p:cNvPr>
          <p:cNvSpPr>
            <a:spLocks noGrp="1"/>
          </p:cNvSpPr>
          <p:nvPr>
            <p:ph type="sldNum" sz="quarter" idx="12"/>
          </p:nvPr>
        </p:nvSpPr>
        <p:spPr/>
        <p:txBody>
          <a:bodyPr/>
          <a:lstStyle/>
          <a:p>
            <a:fld id="{897FCE30-A4A0-4144-B8BB-32C812D6007E}" type="slidenum">
              <a:rPr lang="en-MY" smtClean="0"/>
              <a:t>‹#›</a:t>
            </a:fld>
            <a:endParaRPr lang="en-MY"/>
          </a:p>
        </p:txBody>
      </p:sp>
    </p:spTree>
    <p:extLst>
      <p:ext uri="{BB962C8B-B14F-4D97-AF65-F5344CB8AC3E}">
        <p14:creationId xmlns:p14="http://schemas.microsoft.com/office/powerpoint/2010/main" val="2928520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61C1-12A3-CE8B-A7DF-8B7DAAB60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9B5E63D0-9935-0BD9-64F5-AD323CF2D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A55D4CDB-4541-26C8-1945-11ACEA710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0D2A3-5635-DDB8-EAD7-9C031FCFEEFC}"/>
              </a:ext>
            </a:extLst>
          </p:cNvPr>
          <p:cNvSpPr>
            <a:spLocks noGrp="1"/>
          </p:cNvSpPr>
          <p:nvPr>
            <p:ph type="dt" sz="half" idx="10"/>
          </p:nvPr>
        </p:nvSpPr>
        <p:spPr/>
        <p:txBody>
          <a:bodyPr/>
          <a:lstStyle/>
          <a:p>
            <a:fld id="{77EB3628-A12A-40BC-AEEA-9D3CE57F593A}" type="datetimeFigureOut">
              <a:rPr lang="en-MY" smtClean="0"/>
              <a:t>22/2/2023</a:t>
            </a:fld>
            <a:endParaRPr lang="en-MY"/>
          </a:p>
        </p:txBody>
      </p:sp>
      <p:sp>
        <p:nvSpPr>
          <p:cNvPr id="6" name="Footer Placeholder 5">
            <a:extLst>
              <a:ext uri="{FF2B5EF4-FFF2-40B4-BE49-F238E27FC236}">
                <a16:creationId xmlns:a16="http://schemas.microsoft.com/office/drawing/2014/main" id="{A651A351-E91A-C497-21D9-B8854C96C35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EED139E-C7CA-106E-7DE6-41FE0718F20A}"/>
              </a:ext>
            </a:extLst>
          </p:cNvPr>
          <p:cNvSpPr>
            <a:spLocks noGrp="1"/>
          </p:cNvSpPr>
          <p:nvPr>
            <p:ph type="sldNum" sz="quarter" idx="12"/>
          </p:nvPr>
        </p:nvSpPr>
        <p:spPr/>
        <p:txBody>
          <a:bodyPr/>
          <a:lstStyle/>
          <a:p>
            <a:fld id="{897FCE30-A4A0-4144-B8BB-32C812D6007E}" type="slidenum">
              <a:rPr lang="en-MY" smtClean="0"/>
              <a:t>‹#›</a:t>
            </a:fld>
            <a:endParaRPr lang="en-MY"/>
          </a:p>
        </p:txBody>
      </p:sp>
    </p:spTree>
    <p:extLst>
      <p:ext uri="{BB962C8B-B14F-4D97-AF65-F5344CB8AC3E}">
        <p14:creationId xmlns:p14="http://schemas.microsoft.com/office/powerpoint/2010/main" val="163563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E824-985E-3B81-4A7C-B4D833A42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A1CF499D-6712-0FB1-6C53-FE73E1766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C10FCA11-0EF1-905C-62F6-5D134AFE8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EB5D9-78ED-E24A-D01A-293FD813BDEC}"/>
              </a:ext>
            </a:extLst>
          </p:cNvPr>
          <p:cNvSpPr>
            <a:spLocks noGrp="1"/>
          </p:cNvSpPr>
          <p:nvPr>
            <p:ph type="dt" sz="half" idx="10"/>
          </p:nvPr>
        </p:nvSpPr>
        <p:spPr/>
        <p:txBody>
          <a:bodyPr/>
          <a:lstStyle/>
          <a:p>
            <a:fld id="{77EB3628-A12A-40BC-AEEA-9D3CE57F593A}" type="datetimeFigureOut">
              <a:rPr lang="en-MY" smtClean="0"/>
              <a:t>22/2/2023</a:t>
            </a:fld>
            <a:endParaRPr lang="en-MY"/>
          </a:p>
        </p:txBody>
      </p:sp>
      <p:sp>
        <p:nvSpPr>
          <p:cNvPr id="6" name="Footer Placeholder 5">
            <a:extLst>
              <a:ext uri="{FF2B5EF4-FFF2-40B4-BE49-F238E27FC236}">
                <a16:creationId xmlns:a16="http://schemas.microsoft.com/office/drawing/2014/main" id="{FD2664E5-E25C-CDF0-5970-D0B26870798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6AE0D18-6B8C-B01A-EFAB-9E51ABEE0336}"/>
              </a:ext>
            </a:extLst>
          </p:cNvPr>
          <p:cNvSpPr>
            <a:spLocks noGrp="1"/>
          </p:cNvSpPr>
          <p:nvPr>
            <p:ph type="sldNum" sz="quarter" idx="12"/>
          </p:nvPr>
        </p:nvSpPr>
        <p:spPr/>
        <p:txBody>
          <a:bodyPr/>
          <a:lstStyle/>
          <a:p>
            <a:fld id="{897FCE30-A4A0-4144-B8BB-32C812D6007E}" type="slidenum">
              <a:rPr lang="en-MY" smtClean="0"/>
              <a:t>‹#›</a:t>
            </a:fld>
            <a:endParaRPr lang="en-MY"/>
          </a:p>
        </p:txBody>
      </p:sp>
    </p:spTree>
    <p:extLst>
      <p:ext uri="{BB962C8B-B14F-4D97-AF65-F5344CB8AC3E}">
        <p14:creationId xmlns:p14="http://schemas.microsoft.com/office/powerpoint/2010/main" val="292305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40C3-3AEE-2857-B415-7BD31B7AC4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2EA4188-49AE-8D91-9F53-C00E80891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C6332C2-9F16-5BF6-DFF6-B5E2D5C550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B3628-A12A-40BC-AEEA-9D3CE57F593A}" type="datetimeFigureOut">
              <a:rPr lang="en-MY" smtClean="0"/>
              <a:t>22/2/2023</a:t>
            </a:fld>
            <a:endParaRPr lang="en-MY"/>
          </a:p>
        </p:txBody>
      </p:sp>
      <p:sp>
        <p:nvSpPr>
          <p:cNvPr id="5" name="Footer Placeholder 4">
            <a:extLst>
              <a:ext uri="{FF2B5EF4-FFF2-40B4-BE49-F238E27FC236}">
                <a16:creationId xmlns:a16="http://schemas.microsoft.com/office/drawing/2014/main" id="{E69092DE-F828-009D-1CEF-090973823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A737F4FD-F776-0B23-2503-18144D4A3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FCE30-A4A0-4144-B8BB-32C812D6007E}" type="slidenum">
              <a:rPr lang="en-MY" smtClean="0"/>
              <a:t>‹#›</a:t>
            </a:fld>
            <a:endParaRPr lang="en-MY"/>
          </a:p>
        </p:txBody>
      </p:sp>
    </p:spTree>
    <p:extLst>
      <p:ext uri="{BB962C8B-B14F-4D97-AF65-F5344CB8AC3E}">
        <p14:creationId xmlns:p14="http://schemas.microsoft.com/office/powerpoint/2010/main" val="1244973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2BD2-A610-A85D-DA3F-A05003FE0A72}"/>
              </a:ext>
            </a:extLst>
          </p:cNvPr>
          <p:cNvSpPr>
            <a:spLocks noGrp="1"/>
          </p:cNvSpPr>
          <p:nvPr>
            <p:ph type="ctrTitle"/>
          </p:nvPr>
        </p:nvSpPr>
        <p:spPr/>
        <p:txBody>
          <a:bodyPr>
            <a:normAutofit fontScale="90000"/>
          </a:bodyPr>
          <a:lstStyle/>
          <a:p>
            <a:r>
              <a:rPr lang="en-MY" dirty="0"/>
              <a:t>MICARE’S ANTI BRIBERY AND ANTI CORRUPTION TRAINING MODULE</a:t>
            </a:r>
          </a:p>
        </p:txBody>
      </p:sp>
    </p:spTree>
    <p:extLst>
      <p:ext uri="{BB962C8B-B14F-4D97-AF65-F5344CB8AC3E}">
        <p14:creationId xmlns:p14="http://schemas.microsoft.com/office/powerpoint/2010/main" val="762192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97289-8198-79D9-07DB-FF839AD03BF3}"/>
              </a:ext>
            </a:extLst>
          </p:cNvPr>
          <p:cNvSpPr>
            <a:spLocks noGrp="1"/>
          </p:cNvSpPr>
          <p:nvPr>
            <p:ph idx="1"/>
          </p:nvPr>
        </p:nvSpPr>
        <p:spPr>
          <a:xfrm>
            <a:off x="408214" y="391886"/>
            <a:ext cx="10945586" cy="5785077"/>
          </a:xfrm>
        </p:spPr>
        <p:txBody>
          <a:bodyPr>
            <a:normAutofit fontScale="92500" lnSpcReduction="10000"/>
          </a:bodyPr>
          <a:lstStyle/>
          <a:p>
            <a:pPr marL="0" indent="0" algn="just">
              <a:lnSpc>
                <a:spcPct val="107000"/>
              </a:lnSpc>
              <a:buNone/>
            </a:pPr>
            <a:r>
              <a:rPr lang="en-MY" sz="2400" dirty="0">
                <a:effectLst/>
                <a:ea typeface="Calibri" panose="020F0502020204030204" pitchFamily="34" charset="0"/>
                <a:cs typeface="Times New Roman" panose="02020603050405020304" pitchFamily="18" charset="0"/>
              </a:rPr>
              <a:t>In the circumstances above, Personnel and directors are expected to immediately report and record the gift in the following manner:</a:t>
            </a:r>
          </a:p>
          <a:p>
            <a:pPr marL="1143000" lvl="2" indent="-228600" algn="just">
              <a:lnSpc>
                <a:spcPct val="107000"/>
              </a:lnSpc>
              <a:buSzPts val="1000"/>
              <a:buFont typeface="Arial" panose="020B0604020202020204" pitchFamily="34" charset="0"/>
              <a:buAutoNum type="alphaLcParenBoth"/>
            </a:pPr>
            <a:r>
              <a:rPr lang="en-MY" sz="2400" dirty="0">
                <a:effectLst/>
                <a:ea typeface="Cambria" panose="02040503050406030204" pitchFamily="18" charset="0"/>
                <a:cs typeface="Times New Roman" panose="02020603050405020304" pitchFamily="18" charset="0"/>
              </a:rPr>
              <a:t>Complete the ‘Gifts, Entertainment and Corporate Hospitality Form’ in the format in Appendix A hereto;</a:t>
            </a:r>
          </a:p>
          <a:p>
            <a:pPr marL="1143000" lvl="2" indent="-228600" defTabSz="873125">
              <a:lnSpc>
                <a:spcPct val="107000"/>
              </a:lnSpc>
              <a:spcAft>
                <a:spcPts val="800"/>
              </a:spcAft>
              <a:buSzPts val="1000"/>
              <a:buFont typeface="Arial" panose="020B0604020202020204" pitchFamily="34" charset="0"/>
              <a:buAutoNum type="alphaLcParenBoth"/>
            </a:pPr>
            <a:r>
              <a:rPr lang="en-MY" sz="2400" dirty="0">
                <a:effectLst/>
                <a:ea typeface="Cambria" panose="02040503050406030204" pitchFamily="18" charset="0"/>
                <a:cs typeface="Times New Roman" panose="02020603050405020304" pitchFamily="18" charset="0"/>
              </a:rPr>
              <a:t>Send the completed Form by email to </a:t>
            </a:r>
            <a:r>
              <a:rPr lang="en-MY" sz="2400" dirty="0">
                <a:effectLst/>
                <a:highlight>
                  <a:srgbClr val="D3D3D3"/>
                </a:highlight>
                <a:ea typeface="Cambria" panose="02040503050406030204" pitchFamily="18" charset="0"/>
                <a:cs typeface="Times New Roman" panose="02020603050405020304" pitchFamily="18" charset="0"/>
              </a:rPr>
              <a:t>hellocompliance@micarehealthtech.com</a:t>
            </a:r>
            <a:r>
              <a:rPr lang="en-MY" sz="2400" dirty="0">
                <a:effectLst/>
                <a:ea typeface="Cambria" panose="02040503050406030204" pitchFamily="18" charset="0"/>
                <a:cs typeface="Times New Roman" panose="02020603050405020304" pitchFamily="18" charset="0"/>
              </a:rPr>
              <a:t>]</a:t>
            </a:r>
          </a:p>
          <a:p>
            <a:pPr marL="0" indent="0">
              <a:buNone/>
            </a:pPr>
            <a:r>
              <a:rPr lang="en-US" dirty="0"/>
              <a:t>The VP, Legal and Compliance will then decide whether to approve the acceptance of the gift or require it to be returned.</a:t>
            </a:r>
          </a:p>
          <a:p>
            <a:pPr marL="0" indent="0" algn="just">
              <a:lnSpc>
                <a:spcPct val="107000"/>
              </a:lnSpc>
              <a:spcAft>
                <a:spcPts val="800"/>
              </a:spcAft>
              <a:buNone/>
            </a:pPr>
            <a:r>
              <a:rPr lang="en-MY" sz="1800" dirty="0">
                <a:effectLst/>
                <a:latin typeface="Arial" panose="020B0604020202020204" pitchFamily="34" charset="0"/>
                <a:ea typeface="Calibri" panose="020F0502020204030204" pitchFamily="34" charset="0"/>
                <a:cs typeface="Times New Roman" panose="02020603050405020304" pitchFamily="18" charset="0"/>
              </a:rPr>
              <a:t>If it is decided for the gift to be returned, the gift must be politely returned with a note of explanation of MiCare’s no-gift policy. Should it be decided that the gift can be accepted, the gift should be treated using one of the following manners:</a:t>
            </a:r>
          </a:p>
          <a:p>
            <a:pPr marL="342900" indent="-342900" algn="just">
              <a:lnSpc>
                <a:spcPct val="107000"/>
              </a:lnSpc>
              <a:spcAft>
                <a:spcPts val="800"/>
              </a:spcAft>
              <a:buAutoNum type="alphaLcParenBoth"/>
            </a:pPr>
            <a:r>
              <a:rPr lang="en-MY" sz="1800" dirty="0">
                <a:effectLst/>
                <a:latin typeface="Arial" panose="020B0604020202020204" pitchFamily="34" charset="0"/>
                <a:ea typeface="Calibri" panose="020F0502020204030204" pitchFamily="34" charset="0"/>
                <a:cs typeface="Times New Roman" panose="02020603050405020304" pitchFamily="18" charset="0"/>
              </a:rPr>
              <a:t>donate the gift to charity;</a:t>
            </a:r>
          </a:p>
          <a:p>
            <a:pPr marL="342900" indent="-342900" algn="just">
              <a:lnSpc>
                <a:spcPct val="107000"/>
              </a:lnSpc>
              <a:spcAft>
                <a:spcPts val="800"/>
              </a:spcAft>
              <a:buAutoNum type="alphaLcParenBoth"/>
            </a:pPr>
            <a:r>
              <a:rPr lang="en-MY" sz="1800" dirty="0">
                <a:effectLst/>
                <a:latin typeface="Arial" panose="020B0604020202020204" pitchFamily="34" charset="0"/>
                <a:ea typeface="Calibri" panose="020F0502020204030204" pitchFamily="34" charset="0"/>
                <a:cs typeface="Times New Roman" panose="02020603050405020304" pitchFamily="18" charset="0"/>
              </a:rPr>
              <a:t>use it as departmental display;</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MY" sz="1800" dirty="0">
                <a:effectLst/>
                <a:latin typeface="Arial" panose="020B0604020202020204" pitchFamily="34" charset="0"/>
                <a:ea typeface="Calibri" panose="020F0502020204030204" pitchFamily="34" charset="0"/>
                <a:cs typeface="Times New Roman" panose="02020603050405020304" pitchFamily="18" charset="0"/>
              </a:rPr>
              <a:t>(c) share with others in the team / unit / department of the employee; or</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MY" sz="1800" dirty="0">
                <a:effectLst/>
                <a:latin typeface="Arial" panose="020B0604020202020204" pitchFamily="34" charset="0"/>
                <a:ea typeface="Calibri" panose="020F0502020204030204" pitchFamily="34" charset="0"/>
                <a:cs typeface="Times New Roman" panose="02020603050405020304" pitchFamily="18" charset="0"/>
              </a:rPr>
              <a:t>(d) retain by the employee if the gift is of nominal value. </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MY" dirty="0"/>
          </a:p>
        </p:txBody>
      </p:sp>
    </p:spTree>
    <p:extLst>
      <p:ext uri="{BB962C8B-B14F-4D97-AF65-F5344CB8AC3E}">
        <p14:creationId xmlns:p14="http://schemas.microsoft.com/office/powerpoint/2010/main" val="402379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4E689-5472-5821-0287-D0FE975BD4DB}"/>
              </a:ext>
            </a:extLst>
          </p:cNvPr>
          <p:cNvSpPr>
            <a:spLocks noGrp="1"/>
          </p:cNvSpPr>
          <p:nvPr>
            <p:ph idx="1"/>
          </p:nvPr>
        </p:nvSpPr>
        <p:spPr>
          <a:xfrm>
            <a:off x="424543" y="587829"/>
            <a:ext cx="10929257" cy="5589134"/>
          </a:xfrm>
        </p:spPr>
        <p:txBody>
          <a:bodyPr/>
          <a:lstStyle/>
          <a:p>
            <a:pPr marR="137160" algn="just">
              <a:lnSpc>
                <a:spcPct val="115000"/>
              </a:lnSpc>
              <a:spcBef>
                <a:spcPts val="450"/>
              </a:spcBef>
              <a:spcAft>
                <a:spcPts val="0"/>
              </a:spcAft>
            </a:pPr>
            <a:r>
              <a:rPr lang="en-US" sz="1800" dirty="0">
                <a:effectLst/>
                <a:latin typeface="Arial" panose="020B0604020202020204" pitchFamily="34" charset="0"/>
                <a:ea typeface="Cambria" panose="02040503050406030204" pitchFamily="18" charset="0"/>
                <a:cs typeface="Cambria" panose="02040503050406030204" pitchFamily="18" charset="0"/>
              </a:rPr>
              <a:t>In addition, even in the above exceptional circumstances, all Personnel and directors are expected to exercise proper judgment in handling gift and behave in a manner consistent with the following principles:</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a:spcBef>
                <a:spcPts val="20"/>
              </a:spcBef>
              <a:spcAft>
                <a:spcPts val="0"/>
              </a:spcAft>
            </a:pP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07000"/>
              </a:lnSpc>
              <a:spcAft>
                <a:spcPts val="800"/>
              </a:spcAft>
              <a:buSzPts val="1000"/>
              <a:buFont typeface="Arial" panose="020B0604020202020204" pitchFamily="34" charset="0"/>
              <a:buAutoNum type="alphaLcParenBoth"/>
              <a:tabLst>
                <a:tab pos="1143635" algn="l"/>
                <a:tab pos="1144270" algn="l"/>
              </a:tabLst>
            </a:pPr>
            <a:r>
              <a:rPr lang="en-MY" sz="1800" dirty="0">
                <a:effectLst/>
                <a:latin typeface="Arial" panose="020B0604020202020204" pitchFamily="34" charset="0"/>
                <a:ea typeface="Cambria" panose="02040503050406030204" pitchFamily="18" charset="0"/>
                <a:cs typeface="Times New Roman" panose="02020603050405020304" pitchFamily="18" charset="0"/>
              </a:rPr>
              <a:t>Conscientiously</a:t>
            </a:r>
            <a:r>
              <a:rPr lang="en-MY" sz="1800" spc="-5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maintain</a:t>
            </a:r>
            <a:r>
              <a:rPr lang="en-MY" sz="1800" spc="-4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the</a:t>
            </a:r>
            <a:r>
              <a:rPr lang="en-MY" sz="1800" spc="-3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highest</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degree</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of</a:t>
            </a:r>
            <a:r>
              <a:rPr lang="en-MY" sz="1800" spc="-35" dirty="0">
                <a:effectLst/>
                <a:latin typeface="Arial" panose="020B0604020202020204" pitchFamily="34" charset="0"/>
                <a:ea typeface="Cambria" panose="02040503050406030204" pitchFamily="18" charset="0"/>
                <a:cs typeface="Times New Roman" panose="02020603050405020304" pitchFamily="18" charset="0"/>
              </a:rPr>
              <a:t> </a:t>
            </a:r>
            <a:r>
              <a:rPr lang="en-MY" sz="1800" spc="-10" dirty="0">
                <a:effectLst/>
                <a:latin typeface="Arial" panose="020B0604020202020204" pitchFamily="34" charset="0"/>
                <a:ea typeface="Cambria" panose="02040503050406030204" pitchFamily="18" charset="0"/>
                <a:cs typeface="Times New Roman" panose="02020603050405020304" pitchFamily="18" charset="0"/>
              </a:rPr>
              <a:t>integrity;</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07000"/>
              </a:lnSpc>
              <a:spcAft>
                <a:spcPts val="800"/>
              </a:spcAft>
              <a:buSzPts val="1000"/>
              <a:buFont typeface="Arial" panose="020B0604020202020204" pitchFamily="34" charset="0"/>
              <a:buAutoNum type="alphaLcParenBoth"/>
              <a:tabLst>
                <a:tab pos="1143635" algn="l"/>
                <a:tab pos="1144270" algn="l"/>
              </a:tabLst>
            </a:pPr>
            <a:r>
              <a:rPr lang="en-MY" sz="1800" dirty="0">
                <a:effectLst/>
                <a:latin typeface="Arial" panose="020B0604020202020204" pitchFamily="34" charset="0"/>
                <a:ea typeface="Cambria" panose="02040503050406030204" pitchFamily="18" charset="0"/>
                <a:cs typeface="Times New Roman" panose="02020603050405020304" pitchFamily="18" charset="0"/>
              </a:rPr>
              <a:t>Always</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exercise</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proper</a:t>
            </a:r>
            <a:r>
              <a:rPr lang="en-MY" sz="1800" spc="-3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care</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and</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spc="-10" dirty="0">
                <a:effectLst/>
                <a:latin typeface="Arial" panose="020B0604020202020204" pitchFamily="34" charset="0"/>
                <a:ea typeface="Cambria" panose="02040503050406030204" pitchFamily="18" charset="0"/>
                <a:cs typeface="Times New Roman" panose="02020603050405020304" pitchFamily="18" charset="0"/>
              </a:rPr>
              <a:t>judgment;</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07000"/>
              </a:lnSpc>
              <a:spcAft>
                <a:spcPts val="800"/>
              </a:spcAft>
              <a:buSzPts val="1000"/>
              <a:buFont typeface="Arial" panose="020B0604020202020204" pitchFamily="34" charset="0"/>
              <a:buAutoNum type="alphaLcParenBoth"/>
              <a:tabLst>
                <a:tab pos="1143635" algn="l"/>
                <a:tab pos="1144270" algn="l"/>
              </a:tabLst>
            </a:pPr>
            <a:r>
              <a:rPr lang="en-MY" sz="1800" dirty="0">
                <a:effectLst/>
                <a:latin typeface="Arial" panose="020B0604020202020204" pitchFamily="34" charset="0"/>
                <a:ea typeface="Cambria" panose="02040503050406030204" pitchFamily="18" charset="0"/>
                <a:cs typeface="Times New Roman" panose="02020603050405020304" pitchFamily="18" charset="0"/>
              </a:rPr>
              <a:t>Always</a:t>
            </a:r>
            <a:r>
              <a:rPr lang="en-MY" sz="1800" spc="-3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avoid</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conflicts</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of</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interest</a:t>
            </a:r>
            <a:r>
              <a:rPr lang="en-MY" sz="1800" spc="-3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or</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appearance</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of</a:t>
            </a:r>
            <a:r>
              <a:rPr lang="en-MY" sz="1800" spc="-3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conflict;</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 and</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Arial" panose="020B0604020202020204" pitchFamily="34" charset="0"/>
              <a:buAutoNum type="alphaLcParenBoth"/>
              <a:tabLst>
                <a:tab pos="1143635" algn="l"/>
                <a:tab pos="1144270" algn="l"/>
              </a:tabLst>
            </a:pPr>
            <a:r>
              <a:rPr lang="en-MY" sz="1800" dirty="0">
                <a:effectLst/>
                <a:latin typeface="Arial" panose="020B0604020202020204" pitchFamily="34" charset="0"/>
                <a:ea typeface="Cambria" panose="02040503050406030204" pitchFamily="18" charset="0"/>
                <a:cs typeface="Times New Roman" panose="02020603050405020304" pitchFamily="18" charset="0"/>
              </a:rPr>
              <a:t>Refrain</a:t>
            </a:r>
            <a:r>
              <a:rPr lang="en-MY" sz="1800" spc="-4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from</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taking</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advantage</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of</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your</a:t>
            </a:r>
            <a:r>
              <a:rPr lang="en-MY" sz="1800" spc="-1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position</a:t>
            </a:r>
            <a:r>
              <a:rPr lang="en-MY" sz="1800" spc="-3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or</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exercising</a:t>
            </a:r>
            <a:r>
              <a:rPr lang="en-MY" sz="1800" spc="-1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your</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authority</a:t>
            </a:r>
            <a:r>
              <a:rPr lang="en-MY" sz="1800" spc="-30" dirty="0">
                <a:effectLst/>
                <a:latin typeface="Arial" panose="020B0604020202020204" pitchFamily="34" charset="0"/>
                <a:ea typeface="Cambria" panose="02040503050406030204" pitchFamily="18" charset="0"/>
                <a:cs typeface="Times New Roman" panose="02020603050405020304" pitchFamily="18" charset="0"/>
              </a:rPr>
              <a:t> </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to </a:t>
            </a:r>
            <a:r>
              <a:rPr lang="en-MY" sz="1800" dirty="0">
                <a:effectLst/>
                <a:latin typeface="Arial" panose="020B0604020202020204" pitchFamily="34" charset="0"/>
                <a:ea typeface="Cambria" panose="02040503050406030204" pitchFamily="18" charset="0"/>
                <a:cs typeface="Times New Roman" panose="02020603050405020304" pitchFamily="18" charset="0"/>
              </a:rPr>
              <a:t>further</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your</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own</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personal</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interest</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at</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the</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expense</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of</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MiCare’s</a:t>
            </a:r>
            <a:r>
              <a:rPr lang="en-MY" sz="1800" spc="-10" dirty="0">
                <a:effectLst/>
                <a:latin typeface="Arial" panose="020B0604020202020204" pitchFamily="34" charset="0"/>
                <a:ea typeface="Cambria" panose="02040503050406030204" pitchFamily="18" charset="0"/>
                <a:cs typeface="Times New Roman" panose="02020603050405020304" pitchFamily="18" charset="0"/>
              </a:rPr>
              <a:t> interests.</a:t>
            </a:r>
            <a:endParaRPr lang="en-MY" sz="1800" dirty="0">
              <a:effectLst/>
              <a:latin typeface="Calibri" panose="020F0502020204030204" pitchFamily="34" charset="0"/>
              <a:ea typeface="Cambria" panose="02040503050406030204" pitchFamily="18" charset="0"/>
              <a:cs typeface="Times New Roman" panose="02020603050405020304" pitchFamily="18" charset="0"/>
            </a:endParaRPr>
          </a:p>
          <a:p>
            <a:pPr marL="0" indent="0">
              <a:buNone/>
            </a:pPr>
            <a:endParaRPr lang="en-MY" dirty="0"/>
          </a:p>
        </p:txBody>
      </p:sp>
    </p:spTree>
    <p:extLst>
      <p:ext uri="{BB962C8B-B14F-4D97-AF65-F5344CB8AC3E}">
        <p14:creationId xmlns:p14="http://schemas.microsoft.com/office/powerpoint/2010/main" val="13511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ECB03-CBE8-085A-90F7-B991FA2E5181}"/>
              </a:ext>
            </a:extLst>
          </p:cNvPr>
          <p:cNvSpPr>
            <a:spLocks noGrp="1"/>
          </p:cNvSpPr>
          <p:nvPr>
            <p:ph idx="1"/>
          </p:nvPr>
        </p:nvSpPr>
        <p:spPr>
          <a:xfrm>
            <a:off x="838200" y="587829"/>
            <a:ext cx="10515600" cy="5589134"/>
          </a:xfrm>
        </p:spPr>
        <p:txBody>
          <a:bodyPr/>
          <a:lstStyle/>
          <a:p>
            <a:pPr marL="0" indent="0">
              <a:buNone/>
            </a:pPr>
            <a:r>
              <a:rPr lang="en-MY" b="1" dirty="0"/>
              <a:t>C. Providing Gifts</a:t>
            </a:r>
          </a:p>
          <a:p>
            <a:pPr marL="0" indent="0">
              <a:buNone/>
            </a:pPr>
            <a:endParaRPr lang="en-MY" sz="2000" b="1" dirty="0"/>
          </a:p>
          <a:p>
            <a:pPr marL="0" indent="0">
              <a:buNone/>
            </a:pPr>
            <a:r>
              <a:rPr lang="en-US" sz="2000" dirty="0">
                <a:effectLst/>
                <a:latin typeface="Arial" panose="020B0604020202020204" pitchFamily="34" charset="0"/>
                <a:ea typeface="Cambria" panose="02040503050406030204" pitchFamily="18" charset="0"/>
                <a:cs typeface="Cambria" panose="02040503050406030204" pitchFamily="18" charset="0"/>
              </a:rPr>
              <a:t>Generally Personnel are not allowed to provide gifts to third parties with the exception of the CEO, the Country Heads and the Senior Management Team.</a:t>
            </a:r>
            <a:endParaRPr lang="en-MY" sz="20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MY" b="1" dirty="0"/>
          </a:p>
          <a:p>
            <a:pPr marL="0" indent="0">
              <a:buNone/>
            </a:pPr>
            <a:r>
              <a:rPr lang="en-MY" b="1" dirty="0"/>
              <a:t>D. Entertainment and Corporate Hospitality</a:t>
            </a:r>
          </a:p>
          <a:p>
            <a:pPr marL="0" indent="0">
              <a:buNone/>
            </a:pPr>
            <a:r>
              <a:rPr lang="en-US" sz="1800" dirty="0">
                <a:effectLst/>
                <a:latin typeface="Arial" panose="020B0604020202020204" pitchFamily="34" charset="0"/>
                <a:ea typeface="Cambria" panose="02040503050406030204" pitchFamily="18" charset="0"/>
                <a:cs typeface="Cambria" panose="02040503050406030204" pitchFamily="18" charset="0"/>
              </a:rPr>
              <a:t>MiCare acknowledges and recognizes that providing and receiving occasional entertainment and corporate hospitality of a modest level is a legitimate way to build network and foster good business relationships with external parties. As such, directors and eligible Personnel are allowed to entertain external clients through a reasonable and modest act of hospitality as part of business networking as well as a measure of goodwill towards the external clients.</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MY" b="1" dirty="0"/>
          </a:p>
          <a:p>
            <a:pPr marL="0" indent="0">
              <a:buNone/>
            </a:pPr>
            <a:r>
              <a:rPr lang="en-MY" sz="1800" dirty="0">
                <a:effectLst/>
                <a:latin typeface="Arial" panose="020B0604020202020204" pitchFamily="34" charset="0"/>
                <a:ea typeface="Calibri" panose="020F0502020204030204" pitchFamily="34" charset="0"/>
              </a:rPr>
              <a:t>Any entertainment activities that would involve public official shall require approval from the CEO or Country Heads in consultation with the VP, Legal and Compliance.</a:t>
            </a:r>
            <a:endParaRPr lang="en-MY" b="1" dirty="0"/>
          </a:p>
          <a:p>
            <a:pPr marL="0" indent="0">
              <a:buNone/>
            </a:pPr>
            <a:endParaRPr lang="en-MY" b="1" dirty="0"/>
          </a:p>
        </p:txBody>
      </p:sp>
    </p:spTree>
    <p:extLst>
      <p:ext uri="{BB962C8B-B14F-4D97-AF65-F5344CB8AC3E}">
        <p14:creationId xmlns:p14="http://schemas.microsoft.com/office/powerpoint/2010/main" val="167263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E4ADBE-1BB9-DA70-5F30-D87E8E811CB0}"/>
              </a:ext>
            </a:extLst>
          </p:cNvPr>
          <p:cNvSpPr>
            <a:spLocks noGrp="1"/>
          </p:cNvSpPr>
          <p:nvPr>
            <p:ph idx="1"/>
          </p:nvPr>
        </p:nvSpPr>
        <p:spPr>
          <a:xfrm>
            <a:off x="571500" y="636814"/>
            <a:ext cx="10782300" cy="5540149"/>
          </a:xfrm>
        </p:spPr>
        <p:txBody>
          <a:bodyPr/>
          <a:lstStyle/>
          <a:p>
            <a:pPr marL="0" marR="137160" indent="0" algn="just">
              <a:spcAft>
                <a:spcPts val="0"/>
              </a:spcAft>
              <a:buNone/>
            </a:pPr>
            <a:r>
              <a:rPr lang="en-US" sz="1600" dirty="0">
                <a:effectLst/>
                <a:ea typeface="Cambria" panose="02040503050406030204" pitchFamily="18" charset="0"/>
                <a:cs typeface="Cambria" panose="02040503050406030204" pitchFamily="18" charset="0"/>
              </a:rPr>
              <a:t>It is of paramount importance to give due consideration to the following to avoid appearance of impropriety: </a:t>
            </a:r>
          </a:p>
          <a:p>
            <a:pPr marL="0" marR="137160" indent="0" algn="just">
              <a:spcAft>
                <a:spcPts val="0"/>
              </a:spcAft>
              <a:buNone/>
            </a:pPr>
            <a:endParaRPr lang="en-MY" sz="1600" dirty="0">
              <a:effectLst/>
              <a:ea typeface="Cambria" panose="02040503050406030204" pitchFamily="18" charset="0"/>
              <a:cs typeface="Cambria" panose="02040503050406030204" pitchFamily="18" charset="0"/>
            </a:endParaRPr>
          </a:p>
          <a:p>
            <a:pPr marL="719138" marR="137160" indent="-620713" algn="just">
              <a:spcAft>
                <a:spcPts val="0"/>
              </a:spcAft>
              <a:buNone/>
            </a:pPr>
            <a:r>
              <a:rPr lang="en-US" sz="1600" dirty="0">
                <a:effectLst/>
                <a:ea typeface="Cambria" panose="02040503050406030204" pitchFamily="18" charset="0"/>
                <a:cs typeface="Cambria" panose="02040503050406030204" pitchFamily="18" charset="0"/>
              </a:rPr>
              <a:t>(a)	Bona fide: Can the entertainment and corporate hospitality be linked to any dishonest purpose or cause?</a:t>
            </a:r>
            <a:endParaRPr lang="en-MY" sz="1600" dirty="0">
              <a:effectLst/>
              <a:ea typeface="Cambria" panose="02040503050406030204" pitchFamily="18" charset="0"/>
              <a:cs typeface="Cambria" panose="02040503050406030204" pitchFamily="18" charset="0"/>
            </a:endParaRPr>
          </a:p>
          <a:p>
            <a:pPr marL="719138" marR="137160" indent="-620713" algn="just">
              <a:spcAft>
                <a:spcPts val="0"/>
              </a:spcAft>
              <a:buNone/>
            </a:pPr>
            <a:r>
              <a:rPr lang="en-US" sz="1600" dirty="0">
                <a:effectLst/>
                <a:ea typeface="Cambria" panose="02040503050406030204" pitchFamily="18" charset="0"/>
                <a:cs typeface="Cambria" panose="02040503050406030204" pitchFamily="18" charset="0"/>
              </a:rPr>
              <a:t>(b)	Integrity: If the provision or receipt of entertainment and corporate hospitality be made known to others in MiCare and the public, would it harm the reputation of MiCare and cast doubt on the integrity of the person involved?</a:t>
            </a:r>
            <a:endParaRPr lang="en-MY" sz="1600" dirty="0">
              <a:effectLst/>
              <a:ea typeface="Cambria" panose="02040503050406030204" pitchFamily="18" charset="0"/>
              <a:cs typeface="Cambria" panose="02040503050406030204" pitchFamily="18" charset="0"/>
            </a:endParaRPr>
          </a:p>
          <a:p>
            <a:pPr marL="719138" marR="137160" indent="-620713" algn="just">
              <a:spcAft>
                <a:spcPts val="0"/>
              </a:spcAft>
              <a:buNone/>
            </a:pPr>
            <a:r>
              <a:rPr lang="en-US" sz="1600" dirty="0">
                <a:effectLst/>
                <a:ea typeface="Cambria" panose="02040503050406030204" pitchFamily="18" charset="0"/>
                <a:cs typeface="Cambria" panose="02040503050406030204" pitchFamily="18" charset="0"/>
              </a:rPr>
              <a:t>(c)	Proportionality and reasonableness: Do the entertainment and corporate hospitality incur excessive cost and occur regularly and exceed the level of reasonableness?</a:t>
            </a:r>
            <a:endParaRPr lang="en-MY" sz="1600" dirty="0">
              <a:effectLst/>
              <a:ea typeface="Cambria" panose="02040503050406030204" pitchFamily="18" charset="0"/>
              <a:cs typeface="Cambria" panose="02040503050406030204" pitchFamily="18" charset="0"/>
            </a:endParaRPr>
          </a:p>
          <a:p>
            <a:pPr marL="719138" marR="137160" indent="-620713" algn="just">
              <a:spcAft>
                <a:spcPts val="0"/>
              </a:spcAft>
              <a:buNone/>
            </a:pPr>
            <a:r>
              <a:rPr lang="en-US" sz="1600" dirty="0">
                <a:effectLst/>
                <a:ea typeface="Cambria" panose="02040503050406030204" pitchFamily="18" charset="0"/>
                <a:cs typeface="Cambria" panose="02040503050406030204" pitchFamily="18" charset="0"/>
              </a:rPr>
              <a:t> (d)	Transparency: Are the entertainment and corporate hospitality carried out in a covert manner?</a:t>
            </a:r>
            <a:endParaRPr lang="en-MY" sz="1600" dirty="0">
              <a:effectLst/>
              <a:ea typeface="Cambria" panose="02040503050406030204" pitchFamily="18" charset="0"/>
              <a:cs typeface="Cambria" panose="02040503050406030204" pitchFamily="18" charset="0"/>
            </a:endParaRPr>
          </a:p>
          <a:p>
            <a:pPr marL="0" marR="137160" indent="0" algn="just">
              <a:buNone/>
            </a:pPr>
            <a:r>
              <a:rPr lang="en-US" sz="1600" dirty="0">
                <a:effectLst/>
                <a:ea typeface="Cambria" panose="02040503050406030204" pitchFamily="18" charset="0"/>
                <a:cs typeface="Cambria" panose="02040503050406030204" pitchFamily="18" charset="0"/>
              </a:rPr>
              <a:t> </a:t>
            </a:r>
            <a:endParaRPr lang="en-MY" sz="1600" dirty="0">
              <a:effectLst/>
              <a:ea typeface="Cambria" panose="02040503050406030204" pitchFamily="18" charset="0"/>
              <a:cs typeface="Cambria" panose="02040503050406030204" pitchFamily="18" charset="0"/>
            </a:endParaRPr>
          </a:p>
          <a:p>
            <a:pPr marL="0" marR="137160" indent="0" algn="just">
              <a:spcAft>
                <a:spcPts val="0"/>
              </a:spcAft>
              <a:buNone/>
            </a:pPr>
            <a:r>
              <a:rPr lang="en-US" sz="1600" dirty="0">
                <a:effectLst/>
                <a:ea typeface="Cambria" panose="02040503050406030204" pitchFamily="18" charset="0"/>
                <a:cs typeface="Cambria" panose="02040503050406030204" pitchFamily="18" charset="0"/>
              </a:rPr>
              <a:t>If any of the above is answered in the affirmative, the relevant act of providing and receiving entertainment and corporate hospitality shall be ceased immediately and reported and recorded in the following manner:</a:t>
            </a:r>
            <a:endParaRPr lang="en-MY" sz="1600" dirty="0">
              <a:effectLst/>
              <a:ea typeface="Cambria" panose="02040503050406030204" pitchFamily="18" charset="0"/>
              <a:cs typeface="Cambria" panose="02040503050406030204" pitchFamily="18" charset="0"/>
            </a:endParaRPr>
          </a:p>
          <a:p>
            <a:pPr marL="1143000" lvl="2" indent="-228600" algn="just">
              <a:lnSpc>
                <a:spcPct val="107000"/>
              </a:lnSpc>
              <a:buSzPts val="1000"/>
              <a:buFont typeface="Arial" panose="020B0604020202020204" pitchFamily="34" charset="0"/>
              <a:buAutoNum type="alphaLcParenBoth"/>
            </a:pPr>
            <a:r>
              <a:rPr lang="en-MY" sz="1600" dirty="0">
                <a:effectLst/>
                <a:ea typeface="Cambria" panose="02040503050406030204" pitchFamily="18" charset="0"/>
                <a:cs typeface="Times New Roman" panose="02020603050405020304" pitchFamily="18" charset="0"/>
              </a:rPr>
              <a:t>Complete the ‘Gifts, Entertainment and Corporate Hospitality Form’ in the format in Appendix A hereto;</a:t>
            </a:r>
          </a:p>
          <a:p>
            <a:pPr marL="1143000" lvl="2" indent="-228600">
              <a:lnSpc>
                <a:spcPct val="107000"/>
              </a:lnSpc>
              <a:spcAft>
                <a:spcPts val="800"/>
              </a:spcAft>
              <a:buSzPts val="1000"/>
              <a:buFont typeface="Arial" panose="020B0604020202020204" pitchFamily="34" charset="0"/>
              <a:buAutoNum type="alphaLcParenBoth"/>
            </a:pPr>
            <a:r>
              <a:rPr lang="en-MY" sz="1600" dirty="0">
                <a:effectLst/>
                <a:ea typeface="Cambria" panose="02040503050406030204" pitchFamily="18" charset="0"/>
                <a:cs typeface="Times New Roman" panose="02020603050405020304" pitchFamily="18" charset="0"/>
              </a:rPr>
              <a:t>Send the completed Form by email to [hellocompliance@micarehealthtech.com]</a:t>
            </a:r>
          </a:p>
          <a:p>
            <a:pPr marL="0" indent="0">
              <a:buNone/>
            </a:pPr>
            <a:r>
              <a:rPr lang="en-US" sz="1800" dirty="0">
                <a:effectLst/>
                <a:latin typeface="Arial" panose="020B0604020202020204" pitchFamily="34" charset="0"/>
                <a:ea typeface="Cambria" panose="02040503050406030204" pitchFamily="18" charset="0"/>
                <a:cs typeface="Cambria" panose="02040503050406030204" pitchFamily="18" charset="0"/>
              </a:rPr>
              <a:t>If you have any doubts on the appropriateness of the receiving and providing entertainment or corporate hospitality, you should either decline to do so or consult with your Country Head/VP, Legal and Compliance. </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MY" dirty="0"/>
          </a:p>
        </p:txBody>
      </p:sp>
    </p:spTree>
    <p:extLst>
      <p:ext uri="{BB962C8B-B14F-4D97-AF65-F5344CB8AC3E}">
        <p14:creationId xmlns:p14="http://schemas.microsoft.com/office/powerpoint/2010/main" val="951278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53226-F0C2-C31E-3E46-03D163D1CEFF}"/>
              </a:ext>
            </a:extLst>
          </p:cNvPr>
          <p:cNvSpPr>
            <a:spLocks noGrp="1"/>
          </p:cNvSpPr>
          <p:nvPr>
            <p:ph idx="1"/>
          </p:nvPr>
        </p:nvSpPr>
        <p:spPr>
          <a:xfrm>
            <a:off x="195943" y="538843"/>
            <a:ext cx="11157857" cy="5638120"/>
          </a:xfrm>
        </p:spPr>
        <p:txBody>
          <a:bodyPr>
            <a:normAutofit/>
          </a:bodyPr>
          <a:lstStyle/>
          <a:p>
            <a:pPr marL="0" indent="0">
              <a:buNone/>
            </a:pPr>
            <a:r>
              <a:rPr lang="en-MY" dirty="0"/>
              <a:t>4.2. Donations, sponsorship and corporate social responsibilities (CSR)</a:t>
            </a:r>
          </a:p>
          <a:p>
            <a:pPr marL="514350" indent="-514350">
              <a:buAutoNum type="alphaUcPeriod"/>
            </a:pPr>
            <a:r>
              <a:rPr lang="en-MY" dirty="0"/>
              <a:t>Corporate Social Responsibilities</a:t>
            </a:r>
          </a:p>
          <a:p>
            <a:pPr marL="0" indent="0">
              <a:buNone/>
            </a:pPr>
            <a:r>
              <a:rPr lang="en-US" sz="1800" dirty="0">
                <a:effectLst/>
                <a:latin typeface="Arial" panose="020B0604020202020204" pitchFamily="34" charset="0"/>
                <a:ea typeface="Cambria" panose="02040503050406030204" pitchFamily="18" charset="0"/>
                <a:cs typeface="Cambria" panose="02040503050406030204" pitchFamily="18" charset="0"/>
              </a:rPr>
              <a:t>In the event of any CSR requests, the CSR has to be conducted must involve a legitimate organization and appropriate due diligence must be conducted in particular to ensure whether any public officials are affiliated with the organization. If any public officials are involved in the CSR activity, extra caution has to be exercised and guidance from the VP, Legal and Compliance and CEO is required. If the request is rejected, the CSR must not proceed.</a:t>
            </a:r>
            <a:endParaRPr lang="en-MY" dirty="0"/>
          </a:p>
          <a:p>
            <a:pPr marL="0" indent="0">
              <a:buNone/>
            </a:pPr>
            <a:endParaRPr lang="en-MY" dirty="0"/>
          </a:p>
        </p:txBody>
      </p:sp>
    </p:spTree>
    <p:extLst>
      <p:ext uri="{BB962C8B-B14F-4D97-AF65-F5344CB8AC3E}">
        <p14:creationId xmlns:p14="http://schemas.microsoft.com/office/powerpoint/2010/main" val="353590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36E29-EE9C-73F3-EFA3-DA0B51EF0B99}"/>
              </a:ext>
            </a:extLst>
          </p:cNvPr>
          <p:cNvSpPr>
            <a:spLocks noGrp="1"/>
          </p:cNvSpPr>
          <p:nvPr>
            <p:ph idx="1"/>
          </p:nvPr>
        </p:nvSpPr>
        <p:spPr>
          <a:xfrm>
            <a:off x="685800" y="489857"/>
            <a:ext cx="10668000" cy="5687106"/>
          </a:xfrm>
        </p:spPr>
        <p:txBody>
          <a:bodyPr>
            <a:normAutofit fontScale="92500" lnSpcReduction="20000"/>
          </a:bodyPr>
          <a:lstStyle/>
          <a:p>
            <a:pPr marL="0" indent="0">
              <a:buNone/>
            </a:pPr>
            <a:r>
              <a:rPr lang="en-MY" dirty="0"/>
              <a:t>B. Donation and Sponsorship</a:t>
            </a:r>
          </a:p>
          <a:p>
            <a:pPr marL="0" indent="0">
              <a:buNone/>
            </a:pPr>
            <a:endParaRPr lang="en-MY" dirty="0"/>
          </a:p>
          <a:p>
            <a:pPr marL="0" indent="0" algn="just">
              <a:spcBef>
                <a:spcPts val="25"/>
              </a:spcBef>
              <a:spcAft>
                <a:spcPts val="0"/>
              </a:spcAft>
              <a:buNone/>
            </a:pPr>
            <a:r>
              <a:rPr lang="en-US" sz="1800" dirty="0">
                <a:effectLst/>
                <a:ea typeface="Cambria" panose="02040503050406030204" pitchFamily="18" charset="0"/>
                <a:cs typeface="Cambria" panose="02040503050406030204" pitchFamily="18" charset="0"/>
              </a:rPr>
              <a:t>MiCare needs to ensure that donations to charities</a:t>
            </a:r>
            <a:r>
              <a:rPr lang="en-US" sz="1800" spc="200" dirty="0">
                <a:effectLst/>
                <a:ea typeface="Cambria" panose="02040503050406030204" pitchFamily="18" charset="0"/>
                <a:cs typeface="Cambria" panose="02040503050406030204" pitchFamily="18" charset="0"/>
              </a:rPr>
              <a:t> </a:t>
            </a:r>
            <a:r>
              <a:rPr lang="en-US" sz="1800" dirty="0">
                <a:effectLst/>
                <a:ea typeface="Cambria" panose="02040503050406030204" pitchFamily="18" charset="0"/>
                <a:cs typeface="Cambria" panose="02040503050406030204" pitchFamily="18" charset="0"/>
              </a:rPr>
              <a:t>or beneficiaries are not disguised as illegal payments to government officials and</a:t>
            </a:r>
            <a:r>
              <a:rPr lang="en-US" sz="1800" spc="200" dirty="0">
                <a:effectLst/>
                <a:ea typeface="Cambria" panose="02040503050406030204" pitchFamily="18" charset="0"/>
                <a:cs typeface="Cambria" panose="02040503050406030204" pitchFamily="18" charset="0"/>
              </a:rPr>
              <a:t> </a:t>
            </a:r>
            <a:r>
              <a:rPr lang="en-US" sz="1800" dirty="0">
                <a:effectLst/>
                <a:ea typeface="Cambria" panose="02040503050406030204" pitchFamily="18" charset="0"/>
                <a:cs typeface="Cambria" panose="02040503050406030204" pitchFamily="18" charset="0"/>
              </a:rPr>
              <a:t>the charities or beneficiaries are not conduit to fund illegal activities. All donations and sponsorships must adhere to the following:</a:t>
            </a:r>
          </a:p>
          <a:p>
            <a:pPr marL="0" indent="0" algn="just">
              <a:spcBef>
                <a:spcPts val="25"/>
              </a:spcBef>
              <a:spcAft>
                <a:spcPts val="0"/>
              </a:spcAft>
              <a:buNone/>
            </a:pPr>
            <a:endParaRPr lang="en-MY" sz="1800" dirty="0">
              <a:effectLst/>
              <a:ea typeface="Cambria" panose="02040503050406030204" pitchFamily="18" charset="0"/>
              <a:cs typeface="Cambria" panose="02040503050406030204" pitchFamily="18" charset="0"/>
            </a:endParaRPr>
          </a:p>
          <a:p>
            <a:pPr marL="719138" lvl="3" indent="-719138">
              <a:lnSpc>
                <a:spcPct val="107000"/>
              </a:lnSpc>
              <a:spcAft>
                <a:spcPts val="800"/>
              </a:spcAft>
              <a:buFont typeface="+mj-lt"/>
              <a:buAutoNum type="alphaLcParenBoth"/>
            </a:pPr>
            <a:r>
              <a:rPr lang="en-MY" dirty="0">
                <a:effectLst/>
                <a:ea typeface="Calibri" panose="020F0502020204030204" pitchFamily="34" charset="0"/>
                <a:cs typeface="Times New Roman" panose="02020603050405020304" pitchFamily="18" charset="0"/>
              </a:rPr>
              <a:t>Ensure</a:t>
            </a:r>
            <a:r>
              <a:rPr lang="en-MY" spc="-4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such</a:t>
            </a:r>
            <a:r>
              <a:rPr lang="en-MY" spc="-4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contributions</a:t>
            </a:r>
            <a:r>
              <a:rPr lang="en-MY" spc="-2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are</a:t>
            </a:r>
            <a:r>
              <a:rPr lang="en-MY" spc="-3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allowed</a:t>
            </a:r>
            <a:r>
              <a:rPr lang="en-MY" spc="-25"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by</a:t>
            </a:r>
            <a:r>
              <a:rPr lang="en-MY" spc="-3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applicable</a:t>
            </a:r>
            <a:r>
              <a:rPr lang="en-MY" spc="-20" dirty="0">
                <a:effectLst/>
                <a:ea typeface="Calibri" panose="020F0502020204030204" pitchFamily="34" charset="0"/>
                <a:cs typeface="Times New Roman" panose="02020603050405020304" pitchFamily="18" charset="0"/>
              </a:rPr>
              <a:t> </a:t>
            </a:r>
            <a:r>
              <a:rPr lang="en-MY" spc="-10" dirty="0">
                <a:effectLst/>
                <a:ea typeface="Calibri" panose="020F0502020204030204" pitchFamily="34" charset="0"/>
                <a:cs typeface="Times New Roman" panose="02020603050405020304" pitchFamily="18" charset="0"/>
              </a:rPr>
              <a:t>laws;</a:t>
            </a:r>
            <a:endParaRPr lang="en-MY" dirty="0">
              <a:effectLst/>
              <a:ea typeface="Calibri" panose="020F0502020204030204" pitchFamily="34" charset="0"/>
              <a:cs typeface="Times New Roman" panose="02020603050405020304" pitchFamily="18" charset="0"/>
            </a:endParaRPr>
          </a:p>
          <a:p>
            <a:pPr marL="719138" indent="-719138">
              <a:spcBef>
                <a:spcPts val="35"/>
              </a:spcBef>
              <a:spcAft>
                <a:spcPts val="0"/>
              </a:spcAft>
            </a:pPr>
            <a:endParaRPr lang="en-MY" sz="1800" dirty="0">
              <a:effectLst/>
              <a:ea typeface="Cambria" panose="02040503050406030204" pitchFamily="18" charset="0"/>
              <a:cs typeface="Cambria" panose="02040503050406030204" pitchFamily="18" charset="0"/>
            </a:endParaRPr>
          </a:p>
          <a:p>
            <a:pPr marL="719138" lvl="3" indent="-719138">
              <a:lnSpc>
                <a:spcPct val="107000"/>
              </a:lnSpc>
              <a:spcAft>
                <a:spcPts val="800"/>
              </a:spcAft>
              <a:buFont typeface="+mj-lt"/>
              <a:buAutoNum type="alphaLcParenBoth"/>
            </a:pPr>
            <a:r>
              <a:rPr lang="en-MY" i="1" dirty="0">
                <a:effectLst/>
                <a:ea typeface="Calibri" panose="020F0502020204030204" pitchFamily="34" charset="0"/>
                <a:cs typeface="Times New Roman" panose="02020603050405020304" pitchFamily="18" charset="0"/>
              </a:rPr>
              <a:t>Obtain</a:t>
            </a:r>
            <a:r>
              <a:rPr lang="en-MY" i="1" spc="-30" dirty="0">
                <a:effectLst/>
                <a:ea typeface="Calibri" panose="020F0502020204030204" pitchFamily="34" charset="0"/>
                <a:cs typeface="Times New Roman" panose="02020603050405020304" pitchFamily="18" charset="0"/>
              </a:rPr>
              <a:t> </a:t>
            </a:r>
            <a:r>
              <a:rPr lang="en-MY" i="1" dirty="0">
                <a:effectLst/>
                <a:ea typeface="Calibri" panose="020F0502020204030204" pitchFamily="34" charset="0"/>
                <a:cs typeface="Times New Roman" panose="02020603050405020304" pitchFamily="18" charset="0"/>
              </a:rPr>
              <a:t>all</a:t>
            </a:r>
            <a:r>
              <a:rPr lang="en-MY" i="1" spc="-25" dirty="0">
                <a:effectLst/>
                <a:ea typeface="Calibri" panose="020F0502020204030204" pitchFamily="34" charset="0"/>
                <a:cs typeface="Times New Roman" panose="02020603050405020304" pitchFamily="18" charset="0"/>
              </a:rPr>
              <a:t> </a:t>
            </a:r>
            <a:r>
              <a:rPr lang="en-MY" i="1" dirty="0">
                <a:effectLst/>
                <a:ea typeface="Calibri" panose="020F0502020204030204" pitchFamily="34" charset="0"/>
                <a:cs typeface="Times New Roman" panose="02020603050405020304" pitchFamily="18" charset="0"/>
              </a:rPr>
              <a:t>necessary</a:t>
            </a:r>
            <a:r>
              <a:rPr lang="en-MY" i="1" spc="-25" dirty="0">
                <a:effectLst/>
                <a:ea typeface="Calibri" panose="020F0502020204030204" pitchFamily="34" charset="0"/>
                <a:cs typeface="Times New Roman" panose="02020603050405020304" pitchFamily="18" charset="0"/>
              </a:rPr>
              <a:t> </a:t>
            </a:r>
            <a:r>
              <a:rPr lang="en-MY" i="1" dirty="0">
                <a:effectLst/>
                <a:ea typeface="Calibri" panose="020F0502020204030204" pitchFamily="34" charset="0"/>
                <a:cs typeface="Times New Roman" panose="02020603050405020304" pitchFamily="18" charset="0"/>
              </a:rPr>
              <a:t>internal</a:t>
            </a:r>
            <a:r>
              <a:rPr lang="en-MY" i="1" spc="-25" dirty="0">
                <a:effectLst/>
                <a:ea typeface="Calibri" panose="020F0502020204030204" pitchFamily="34" charset="0"/>
                <a:cs typeface="Times New Roman" panose="02020603050405020304" pitchFamily="18" charset="0"/>
              </a:rPr>
              <a:t> </a:t>
            </a:r>
            <a:r>
              <a:rPr lang="en-MY" i="1" dirty="0">
                <a:effectLst/>
                <a:ea typeface="Calibri" panose="020F0502020204030204" pitchFamily="34" charset="0"/>
                <a:cs typeface="Times New Roman" panose="02020603050405020304" pitchFamily="18" charset="0"/>
              </a:rPr>
              <a:t>and</a:t>
            </a:r>
            <a:r>
              <a:rPr lang="en-MY" i="1" spc="-30" dirty="0">
                <a:effectLst/>
                <a:ea typeface="Calibri" panose="020F0502020204030204" pitchFamily="34" charset="0"/>
                <a:cs typeface="Times New Roman" panose="02020603050405020304" pitchFamily="18" charset="0"/>
              </a:rPr>
              <a:t> </a:t>
            </a:r>
            <a:r>
              <a:rPr lang="en-MY" i="1" dirty="0">
                <a:effectLst/>
                <a:ea typeface="Calibri" panose="020F0502020204030204" pitchFamily="34" charset="0"/>
                <a:cs typeface="Times New Roman" panose="02020603050405020304" pitchFamily="18" charset="0"/>
              </a:rPr>
              <a:t>external</a:t>
            </a:r>
            <a:r>
              <a:rPr lang="en-MY" i="1" spc="-25" dirty="0">
                <a:effectLst/>
                <a:ea typeface="Calibri" panose="020F0502020204030204" pitchFamily="34" charset="0"/>
                <a:cs typeface="Times New Roman" panose="02020603050405020304" pitchFamily="18" charset="0"/>
              </a:rPr>
              <a:t> </a:t>
            </a:r>
            <a:r>
              <a:rPr lang="en-MY" i="1" spc="-10" dirty="0">
                <a:effectLst/>
                <a:ea typeface="Calibri" panose="020F0502020204030204" pitchFamily="34" charset="0"/>
                <a:cs typeface="Times New Roman" panose="02020603050405020304" pitchFamily="18" charset="0"/>
              </a:rPr>
              <a:t>authorisations;</a:t>
            </a:r>
            <a:endParaRPr lang="en-MY" i="1" dirty="0">
              <a:effectLst/>
              <a:ea typeface="Calibri" panose="020F0502020204030204" pitchFamily="34" charset="0"/>
              <a:cs typeface="Times New Roman" panose="02020603050405020304" pitchFamily="18" charset="0"/>
            </a:endParaRPr>
          </a:p>
          <a:p>
            <a:pPr marL="719138" indent="-719138">
              <a:spcBef>
                <a:spcPts val="30"/>
              </a:spcBef>
              <a:spcAft>
                <a:spcPts val="0"/>
              </a:spcAft>
            </a:pPr>
            <a:endParaRPr lang="en-MY" sz="1800" i="1" dirty="0">
              <a:effectLst/>
              <a:ea typeface="Cambria" panose="02040503050406030204" pitchFamily="18" charset="0"/>
              <a:cs typeface="Cambria" panose="02040503050406030204" pitchFamily="18" charset="0"/>
            </a:endParaRPr>
          </a:p>
          <a:p>
            <a:pPr marL="719138" marR="139065" lvl="3" indent="-719138">
              <a:lnSpc>
                <a:spcPct val="115000"/>
              </a:lnSpc>
              <a:spcAft>
                <a:spcPts val="800"/>
              </a:spcAft>
              <a:buFont typeface="+mj-lt"/>
              <a:buAutoNum type="alphaLcParenBoth"/>
            </a:pPr>
            <a:r>
              <a:rPr lang="en-MY" dirty="0">
                <a:effectLst/>
                <a:ea typeface="Calibri" panose="020F0502020204030204" pitchFamily="34" charset="0"/>
                <a:cs typeface="Times New Roman" panose="02020603050405020304" pitchFamily="18" charset="0"/>
              </a:rPr>
              <a:t>Select</a:t>
            </a:r>
            <a:r>
              <a:rPr lang="en-MY" spc="-1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well</a:t>
            </a:r>
            <a:r>
              <a:rPr lang="en-MY" spc="-1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established</a:t>
            </a:r>
            <a:r>
              <a:rPr lang="en-MY" spc="-2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entities</a:t>
            </a:r>
            <a:r>
              <a:rPr lang="en-MY" spc="-5"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with adequate</a:t>
            </a:r>
            <a:r>
              <a:rPr lang="en-MY" spc="-15"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organisational</a:t>
            </a:r>
            <a:r>
              <a:rPr lang="en-MY" spc="-5"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structure</a:t>
            </a:r>
            <a:r>
              <a:rPr lang="en-MY" spc="-5"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to guarantee proper administration of the funds;</a:t>
            </a:r>
          </a:p>
          <a:p>
            <a:pPr marL="719138" indent="-719138">
              <a:spcBef>
                <a:spcPts val="20"/>
              </a:spcBef>
              <a:spcAft>
                <a:spcPts val="0"/>
              </a:spcAft>
            </a:pPr>
            <a:endParaRPr lang="en-MY" sz="1800" dirty="0">
              <a:effectLst/>
              <a:ea typeface="Cambria" panose="02040503050406030204" pitchFamily="18" charset="0"/>
              <a:cs typeface="Cambria" panose="02040503050406030204" pitchFamily="18" charset="0"/>
            </a:endParaRPr>
          </a:p>
          <a:p>
            <a:pPr marL="719138" lvl="3" indent="-719138">
              <a:lnSpc>
                <a:spcPct val="107000"/>
              </a:lnSpc>
              <a:spcAft>
                <a:spcPts val="800"/>
              </a:spcAft>
              <a:buFont typeface="+mj-lt"/>
              <a:buAutoNum type="alphaLcParenBoth"/>
            </a:pPr>
            <a:r>
              <a:rPr lang="en-MY" dirty="0">
                <a:effectLst/>
                <a:ea typeface="Calibri" panose="020F0502020204030204" pitchFamily="34" charset="0"/>
                <a:cs typeface="Times New Roman" panose="02020603050405020304" pitchFamily="18" charset="0"/>
              </a:rPr>
              <a:t>Be</a:t>
            </a:r>
            <a:r>
              <a:rPr lang="en-MY" spc="-4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accurately</a:t>
            </a:r>
            <a:r>
              <a:rPr lang="en-MY" spc="-3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reflected</a:t>
            </a:r>
            <a:r>
              <a:rPr lang="en-MY" spc="-3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in</a:t>
            </a:r>
            <a:r>
              <a:rPr lang="en-MY" spc="-4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the</a:t>
            </a:r>
            <a:r>
              <a:rPr lang="en-MY" spc="-3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company’s</a:t>
            </a:r>
            <a:r>
              <a:rPr lang="en-MY" spc="-2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accounting</a:t>
            </a:r>
            <a:r>
              <a:rPr lang="en-MY" spc="-25"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books</a:t>
            </a:r>
            <a:r>
              <a:rPr lang="en-MY" spc="-3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and</a:t>
            </a:r>
            <a:r>
              <a:rPr lang="en-MY" spc="-3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records;</a:t>
            </a:r>
            <a:r>
              <a:rPr lang="en-MY" spc="-25" dirty="0">
                <a:effectLst/>
                <a:ea typeface="Calibri" panose="020F0502020204030204" pitchFamily="34" charset="0"/>
                <a:cs typeface="Times New Roman" panose="02020603050405020304" pitchFamily="18" charset="0"/>
              </a:rPr>
              <a:t> and</a:t>
            </a:r>
            <a:endParaRPr lang="en-MY" dirty="0">
              <a:effectLst/>
              <a:ea typeface="Calibri" panose="020F0502020204030204" pitchFamily="34" charset="0"/>
              <a:cs typeface="Times New Roman" panose="02020603050405020304" pitchFamily="18" charset="0"/>
            </a:endParaRPr>
          </a:p>
          <a:p>
            <a:pPr marL="719138" lvl="3" indent="-719138">
              <a:lnSpc>
                <a:spcPct val="107000"/>
              </a:lnSpc>
              <a:spcBef>
                <a:spcPts val="5"/>
              </a:spcBef>
              <a:spcAft>
                <a:spcPts val="800"/>
              </a:spcAft>
              <a:buFont typeface="+mj-lt"/>
              <a:buAutoNum type="alphaLcParenBoth"/>
            </a:pPr>
            <a:r>
              <a:rPr lang="en-MY" dirty="0">
                <a:effectLst/>
                <a:ea typeface="Calibri" panose="020F0502020204030204" pitchFamily="34" charset="0"/>
                <a:cs typeface="Times New Roman" panose="02020603050405020304" pitchFamily="18" charset="0"/>
              </a:rPr>
              <a:t>Not</a:t>
            </a:r>
            <a:r>
              <a:rPr lang="en-MY" spc="-2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to</a:t>
            </a:r>
            <a:r>
              <a:rPr lang="en-MY" spc="-1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be</a:t>
            </a:r>
            <a:r>
              <a:rPr lang="en-MY" spc="-1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used</a:t>
            </a:r>
            <a:r>
              <a:rPr lang="en-MY" spc="-1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as</a:t>
            </a:r>
            <a:r>
              <a:rPr lang="en-MY" spc="-5"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a</a:t>
            </a:r>
            <a:r>
              <a:rPr lang="en-MY" spc="-15"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means</a:t>
            </a:r>
            <a:r>
              <a:rPr lang="en-MY" spc="-2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to</a:t>
            </a:r>
            <a:r>
              <a:rPr lang="en-MY" spc="-5"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cover</a:t>
            </a:r>
            <a:r>
              <a:rPr lang="en-MY" spc="-15"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up</a:t>
            </a:r>
            <a:r>
              <a:rPr lang="en-MY" spc="-1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an</a:t>
            </a:r>
            <a:r>
              <a:rPr lang="en-MY" spc="-15"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undue</a:t>
            </a:r>
            <a:r>
              <a:rPr lang="en-MY" spc="-10"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payment</a:t>
            </a:r>
            <a:r>
              <a:rPr lang="en-MY" spc="-15" dirty="0">
                <a:effectLst/>
                <a:ea typeface="Calibri" panose="020F0502020204030204" pitchFamily="34" charset="0"/>
                <a:cs typeface="Times New Roman" panose="02020603050405020304" pitchFamily="18" charset="0"/>
              </a:rPr>
              <a:t> </a:t>
            </a:r>
            <a:r>
              <a:rPr lang="en-MY" dirty="0">
                <a:effectLst/>
                <a:ea typeface="Calibri" panose="020F0502020204030204" pitchFamily="34" charset="0"/>
                <a:cs typeface="Times New Roman" panose="02020603050405020304" pitchFamily="18" charset="0"/>
              </a:rPr>
              <a:t>or</a:t>
            </a:r>
            <a:r>
              <a:rPr lang="en-MY" spc="-10" dirty="0">
                <a:effectLst/>
                <a:ea typeface="Calibri" panose="020F0502020204030204" pitchFamily="34" charset="0"/>
                <a:cs typeface="Times New Roman" panose="02020603050405020304" pitchFamily="18" charset="0"/>
              </a:rPr>
              <a:t> bribery.</a:t>
            </a:r>
            <a:endParaRPr lang="en-MY" dirty="0">
              <a:effectLst/>
              <a:ea typeface="Calibri" panose="020F0502020204030204" pitchFamily="34" charset="0"/>
              <a:cs typeface="Times New Roman" panose="02020603050405020304" pitchFamily="18" charset="0"/>
            </a:endParaRPr>
          </a:p>
          <a:p>
            <a:pPr marL="450215">
              <a:spcBef>
                <a:spcPts val="30"/>
              </a:spcBef>
              <a:spcAft>
                <a:spcPts val="0"/>
              </a:spcAft>
            </a:pPr>
            <a:endParaRPr lang="en-MY" sz="1800" dirty="0">
              <a:effectLst/>
              <a:ea typeface="Cambria" panose="02040503050406030204" pitchFamily="18" charset="0"/>
              <a:cs typeface="Cambria" panose="02040503050406030204" pitchFamily="18" charset="0"/>
            </a:endParaRPr>
          </a:p>
          <a:p>
            <a:pPr marL="0" marR="139065" indent="0" algn="just">
              <a:lnSpc>
                <a:spcPct val="115000"/>
              </a:lnSpc>
              <a:spcAft>
                <a:spcPts val="0"/>
              </a:spcAft>
              <a:buNone/>
            </a:pPr>
            <a:r>
              <a:rPr lang="en-US" sz="1800" dirty="0">
                <a:effectLst/>
                <a:ea typeface="Cambria" panose="02040503050406030204" pitchFamily="18" charset="0"/>
                <a:cs typeface="Cambria" panose="02040503050406030204" pitchFamily="18" charset="0"/>
              </a:rPr>
              <a:t>MiCare requires all Personnel to use good judgment and common sense in assessing the requests for donations and sponsorships. If you are in doubt, you should seek advice from the VP, Legal and Compliance and CEO before proceeding with the</a:t>
            </a:r>
            <a:r>
              <a:rPr lang="en-US" sz="1800" spc="200" dirty="0">
                <a:effectLst/>
                <a:ea typeface="Cambria" panose="02040503050406030204" pitchFamily="18" charset="0"/>
                <a:cs typeface="Cambria" panose="02040503050406030204" pitchFamily="18" charset="0"/>
              </a:rPr>
              <a:t> </a:t>
            </a:r>
            <a:r>
              <a:rPr lang="en-US" sz="1800" dirty="0">
                <a:effectLst/>
                <a:ea typeface="Cambria" panose="02040503050406030204" pitchFamily="18" charset="0"/>
                <a:cs typeface="Cambria" panose="02040503050406030204" pitchFamily="18" charset="0"/>
              </a:rPr>
              <a:t>donations and sponsorships.</a:t>
            </a:r>
            <a:endParaRPr lang="en-MY" sz="1800" dirty="0">
              <a:effectLst/>
              <a:ea typeface="Cambria" panose="02040503050406030204" pitchFamily="18" charset="0"/>
              <a:cs typeface="Cambria" panose="02040503050406030204" pitchFamily="18" charset="0"/>
            </a:endParaRPr>
          </a:p>
          <a:p>
            <a:endParaRPr lang="en-MY" dirty="0"/>
          </a:p>
        </p:txBody>
      </p:sp>
    </p:spTree>
    <p:extLst>
      <p:ext uri="{BB962C8B-B14F-4D97-AF65-F5344CB8AC3E}">
        <p14:creationId xmlns:p14="http://schemas.microsoft.com/office/powerpoint/2010/main" val="1655009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F18B3D-16DC-FCF7-B244-EF5CA1477D8E}"/>
              </a:ext>
            </a:extLst>
          </p:cNvPr>
          <p:cNvSpPr>
            <a:spLocks noGrp="1"/>
          </p:cNvSpPr>
          <p:nvPr>
            <p:ph idx="1"/>
          </p:nvPr>
        </p:nvSpPr>
        <p:spPr>
          <a:xfrm>
            <a:off x="620486" y="685800"/>
            <a:ext cx="10733314" cy="5491163"/>
          </a:xfrm>
        </p:spPr>
        <p:txBody>
          <a:bodyPr/>
          <a:lstStyle/>
          <a:p>
            <a:pPr marL="0" indent="0">
              <a:buNone/>
            </a:pPr>
            <a:r>
              <a:rPr lang="en-MY" dirty="0"/>
              <a:t>C. Due Diligence Requirement</a:t>
            </a:r>
          </a:p>
          <a:p>
            <a:pPr marL="0" marR="140335" indent="0" algn="just">
              <a:lnSpc>
                <a:spcPct val="115000"/>
              </a:lnSpc>
              <a:spcAft>
                <a:spcPts val="0"/>
              </a:spcAft>
              <a:buNone/>
            </a:pPr>
            <a:r>
              <a:rPr lang="en-US" sz="1800" dirty="0">
                <a:effectLst/>
                <a:latin typeface="Arial" panose="020B0604020202020204" pitchFamily="34" charset="0"/>
                <a:ea typeface="Cambria" panose="02040503050406030204" pitchFamily="18" charset="0"/>
                <a:cs typeface="Cambria" panose="02040503050406030204" pitchFamily="18" charset="0"/>
              </a:rPr>
              <a:t>Employees are to ensure that the proposed donations, sponsorships or CSR meet the following criteria:</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0" marR="140335" indent="0" algn="just">
              <a:lnSpc>
                <a:spcPct val="115000"/>
              </a:lnSpc>
              <a:spcAft>
                <a:spcPts val="0"/>
              </a:spcAft>
              <a:buNone/>
            </a:pP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342900" marR="140335" lvl="0" indent="-342900" algn="just">
              <a:lnSpc>
                <a:spcPct val="115000"/>
              </a:lnSpc>
              <a:spcAft>
                <a:spcPts val="0"/>
              </a:spcAft>
              <a:buFont typeface="+mj-lt"/>
              <a:buAutoNum type="alphaLcParenBoth"/>
            </a:pPr>
            <a:r>
              <a:rPr lang="en-US" sz="1800" dirty="0">
                <a:effectLst/>
                <a:latin typeface="Arial" panose="020B0604020202020204" pitchFamily="34" charset="0"/>
                <a:ea typeface="Cambria" panose="02040503050406030204" pitchFamily="18" charset="0"/>
                <a:cs typeface="Cambria" panose="02040503050406030204" pitchFamily="18" charset="0"/>
              </a:rPr>
              <a:t>There is no risk that the funds will be perceived as giving improper advantage to MiCare;</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342900" marR="140335" lvl="0" indent="-342900" algn="just">
              <a:lnSpc>
                <a:spcPct val="115000"/>
              </a:lnSpc>
              <a:spcAft>
                <a:spcPts val="0"/>
              </a:spcAft>
              <a:buFont typeface="+mj-lt"/>
              <a:buAutoNum type="alphaLcParenBoth"/>
            </a:pPr>
            <a:r>
              <a:rPr lang="en-US" sz="1800" dirty="0">
                <a:effectLst/>
                <a:latin typeface="Arial" panose="020B0604020202020204" pitchFamily="34" charset="0"/>
                <a:ea typeface="Cambria" panose="02040503050406030204" pitchFamily="18" charset="0"/>
                <a:cs typeface="Cambria" panose="02040503050406030204" pitchFamily="18" charset="0"/>
              </a:rPr>
              <a:t>The proposed recipient is a legitimate organization and proper background checks are conducted;</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342900" marR="140335" lvl="0" indent="-342900" algn="just">
              <a:lnSpc>
                <a:spcPct val="115000"/>
              </a:lnSpc>
              <a:spcAft>
                <a:spcPts val="0"/>
              </a:spcAft>
              <a:buFont typeface="+mj-lt"/>
              <a:buAutoNum type="alphaLcParenBoth"/>
            </a:pPr>
            <a:r>
              <a:rPr lang="en-US" sz="1800" dirty="0">
                <a:effectLst/>
                <a:latin typeface="Arial" panose="020B0604020202020204" pitchFamily="34" charset="0"/>
                <a:ea typeface="Cambria" panose="02040503050406030204" pitchFamily="18" charset="0"/>
                <a:cs typeface="Cambria" panose="02040503050406030204" pitchFamily="18" charset="0"/>
              </a:rPr>
              <a:t>The proposed recipient/organization does not have any affiliations with any government officer/department. </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0" marR="140335" indent="0" algn="just">
              <a:lnSpc>
                <a:spcPct val="115000"/>
              </a:lnSpc>
              <a:spcAft>
                <a:spcPts val="0"/>
              </a:spcAft>
              <a:buNone/>
            </a:pPr>
            <a:endParaRPr lang="en-MY" sz="1800" dirty="0">
              <a:latin typeface="Cambria" panose="02040503050406030204" pitchFamily="18" charset="0"/>
              <a:ea typeface="Cambria" panose="02040503050406030204" pitchFamily="18" charset="0"/>
              <a:cs typeface="Cambria" panose="02040503050406030204" pitchFamily="18" charset="0"/>
            </a:endParaRPr>
          </a:p>
          <a:p>
            <a:pPr marL="0" marR="140335" indent="0" algn="just">
              <a:lnSpc>
                <a:spcPct val="115000"/>
              </a:lnSpc>
              <a:spcAft>
                <a:spcPts val="0"/>
              </a:spcAft>
              <a:buNone/>
            </a:pPr>
            <a:r>
              <a:rPr lang="en-US" sz="1800" dirty="0">
                <a:effectLst/>
                <a:latin typeface="Arial" panose="020B0604020202020204" pitchFamily="34" charset="0"/>
                <a:ea typeface="Cambria" panose="02040503050406030204" pitchFamily="18" charset="0"/>
                <a:cs typeface="Cambria" panose="02040503050406030204" pitchFamily="18" charset="0"/>
              </a:rPr>
              <a:t>If the proposed donations, sponsorships or CSR meets the requirements above and it is reasonably established to be legitimate in nature, do seek confirmation and approval from the Country Heads before proceeding with such donations, sponsorships or CSR activities.</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MY" dirty="0"/>
          </a:p>
        </p:txBody>
      </p:sp>
    </p:spTree>
    <p:extLst>
      <p:ext uri="{BB962C8B-B14F-4D97-AF65-F5344CB8AC3E}">
        <p14:creationId xmlns:p14="http://schemas.microsoft.com/office/powerpoint/2010/main" val="3192048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B14F45-81C8-E404-484F-BAFEA8A55EA6}"/>
              </a:ext>
            </a:extLst>
          </p:cNvPr>
          <p:cNvSpPr>
            <a:spLocks noGrp="1"/>
          </p:cNvSpPr>
          <p:nvPr>
            <p:ph idx="1"/>
          </p:nvPr>
        </p:nvSpPr>
        <p:spPr>
          <a:xfrm>
            <a:off x="522514" y="702129"/>
            <a:ext cx="10831286" cy="5474834"/>
          </a:xfrm>
        </p:spPr>
        <p:txBody>
          <a:bodyPr/>
          <a:lstStyle/>
          <a:p>
            <a:pPr marL="0" indent="0">
              <a:buNone/>
            </a:pPr>
            <a:r>
              <a:rPr lang="en-MY" dirty="0"/>
              <a:t>4.3  Political Donations </a:t>
            </a:r>
          </a:p>
          <a:p>
            <a:pPr marL="0" marR="140335" indent="0" algn="just">
              <a:lnSpc>
                <a:spcPct val="115000"/>
              </a:lnSpc>
              <a:spcAft>
                <a:spcPts val="0"/>
              </a:spcAft>
              <a:buNone/>
            </a:pPr>
            <a:r>
              <a:rPr lang="en-US" sz="1800" dirty="0">
                <a:effectLst/>
                <a:latin typeface="Arial" panose="020B0604020202020204" pitchFamily="34" charset="0"/>
                <a:ea typeface="Cambria" panose="02040503050406030204" pitchFamily="18" charset="0"/>
                <a:cs typeface="Cambria" panose="02040503050406030204" pitchFamily="18" charset="0"/>
              </a:rPr>
              <a:t>MiCare and Personnel acting on behalf of MiCare are prohibited from making or offering to make any monetary or in-kind political contributions to political parties, political party officials or candidates for political officer, political linked </a:t>
            </a:r>
            <a:r>
              <a:rPr lang="en-US" sz="1800" dirty="0" err="1">
                <a:effectLst/>
                <a:latin typeface="Arial" panose="020B0604020202020204" pitchFamily="34" charset="0"/>
                <a:ea typeface="Cambria" panose="02040503050406030204" pitchFamily="18" charset="0"/>
                <a:cs typeface="Cambria" panose="02040503050406030204" pitchFamily="18" charset="0"/>
              </a:rPr>
              <a:t>organisations</a:t>
            </a:r>
            <a:r>
              <a:rPr lang="en-US" sz="1800" dirty="0">
                <a:effectLst/>
                <a:latin typeface="Arial" panose="020B0604020202020204" pitchFamily="34" charset="0"/>
                <a:ea typeface="Cambria" panose="02040503050406030204" pitchFamily="18" charset="0"/>
                <a:cs typeface="Cambria" panose="02040503050406030204" pitchFamily="18" charset="0"/>
              </a:rPr>
              <a:t>, political campaigns, or any person or entity acting on behalf of the foregoing. </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0" marR="140335" indent="0" algn="just">
              <a:lnSpc>
                <a:spcPct val="115000"/>
              </a:lnSpc>
              <a:spcAft>
                <a:spcPts val="0"/>
              </a:spcAft>
              <a:buNone/>
            </a:pPr>
            <a:r>
              <a:rPr lang="en-US" sz="1800" dirty="0">
                <a:effectLst/>
                <a:latin typeface="Arial" panose="020B0604020202020204" pitchFamily="34" charset="0"/>
                <a:ea typeface="Cambria" panose="02040503050406030204" pitchFamily="18" charset="0"/>
                <a:cs typeface="Cambria" panose="02040503050406030204" pitchFamily="18" charset="0"/>
              </a:rPr>
              <a:t>Notwithstanding, MiCare does not prohibit Personnel or directors to make personal political contributions as appropriate within the limits established by law but under no circumstances should they make any representation that they are doing so on behalf or with the support of MiCare. Under no circumstances will any employee or director be compensated or reimbursed in anyway by MiCare for the same. </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MY" dirty="0"/>
          </a:p>
        </p:txBody>
      </p:sp>
    </p:spTree>
    <p:extLst>
      <p:ext uri="{BB962C8B-B14F-4D97-AF65-F5344CB8AC3E}">
        <p14:creationId xmlns:p14="http://schemas.microsoft.com/office/powerpoint/2010/main" val="3157429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4009E-5235-C31E-A7EA-A445AE800864}"/>
              </a:ext>
            </a:extLst>
          </p:cNvPr>
          <p:cNvSpPr>
            <a:spLocks noGrp="1"/>
          </p:cNvSpPr>
          <p:nvPr>
            <p:ph idx="1"/>
          </p:nvPr>
        </p:nvSpPr>
        <p:spPr>
          <a:xfrm>
            <a:off x="473529" y="457200"/>
            <a:ext cx="10880271" cy="5719763"/>
          </a:xfrm>
        </p:spPr>
        <p:txBody>
          <a:bodyPr>
            <a:normAutofit fontScale="92500" lnSpcReduction="10000"/>
          </a:bodyPr>
          <a:lstStyle/>
          <a:p>
            <a:pPr marL="0" indent="0">
              <a:buNone/>
            </a:pPr>
            <a:r>
              <a:rPr lang="en-MY" dirty="0"/>
              <a:t>4.4  Purchasing and Procurement Practices</a:t>
            </a:r>
          </a:p>
          <a:p>
            <a:r>
              <a:rPr lang="en-US" sz="1800" dirty="0">
                <a:effectLst/>
                <a:latin typeface="Arial" panose="020B0604020202020204" pitchFamily="34" charset="0"/>
                <a:ea typeface="Cambria" panose="02040503050406030204" pitchFamily="18" charset="0"/>
                <a:cs typeface="Cambria" panose="02040503050406030204" pitchFamily="18" charset="0"/>
              </a:rPr>
              <a:t>Personnel involved are to ensure that all purchasing and procurement made must be documented in the form of proper agreement and such agreement must clearly identify key points such as the services or products to be provided, the basis for payment, the applicable rate or fee and the due date for delivery. Most importantly, the payment agreed to must commensurate with the quality of the services or products provided.</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R="140335" algn="just">
              <a:lnSpc>
                <a:spcPct val="115000"/>
              </a:lnSpc>
              <a:spcAft>
                <a:spcPts val="0"/>
              </a:spcAft>
            </a:pPr>
            <a:r>
              <a:rPr lang="en-US" sz="1800" dirty="0">
                <a:effectLst/>
                <a:latin typeface="Arial" panose="020B0604020202020204" pitchFamily="34" charset="0"/>
                <a:ea typeface="Cambria" panose="02040503050406030204" pitchFamily="18" charset="0"/>
                <a:cs typeface="Cambria" panose="02040503050406030204" pitchFamily="18" charset="0"/>
              </a:rPr>
              <a:t>Below are some of the features of sound procurement practices that all Personnel involved in procurement of must adhere to:</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620713" marR="140335" indent="-620713" algn="just">
              <a:lnSpc>
                <a:spcPct val="115000"/>
              </a:lnSpc>
              <a:spcAft>
                <a:spcPts val="0"/>
              </a:spcAft>
              <a:buNone/>
            </a:pPr>
            <a:r>
              <a:rPr lang="en-US" sz="1800" dirty="0">
                <a:effectLst/>
                <a:latin typeface="Arial" panose="020B0604020202020204" pitchFamily="34" charset="0"/>
                <a:ea typeface="Cambria" panose="02040503050406030204" pitchFamily="18" charset="0"/>
                <a:cs typeface="Cambria" panose="02040503050406030204" pitchFamily="18" charset="0"/>
              </a:rPr>
              <a:t>(a)	Ensure a level playing field where all vendors are treated equally, and all are afforded the same information at the same time; </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620713" marR="140335" indent="-620713" algn="just">
              <a:lnSpc>
                <a:spcPct val="115000"/>
              </a:lnSpc>
              <a:spcAft>
                <a:spcPts val="0"/>
              </a:spcAft>
              <a:buNone/>
            </a:pPr>
            <a:r>
              <a:rPr lang="en-US" sz="1800" dirty="0">
                <a:effectLst/>
                <a:latin typeface="Arial" panose="020B0604020202020204" pitchFamily="34" charset="0"/>
                <a:ea typeface="Cambria" panose="02040503050406030204" pitchFamily="18" charset="0"/>
                <a:cs typeface="Cambria" panose="02040503050406030204" pitchFamily="18" charset="0"/>
              </a:rPr>
              <a:t>(b)   Ensure confidentiality of the purchasing and procurement process so that there is no leakage of information;</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620713" marR="140335" indent="-620713" algn="just">
              <a:lnSpc>
                <a:spcPct val="115000"/>
              </a:lnSpc>
              <a:spcAft>
                <a:spcPts val="0"/>
              </a:spcAft>
              <a:buAutoNum type="alphaLcParenBoth" startAt="3"/>
            </a:pPr>
            <a:r>
              <a:rPr lang="en-US" sz="1800" dirty="0">
                <a:effectLst/>
                <a:latin typeface="Arial" panose="020B0604020202020204" pitchFamily="34" charset="0"/>
                <a:ea typeface="Cambria" panose="02040503050406030204" pitchFamily="18" charset="0"/>
                <a:cs typeface="Cambria" panose="02040503050406030204" pitchFamily="18" charset="0"/>
              </a:rPr>
              <a:t>Avoid any conflict of interest (or potential conflict) and declare such conflict where relevant and take the appropriate steps to ensure there is no </a:t>
            </a:r>
            <a:r>
              <a:rPr lang="en-US" sz="1800" dirty="0" err="1">
                <a:effectLst/>
                <a:latin typeface="Arial" panose="020B0604020202020204" pitchFamily="34" charset="0"/>
                <a:ea typeface="Cambria" panose="02040503050406030204" pitchFamily="18" charset="0"/>
                <a:cs typeface="Cambria" panose="02040503050406030204" pitchFamily="18" charset="0"/>
              </a:rPr>
              <a:t>favouritism</a:t>
            </a:r>
            <a:r>
              <a:rPr lang="en-US" sz="1800" dirty="0">
                <a:effectLst/>
                <a:latin typeface="Arial" panose="020B0604020202020204" pitchFamily="34" charset="0"/>
                <a:ea typeface="Cambria" panose="02040503050406030204" pitchFamily="18" charset="0"/>
                <a:cs typeface="Cambria" panose="02040503050406030204" pitchFamily="18" charset="0"/>
              </a:rPr>
              <a:t> amongst suppliers and vendors; </a:t>
            </a:r>
          </a:p>
          <a:p>
            <a:pPr marL="620713" marR="140335" indent="-620713" algn="just">
              <a:lnSpc>
                <a:spcPct val="115000"/>
              </a:lnSpc>
              <a:spcAft>
                <a:spcPts val="0"/>
              </a:spcAft>
              <a:buAutoNum type="alphaLcParenBoth" startAt="3"/>
            </a:pPr>
            <a:r>
              <a:rPr lang="en-US" sz="1800" dirty="0">
                <a:effectLst/>
                <a:latin typeface="Arial" panose="020B0604020202020204" pitchFamily="34" charset="0"/>
                <a:ea typeface="Cambria" panose="02040503050406030204" pitchFamily="18" charset="0"/>
                <a:cs typeface="Cambria" panose="02040503050406030204" pitchFamily="18" charset="0"/>
              </a:rPr>
              <a:t>Ensure that the power to decide is not </a:t>
            </a:r>
            <a:r>
              <a:rPr lang="en-US" sz="1800" dirty="0" err="1">
                <a:effectLst/>
                <a:latin typeface="Arial" panose="020B0604020202020204" pitchFamily="34" charset="0"/>
                <a:ea typeface="Cambria" panose="02040503050406030204" pitchFamily="18" charset="0"/>
                <a:cs typeface="Cambria" panose="02040503050406030204" pitchFamily="18" charset="0"/>
              </a:rPr>
              <a:t>centralised</a:t>
            </a:r>
            <a:r>
              <a:rPr lang="en-US" sz="1800" dirty="0">
                <a:effectLst/>
                <a:latin typeface="Arial" panose="020B0604020202020204" pitchFamily="34" charset="0"/>
                <a:ea typeface="Cambria" panose="02040503050406030204" pitchFamily="18" charset="0"/>
                <a:cs typeface="Cambria" panose="02040503050406030204" pitchFamily="18" charset="0"/>
              </a:rPr>
              <a:t> on one individual so that there are checks and balances; and</a:t>
            </a:r>
          </a:p>
          <a:p>
            <a:pPr marL="620713" marR="140335" indent="-620713" algn="just">
              <a:lnSpc>
                <a:spcPct val="115000"/>
              </a:lnSpc>
              <a:spcAft>
                <a:spcPts val="0"/>
              </a:spcAft>
              <a:buAutoNum type="alphaLcParenBoth" startAt="3"/>
            </a:pPr>
            <a:r>
              <a:rPr lang="en-US" sz="1800" dirty="0">
                <a:effectLst/>
                <a:latin typeface="Arial" panose="020B0604020202020204" pitchFamily="34" charset="0"/>
                <a:ea typeface="Cambria" panose="02040503050406030204" pitchFamily="18" charset="0"/>
                <a:cs typeface="Cambria" panose="02040503050406030204" pitchFamily="18" charset="0"/>
              </a:rPr>
              <a:t>Ensuring transparency in the purchasing and procurement process so that the processes are auditable, justifiable and can stand up to scrutiny by outsiders.</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endParaRPr lang="en-MY" dirty="0"/>
          </a:p>
        </p:txBody>
      </p:sp>
    </p:spTree>
    <p:extLst>
      <p:ext uri="{BB962C8B-B14F-4D97-AF65-F5344CB8AC3E}">
        <p14:creationId xmlns:p14="http://schemas.microsoft.com/office/powerpoint/2010/main" val="30585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A0908-EC16-6D41-6CA9-1CFC00C8C1EB}"/>
              </a:ext>
            </a:extLst>
          </p:cNvPr>
          <p:cNvSpPr>
            <a:spLocks noGrp="1"/>
          </p:cNvSpPr>
          <p:nvPr>
            <p:ph idx="1"/>
          </p:nvPr>
        </p:nvSpPr>
        <p:spPr>
          <a:xfrm>
            <a:off x="653143" y="653143"/>
            <a:ext cx="10700657" cy="5523820"/>
          </a:xfrm>
        </p:spPr>
        <p:txBody>
          <a:bodyPr>
            <a:normAutofit/>
          </a:bodyPr>
          <a:lstStyle/>
          <a:p>
            <a:pPr marL="0" indent="0">
              <a:buNone/>
            </a:pPr>
            <a:r>
              <a:rPr lang="en-MY" dirty="0"/>
              <a:t>4.5 Facilitation payments</a:t>
            </a:r>
          </a:p>
          <a:p>
            <a:pPr marL="0" indent="0">
              <a:buNone/>
            </a:pPr>
            <a:r>
              <a:rPr lang="en-MY" sz="1800" dirty="0">
                <a:effectLst/>
                <a:latin typeface="Arial" panose="020B0604020202020204" pitchFamily="34" charset="0"/>
                <a:ea typeface="Calibri" panose="020F0502020204030204" pitchFamily="34" charset="0"/>
              </a:rPr>
              <a:t>Facilitation payments is defined as payments made to secure or expedite the performance of a person performing a routine or administrative duty or function. </a:t>
            </a:r>
          </a:p>
          <a:p>
            <a:pPr marL="0" indent="0">
              <a:buNone/>
            </a:pPr>
            <a:r>
              <a:rPr lang="en-MY" sz="1800" dirty="0">
                <a:effectLst/>
                <a:latin typeface="Arial" panose="020B0604020202020204" pitchFamily="34" charset="0"/>
                <a:ea typeface="Calibri" panose="020F0502020204030204" pitchFamily="34" charset="0"/>
              </a:rPr>
              <a:t>As facilitation payments constitute a form or bribery and corruption, MiCare prohibits</a:t>
            </a:r>
            <a:r>
              <a:rPr lang="en-MY" sz="1800" spc="-10" dirty="0">
                <a:effectLst/>
                <a:latin typeface="Arial" panose="020B0604020202020204" pitchFamily="34" charset="0"/>
                <a:ea typeface="Calibri" panose="020F0502020204030204" pitchFamily="34" charset="0"/>
              </a:rPr>
              <a:t> </a:t>
            </a:r>
            <a:r>
              <a:rPr lang="en-MY" sz="1800" dirty="0">
                <a:effectLst/>
                <a:latin typeface="Arial" panose="020B0604020202020204" pitchFamily="34" charset="0"/>
                <a:ea typeface="Calibri" panose="020F0502020204030204" pitchFamily="34" charset="0"/>
              </a:rPr>
              <a:t>the</a:t>
            </a:r>
            <a:r>
              <a:rPr lang="en-MY" sz="1800" spc="-10" dirty="0">
                <a:effectLst/>
                <a:latin typeface="Arial" panose="020B0604020202020204" pitchFamily="34" charset="0"/>
                <a:ea typeface="Calibri" panose="020F0502020204030204" pitchFamily="34" charset="0"/>
              </a:rPr>
              <a:t> </a:t>
            </a:r>
            <a:r>
              <a:rPr lang="en-MY" sz="1800" dirty="0">
                <a:effectLst/>
                <a:latin typeface="Arial" panose="020B0604020202020204" pitchFamily="34" charset="0"/>
                <a:ea typeface="Calibri" panose="020F0502020204030204" pitchFamily="34" charset="0"/>
              </a:rPr>
              <a:t>acceptance</a:t>
            </a:r>
            <a:r>
              <a:rPr lang="en-MY" sz="1800" spc="-10" dirty="0">
                <a:effectLst/>
                <a:latin typeface="Arial" panose="020B0604020202020204" pitchFamily="34" charset="0"/>
                <a:ea typeface="Calibri" panose="020F0502020204030204" pitchFamily="34" charset="0"/>
              </a:rPr>
              <a:t> </a:t>
            </a:r>
            <a:r>
              <a:rPr lang="en-MY" sz="1800" dirty="0">
                <a:effectLst/>
                <a:latin typeface="Arial" panose="020B0604020202020204" pitchFamily="34" charset="0"/>
                <a:ea typeface="Calibri" panose="020F0502020204030204" pitchFamily="34" charset="0"/>
              </a:rPr>
              <a:t>or</a:t>
            </a:r>
            <a:r>
              <a:rPr lang="en-MY" sz="1800" spc="-15" dirty="0">
                <a:effectLst/>
                <a:latin typeface="Arial" panose="020B0604020202020204" pitchFamily="34" charset="0"/>
                <a:ea typeface="Calibri" panose="020F0502020204030204" pitchFamily="34" charset="0"/>
              </a:rPr>
              <a:t> </a:t>
            </a:r>
            <a:r>
              <a:rPr lang="en-MY" sz="1800" dirty="0">
                <a:effectLst/>
                <a:latin typeface="Arial" panose="020B0604020202020204" pitchFamily="34" charset="0"/>
                <a:ea typeface="Calibri" panose="020F0502020204030204" pitchFamily="34" charset="0"/>
              </a:rPr>
              <a:t>provision,</a:t>
            </a:r>
            <a:r>
              <a:rPr lang="en-MY" sz="1800" spc="-15" dirty="0">
                <a:effectLst/>
                <a:latin typeface="Arial" panose="020B0604020202020204" pitchFamily="34" charset="0"/>
                <a:ea typeface="Calibri" panose="020F0502020204030204" pitchFamily="34" charset="0"/>
              </a:rPr>
              <a:t> </a:t>
            </a:r>
            <a:r>
              <a:rPr lang="en-MY" sz="1800" dirty="0">
                <a:effectLst/>
                <a:latin typeface="Arial" panose="020B0604020202020204" pitchFamily="34" charset="0"/>
                <a:ea typeface="Calibri" panose="020F0502020204030204" pitchFamily="34" charset="0"/>
              </a:rPr>
              <a:t>whether</a:t>
            </a:r>
            <a:r>
              <a:rPr lang="en-MY" sz="1800" spc="-15" dirty="0">
                <a:effectLst/>
                <a:latin typeface="Arial" panose="020B0604020202020204" pitchFamily="34" charset="0"/>
                <a:ea typeface="Calibri" panose="020F0502020204030204" pitchFamily="34" charset="0"/>
              </a:rPr>
              <a:t> </a:t>
            </a:r>
            <a:r>
              <a:rPr lang="en-MY" sz="1800" dirty="0">
                <a:effectLst/>
                <a:latin typeface="Arial" panose="020B0604020202020204" pitchFamily="34" charset="0"/>
                <a:ea typeface="Calibri" panose="020F0502020204030204" pitchFamily="34" charset="0"/>
              </a:rPr>
              <a:t>directly</a:t>
            </a:r>
            <a:r>
              <a:rPr lang="en-MY" sz="1800" spc="-15" dirty="0">
                <a:effectLst/>
                <a:latin typeface="Arial" panose="020B0604020202020204" pitchFamily="34" charset="0"/>
                <a:ea typeface="Calibri" panose="020F0502020204030204" pitchFamily="34" charset="0"/>
              </a:rPr>
              <a:t> </a:t>
            </a:r>
            <a:r>
              <a:rPr lang="en-MY" sz="1800" dirty="0">
                <a:effectLst/>
                <a:latin typeface="Arial" panose="020B0604020202020204" pitchFamily="34" charset="0"/>
                <a:ea typeface="Calibri" panose="020F0502020204030204" pitchFamily="34" charset="0"/>
              </a:rPr>
              <a:t>or</a:t>
            </a:r>
            <a:r>
              <a:rPr lang="en-MY" sz="1800" spc="-15" dirty="0">
                <a:effectLst/>
                <a:latin typeface="Arial" panose="020B0604020202020204" pitchFamily="34" charset="0"/>
                <a:ea typeface="Calibri" panose="020F0502020204030204" pitchFamily="34" charset="0"/>
              </a:rPr>
              <a:t> </a:t>
            </a:r>
            <a:r>
              <a:rPr lang="en-MY" sz="1800" dirty="0">
                <a:effectLst/>
                <a:latin typeface="Arial" panose="020B0604020202020204" pitchFamily="34" charset="0"/>
                <a:ea typeface="Calibri" panose="020F0502020204030204" pitchFamily="34" charset="0"/>
              </a:rPr>
              <a:t>indirectly,</a:t>
            </a:r>
            <a:r>
              <a:rPr lang="en-MY" sz="1800" spc="-10" dirty="0">
                <a:effectLst/>
                <a:latin typeface="Arial" panose="020B0604020202020204" pitchFamily="34" charset="0"/>
                <a:ea typeface="Calibri" panose="020F0502020204030204" pitchFamily="34" charset="0"/>
              </a:rPr>
              <a:t> </a:t>
            </a:r>
            <a:r>
              <a:rPr lang="en-MY" sz="1800" dirty="0">
                <a:effectLst/>
                <a:latin typeface="Arial" panose="020B0604020202020204" pitchFamily="34" charset="0"/>
                <a:ea typeface="Calibri" panose="020F0502020204030204" pitchFamily="34" charset="0"/>
              </a:rPr>
              <a:t>facilitation</a:t>
            </a:r>
            <a:r>
              <a:rPr lang="en-MY" sz="1800" spc="-15" dirty="0">
                <a:effectLst/>
                <a:latin typeface="Arial" panose="020B0604020202020204" pitchFamily="34" charset="0"/>
                <a:ea typeface="Calibri" panose="020F0502020204030204" pitchFamily="34" charset="0"/>
              </a:rPr>
              <a:t> </a:t>
            </a:r>
            <a:r>
              <a:rPr lang="en-MY" sz="1800" dirty="0">
                <a:effectLst/>
                <a:latin typeface="Arial" panose="020B0604020202020204" pitchFamily="34" charset="0"/>
                <a:ea typeface="Calibri" panose="020F0502020204030204" pitchFamily="34" charset="0"/>
              </a:rPr>
              <a:t>payments by any Personnel regardless of whether such facilitation payments are for the benefit of the employee himself or any other person. </a:t>
            </a:r>
          </a:p>
          <a:p>
            <a:pPr marL="0" indent="0">
              <a:buNone/>
            </a:pPr>
            <a:endParaRPr lang="en-MY" sz="1800" dirty="0">
              <a:latin typeface="Arial" panose="020B0604020202020204" pitchFamily="34" charset="0"/>
            </a:endParaRPr>
          </a:p>
          <a:p>
            <a:pPr marL="0" indent="0">
              <a:buNone/>
            </a:pPr>
            <a:r>
              <a:rPr lang="en-MY" dirty="0"/>
              <a:t>4.6 Dealing with Public Officials</a:t>
            </a:r>
          </a:p>
          <a:p>
            <a:pPr marR="140335" algn="just">
              <a:lnSpc>
                <a:spcPct val="115000"/>
              </a:lnSpc>
              <a:spcAft>
                <a:spcPts val="0"/>
              </a:spcAft>
            </a:pPr>
            <a:r>
              <a:rPr lang="en-US" sz="1800" dirty="0">
                <a:effectLst/>
                <a:latin typeface="Arial" panose="020B0604020202020204" pitchFamily="34" charset="0"/>
                <a:ea typeface="Cambria" panose="02040503050406030204" pitchFamily="18" charset="0"/>
                <a:cs typeface="Cambria" panose="02040503050406030204" pitchFamily="18" charset="0"/>
              </a:rPr>
              <a:t>According to the CoC, examples of government officials include:</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342900" marR="140335" lvl="0" indent="-342900" algn="just">
              <a:lnSpc>
                <a:spcPct val="115000"/>
              </a:lnSpc>
              <a:spcAft>
                <a:spcPts val="0"/>
              </a:spcAft>
              <a:buFont typeface="+mj-lt"/>
              <a:buAutoNum type="alphaLcParenBoth"/>
            </a:pPr>
            <a:r>
              <a:rPr lang="en-US" sz="1800" dirty="0">
                <a:effectLst/>
                <a:latin typeface="Arial" panose="020B0604020202020204" pitchFamily="34" charset="0"/>
                <a:ea typeface="Cambria" panose="02040503050406030204" pitchFamily="18" charset="0"/>
                <a:cs typeface="Cambria" panose="02040503050406030204" pitchFamily="18" charset="0"/>
              </a:rPr>
              <a:t>Any official or employee of a government hospital or government healthcare institution;</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342900" marR="140335" lvl="0" indent="-342900" algn="just">
              <a:lnSpc>
                <a:spcPct val="115000"/>
              </a:lnSpc>
              <a:spcAft>
                <a:spcPts val="0"/>
              </a:spcAft>
              <a:buFont typeface="+mj-lt"/>
              <a:buAutoNum type="alphaLcParenBoth"/>
            </a:pPr>
            <a:r>
              <a:rPr lang="en-US" sz="1800" dirty="0">
                <a:effectLst/>
                <a:latin typeface="Arial" panose="020B0604020202020204" pitchFamily="34" charset="0"/>
                <a:ea typeface="Cambria" panose="02040503050406030204" pitchFamily="18" charset="0"/>
                <a:cs typeface="Cambria" panose="02040503050406030204" pitchFamily="18" charset="0"/>
              </a:rPr>
              <a:t>Any official or employee of a government agency or regulatory authority (</a:t>
            </a:r>
            <a:r>
              <a:rPr lang="en-US" sz="1800" dirty="0" err="1">
                <a:effectLst/>
                <a:latin typeface="Arial" panose="020B0604020202020204" pitchFamily="34" charset="0"/>
                <a:ea typeface="Cambria" panose="02040503050406030204" pitchFamily="18" charset="0"/>
                <a:cs typeface="Cambria" panose="02040503050406030204" pitchFamily="18" charset="0"/>
              </a:rPr>
              <a:t>eg.</a:t>
            </a:r>
            <a:r>
              <a:rPr lang="en-US" sz="1800" dirty="0">
                <a:effectLst/>
                <a:latin typeface="Arial" panose="020B0604020202020204" pitchFamily="34" charset="0"/>
                <a:ea typeface="Cambria" panose="02040503050406030204" pitchFamily="18" charset="0"/>
                <a:cs typeface="Cambria" panose="02040503050406030204" pitchFamily="18" charset="0"/>
              </a:rPr>
              <a:t> Ministry of Health, Customs Department, Tax and </a:t>
            </a:r>
            <a:r>
              <a:rPr lang="en-US" sz="1800" dirty="0" err="1">
                <a:effectLst/>
                <a:latin typeface="Arial" panose="020B0604020202020204" pitchFamily="34" charset="0"/>
                <a:ea typeface="Cambria" panose="02040503050406030204" pitchFamily="18" charset="0"/>
                <a:cs typeface="Cambria" panose="02040503050406030204" pitchFamily="18" charset="0"/>
              </a:rPr>
              <a:t>etc</a:t>
            </a:r>
            <a:r>
              <a:rPr lang="en-US" sz="1800" dirty="0">
                <a:effectLst/>
                <a:latin typeface="Arial" panose="020B0604020202020204" pitchFamily="34" charset="0"/>
                <a:ea typeface="Cambria" panose="02040503050406030204" pitchFamily="18" charset="0"/>
                <a:cs typeface="Cambria" panose="02040503050406030204" pitchFamily="18" charset="0"/>
              </a:rPr>
              <a:t>);</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342900" marR="140335" lvl="0" indent="-342900" algn="just">
              <a:lnSpc>
                <a:spcPct val="115000"/>
              </a:lnSpc>
              <a:spcAft>
                <a:spcPts val="0"/>
              </a:spcAft>
              <a:buFont typeface="+mj-lt"/>
              <a:buAutoNum type="alphaLcParenBoth"/>
            </a:pPr>
            <a:r>
              <a:rPr lang="en-US" sz="1800" dirty="0">
                <a:effectLst/>
                <a:latin typeface="Arial" panose="020B0604020202020204" pitchFamily="34" charset="0"/>
                <a:ea typeface="Cambria" panose="02040503050406030204" pitchFamily="18" charset="0"/>
                <a:cs typeface="Cambria" panose="02040503050406030204" pitchFamily="18" charset="0"/>
              </a:rPr>
              <a:t>Any political candidate or member of a political party; and</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342900" marR="140335" lvl="0" indent="-342900" algn="just">
              <a:lnSpc>
                <a:spcPct val="115000"/>
              </a:lnSpc>
              <a:spcAft>
                <a:spcPts val="0"/>
              </a:spcAft>
              <a:buFont typeface="+mj-lt"/>
              <a:buAutoNum type="alphaLcParenBoth"/>
            </a:pPr>
            <a:r>
              <a:rPr lang="en-US" sz="1800" dirty="0">
                <a:effectLst/>
                <a:latin typeface="Arial" panose="020B0604020202020204" pitchFamily="34" charset="0"/>
                <a:ea typeface="Cambria" panose="02040503050406030204" pitchFamily="18" charset="0"/>
                <a:cs typeface="Cambria" panose="02040503050406030204" pitchFamily="18" charset="0"/>
              </a:rPr>
              <a:t>Any government official acting in that capacity for a commercial enterprise.</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MY" dirty="0"/>
          </a:p>
          <a:p>
            <a:pPr marL="0" indent="0">
              <a:buNone/>
            </a:pPr>
            <a:endParaRPr lang="en-MY" dirty="0"/>
          </a:p>
        </p:txBody>
      </p:sp>
    </p:spTree>
    <p:extLst>
      <p:ext uri="{BB962C8B-B14F-4D97-AF65-F5344CB8AC3E}">
        <p14:creationId xmlns:p14="http://schemas.microsoft.com/office/powerpoint/2010/main" val="55119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B763-34BE-2229-B30D-51DEC097BCB7}"/>
              </a:ext>
            </a:extLst>
          </p:cNvPr>
          <p:cNvSpPr>
            <a:spLocks noGrp="1"/>
          </p:cNvSpPr>
          <p:nvPr>
            <p:ph type="title"/>
          </p:nvPr>
        </p:nvSpPr>
        <p:spPr/>
        <p:txBody>
          <a:bodyPr/>
          <a:lstStyle/>
          <a:p>
            <a:r>
              <a:rPr lang="en-MY" dirty="0"/>
              <a:t>1.0 Introduction </a:t>
            </a:r>
          </a:p>
        </p:txBody>
      </p:sp>
      <p:sp>
        <p:nvSpPr>
          <p:cNvPr id="3" name="Content Placeholder 2">
            <a:extLst>
              <a:ext uri="{FF2B5EF4-FFF2-40B4-BE49-F238E27FC236}">
                <a16:creationId xmlns:a16="http://schemas.microsoft.com/office/drawing/2014/main" id="{1302F6CA-1BC5-BF46-B047-051DE0E5E133}"/>
              </a:ext>
            </a:extLst>
          </p:cNvPr>
          <p:cNvSpPr>
            <a:spLocks noGrp="1"/>
          </p:cNvSpPr>
          <p:nvPr>
            <p:ph idx="1"/>
          </p:nvPr>
        </p:nvSpPr>
        <p:spPr/>
        <p:txBody>
          <a:bodyPr/>
          <a:lstStyle/>
          <a:p>
            <a:r>
              <a:rPr lang="en-US" sz="1800" dirty="0">
                <a:effectLst/>
                <a:latin typeface="Arial" panose="020B0604020202020204" pitchFamily="34" charset="0"/>
                <a:ea typeface="Cambria" panose="02040503050406030204" pitchFamily="18" charset="0"/>
                <a:cs typeface="Cambria" panose="02040503050406030204" pitchFamily="18" charset="0"/>
              </a:rPr>
              <a:t>MiCare </a:t>
            </a:r>
            <a:r>
              <a:rPr lang="en-US" sz="1800" dirty="0" err="1">
                <a:effectLst/>
                <a:latin typeface="Arial" panose="020B0604020202020204" pitchFamily="34" charset="0"/>
                <a:ea typeface="Cambria" panose="02040503050406030204" pitchFamily="18" charset="0"/>
                <a:cs typeface="Cambria" panose="02040503050406030204" pitchFamily="18" charset="0"/>
              </a:rPr>
              <a:t>HealthTech</a:t>
            </a:r>
            <a:r>
              <a:rPr lang="en-US" sz="1800" dirty="0">
                <a:effectLst/>
                <a:latin typeface="Arial" panose="020B0604020202020204" pitchFamily="34" charset="0"/>
                <a:ea typeface="Cambria" panose="02040503050406030204" pitchFamily="18" charset="0"/>
                <a:cs typeface="Cambria" panose="02040503050406030204" pitchFamily="18" charset="0"/>
              </a:rPr>
              <a:t> Holdings Pte Ltd and its group of companies (collectively “</a:t>
            </a:r>
            <a:r>
              <a:rPr lang="en-US" sz="1800" b="1" dirty="0">
                <a:effectLst/>
                <a:latin typeface="Arial" panose="020B0604020202020204" pitchFamily="34" charset="0"/>
                <a:ea typeface="Cambria" panose="02040503050406030204" pitchFamily="18" charset="0"/>
                <a:cs typeface="Cambria" panose="02040503050406030204" pitchFamily="18" charset="0"/>
              </a:rPr>
              <a:t>MiCare</a:t>
            </a:r>
            <a:r>
              <a:rPr lang="en-US" sz="1800" dirty="0">
                <a:effectLst/>
                <a:latin typeface="Arial" panose="020B0604020202020204" pitchFamily="34" charset="0"/>
                <a:ea typeface="Cambria" panose="02040503050406030204" pitchFamily="18" charset="0"/>
                <a:cs typeface="Cambria" panose="02040503050406030204" pitchFamily="18" charset="0"/>
              </a:rPr>
              <a:t>”) adopts a zero-tolerance approach towards all forms of corruption and bribery and we are committed to acting professionally, fairly and with integrity in all our business dealings and in the discharge</a:t>
            </a:r>
            <a:r>
              <a:rPr lang="en-US" sz="1800" spc="-5" dirty="0">
                <a:effectLst/>
                <a:latin typeface="Arial" panose="020B0604020202020204" pitchFamily="34" charset="0"/>
                <a:ea typeface="Cambria" panose="02040503050406030204" pitchFamily="18" charset="0"/>
                <a:cs typeface="Cambria" panose="02040503050406030204" pitchFamily="18" charset="0"/>
              </a:rPr>
              <a:t> </a:t>
            </a:r>
            <a:r>
              <a:rPr lang="en-US" sz="1800" dirty="0">
                <a:effectLst/>
                <a:latin typeface="Arial" panose="020B0604020202020204" pitchFamily="34" charset="0"/>
                <a:ea typeface="Cambria" panose="02040503050406030204" pitchFamily="18" charset="0"/>
                <a:cs typeface="Cambria" panose="02040503050406030204" pitchFamily="18" charset="0"/>
              </a:rPr>
              <a:t>of our business relationships, wherever we operate. </a:t>
            </a:r>
          </a:p>
          <a:p>
            <a:endParaRPr lang="en-US" sz="1800" dirty="0">
              <a:latin typeface="Arial" panose="020B0604020202020204" pitchFamily="34" charset="0"/>
              <a:ea typeface="Cambria" panose="02040503050406030204" pitchFamily="18" charset="0"/>
              <a:cs typeface="Cambria" panose="02040503050406030204" pitchFamily="18" charset="0"/>
            </a:endParaRPr>
          </a:p>
          <a:p>
            <a:r>
              <a:rPr lang="en-US" sz="1800" dirty="0">
                <a:effectLst/>
                <a:latin typeface="Arial" panose="020B0604020202020204" pitchFamily="34" charset="0"/>
                <a:ea typeface="Cambria" panose="02040503050406030204" pitchFamily="18" charset="0"/>
                <a:cs typeface="Cambria" panose="02040503050406030204" pitchFamily="18" charset="0"/>
              </a:rPr>
              <a:t>MiCare’s Code of Conduct (“</a:t>
            </a:r>
            <a:r>
              <a:rPr lang="en-US" sz="1800" b="1" dirty="0">
                <a:effectLst/>
                <a:latin typeface="Arial" panose="020B0604020202020204" pitchFamily="34" charset="0"/>
                <a:ea typeface="Cambria" panose="02040503050406030204" pitchFamily="18" charset="0"/>
                <a:cs typeface="Cambria" panose="02040503050406030204" pitchFamily="18" charset="0"/>
              </a:rPr>
              <a:t>COC</a:t>
            </a:r>
            <a:r>
              <a:rPr lang="en-US" sz="1800" dirty="0">
                <a:effectLst/>
                <a:latin typeface="Arial" panose="020B0604020202020204" pitchFamily="34" charset="0"/>
                <a:ea typeface="Cambria" panose="02040503050406030204" pitchFamily="18" charset="0"/>
                <a:cs typeface="Cambria" panose="02040503050406030204" pitchFamily="18" charset="0"/>
              </a:rPr>
              <a:t>”) sets out MiCare’s core principles and commitments in this regard and MiCare’s Anti-Bribery and Anti-Corruption Policy elaborate upon those principles and commitments, providing guidance to our directors and Personnel concerning how to deal with improper solicitation, bribery and other corrupt activities and issues that may arise in the course of doing business. This Policy is also important to ensure that all MiCare interactions with business partners, government and commercial entities are conducted with openness and transparency and in compliance with anti-corruption laws.</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endParaRPr lang="en-MY" sz="1800" b="1" dirty="0">
              <a:effectLst/>
              <a:latin typeface="Cambria" panose="02040503050406030204" pitchFamily="18" charset="0"/>
              <a:ea typeface="Cambria" panose="02040503050406030204" pitchFamily="18" charset="0"/>
              <a:cs typeface="Cambria" panose="02040503050406030204" pitchFamily="18" charset="0"/>
            </a:endParaRPr>
          </a:p>
          <a:p>
            <a:endParaRPr lang="en-MY" dirty="0"/>
          </a:p>
        </p:txBody>
      </p:sp>
    </p:spTree>
    <p:extLst>
      <p:ext uri="{BB962C8B-B14F-4D97-AF65-F5344CB8AC3E}">
        <p14:creationId xmlns:p14="http://schemas.microsoft.com/office/powerpoint/2010/main" val="277186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50ADC-707D-E14F-5D06-5B023DAF0AD7}"/>
              </a:ext>
            </a:extLst>
          </p:cNvPr>
          <p:cNvSpPr>
            <a:spLocks noGrp="1"/>
          </p:cNvSpPr>
          <p:nvPr>
            <p:ph idx="1"/>
          </p:nvPr>
        </p:nvSpPr>
        <p:spPr>
          <a:xfrm>
            <a:off x="669471" y="489857"/>
            <a:ext cx="10684329" cy="5687106"/>
          </a:xfrm>
        </p:spPr>
        <p:txBody>
          <a:bodyPr>
            <a:normAutofit/>
          </a:bodyPr>
          <a:lstStyle/>
          <a:p>
            <a:r>
              <a:rPr lang="en-US" sz="1800" dirty="0">
                <a:effectLst/>
                <a:latin typeface="Arial" panose="020B0604020202020204" pitchFamily="34" charset="0"/>
                <a:ea typeface="Cambria" panose="02040503050406030204" pitchFamily="18" charset="0"/>
                <a:cs typeface="Cambria" panose="02040503050406030204" pitchFamily="18" charset="0"/>
              </a:rPr>
              <a:t>It is important to ensure MiCare’s interactions with public officials are open, transparent and do not violate anti-bribery and anti-corruption laws. Extra caution must be exercised when dealing with public officials as the laws of bribery and corruption in some countries are more stringent and provides for stricter punishments. Providing gift, entertainment or corporate hospitality to public officials or their family/ household members is generally considered a ‘red flag’ situation in most jurisdictions.</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MY" dirty="0"/>
          </a:p>
          <a:p>
            <a:pPr marL="0" indent="0">
              <a:buNone/>
            </a:pPr>
            <a:r>
              <a:rPr lang="en-MY" dirty="0"/>
              <a:t>4.7 Dealing with Business Partner</a:t>
            </a:r>
          </a:p>
          <a:p>
            <a:pPr marL="0" indent="0">
              <a:buNone/>
            </a:pPr>
            <a:r>
              <a:rPr lang="en-MY" sz="1800" dirty="0">
                <a:effectLst/>
                <a:latin typeface="Arial" panose="020B0604020202020204" pitchFamily="34" charset="0"/>
                <a:ea typeface="Calibri" panose="020F0502020204030204" pitchFamily="34" charset="0"/>
              </a:rPr>
              <a:t>It is MiCare’s expectation that all Third Parties acting for or on its behalf share the values, principles and ethical standards of MiCare as their actions can implicate MiCare legally and tarnish MiCare’s reputation. </a:t>
            </a:r>
          </a:p>
          <a:p>
            <a:pPr marL="0" marR="135255" indent="0" algn="just">
              <a:lnSpc>
                <a:spcPct val="115000"/>
              </a:lnSpc>
              <a:spcAft>
                <a:spcPts val="0"/>
              </a:spcAft>
              <a:buNone/>
            </a:pPr>
            <a:r>
              <a:rPr lang="en-US" sz="1800" dirty="0">
                <a:effectLst/>
                <a:latin typeface="Arial" panose="020B0604020202020204" pitchFamily="34" charset="0"/>
                <a:ea typeface="Cambria" panose="02040503050406030204" pitchFamily="18" charset="0"/>
                <a:cs typeface="Cambria" panose="02040503050406030204" pitchFamily="18" charset="0"/>
              </a:rPr>
              <a:t>As a way of ensuring that MiCare only does business with Third Parties that share MiCare’s values, principles and ethical standards, the following must be complied with:</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620713" marR="135255" lvl="2" indent="-620713" algn="just">
              <a:lnSpc>
                <a:spcPct val="115000"/>
              </a:lnSpc>
              <a:spcAft>
                <a:spcPts val="0"/>
              </a:spcAft>
              <a:buSzPts val="1000"/>
              <a:buFont typeface="Arial" panose="020B0604020202020204" pitchFamily="34" charset="0"/>
              <a:buAutoNum type="alphaLcParenBoth"/>
            </a:pPr>
            <a:r>
              <a:rPr lang="en-US" sz="1800" dirty="0">
                <a:effectLst/>
                <a:latin typeface="Arial" panose="020B0604020202020204" pitchFamily="34" charset="0"/>
                <a:ea typeface="Cambria" panose="02040503050406030204" pitchFamily="18" charset="0"/>
                <a:cs typeface="Cambria" panose="02040503050406030204" pitchFamily="18" charset="0"/>
              </a:rPr>
              <a:t>Conduct due diligence to assess the integrity of MiCare’s prospective business counterparties;</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620713" marR="135255" lvl="2" indent="-620713" algn="just">
              <a:lnSpc>
                <a:spcPct val="115000"/>
              </a:lnSpc>
              <a:spcAft>
                <a:spcPts val="0"/>
              </a:spcAft>
              <a:buSzPts val="1000"/>
              <a:buFont typeface="Arial" panose="020B0604020202020204" pitchFamily="34" charset="0"/>
              <a:buAutoNum type="alphaLcParenBoth"/>
            </a:pPr>
            <a:r>
              <a:rPr lang="en-US" sz="1800" dirty="0">
                <a:effectLst/>
                <a:latin typeface="Arial" panose="020B0604020202020204" pitchFamily="34" charset="0"/>
                <a:ea typeface="Cambria" panose="02040503050406030204" pitchFamily="18" charset="0"/>
                <a:cs typeface="Cambria" panose="02040503050406030204" pitchFamily="18" charset="0"/>
              </a:rPr>
              <a:t>All Third Parties are made known of this policy; </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620713" marR="135255" lvl="2" indent="-620713" algn="just">
              <a:lnSpc>
                <a:spcPct val="115000"/>
              </a:lnSpc>
              <a:spcAft>
                <a:spcPts val="0"/>
              </a:spcAft>
              <a:buSzPts val="1000"/>
              <a:buFont typeface="Arial" panose="020B0604020202020204" pitchFamily="34" charset="0"/>
              <a:buAutoNum type="alphaLcParenBoth"/>
            </a:pPr>
            <a:r>
              <a:rPr lang="en-US" sz="1800" dirty="0">
                <a:effectLst/>
                <a:latin typeface="Arial" panose="020B0604020202020204" pitchFamily="34" charset="0"/>
                <a:ea typeface="Cambria" panose="02040503050406030204" pitchFamily="18" charset="0"/>
                <a:cs typeface="Cambria" panose="02040503050406030204" pitchFamily="18" charset="0"/>
              </a:rPr>
              <a:t>Continue to be cognizant of and to monitor Third Party performance and business practices to ensure ongoing compliance</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954568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445B0-0CFE-33F8-7E1D-1F126936F014}"/>
              </a:ext>
            </a:extLst>
          </p:cNvPr>
          <p:cNvSpPr>
            <a:spLocks noGrp="1"/>
          </p:cNvSpPr>
          <p:nvPr>
            <p:ph idx="1"/>
          </p:nvPr>
        </p:nvSpPr>
        <p:spPr>
          <a:xfrm>
            <a:off x="261257" y="604157"/>
            <a:ext cx="11092543" cy="5572806"/>
          </a:xfrm>
        </p:spPr>
        <p:txBody>
          <a:bodyPr>
            <a:normAutofit fontScale="70000" lnSpcReduction="20000"/>
          </a:bodyPr>
          <a:lstStyle/>
          <a:p>
            <a:pPr marL="0" marR="135255" indent="0" algn="just">
              <a:lnSpc>
                <a:spcPct val="115000"/>
              </a:lnSpc>
              <a:spcAft>
                <a:spcPts val="0"/>
              </a:spcAft>
              <a:buNone/>
            </a:pPr>
            <a:r>
              <a:rPr lang="en-US" sz="2000" dirty="0">
                <a:effectLst/>
                <a:ea typeface="Cambria" panose="02040503050406030204" pitchFamily="18" charset="0"/>
                <a:cs typeface="Cambria" panose="02040503050406030204" pitchFamily="18" charset="0"/>
              </a:rPr>
              <a:t>In relation to the due diligence, if at any point during the due diligence exercise or in the dealings with a third party, there are conflicts of interest or “red flags” raised, these warrants further investigation must be sufficiently addressed before the engagement of the third party can progress.</a:t>
            </a:r>
          </a:p>
          <a:p>
            <a:pPr marL="0" marR="135255" indent="0" algn="just">
              <a:lnSpc>
                <a:spcPct val="115000"/>
              </a:lnSpc>
              <a:spcAft>
                <a:spcPts val="0"/>
              </a:spcAft>
              <a:buNone/>
            </a:pPr>
            <a:r>
              <a:rPr lang="en-US" sz="2000" dirty="0">
                <a:effectLst/>
                <a:ea typeface="Cambria" panose="02040503050406030204" pitchFamily="18" charset="0"/>
                <a:cs typeface="Cambria" panose="02040503050406030204" pitchFamily="18" charset="0"/>
              </a:rPr>
              <a:t>Examples of common “red flags” involving Third Parties include:</a:t>
            </a:r>
            <a:endParaRPr lang="en-MY" sz="2000" dirty="0">
              <a:effectLst/>
              <a:ea typeface="Cambria" panose="02040503050406030204" pitchFamily="18" charset="0"/>
              <a:cs typeface="Cambria" panose="02040503050406030204" pitchFamily="18" charset="0"/>
            </a:endParaRPr>
          </a:p>
          <a:p>
            <a:pPr marL="0" marR="135255" indent="0" algn="just">
              <a:lnSpc>
                <a:spcPct val="115000"/>
              </a:lnSpc>
              <a:buNone/>
            </a:pPr>
            <a:endParaRPr lang="en-MY" sz="2000" dirty="0">
              <a:effectLst/>
              <a:ea typeface="Cambria" panose="02040503050406030204" pitchFamily="18" charset="0"/>
              <a:cs typeface="Cambria" panose="02040503050406030204" pitchFamily="18" charset="0"/>
            </a:endParaRPr>
          </a:p>
          <a:p>
            <a:pPr marL="342900" marR="135255" lvl="0" indent="-342900" algn="just">
              <a:lnSpc>
                <a:spcPct val="115000"/>
              </a:lnSpc>
              <a:spcAft>
                <a:spcPts val="0"/>
              </a:spcAft>
              <a:buSzPts val="1000"/>
              <a:buFont typeface="Arial" panose="020B0604020202020204" pitchFamily="34" charset="0"/>
              <a:buAutoNum type="alphaLcParenBoth"/>
            </a:pPr>
            <a:r>
              <a:rPr lang="en-US" sz="2000" dirty="0">
                <a:effectLst/>
                <a:ea typeface="Cambria" panose="02040503050406030204" pitchFamily="18" charset="0"/>
                <a:cs typeface="Cambria" panose="02040503050406030204" pitchFamily="18" charset="0"/>
              </a:rPr>
              <a:t>Family, business or “special” ties with government, political party or public officials.</a:t>
            </a:r>
            <a:endParaRPr lang="en-MY" sz="2000" dirty="0">
              <a:effectLst/>
              <a:ea typeface="Cambria" panose="02040503050406030204" pitchFamily="18" charset="0"/>
              <a:cs typeface="Cambria" panose="02040503050406030204" pitchFamily="18" charset="0"/>
            </a:endParaRPr>
          </a:p>
          <a:p>
            <a:pPr marL="342900" marR="135255" lvl="0" indent="-342900" algn="just">
              <a:lnSpc>
                <a:spcPct val="115000"/>
              </a:lnSpc>
              <a:spcAft>
                <a:spcPts val="0"/>
              </a:spcAft>
              <a:buSzPts val="1000"/>
              <a:buFont typeface="Arial" panose="020B0604020202020204" pitchFamily="34" charset="0"/>
              <a:buAutoNum type="alphaLcParenBoth"/>
            </a:pPr>
            <a:r>
              <a:rPr lang="en-US" sz="2000" dirty="0">
                <a:effectLst/>
                <a:ea typeface="Cambria" panose="02040503050406030204" pitchFamily="18" charset="0"/>
                <a:cs typeface="Cambria" panose="02040503050406030204" pitchFamily="18" charset="0"/>
              </a:rPr>
              <a:t>Agreeing to make payments in sums exceeding the contract sum without justification.</a:t>
            </a:r>
            <a:endParaRPr lang="en-MY" sz="2000" dirty="0">
              <a:effectLst/>
              <a:ea typeface="Cambria" panose="02040503050406030204" pitchFamily="18" charset="0"/>
              <a:cs typeface="Cambria" panose="02040503050406030204" pitchFamily="18" charset="0"/>
            </a:endParaRPr>
          </a:p>
          <a:p>
            <a:pPr marL="342900" marR="135255" lvl="0" indent="-342900" algn="just">
              <a:lnSpc>
                <a:spcPct val="115000"/>
              </a:lnSpc>
              <a:spcAft>
                <a:spcPts val="0"/>
              </a:spcAft>
              <a:buSzPts val="1000"/>
              <a:buFont typeface="Arial" panose="020B0604020202020204" pitchFamily="34" charset="0"/>
              <a:buAutoNum type="alphaLcParenBoth"/>
            </a:pPr>
            <a:r>
              <a:rPr lang="en-US" sz="2000" dirty="0">
                <a:effectLst/>
                <a:ea typeface="Cambria" panose="02040503050406030204" pitchFamily="18" charset="0"/>
                <a:cs typeface="Cambria" panose="02040503050406030204" pitchFamily="18" charset="0"/>
              </a:rPr>
              <a:t>A reference check reveals a flawed background or a reputation for getting “things done” regardless of the circumstances or suggests that for a certain amount of money, he can fix the problem.</a:t>
            </a:r>
            <a:endParaRPr lang="en-MY" sz="2000" dirty="0">
              <a:effectLst/>
              <a:ea typeface="Cambria" panose="02040503050406030204" pitchFamily="18" charset="0"/>
              <a:cs typeface="Cambria" panose="02040503050406030204" pitchFamily="18" charset="0"/>
            </a:endParaRPr>
          </a:p>
          <a:p>
            <a:pPr marL="342900" marR="135255" lvl="0" indent="-342900" algn="just">
              <a:lnSpc>
                <a:spcPct val="115000"/>
              </a:lnSpc>
              <a:spcAft>
                <a:spcPts val="0"/>
              </a:spcAft>
              <a:buSzPts val="1000"/>
              <a:buFont typeface="Arial" panose="020B0604020202020204" pitchFamily="34" charset="0"/>
              <a:buAutoNum type="alphaLcParenBoth"/>
            </a:pPr>
            <a:r>
              <a:rPr lang="en-US" sz="2000" dirty="0">
                <a:effectLst/>
                <a:ea typeface="Cambria" panose="02040503050406030204" pitchFamily="18" charset="0"/>
                <a:cs typeface="Cambria" panose="02040503050406030204" pitchFamily="18" charset="0"/>
              </a:rPr>
              <a:t>The Third Party requests that a transaction is structured to evade normal record-keeping or reporting requirements.</a:t>
            </a:r>
            <a:endParaRPr lang="en-MY" sz="2000" dirty="0">
              <a:effectLst/>
              <a:ea typeface="Cambria" panose="02040503050406030204" pitchFamily="18" charset="0"/>
              <a:cs typeface="Cambria" panose="02040503050406030204" pitchFamily="18" charset="0"/>
            </a:endParaRPr>
          </a:p>
          <a:p>
            <a:pPr marL="342900" marR="135255" lvl="0" indent="-342900" algn="just">
              <a:lnSpc>
                <a:spcPct val="115000"/>
              </a:lnSpc>
              <a:spcAft>
                <a:spcPts val="0"/>
              </a:spcAft>
              <a:buSzPts val="1000"/>
              <a:buFont typeface="Arial" panose="020B0604020202020204" pitchFamily="34" charset="0"/>
              <a:buAutoNum type="alphaLcParenBoth"/>
            </a:pPr>
            <a:r>
              <a:rPr lang="en-US" sz="2000" dirty="0">
                <a:effectLst/>
                <a:ea typeface="Cambria" panose="02040503050406030204" pitchFamily="18" charset="0"/>
                <a:cs typeface="Cambria" panose="02040503050406030204" pitchFamily="18" charset="0"/>
              </a:rPr>
              <a:t>Objection to anti-bribery representations and warranties in commercial agreements or negative response when told of such requirements.</a:t>
            </a:r>
            <a:endParaRPr lang="en-MY" sz="2000" dirty="0">
              <a:effectLst/>
              <a:ea typeface="Cambria" panose="02040503050406030204" pitchFamily="18" charset="0"/>
              <a:cs typeface="Cambria" panose="02040503050406030204" pitchFamily="18" charset="0"/>
            </a:endParaRPr>
          </a:p>
          <a:p>
            <a:pPr marL="342900" marR="135255" lvl="0" indent="-342900" algn="just">
              <a:lnSpc>
                <a:spcPct val="115000"/>
              </a:lnSpc>
              <a:spcAft>
                <a:spcPts val="0"/>
              </a:spcAft>
              <a:buSzPts val="1000"/>
              <a:buFont typeface="Arial" panose="020B0604020202020204" pitchFamily="34" charset="0"/>
              <a:buAutoNum type="alphaLcParenBoth"/>
            </a:pPr>
            <a:r>
              <a:rPr lang="en-US" sz="2000" dirty="0">
                <a:effectLst/>
                <a:ea typeface="Cambria" panose="02040503050406030204" pitchFamily="18" charset="0"/>
                <a:cs typeface="Cambria" panose="02040503050406030204" pitchFamily="18" charset="0"/>
              </a:rPr>
              <a:t>Convoluted payment arrangements such as payment in cash, payment to a third party or to accounts in other countries or requests for upfront payment for expenses or other fees.</a:t>
            </a:r>
            <a:endParaRPr lang="en-MY" sz="2000" dirty="0">
              <a:effectLst/>
              <a:ea typeface="Cambria" panose="02040503050406030204" pitchFamily="18" charset="0"/>
              <a:cs typeface="Cambria" panose="02040503050406030204" pitchFamily="18" charset="0"/>
            </a:endParaRPr>
          </a:p>
          <a:p>
            <a:pPr marL="342900" marR="135255" lvl="0" indent="-342900" algn="just">
              <a:lnSpc>
                <a:spcPct val="115000"/>
              </a:lnSpc>
              <a:spcAft>
                <a:spcPts val="0"/>
              </a:spcAft>
              <a:buSzPts val="1000"/>
              <a:buFont typeface="Arial" panose="020B0604020202020204" pitchFamily="34" charset="0"/>
              <a:buAutoNum type="alphaLcParenBoth"/>
            </a:pPr>
            <a:r>
              <a:rPr lang="en-US" sz="2000" dirty="0">
                <a:effectLst/>
                <a:ea typeface="Cambria" panose="02040503050406030204" pitchFamily="18" charset="0"/>
                <a:cs typeface="Cambria" panose="02040503050406030204" pitchFamily="18" charset="0"/>
              </a:rPr>
              <a:t>The Third Party requires that his/her identity not be disclosed as part of the business transaction.</a:t>
            </a:r>
            <a:endParaRPr lang="en-MY" sz="2000" dirty="0">
              <a:effectLst/>
              <a:ea typeface="Cambria" panose="02040503050406030204" pitchFamily="18" charset="0"/>
              <a:cs typeface="Cambria" panose="02040503050406030204" pitchFamily="18" charset="0"/>
            </a:endParaRPr>
          </a:p>
          <a:p>
            <a:pPr marL="342900" marR="135255" lvl="0" indent="-342900" algn="just">
              <a:lnSpc>
                <a:spcPct val="115000"/>
              </a:lnSpc>
              <a:spcAft>
                <a:spcPts val="0"/>
              </a:spcAft>
              <a:buSzPts val="1000"/>
              <a:buFont typeface="Arial" panose="020B0604020202020204" pitchFamily="34" charset="0"/>
              <a:buAutoNum type="alphaLcParenBoth"/>
            </a:pPr>
            <a:r>
              <a:rPr lang="en-US" sz="2000" dirty="0">
                <a:effectLst/>
                <a:ea typeface="Cambria" panose="02040503050406030204" pitchFamily="18" charset="0"/>
                <a:cs typeface="Cambria" panose="02040503050406030204" pitchFamily="18" charset="0"/>
              </a:rPr>
              <a:t>Inadequate credentials for the nature of the engagement or lack of an office or an established place of business.</a:t>
            </a:r>
            <a:endParaRPr lang="en-MY" sz="2000" dirty="0">
              <a:effectLst/>
              <a:ea typeface="Cambria" panose="02040503050406030204" pitchFamily="18" charset="0"/>
              <a:cs typeface="Cambria" panose="02040503050406030204" pitchFamily="18" charset="0"/>
            </a:endParaRPr>
          </a:p>
          <a:p>
            <a:pPr marL="342900" marR="135255" lvl="0" indent="-342900" algn="just">
              <a:lnSpc>
                <a:spcPct val="115000"/>
              </a:lnSpc>
              <a:spcAft>
                <a:spcPts val="0"/>
              </a:spcAft>
              <a:buSzPts val="1000"/>
              <a:buFont typeface="Arial" panose="020B0604020202020204" pitchFamily="34" charset="0"/>
              <a:buAutoNum type="alphaLcParenBoth"/>
            </a:pPr>
            <a:r>
              <a:rPr lang="en-US" sz="2000" dirty="0">
                <a:effectLst/>
                <a:ea typeface="Cambria" panose="02040503050406030204" pitchFamily="18" charset="0"/>
                <a:cs typeface="Cambria" panose="02040503050406030204" pitchFamily="18" charset="0"/>
              </a:rPr>
              <a:t>Third Party is specifically recommended or insisted upon by an existing business partner or employee or public official.</a:t>
            </a:r>
            <a:endParaRPr lang="en-MY" sz="2000" dirty="0">
              <a:effectLst/>
              <a:ea typeface="Calibri" panose="020F0502020204030204" pitchFamily="34" charset="0"/>
              <a:cs typeface="Times New Roman" panose="02020603050405020304" pitchFamily="18" charset="0"/>
            </a:endParaRPr>
          </a:p>
          <a:p>
            <a:pPr marL="342900" marR="135255" lvl="0" indent="-342900" algn="just">
              <a:lnSpc>
                <a:spcPct val="115000"/>
              </a:lnSpc>
              <a:spcAft>
                <a:spcPts val="0"/>
              </a:spcAft>
              <a:buSzPts val="1000"/>
              <a:buFont typeface="Arial" panose="020B0604020202020204" pitchFamily="34" charset="0"/>
              <a:buAutoNum type="alphaLcParenBoth"/>
            </a:pPr>
            <a:r>
              <a:rPr lang="en-US" sz="2000" dirty="0">
                <a:effectLst/>
                <a:ea typeface="Cambria" panose="02040503050406030204" pitchFamily="18" charset="0"/>
                <a:cs typeface="Cambria" panose="02040503050406030204" pitchFamily="18" charset="0"/>
              </a:rPr>
              <a:t>Been offered an unusually generous gift or lavish benefits or entertainment by a Third Party</a:t>
            </a:r>
            <a:r>
              <a:rPr lang="en-US" sz="2000" dirty="0">
                <a:effectLst/>
                <a:latin typeface="Arial" panose="020B0604020202020204" pitchFamily="34" charset="0"/>
                <a:ea typeface="Cambria" panose="02040503050406030204" pitchFamily="18" charset="0"/>
                <a:cs typeface="Cambria" panose="02040503050406030204" pitchFamily="18" charset="0"/>
              </a:rPr>
              <a:t>.</a:t>
            </a:r>
            <a:endParaRPr lang="en-MY" sz="20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MY" dirty="0"/>
          </a:p>
        </p:txBody>
      </p:sp>
    </p:spTree>
    <p:extLst>
      <p:ext uri="{BB962C8B-B14F-4D97-AF65-F5344CB8AC3E}">
        <p14:creationId xmlns:p14="http://schemas.microsoft.com/office/powerpoint/2010/main" val="2786543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C30E7B-51E8-6E89-7956-2187FFDA9CFF}"/>
              </a:ext>
            </a:extLst>
          </p:cNvPr>
          <p:cNvSpPr>
            <a:spLocks noGrp="1"/>
          </p:cNvSpPr>
          <p:nvPr>
            <p:ph idx="1"/>
          </p:nvPr>
        </p:nvSpPr>
        <p:spPr>
          <a:xfrm>
            <a:off x="506186" y="620486"/>
            <a:ext cx="11358712" cy="5584371"/>
          </a:xfrm>
        </p:spPr>
        <p:txBody>
          <a:bodyPr>
            <a:normAutofit fontScale="92500" lnSpcReduction="10000"/>
          </a:bodyPr>
          <a:lstStyle/>
          <a:p>
            <a:pPr marL="0" indent="0">
              <a:buNone/>
            </a:pPr>
            <a:r>
              <a:rPr lang="en-MY" dirty="0"/>
              <a:t>4.8 Mergers, Acquisitions and Investments</a:t>
            </a:r>
          </a:p>
          <a:p>
            <a:pPr marL="0" indent="0">
              <a:buNone/>
            </a:pPr>
            <a:r>
              <a:rPr lang="en-MY" sz="1400" dirty="0">
                <a:effectLst/>
                <a:ea typeface="Calibri" panose="020F0502020204030204" pitchFamily="34" charset="0"/>
              </a:rPr>
              <a:t>MiCare will undertake due diligence in its evaluation of mergers and acquisitions and investments exercise to ensure compliance with anti-bribery and corruption laws. Transparency International has provided a guide (http://www.transparency.org.uk/our-work/ publications/227-anti-bribery-due-diligence-for-transactions) for companies undertaking anti-bribery and corruption due diligence in the course of mergers, acquisitions and investments.</a:t>
            </a:r>
          </a:p>
          <a:p>
            <a:pPr marL="0" indent="0">
              <a:buNone/>
            </a:pPr>
            <a:r>
              <a:rPr lang="en-US" sz="1400" dirty="0">
                <a:effectLst/>
                <a:ea typeface="Cambria" panose="02040503050406030204" pitchFamily="18" charset="0"/>
                <a:cs typeface="Cambria" panose="02040503050406030204" pitchFamily="18" charset="0"/>
              </a:rPr>
              <a:t>A.      Pre-Acquisition Due Diligence</a:t>
            </a:r>
            <a:endParaRPr lang="en-MY" sz="1400" dirty="0">
              <a:effectLst/>
              <a:ea typeface="Cambria" panose="02040503050406030204" pitchFamily="18" charset="0"/>
              <a:cs typeface="Cambria" panose="02040503050406030204" pitchFamily="18" charset="0"/>
            </a:endParaRPr>
          </a:p>
          <a:p>
            <a:pPr marL="342900" marR="60325" lvl="0" indent="-342900" algn="just">
              <a:lnSpc>
                <a:spcPct val="112000"/>
              </a:lnSpc>
              <a:spcAft>
                <a:spcPts val="800"/>
              </a:spcAft>
              <a:buClr>
                <a:srgbClr val="231F20"/>
              </a:buClr>
              <a:buSzPts val="1000"/>
              <a:buFont typeface="Arial" panose="020B0604020202020204" pitchFamily="34" charset="0"/>
              <a:buAutoNum type="alphaLcParenBoth"/>
            </a:pPr>
            <a:r>
              <a:rPr lang="en-MY" sz="1400" dirty="0">
                <a:solidFill>
                  <a:srgbClr val="231F20"/>
                </a:solidFill>
                <a:effectLst/>
                <a:ea typeface="Cambria" panose="02040503050406030204" pitchFamily="18" charset="0"/>
                <a:cs typeface="Times New Roman" panose="02020603050405020304" pitchFamily="18" charset="0"/>
              </a:rPr>
              <a:t>Anti-bribery due diligence is considered on a proportionate basis for all mergers and acquisitions, investments and other forms of investment transaction but on a risk-based approach, with the level of due diligence being proportionate to the investment and the risk of bribery.</a:t>
            </a:r>
            <a:endParaRPr lang="en-MY" sz="1400" dirty="0">
              <a:effectLst/>
              <a:ea typeface="Cambria" panose="02040503050406030204" pitchFamily="18" charset="0"/>
              <a:cs typeface="Times New Roman" panose="02020603050405020304" pitchFamily="18" charset="0"/>
            </a:endParaRPr>
          </a:p>
          <a:p>
            <a:pPr marL="342900" marR="60325" lvl="0" indent="-342900" algn="just">
              <a:lnSpc>
                <a:spcPct val="112000"/>
              </a:lnSpc>
              <a:spcBef>
                <a:spcPts val="425"/>
              </a:spcBef>
              <a:spcAft>
                <a:spcPts val="800"/>
              </a:spcAft>
              <a:buClr>
                <a:srgbClr val="231F20"/>
              </a:buClr>
              <a:buSzPts val="1000"/>
              <a:buFont typeface="Arial" panose="020B0604020202020204" pitchFamily="34" charset="0"/>
              <a:buAutoNum type="alphaLcParenBoth"/>
            </a:pPr>
            <a:r>
              <a:rPr lang="en-MY" sz="1400" dirty="0">
                <a:solidFill>
                  <a:srgbClr val="231F20"/>
                </a:solidFill>
                <a:effectLst/>
                <a:ea typeface="Cambria" panose="02040503050406030204" pitchFamily="18" charset="0"/>
                <a:cs typeface="Times New Roman" panose="02020603050405020304" pitchFamily="18" charset="0"/>
              </a:rPr>
              <a:t>Anti-bribery due diligence starts sufficiently early in the due diligence process to allow for adequate due diligence to be carried out and for the findings to influence the outcome of the negotiations or stimulate further review if necessary.</a:t>
            </a:r>
            <a:endParaRPr lang="en-MY" sz="1400" dirty="0">
              <a:effectLst/>
              <a:ea typeface="Cambria" panose="02040503050406030204" pitchFamily="18" charset="0"/>
              <a:cs typeface="Cambria" panose="02040503050406030204" pitchFamily="18" charset="0"/>
            </a:endParaRPr>
          </a:p>
          <a:p>
            <a:pPr marL="342900" marR="60325" lvl="0" indent="-342900" algn="just">
              <a:lnSpc>
                <a:spcPct val="107000"/>
              </a:lnSpc>
              <a:spcBef>
                <a:spcPts val="5"/>
              </a:spcBef>
              <a:spcAft>
                <a:spcPts val="800"/>
              </a:spcAft>
              <a:buClr>
                <a:srgbClr val="231F20"/>
              </a:buClr>
              <a:buSzPts val="1000"/>
              <a:buFont typeface="Arial" panose="020B0604020202020204" pitchFamily="34" charset="0"/>
              <a:buAutoNum type="alphaLcParenBoth"/>
            </a:pPr>
            <a:r>
              <a:rPr lang="en-MY" sz="1400" dirty="0">
                <a:solidFill>
                  <a:srgbClr val="231F20"/>
                </a:solidFill>
                <a:effectLst/>
                <a:ea typeface="Cambria" panose="02040503050406030204" pitchFamily="18" charset="0"/>
                <a:cs typeface="Times New Roman" panose="02020603050405020304" pitchFamily="18" charset="0"/>
              </a:rPr>
              <a:t>The partners or board provide commitment and oversight to the due diligence reviews i.e. the findings of anti-bribery due diligence should be properly examined and understood at the highest level of decision-making during the transaction, for example at the level of the board or investment committee.</a:t>
            </a:r>
            <a:endParaRPr lang="en-MY" sz="1400" dirty="0">
              <a:effectLst/>
              <a:ea typeface="Cambria" panose="02040503050406030204" pitchFamily="18" charset="0"/>
              <a:cs typeface="Cambria" panose="02040503050406030204" pitchFamily="18" charset="0"/>
            </a:endParaRPr>
          </a:p>
          <a:p>
            <a:pPr marL="342900" marR="60325" lvl="0" indent="-342900" algn="just">
              <a:lnSpc>
                <a:spcPct val="112000"/>
              </a:lnSpc>
              <a:spcAft>
                <a:spcPts val="800"/>
              </a:spcAft>
              <a:buClr>
                <a:srgbClr val="231F20"/>
              </a:buClr>
              <a:buSzPts val="1000"/>
              <a:buFont typeface="Arial" panose="020B0604020202020204" pitchFamily="34" charset="0"/>
              <a:buAutoNum type="alphaLcParenBoth"/>
            </a:pPr>
            <a:r>
              <a:rPr lang="en-MY" sz="1400" dirty="0">
                <a:solidFill>
                  <a:srgbClr val="231F20"/>
                </a:solidFill>
                <a:effectLst/>
                <a:ea typeface="Cambria" panose="02040503050406030204" pitchFamily="18" charset="0"/>
                <a:cs typeface="Times New Roman" panose="02020603050405020304" pitchFamily="18" charset="0"/>
              </a:rPr>
              <a:t>Information gained during the anti-bribery due diligence is passed on efficiently and effectively to the company’s management once the investment has been made.</a:t>
            </a:r>
            <a:endParaRPr lang="en-MY" sz="1400" dirty="0">
              <a:solidFill>
                <a:srgbClr val="231F20"/>
              </a:solidFill>
              <a:ea typeface="Cambria" panose="02040503050406030204" pitchFamily="18" charset="0"/>
              <a:cs typeface="Times New Roman" panose="02020603050405020304" pitchFamily="18" charset="0"/>
            </a:endParaRPr>
          </a:p>
          <a:p>
            <a:pPr marL="0" marR="60325" lvl="0" indent="0" algn="just">
              <a:lnSpc>
                <a:spcPct val="112000"/>
              </a:lnSpc>
              <a:spcAft>
                <a:spcPts val="800"/>
              </a:spcAft>
              <a:buClr>
                <a:srgbClr val="231F20"/>
              </a:buClr>
              <a:buSzPts val="1000"/>
              <a:buNone/>
            </a:pPr>
            <a:r>
              <a:rPr lang="en-US" sz="1400" dirty="0">
                <a:effectLst/>
                <a:ea typeface="Cambria" panose="02040503050406030204" pitchFamily="18" charset="0"/>
                <a:cs typeface="Cambria" panose="02040503050406030204" pitchFamily="18" charset="0"/>
              </a:rPr>
              <a:t>B.        Post – Acquisition Due Diligence</a:t>
            </a:r>
            <a:endParaRPr lang="en-MY" sz="1400" dirty="0">
              <a:effectLst/>
              <a:ea typeface="Cambria" panose="02040503050406030204" pitchFamily="18" charset="0"/>
              <a:cs typeface="Cambria" panose="02040503050406030204" pitchFamily="18" charset="0"/>
            </a:endParaRPr>
          </a:p>
          <a:p>
            <a:pPr marL="441325" lvl="1" indent="-441325" algn="just">
              <a:lnSpc>
                <a:spcPct val="112000"/>
              </a:lnSpc>
              <a:spcAft>
                <a:spcPts val="800"/>
              </a:spcAft>
              <a:buSzPts val="1000"/>
              <a:buFont typeface="Arial" panose="020B0604020202020204" pitchFamily="34" charset="0"/>
              <a:buAutoNum type="alphaLcParenBoth"/>
            </a:pPr>
            <a:r>
              <a:rPr lang="en-MY" sz="1400" dirty="0">
                <a:solidFill>
                  <a:srgbClr val="231F20"/>
                </a:solidFill>
                <a:effectLst/>
                <a:ea typeface="Cambria" panose="02040503050406030204" pitchFamily="18" charset="0"/>
                <a:cs typeface="Times New Roman" panose="02020603050405020304" pitchFamily="18" charset="0"/>
              </a:rPr>
              <a:t>To conduct due diligence on a proportionate basis immediately after purchase to determine if there is any current bribery and if so, takes immediate remedial action.</a:t>
            </a:r>
            <a:endParaRPr lang="en-MY" sz="1400" dirty="0">
              <a:effectLst/>
              <a:ea typeface="Cambria" panose="02040503050406030204" pitchFamily="18" charset="0"/>
              <a:cs typeface="Cambria" panose="02040503050406030204" pitchFamily="18" charset="0"/>
            </a:endParaRPr>
          </a:p>
          <a:p>
            <a:pPr marL="441325" lvl="1" indent="-441325" algn="just">
              <a:lnSpc>
                <a:spcPct val="112000"/>
              </a:lnSpc>
              <a:spcAft>
                <a:spcPts val="800"/>
              </a:spcAft>
              <a:buSzPts val="1000"/>
              <a:buFont typeface="Arial" panose="020B0604020202020204" pitchFamily="34" charset="0"/>
              <a:buAutoNum type="alphaLcParenBoth"/>
            </a:pPr>
            <a:r>
              <a:rPr lang="en-MY" sz="1400" dirty="0">
                <a:solidFill>
                  <a:srgbClr val="231F20"/>
                </a:solidFill>
                <a:effectLst/>
                <a:ea typeface="Cambria" panose="02040503050406030204" pitchFamily="18" charset="0"/>
                <a:cs typeface="Times New Roman" panose="02020603050405020304" pitchFamily="18" charset="0"/>
              </a:rPr>
              <a:t>To ensure that the target has or adopts an adequate anti-bribery and corruption programme equivalent to its own.</a:t>
            </a:r>
            <a:endParaRPr lang="en-MY" sz="1400" dirty="0">
              <a:effectLst/>
              <a:ea typeface="Cambria" panose="02040503050406030204" pitchFamily="18" charset="0"/>
              <a:cs typeface="Cambria" panose="02040503050406030204" pitchFamily="18" charset="0"/>
            </a:endParaRPr>
          </a:p>
          <a:p>
            <a:pPr marL="441325" lvl="1" indent="-441325" algn="just">
              <a:lnSpc>
                <a:spcPct val="107000"/>
              </a:lnSpc>
              <a:spcAft>
                <a:spcPts val="800"/>
              </a:spcAft>
              <a:buSzPts val="1000"/>
              <a:buFont typeface="Arial" panose="020B0604020202020204" pitchFamily="34" charset="0"/>
              <a:buAutoNum type="alphaLcParenBoth"/>
            </a:pPr>
            <a:r>
              <a:rPr lang="en-MY" sz="1400" dirty="0">
                <a:solidFill>
                  <a:srgbClr val="231F20"/>
                </a:solidFill>
                <a:effectLst/>
                <a:ea typeface="Cambria" panose="02040503050406030204" pitchFamily="18" charset="0"/>
                <a:cs typeface="Times New Roman" panose="02020603050405020304" pitchFamily="18" charset="0"/>
              </a:rPr>
              <a:t>Bribery detected through due diligence is reported to the authorities.</a:t>
            </a:r>
            <a:endParaRPr lang="en-MY" sz="1400" dirty="0">
              <a:effectLst/>
              <a:ea typeface="Cambria" panose="02040503050406030204" pitchFamily="18" charset="0"/>
              <a:cs typeface="Times New Roman" panose="02020603050405020304" pitchFamily="18" charset="0"/>
            </a:endParaRPr>
          </a:p>
          <a:p>
            <a:pPr marL="0" indent="0">
              <a:buNone/>
            </a:pPr>
            <a:endParaRPr lang="en-MY" sz="1800" dirty="0">
              <a:effectLst/>
              <a:latin typeface="Arial" panose="020B0604020202020204" pitchFamily="34" charset="0"/>
              <a:ea typeface="Calibri" panose="020F0502020204030204" pitchFamily="34" charset="0"/>
            </a:endParaRPr>
          </a:p>
          <a:p>
            <a:pPr marL="0" indent="0">
              <a:buNone/>
            </a:pPr>
            <a:endParaRPr lang="en-MY" sz="1800" dirty="0">
              <a:latin typeface="Arial" panose="020B0604020202020204" pitchFamily="34" charset="0"/>
            </a:endParaRPr>
          </a:p>
          <a:p>
            <a:pPr marL="0" indent="0">
              <a:buNone/>
            </a:pPr>
            <a:endParaRPr lang="en-MY" dirty="0"/>
          </a:p>
        </p:txBody>
      </p:sp>
    </p:spTree>
    <p:extLst>
      <p:ext uri="{BB962C8B-B14F-4D97-AF65-F5344CB8AC3E}">
        <p14:creationId xmlns:p14="http://schemas.microsoft.com/office/powerpoint/2010/main" val="1800449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F168C-2CF2-1823-A7BA-52C4A8B32C95}"/>
              </a:ext>
            </a:extLst>
          </p:cNvPr>
          <p:cNvSpPr>
            <a:spLocks noGrp="1"/>
          </p:cNvSpPr>
          <p:nvPr>
            <p:ph idx="1"/>
          </p:nvPr>
        </p:nvSpPr>
        <p:spPr>
          <a:xfrm>
            <a:off x="587829" y="538843"/>
            <a:ext cx="10765971" cy="5638120"/>
          </a:xfrm>
        </p:spPr>
        <p:txBody>
          <a:bodyPr/>
          <a:lstStyle/>
          <a:p>
            <a:pPr marL="0" indent="0">
              <a:buNone/>
            </a:pPr>
            <a:r>
              <a:rPr lang="en-MY" dirty="0"/>
              <a:t>4.9 Recruitment of Employees</a:t>
            </a:r>
          </a:p>
          <a:p>
            <a:pPr marL="0" indent="0">
              <a:buNone/>
            </a:pPr>
            <a:r>
              <a:rPr lang="en-MY" sz="2800" dirty="0">
                <a:effectLst/>
                <a:latin typeface="Arial" panose="020B0604020202020204" pitchFamily="34" charset="0"/>
                <a:ea typeface="Calibri" panose="020F0502020204030204" pitchFamily="34" charset="0"/>
              </a:rPr>
              <a:t>MiCare, being a diversified business entity, provides equal opportunity for any qualified and competent individual to be employed by the company from various multicultural and multiracial background.</a:t>
            </a:r>
            <a:endParaRPr lang="en-MY" sz="28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r>
              <a:rPr lang="en-MY" sz="2800" dirty="0">
                <a:effectLst/>
                <a:latin typeface="Arial" panose="020B0604020202020204" pitchFamily="34" charset="0"/>
                <a:ea typeface="Calibri" panose="020F0502020204030204" pitchFamily="34" charset="0"/>
                <a:cs typeface="Times New Roman" panose="02020603050405020304" pitchFamily="18" charset="0"/>
              </a:rPr>
              <a:t>The recruitment of Personnel should be done based on approved selection criteria to ensure that only the most qualified and suitable individuals are employed. This is imperative to ensure that no element of corruption is involved in the hiring of Personnel and to avoid allegations of bribery and corruption.</a:t>
            </a:r>
            <a:endParaRPr lang="en-MY"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2302632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4670-2492-5E95-956F-D4FA2BD33C08}"/>
              </a:ext>
            </a:extLst>
          </p:cNvPr>
          <p:cNvSpPr>
            <a:spLocks noGrp="1"/>
          </p:cNvSpPr>
          <p:nvPr>
            <p:ph type="title"/>
          </p:nvPr>
        </p:nvSpPr>
        <p:spPr>
          <a:xfrm>
            <a:off x="334537" y="365125"/>
            <a:ext cx="11019263" cy="861509"/>
          </a:xfrm>
        </p:spPr>
        <p:txBody>
          <a:bodyPr/>
          <a:lstStyle/>
          <a:p>
            <a:r>
              <a:rPr lang="en-MY" dirty="0"/>
              <a:t>5.0 Control measures</a:t>
            </a:r>
          </a:p>
        </p:txBody>
      </p:sp>
      <p:sp>
        <p:nvSpPr>
          <p:cNvPr id="3" name="Content Placeholder 2">
            <a:extLst>
              <a:ext uri="{FF2B5EF4-FFF2-40B4-BE49-F238E27FC236}">
                <a16:creationId xmlns:a16="http://schemas.microsoft.com/office/drawing/2014/main" id="{159EC498-D0F1-6FC0-AB9F-AEEC83EC42B0}"/>
              </a:ext>
            </a:extLst>
          </p:cNvPr>
          <p:cNvSpPr>
            <a:spLocks noGrp="1"/>
          </p:cNvSpPr>
          <p:nvPr>
            <p:ph idx="1"/>
          </p:nvPr>
        </p:nvSpPr>
        <p:spPr>
          <a:xfrm>
            <a:off x="334537" y="1226634"/>
            <a:ext cx="11522925" cy="4950329"/>
          </a:xfrm>
        </p:spPr>
        <p:txBody>
          <a:bodyPr>
            <a:normAutofit fontScale="77500" lnSpcReduction="20000"/>
          </a:bodyPr>
          <a:lstStyle/>
          <a:p>
            <a:pPr marL="0" indent="0">
              <a:buNone/>
            </a:pPr>
            <a:r>
              <a:rPr lang="en-MY" sz="1800" b="1" dirty="0">
                <a:effectLst/>
                <a:latin typeface="Arial" panose="020B0604020202020204" pitchFamily="34" charset="0"/>
                <a:ea typeface="Calibri" panose="020F0502020204030204" pitchFamily="34" charset="0"/>
              </a:rPr>
              <a:t>5.1 Record Keeping</a:t>
            </a:r>
          </a:p>
          <a:p>
            <a:r>
              <a:rPr lang="en-MY" sz="1800" dirty="0">
                <a:effectLst/>
                <a:latin typeface="Arial" panose="020B0604020202020204" pitchFamily="34" charset="0"/>
                <a:ea typeface="Calibri" panose="020F0502020204030204" pitchFamily="34" charset="0"/>
              </a:rPr>
              <a:t>MiCare keeps accurate and complete books, records and accounts to support its operations, dealings and transactions. MiCare is</a:t>
            </a:r>
            <a:r>
              <a:rPr lang="en-MY" sz="1800" spc="200" dirty="0">
                <a:effectLst/>
                <a:latin typeface="Arial" panose="020B0604020202020204" pitchFamily="34" charset="0"/>
                <a:ea typeface="Calibri" panose="020F0502020204030204" pitchFamily="34" charset="0"/>
              </a:rPr>
              <a:t> </a:t>
            </a:r>
            <a:r>
              <a:rPr lang="en-MY" sz="1800" dirty="0">
                <a:effectLst/>
                <a:latin typeface="Arial" panose="020B0604020202020204" pitchFamily="34" charset="0"/>
                <a:ea typeface="Calibri" panose="020F0502020204030204" pitchFamily="34" charset="0"/>
              </a:rPr>
              <a:t>committed to devise and maintain appropriate and sufficient internal controls (including financial and non-financial controls) to ensure the accuracy of its books, records and </a:t>
            </a:r>
            <a:r>
              <a:rPr lang="en-MY" sz="1800" spc="-10" dirty="0">
                <a:effectLst/>
                <a:latin typeface="Arial" panose="020B0604020202020204" pitchFamily="34" charset="0"/>
                <a:ea typeface="Calibri" panose="020F0502020204030204" pitchFamily="34" charset="0"/>
              </a:rPr>
              <a:t>accounts.</a:t>
            </a:r>
          </a:p>
          <a:p>
            <a:r>
              <a:rPr lang="en-US" dirty="0"/>
              <a:t>In order to ensure that MiCare retain proper, complete and accurate records, it is important for all Personnel to, amongst others:</a:t>
            </a:r>
          </a:p>
          <a:p>
            <a:endParaRPr lang="en-US" dirty="0"/>
          </a:p>
          <a:p>
            <a:pPr marL="623888" indent="-534988">
              <a:buNone/>
            </a:pPr>
            <a:r>
              <a:rPr lang="en-US" dirty="0"/>
              <a:t>(a)	Submit all expenses (including claims relating to expenses spent on gifts, entertainment and corporate hospitality) incurred for third parties in accordance with the internal expenses policy and ensure that a reason is recorded for every expenditure;</a:t>
            </a:r>
          </a:p>
          <a:p>
            <a:pPr marL="623888" indent="-534988"/>
            <a:endParaRPr lang="en-US" dirty="0"/>
          </a:p>
          <a:p>
            <a:pPr marL="623888" indent="-534988">
              <a:buNone/>
            </a:pPr>
            <a:r>
              <a:rPr lang="en-US" dirty="0"/>
              <a:t>b)	Prepare and maintain all accounts, invoices and other records relating to dealings with third party from time to time to ensure that they are up-to-date complete and accurate; and</a:t>
            </a:r>
          </a:p>
          <a:p>
            <a:pPr marL="623888" indent="-534988"/>
            <a:endParaRPr lang="en-US" dirty="0"/>
          </a:p>
          <a:p>
            <a:pPr marL="623888" indent="-534988">
              <a:buNone/>
            </a:pPr>
            <a:r>
              <a:rPr lang="en-US" dirty="0"/>
              <a:t>(c)	Not to keep any accounts “off-book” with the intention to facilitate or conceal improper payments.</a:t>
            </a:r>
          </a:p>
          <a:p>
            <a:endParaRPr lang="en-MY" dirty="0"/>
          </a:p>
        </p:txBody>
      </p:sp>
    </p:spTree>
    <p:extLst>
      <p:ext uri="{BB962C8B-B14F-4D97-AF65-F5344CB8AC3E}">
        <p14:creationId xmlns:p14="http://schemas.microsoft.com/office/powerpoint/2010/main" val="1511012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4B46F-A704-FDFA-7017-141BF493E0E6}"/>
              </a:ext>
            </a:extLst>
          </p:cNvPr>
          <p:cNvSpPr>
            <a:spLocks noGrp="1"/>
          </p:cNvSpPr>
          <p:nvPr>
            <p:ph idx="1"/>
          </p:nvPr>
        </p:nvSpPr>
        <p:spPr>
          <a:xfrm>
            <a:off x="468351" y="602166"/>
            <a:ext cx="11285033" cy="5574797"/>
          </a:xfrm>
        </p:spPr>
        <p:txBody>
          <a:bodyPr/>
          <a:lstStyle/>
          <a:p>
            <a:pPr marL="0" indent="0">
              <a:buNone/>
            </a:pPr>
            <a:r>
              <a:rPr lang="en-MY" dirty="0"/>
              <a:t>5.2  Reporting</a:t>
            </a:r>
          </a:p>
          <a:p>
            <a:pPr marR="139065" algn="just">
              <a:lnSpc>
                <a:spcPct val="115000"/>
              </a:lnSpc>
              <a:spcAft>
                <a:spcPts val="0"/>
              </a:spcAft>
            </a:pPr>
            <a:r>
              <a:rPr lang="en-US" sz="2400" dirty="0">
                <a:effectLst/>
                <a:ea typeface="Cambria" panose="02040503050406030204" pitchFamily="18" charset="0"/>
                <a:cs typeface="Cambria" panose="02040503050406030204" pitchFamily="18" charset="0"/>
              </a:rPr>
              <a:t>In line with MiCare’s commitment to prevent corruption and create an open, transparent and honest work environment, we encourage all staff to report any concerns or suspicious </a:t>
            </a:r>
            <a:r>
              <a:rPr lang="en-US" sz="2400" dirty="0" err="1">
                <a:effectLst/>
                <a:ea typeface="Cambria" panose="02040503050406030204" pitchFamily="18" charset="0"/>
                <a:cs typeface="Cambria" panose="02040503050406030204" pitchFamily="18" charset="0"/>
              </a:rPr>
              <a:t>behaviour</a:t>
            </a:r>
            <a:r>
              <a:rPr lang="en-US" sz="2400" dirty="0">
                <a:effectLst/>
                <a:ea typeface="Cambria" panose="02040503050406030204" pitchFamily="18" charset="0"/>
                <a:cs typeface="Cambria" panose="02040503050406030204" pitchFamily="18" charset="0"/>
              </a:rPr>
              <a:t> or dealings, particularly any suspicions of bribery or corrupt </a:t>
            </a:r>
            <a:r>
              <a:rPr lang="en-US" sz="2400" dirty="0" err="1">
                <a:effectLst/>
                <a:ea typeface="Cambria" panose="02040503050406030204" pitchFamily="18" charset="0"/>
                <a:cs typeface="Cambria" panose="02040503050406030204" pitchFamily="18" charset="0"/>
              </a:rPr>
              <a:t>behaviours</a:t>
            </a:r>
            <a:r>
              <a:rPr lang="en-US" sz="2400" dirty="0">
                <a:effectLst/>
                <a:ea typeface="Cambria" panose="02040503050406030204" pitchFamily="18" charset="0"/>
                <a:cs typeface="Cambria" panose="02040503050406030204" pitchFamily="18" charset="0"/>
              </a:rPr>
              <a:t>, that they encounter.</a:t>
            </a:r>
            <a:endParaRPr lang="en-MY" sz="2400" dirty="0">
              <a:effectLst/>
              <a:ea typeface="Cambria" panose="02040503050406030204" pitchFamily="18" charset="0"/>
              <a:cs typeface="Cambria" panose="02040503050406030204" pitchFamily="18" charset="0"/>
            </a:endParaRPr>
          </a:p>
          <a:p>
            <a:pPr marL="0" indent="0">
              <a:spcBef>
                <a:spcPts val="20"/>
              </a:spcBef>
              <a:spcAft>
                <a:spcPts val="0"/>
              </a:spcAft>
              <a:buNone/>
            </a:pPr>
            <a:endParaRPr lang="en-MY" sz="2400" dirty="0">
              <a:effectLst/>
              <a:ea typeface="Cambria" panose="02040503050406030204" pitchFamily="18" charset="0"/>
              <a:cs typeface="Cambria" panose="02040503050406030204" pitchFamily="18" charset="0"/>
            </a:endParaRPr>
          </a:p>
          <a:p>
            <a:pPr marR="138430" algn="just">
              <a:lnSpc>
                <a:spcPct val="115000"/>
              </a:lnSpc>
              <a:spcAft>
                <a:spcPts val="0"/>
              </a:spcAft>
            </a:pPr>
            <a:r>
              <a:rPr lang="en-US" sz="2400" dirty="0">
                <a:effectLst/>
                <a:ea typeface="Cambria" panose="02040503050406030204" pitchFamily="18" charset="0"/>
                <a:cs typeface="Cambria" panose="02040503050406030204" pitchFamily="18" charset="0"/>
              </a:rPr>
              <a:t>If you suspect any of your colleagues or superiors engage in corrupt practices, or if you are approached by any Third Party who attempt to persuade you to engage in any unethical practices, you should immediately report it directly to our management team or you may make use of the whistleblowing channel. Please refer to MiCare’s Whistleblowing Policy for more details on the whistleblowing mechanism.</a:t>
            </a:r>
            <a:endParaRPr lang="en-MY" sz="2400" dirty="0">
              <a:effectLst/>
              <a:ea typeface="Cambria" panose="02040503050406030204" pitchFamily="18" charset="0"/>
              <a:cs typeface="Cambria" panose="02040503050406030204" pitchFamily="18" charset="0"/>
            </a:endParaRPr>
          </a:p>
          <a:p>
            <a:pPr marL="0" indent="0">
              <a:buNone/>
            </a:pPr>
            <a:endParaRPr lang="en-MY" dirty="0"/>
          </a:p>
        </p:txBody>
      </p:sp>
    </p:spTree>
    <p:extLst>
      <p:ext uri="{BB962C8B-B14F-4D97-AF65-F5344CB8AC3E}">
        <p14:creationId xmlns:p14="http://schemas.microsoft.com/office/powerpoint/2010/main" val="2068362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D5A4-2FDA-BA5F-FF85-C958B462E087}"/>
              </a:ext>
            </a:extLst>
          </p:cNvPr>
          <p:cNvSpPr>
            <a:spLocks noGrp="1"/>
          </p:cNvSpPr>
          <p:nvPr>
            <p:ph type="title"/>
          </p:nvPr>
        </p:nvSpPr>
        <p:spPr>
          <a:xfrm>
            <a:off x="512956" y="365125"/>
            <a:ext cx="10840844" cy="1325563"/>
          </a:xfrm>
        </p:spPr>
        <p:txBody>
          <a:bodyPr/>
          <a:lstStyle/>
          <a:p>
            <a:r>
              <a:rPr lang="en-MY" dirty="0"/>
              <a:t>6.0 Systemic Review, Monitoring and Enforcement</a:t>
            </a:r>
          </a:p>
        </p:txBody>
      </p:sp>
      <p:sp>
        <p:nvSpPr>
          <p:cNvPr id="3" name="Content Placeholder 2">
            <a:extLst>
              <a:ext uri="{FF2B5EF4-FFF2-40B4-BE49-F238E27FC236}">
                <a16:creationId xmlns:a16="http://schemas.microsoft.com/office/drawing/2014/main" id="{B7B03C88-DFC5-951F-565A-89A5A08E9CA7}"/>
              </a:ext>
            </a:extLst>
          </p:cNvPr>
          <p:cNvSpPr>
            <a:spLocks noGrp="1"/>
          </p:cNvSpPr>
          <p:nvPr>
            <p:ph idx="1"/>
          </p:nvPr>
        </p:nvSpPr>
        <p:spPr>
          <a:xfrm>
            <a:off x="512956" y="1825624"/>
            <a:ext cx="11679044" cy="4485965"/>
          </a:xfrm>
        </p:spPr>
        <p:txBody>
          <a:bodyPr>
            <a:normAutofit/>
          </a:bodyPr>
          <a:lstStyle/>
          <a:p>
            <a:pPr marL="0" indent="0">
              <a:buNone/>
            </a:pPr>
            <a:r>
              <a:rPr lang="en-MY" sz="2000" b="1" dirty="0"/>
              <a:t>6.1 Reviews and continuous evaluation</a:t>
            </a:r>
          </a:p>
          <a:p>
            <a:pPr marL="0" indent="0">
              <a:buNone/>
            </a:pPr>
            <a:r>
              <a:rPr lang="en-MY" sz="2000" dirty="0">
                <a:effectLst/>
                <a:latin typeface="Arial" panose="020B0604020202020204" pitchFamily="34" charset="0"/>
                <a:ea typeface="Calibri" panose="020F0502020204030204" pitchFamily="34" charset="0"/>
              </a:rPr>
              <a:t>MiCare</a:t>
            </a:r>
            <a:r>
              <a:rPr lang="en-MY" sz="2000" spc="-30" dirty="0">
                <a:effectLst/>
                <a:latin typeface="Arial" panose="020B0604020202020204" pitchFamily="34" charset="0"/>
                <a:ea typeface="Calibri" panose="020F0502020204030204" pitchFamily="34" charset="0"/>
              </a:rPr>
              <a:t> is</a:t>
            </a:r>
            <a:r>
              <a:rPr lang="en-MY" sz="2000" spc="-10" dirty="0">
                <a:effectLst/>
                <a:latin typeface="Arial" panose="020B0604020202020204" pitchFamily="34" charset="0"/>
                <a:ea typeface="Calibri" panose="020F0502020204030204" pitchFamily="34" charset="0"/>
              </a:rPr>
              <a:t> </a:t>
            </a:r>
            <a:r>
              <a:rPr lang="en-MY" sz="2000" dirty="0">
                <a:effectLst/>
                <a:latin typeface="Arial" panose="020B0604020202020204" pitchFamily="34" charset="0"/>
                <a:ea typeface="Calibri" panose="020F0502020204030204" pitchFamily="34" charset="0"/>
              </a:rPr>
              <a:t>committed</a:t>
            </a:r>
            <a:r>
              <a:rPr lang="en-MY" sz="2000" spc="-30" dirty="0">
                <a:effectLst/>
                <a:latin typeface="Arial" panose="020B0604020202020204" pitchFamily="34" charset="0"/>
                <a:ea typeface="Calibri" panose="020F0502020204030204" pitchFamily="34" charset="0"/>
              </a:rPr>
              <a:t> </a:t>
            </a:r>
            <a:r>
              <a:rPr lang="en-MY" sz="2000" dirty="0">
                <a:effectLst/>
                <a:latin typeface="Arial" panose="020B0604020202020204" pitchFamily="34" charset="0"/>
                <a:ea typeface="Calibri" panose="020F0502020204030204" pitchFamily="34" charset="0"/>
              </a:rPr>
              <a:t>to</a:t>
            </a:r>
            <a:r>
              <a:rPr lang="en-MY" sz="2000" spc="-15" dirty="0">
                <a:effectLst/>
                <a:latin typeface="Arial" panose="020B0604020202020204" pitchFamily="34" charset="0"/>
                <a:ea typeface="Calibri" panose="020F0502020204030204" pitchFamily="34" charset="0"/>
              </a:rPr>
              <a:t> </a:t>
            </a:r>
            <a:r>
              <a:rPr lang="en-MY" sz="2000" dirty="0">
                <a:effectLst/>
                <a:latin typeface="Arial" panose="020B0604020202020204" pitchFamily="34" charset="0"/>
                <a:ea typeface="Calibri" panose="020F0502020204030204" pitchFamily="34" charset="0"/>
              </a:rPr>
              <a:t>review</a:t>
            </a:r>
            <a:r>
              <a:rPr lang="en-MY" sz="2000" spc="-10" dirty="0">
                <a:effectLst/>
                <a:latin typeface="Arial" panose="020B0604020202020204" pitchFamily="34" charset="0"/>
                <a:ea typeface="Calibri" panose="020F0502020204030204" pitchFamily="34" charset="0"/>
              </a:rPr>
              <a:t> </a:t>
            </a:r>
            <a:r>
              <a:rPr lang="en-MY" sz="2000" dirty="0">
                <a:effectLst/>
                <a:latin typeface="Arial" panose="020B0604020202020204" pitchFamily="34" charset="0"/>
                <a:ea typeface="Calibri" panose="020F0502020204030204" pitchFamily="34" charset="0"/>
              </a:rPr>
              <a:t>this Policy regularly to assess the performance, efficiency and effectiveness of this Policy as a part of the anti-corruption program that</a:t>
            </a:r>
            <a:r>
              <a:rPr lang="en-MY" sz="2000" spc="-5" dirty="0">
                <a:effectLst/>
                <a:latin typeface="Arial" panose="020B0604020202020204" pitchFamily="34" charset="0"/>
                <a:ea typeface="Calibri" panose="020F0502020204030204" pitchFamily="34" charset="0"/>
              </a:rPr>
              <a:t> </a:t>
            </a:r>
            <a:r>
              <a:rPr lang="en-MY" sz="2000" dirty="0">
                <a:effectLst/>
                <a:latin typeface="Arial" panose="020B0604020202020204" pitchFamily="34" charset="0"/>
                <a:ea typeface="Calibri" panose="020F0502020204030204" pitchFamily="34" charset="0"/>
              </a:rPr>
              <a:t>we implement. Such review will also investigate whether this Policy has been appropriately implemented and enforced. </a:t>
            </a:r>
          </a:p>
          <a:p>
            <a:pPr marL="0" indent="0">
              <a:buNone/>
            </a:pPr>
            <a:r>
              <a:rPr lang="en-US" sz="2000" dirty="0">
                <a:effectLst/>
                <a:latin typeface="Arial" panose="020B0604020202020204" pitchFamily="34" charset="0"/>
                <a:ea typeface="Cambria" panose="02040503050406030204" pitchFamily="18" charset="0"/>
                <a:cs typeface="Cambria" panose="02040503050406030204" pitchFamily="18" charset="0"/>
              </a:rPr>
              <a:t>The outcomes of the reviews conducted shall form the basis of any efforts to improve this Policy and any existing anti-corruption control measures that are in place. Continuous evaluations and improvements on MiCare’s anti-corruption compliance program is important to MiCare and action plans indicating the remedial steps to address the shortcomings revealed through the reviews should be devised accordingly.</a:t>
            </a:r>
            <a:endParaRPr lang="en-MY" sz="2000" dirty="0">
              <a:latin typeface="Cambria" panose="02040503050406030204" pitchFamily="18" charset="0"/>
              <a:ea typeface="Cambria" panose="02040503050406030204" pitchFamily="18" charset="0"/>
              <a:cs typeface="Cambria" panose="02040503050406030204" pitchFamily="18" charset="0"/>
            </a:endParaRPr>
          </a:p>
          <a:p>
            <a:pPr marL="0" indent="0">
              <a:buNone/>
            </a:pPr>
            <a:r>
              <a:rPr lang="en-MY" sz="2000" b="1" dirty="0">
                <a:latin typeface="Cambria" panose="02040503050406030204" pitchFamily="18" charset="0"/>
                <a:ea typeface="Cambria" panose="02040503050406030204" pitchFamily="18" charset="0"/>
              </a:rPr>
              <a:t>6.2 </a:t>
            </a:r>
            <a:r>
              <a:rPr lang="en-MY" sz="2000" b="1" dirty="0"/>
              <a:t>Performance </a:t>
            </a:r>
          </a:p>
          <a:p>
            <a:pPr marL="0" indent="0">
              <a:buNone/>
            </a:pPr>
            <a:r>
              <a:rPr lang="en-US" sz="2000" dirty="0"/>
              <a:t>In enforcing MiCare’s anti-bribery and anti-corruption program, the VP, Legal and Compliance is responsible to monitor performance of all employee relating to the policies and procedures to combat bribery and corruption that MiCare has adopted. </a:t>
            </a:r>
            <a:endParaRPr lang="en-MY" sz="2000" dirty="0"/>
          </a:p>
        </p:txBody>
      </p:sp>
    </p:spTree>
    <p:extLst>
      <p:ext uri="{BB962C8B-B14F-4D97-AF65-F5344CB8AC3E}">
        <p14:creationId xmlns:p14="http://schemas.microsoft.com/office/powerpoint/2010/main" val="2994730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7EB6-F004-98B9-8C16-D6AF45028F23}"/>
              </a:ext>
            </a:extLst>
          </p:cNvPr>
          <p:cNvSpPr>
            <a:spLocks noGrp="1"/>
          </p:cNvSpPr>
          <p:nvPr>
            <p:ph type="title"/>
          </p:nvPr>
        </p:nvSpPr>
        <p:spPr>
          <a:xfrm>
            <a:off x="356839" y="365125"/>
            <a:ext cx="11597268" cy="1325563"/>
          </a:xfrm>
        </p:spPr>
        <p:txBody>
          <a:bodyPr/>
          <a:lstStyle/>
          <a:p>
            <a:r>
              <a:rPr lang="en-MY" dirty="0"/>
              <a:t>7.0 Training and Communication</a:t>
            </a:r>
          </a:p>
        </p:txBody>
      </p:sp>
      <p:sp>
        <p:nvSpPr>
          <p:cNvPr id="3" name="Content Placeholder 2">
            <a:extLst>
              <a:ext uri="{FF2B5EF4-FFF2-40B4-BE49-F238E27FC236}">
                <a16:creationId xmlns:a16="http://schemas.microsoft.com/office/drawing/2014/main" id="{2E040983-3E37-31E5-058E-93780AB32A02}"/>
              </a:ext>
            </a:extLst>
          </p:cNvPr>
          <p:cNvSpPr>
            <a:spLocks noGrp="1"/>
          </p:cNvSpPr>
          <p:nvPr>
            <p:ph idx="1"/>
          </p:nvPr>
        </p:nvSpPr>
        <p:spPr>
          <a:xfrm>
            <a:off x="579863" y="1516566"/>
            <a:ext cx="11151219" cy="4660397"/>
          </a:xfrm>
        </p:spPr>
        <p:txBody>
          <a:bodyPr>
            <a:normAutofit/>
          </a:bodyPr>
          <a:lstStyle/>
          <a:p>
            <a:pPr marL="0" indent="0">
              <a:buNone/>
            </a:pPr>
            <a:r>
              <a:rPr lang="en-MY" dirty="0"/>
              <a:t>7.1 Training </a:t>
            </a:r>
          </a:p>
          <a:p>
            <a:pPr marL="0" indent="0">
              <a:buNone/>
            </a:pPr>
            <a:r>
              <a:rPr lang="en-MY" sz="1800" dirty="0">
                <a:effectLst/>
                <a:latin typeface="Arial" panose="020B0604020202020204" pitchFamily="34" charset="0"/>
                <a:ea typeface="Calibri" panose="020F0502020204030204" pitchFamily="34" charset="0"/>
              </a:rPr>
              <a:t>MiCare understands that adequate training to all Personnel and directors and where relevant to our third-party business partners is an essential part of an effective anti-corruption compliance program..</a:t>
            </a:r>
          </a:p>
          <a:p>
            <a:pPr marL="0" indent="0">
              <a:buNone/>
            </a:pPr>
            <a:r>
              <a:rPr lang="en-US" sz="1800" dirty="0">
                <a:effectLst/>
                <a:latin typeface="Arial" panose="020B0604020202020204" pitchFamily="34" charset="0"/>
                <a:ea typeface="Cambria" panose="02040503050406030204" pitchFamily="18" charset="0"/>
                <a:cs typeface="Cambria" panose="02040503050406030204" pitchFamily="18" charset="0"/>
              </a:rPr>
              <a:t>The Human Resources Department are responsible for </a:t>
            </a:r>
            <a:r>
              <a:rPr lang="en-US" sz="1800" dirty="0" err="1">
                <a:effectLst/>
                <a:latin typeface="Arial" panose="020B0604020202020204" pitchFamily="34" charset="0"/>
                <a:ea typeface="Cambria" panose="02040503050406030204" pitchFamily="18" charset="0"/>
                <a:cs typeface="Cambria" panose="02040503050406030204" pitchFamily="18" charset="0"/>
              </a:rPr>
              <a:t>organising</a:t>
            </a:r>
            <a:r>
              <a:rPr lang="en-US" sz="1800" dirty="0">
                <a:effectLst/>
                <a:latin typeface="Arial" panose="020B0604020202020204" pitchFamily="34" charset="0"/>
                <a:ea typeface="Cambria" panose="02040503050406030204" pitchFamily="18" charset="0"/>
                <a:cs typeface="Cambria" panose="02040503050406030204" pitchFamily="18" charset="0"/>
              </a:rPr>
              <a:t> and coordinating trainings for the Personnel and directors and where relevant to our third-party business partners. </a:t>
            </a:r>
            <a:endParaRPr lang="en-MY" dirty="0"/>
          </a:p>
          <a:p>
            <a:pPr marL="0" indent="0">
              <a:buNone/>
            </a:pPr>
            <a:endParaRPr lang="en-MY" dirty="0"/>
          </a:p>
        </p:txBody>
      </p:sp>
    </p:spTree>
    <p:extLst>
      <p:ext uri="{BB962C8B-B14F-4D97-AF65-F5344CB8AC3E}">
        <p14:creationId xmlns:p14="http://schemas.microsoft.com/office/powerpoint/2010/main" val="223286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13BCF-CD19-818E-F32F-C1FB261D0374}"/>
              </a:ext>
            </a:extLst>
          </p:cNvPr>
          <p:cNvSpPr>
            <a:spLocks noGrp="1"/>
          </p:cNvSpPr>
          <p:nvPr>
            <p:ph idx="1"/>
          </p:nvPr>
        </p:nvSpPr>
        <p:spPr>
          <a:xfrm>
            <a:off x="245327" y="557561"/>
            <a:ext cx="11731083" cy="5619402"/>
          </a:xfrm>
        </p:spPr>
        <p:txBody>
          <a:bodyPr>
            <a:normAutofit fontScale="85000" lnSpcReduction="20000"/>
          </a:bodyPr>
          <a:lstStyle/>
          <a:p>
            <a:pPr marL="0" indent="0">
              <a:buNone/>
            </a:pPr>
            <a:r>
              <a:rPr lang="en-MY" dirty="0"/>
              <a:t>7.2 Communications</a:t>
            </a:r>
          </a:p>
          <a:p>
            <a:pPr marR="60325" algn="just">
              <a:lnSpc>
                <a:spcPct val="115000"/>
              </a:lnSpc>
              <a:spcAft>
                <a:spcPts val="0"/>
              </a:spcAft>
            </a:pPr>
            <a:r>
              <a:rPr lang="en-US" sz="1800" dirty="0">
                <a:effectLst/>
                <a:latin typeface="Arial" panose="020B0604020202020204" pitchFamily="34" charset="0"/>
                <a:ea typeface="Cambria" panose="02040503050406030204" pitchFamily="18" charset="0"/>
                <a:cs typeface="Cambria" panose="02040503050406030204" pitchFamily="18" charset="0"/>
              </a:rPr>
              <a:t>The</a:t>
            </a:r>
            <a:r>
              <a:rPr lang="en-US" sz="1800" spc="-10" dirty="0">
                <a:effectLst/>
                <a:latin typeface="Arial" panose="020B0604020202020204" pitchFamily="34" charset="0"/>
                <a:ea typeface="Cambria" panose="02040503050406030204" pitchFamily="18" charset="0"/>
                <a:cs typeface="Cambria" panose="02040503050406030204" pitchFamily="18" charset="0"/>
              </a:rPr>
              <a:t> </a:t>
            </a:r>
            <a:r>
              <a:rPr lang="en-US" sz="1800" dirty="0">
                <a:effectLst/>
                <a:latin typeface="Arial" panose="020B0604020202020204" pitchFamily="34" charset="0"/>
                <a:ea typeface="Cambria" panose="02040503050406030204" pitchFamily="18" charset="0"/>
                <a:cs typeface="Cambria" panose="02040503050406030204" pitchFamily="18" charset="0"/>
              </a:rPr>
              <a:t>VP, Legal and Compliance</a:t>
            </a:r>
            <a:r>
              <a:rPr lang="en-US" sz="1800" spc="-20" dirty="0">
                <a:effectLst/>
                <a:latin typeface="Arial" panose="020B0604020202020204" pitchFamily="34" charset="0"/>
                <a:ea typeface="Cambria" panose="02040503050406030204" pitchFamily="18" charset="0"/>
                <a:cs typeface="Cambria" panose="02040503050406030204" pitchFamily="18" charset="0"/>
              </a:rPr>
              <a:t> </a:t>
            </a:r>
            <a:r>
              <a:rPr lang="en-US" sz="1800" dirty="0">
                <a:effectLst/>
                <a:latin typeface="Arial" panose="020B0604020202020204" pitchFamily="34" charset="0"/>
                <a:ea typeface="Cambria" panose="02040503050406030204" pitchFamily="18" charset="0"/>
                <a:cs typeface="Cambria" panose="02040503050406030204" pitchFamily="18" charset="0"/>
              </a:rPr>
              <a:t>is</a:t>
            </a:r>
            <a:r>
              <a:rPr lang="en-US" sz="1800" spc="-5" dirty="0">
                <a:effectLst/>
                <a:latin typeface="Arial" panose="020B0604020202020204" pitchFamily="34" charset="0"/>
                <a:ea typeface="Cambria" panose="02040503050406030204" pitchFamily="18" charset="0"/>
                <a:cs typeface="Cambria" panose="02040503050406030204" pitchFamily="18" charset="0"/>
              </a:rPr>
              <a:t> </a:t>
            </a:r>
            <a:r>
              <a:rPr lang="en-US" sz="1800" dirty="0">
                <a:effectLst/>
                <a:latin typeface="Arial" panose="020B0604020202020204" pitchFamily="34" charset="0"/>
                <a:ea typeface="Cambria" panose="02040503050406030204" pitchFamily="18" charset="0"/>
                <a:cs typeface="Cambria" panose="02040503050406030204" pitchFamily="18" charset="0"/>
              </a:rPr>
              <a:t>responsible</a:t>
            </a:r>
            <a:r>
              <a:rPr lang="en-US" sz="1800" spc="-25" dirty="0">
                <a:effectLst/>
                <a:latin typeface="Arial" panose="020B0604020202020204" pitchFamily="34" charset="0"/>
                <a:ea typeface="Cambria" panose="02040503050406030204" pitchFamily="18" charset="0"/>
                <a:cs typeface="Cambria" panose="02040503050406030204" pitchFamily="18" charset="0"/>
              </a:rPr>
              <a:t> </a:t>
            </a:r>
            <a:r>
              <a:rPr lang="en-US" sz="1800" dirty="0">
                <a:effectLst/>
                <a:latin typeface="Arial" panose="020B0604020202020204" pitchFamily="34" charset="0"/>
                <a:ea typeface="Cambria" panose="02040503050406030204" pitchFamily="18" charset="0"/>
                <a:cs typeface="Cambria" panose="02040503050406030204" pitchFamily="18" charset="0"/>
              </a:rPr>
              <a:t>to ensure</a:t>
            </a:r>
            <a:r>
              <a:rPr lang="en-US" sz="1800" spc="-5" dirty="0">
                <a:effectLst/>
                <a:latin typeface="Arial" panose="020B0604020202020204" pitchFamily="34" charset="0"/>
                <a:ea typeface="Cambria" panose="02040503050406030204" pitchFamily="18" charset="0"/>
                <a:cs typeface="Cambria" panose="02040503050406030204" pitchFamily="18" charset="0"/>
              </a:rPr>
              <a:t> </a:t>
            </a:r>
            <a:r>
              <a:rPr lang="en-US" sz="1800" dirty="0">
                <a:effectLst/>
                <a:latin typeface="Arial" panose="020B0604020202020204" pitchFamily="34" charset="0"/>
                <a:ea typeface="Cambria" panose="02040503050406030204" pitchFamily="18" charset="0"/>
                <a:cs typeface="Cambria" panose="02040503050406030204" pitchFamily="18" charset="0"/>
              </a:rPr>
              <a:t>that</a:t>
            </a:r>
            <a:r>
              <a:rPr lang="en-US" sz="1800" spc="-10" dirty="0">
                <a:effectLst/>
                <a:latin typeface="Arial" panose="020B0604020202020204" pitchFamily="34" charset="0"/>
                <a:ea typeface="Cambria" panose="02040503050406030204" pitchFamily="18" charset="0"/>
                <a:cs typeface="Cambria" panose="02040503050406030204" pitchFamily="18" charset="0"/>
              </a:rPr>
              <a:t> </a:t>
            </a:r>
            <a:r>
              <a:rPr lang="en-US" sz="1800" dirty="0">
                <a:effectLst/>
                <a:latin typeface="Arial" panose="020B0604020202020204" pitchFamily="34" charset="0"/>
                <a:ea typeface="Cambria" panose="02040503050406030204" pitchFamily="18" charset="0"/>
                <a:cs typeface="Cambria" panose="02040503050406030204" pitchFamily="18" charset="0"/>
              </a:rPr>
              <a:t>MiCare’s</a:t>
            </a:r>
            <a:r>
              <a:rPr lang="en-US" sz="1800" spc="-20" dirty="0">
                <a:effectLst/>
                <a:latin typeface="Arial" panose="020B0604020202020204" pitchFamily="34" charset="0"/>
                <a:ea typeface="Cambria" panose="02040503050406030204" pitchFamily="18" charset="0"/>
                <a:cs typeface="Cambria" panose="02040503050406030204" pitchFamily="18" charset="0"/>
              </a:rPr>
              <a:t> </a:t>
            </a:r>
            <a:r>
              <a:rPr lang="en-US" sz="1800" dirty="0">
                <a:effectLst/>
                <a:latin typeface="Arial" panose="020B0604020202020204" pitchFamily="34" charset="0"/>
                <a:ea typeface="Cambria" panose="02040503050406030204" pitchFamily="18" charset="0"/>
                <a:cs typeface="Cambria" panose="02040503050406030204" pitchFamily="18" charset="0"/>
              </a:rPr>
              <a:t>commitment</a:t>
            </a:r>
            <a:r>
              <a:rPr lang="en-US" sz="1800" spc="-15" dirty="0">
                <a:effectLst/>
                <a:latin typeface="Arial" panose="020B0604020202020204" pitchFamily="34" charset="0"/>
                <a:ea typeface="Cambria" panose="02040503050406030204" pitchFamily="18" charset="0"/>
                <a:cs typeface="Cambria" panose="02040503050406030204" pitchFamily="18" charset="0"/>
              </a:rPr>
              <a:t> </a:t>
            </a:r>
            <a:r>
              <a:rPr lang="en-US" sz="1800" dirty="0">
                <a:effectLst/>
                <a:latin typeface="Arial" panose="020B0604020202020204" pitchFamily="34" charset="0"/>
                <a:ea typeface="Cambria" panose="02040503050406030204" pitchFamily="18" charset="0"/>
                <a:cs typeface="Cambria" panose="02040503050406030204" pitchFamily="18" charset="0"/>
              </a:rPr>
              <a:t>towards prevention of corruption and this Policy in particular, are communicated timely and adequately to all Personnel, directors and our Third Party. In ensuring this, the following can be carried out:</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0" marR="139700" indent="0" algn="just">
              <a:lnSpc>
                <a:spcPct val="115000"/>
              </a:lnSpc>
              <a:spcAft>
                <a:spcPts val="0"/>
              </a:spcAft>
              <a:buNone/>
            </a:pP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623888" lvl="2" indent="-534988" algn="just">
              <a:lnSpc>
                <a:spcPct val="107000"/>
              </a:lnSpc>
              <a:spcBef>
                <a:spcPts val="185"/>
              </a:spcBef>
              <a:spcAft>
                <a:spcPts val="800"/>
              </a:spcAft>
              <a:buSzPts val="1000"/>
              <a:buFont typeface="Arial" panose="020B0604020202020204" pitchFamily="34" charset="0"/>
              <a:buAutoNum type="alphaLcParenBoth"/>
            </a:pPr>
            <a:r>
              <a:rPr lang="en-MY" sz="1800" dirty="0">
                <a:effectLst/>
                <a:latin typeface="Arial" panose="020B0604020202020204" pitchFamily="34" charset="0"/>
                <a:ea typeface="Cambria" panose="02040503050406030204" pitchFamily="18" charset="0"/>
                <a:cs typeface="Times New Roman" panose="02020603050405020304" pitchFamily="18" charset="0"/>
              </a:rPr>
              <a:t>Translating this Policy and all relevant memo relating thereto to the local language of its subsidiary to ensure all Personnel are able to read and comprehend this Policy and its requirements;</a:t>
            </a:r>
            <a:endParaRPr lang="en-MY" sz="1800" dirty="0">
              <a:effectLst/>
              <a:latin typeface="Calibri" panose="020F0502020204030204" pitchFamily="34" charset="0"/>
              <a:ea typeface="Cambria" panose="02040503050406030204" pitchFamily="18" charset="0"/>
              <a:cs typeface="Times New Roman" panose="02020603050405020304" pitchFamily="18" charset="0"/>
            </a:endParaRPr>
          </a:p>
          <a:p>
            <a:pPr marL="623888" indent="-534988" algn="just">
              <a:lnSpc>
                <a:spcPct val="107000"/>
              </a:lnSpc>
              <a:spcBef>
                <a:spcPts val="185"/>
              </a:spcBef>
              <a:spcAft>
                <a:spcPts val="800"/>
              </a:spcAft>
              <a:buNone/>
            </a:pP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623888" lvl="2" indent="-534988" algn="just">
              <a:lnSpc>
                <a:spcPct val="107000"/>
              </a:lnSpc>
              <a:spcBef>
                <a:spcPts val="185"/>
              </a:spcBef>
              <a:spcAft>
                <a:spcPts val="800"/>
              </a:spcAft>
              <a:buSzPts val="1000"/>
              <a:buFont typeface="Arial" panose="020B0604020202020204" pitchFamily="34" charset="0"/>
              <a:buAutoNum type="alphaLcParenBoth"/>
            </a:pPr>
            <a:r>
              <a:rPr lang="en-MY" sz="1800" dirty="0">
                <a:effectLst/>
                <a:latin typeface="Arial" panose="020B0604020202020204" pitchFamily="34" charset="0"/>
                <a:ea typeface="Cambria" panose="02040503050406030204" pitchFamily="18" charset="0"/>
                <a:cs typeface="Times New Roman" panose="02020603050405020304" pitchFamily="18" charset="0"/>
              </a:rPr>
              <a:t>Pasting</a:t>
            </a:r>
            <a:r>
              <a:rPr lang="en-MY" sz="1800" spc="2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a:t>
            </a:r>
            <a:r>
              <a:rPr lang="en-MY" sz="1800" spc="2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memo</a:t>
            </a:r>
            <a:r>
              <a:rPr lang="en-MY" sz="1800" spc="2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in</a:t>
            </a:r>
            <a:r>
              <a:rPr lang="en-MY" sz="1800" spc="2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visible</a:t>
            </a:r>
            <a:r>
              <a:rPr lang="en-MY" sz="1800" spc="2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places</a:t>
            </a:r>
            <a:r>
              <a:rPr lang="en-MY" sz="1800" spc="23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within</a:t>
            </a:r>
            <a:r>
              <a:rPr lang="en-MY" sz="1800" spc="2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the</a:t>
            </a:r>
            <a:r>
              <a:rPr lang="en-MY" sz="1800" spc="2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vicinity</a:t>
            </a:r>
            <a:r>
              <a:rPr lang="en-MY" sz="1800" spc="2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of</a:t>
            </a:r>
            <a:r>
              <a:rPr lang="en-MY" sz="1800" spc="2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MiCare’s subsidiary’s office</a:t>
            </a:r>
            <a:r>
              <a:rPr lang="en-MY" sz="1800" spc="225" dirty="0">
                <a:effectLst/>
                <a:latin typeface="Arial" panose="020B0604020202020204" pitchFamily="34" charset="0"/>
                <a:ea typeface="Cambria" panose="02040503050406030204" pitchFamily="18" charset="0"/>
                <a:cs typeface="Times New Roman" panose="02020603050405020304" pitchFamily="18" charset="0"/>
              </a:rPr>
              <a:t> </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to </a:t>
            </a:r>
            <a:r>
              <a:rPr lang="en-MY" sz="1800" dirty="0">
                <a:effectLst/>
                <a:latin typeface="Arial" panose="020B0604020202020204" pitchFamily="34" charset="0"/>
                <a:ea typeface="Cambria" panose="02040503050406030204" pitchFamily="18" charset="0"/>
                <a:cs typeface="Times New Roman" panose="02020603050405020304" pitchFamily="18" charset="0"/>
              </a:rPr>
              <a:t>inform</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all</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Personnel</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about</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this</a:t>
            </a:r>
            <a:r>
              <a:rPr lang="en-MY" sz="1800" spc="-1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Policy</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and</a:t>
            </a:r>
            <a:r>
              <a:rPr lang="en-MY" sz="1800" spc="-3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its</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spc="-10" dirty="0">
                <a:effectLst/>
                <a:latin typeface="Arial" panose="020B0604020202020204" pitchFamily="34" charset="0"/>
                <a:ea typeface="Cambria" panose="02040503050406030204" pitchFamily="18" charset="0"/>
                <a:cs typeface="Times New Roman" panose="02020603050405020304" pitchFamily="18" charset="0"/>
              </a:rPr>
              <a:t>requirements;</a:t>
            </a:r>
            <a:endParaRPr lang="en-MY" sz="1800" dirty="0">
              <a:effectLst/>
              <a:latin typeface="Calibri" panose="020F0502020204030204" pitchFamily="34" charset="0"/>
              <a:ea typeface="Cambria" panose="02040503050406030204" pitchFamily="18" charset="0"/>
              <a:cs typeface="Times New Roman" panose="02020603050405020304" pitchFamily="18" charset="0"/>
            </a:endParaRPr>
          </a:p>
          <a:p>
            <a:pPr marL="88900" indent="0" algn="just">
              <a:spcBef>
                <a:spcPts val="50"/>
              </a:spcBef>
              <a:spcAft>
                <a:spcPts val="0"/>
              </a:spcAft>
              <a:buNone/>
            </a:pPr>
            <a:r>
              <a:rPr lang="en-US" sz="1800" dirty="0">
                <a:effectLst/>
                <a:latin typeface="Arial" panose="020B0604020202020204" pitchFamily="34" charset="0"/>
                <a:ea typeface="Cambria" panose="02040503050406030204" pitchFamily="18" charset="0"/>
                <a:cs typeface="Cambria" panose="02040503050406030204" pitchFamily="18" charset="0"/>
              </a:rPr>
              <a:t> </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623888" lvl="2" indent="-534988" algn="just">
              <a:lnSpc>
                <a:spcPct val="107000"/>
              </a:lnSpc>
              <a:spcAft>
                <a:spcPts val="800"/>
              </a:spcAft>
              <a:buSzPts val="1000"/>
              <a:buFont typeface="Arial" panose="020B0604020202020204" pitchFamily="34" charset="0"/>
              <a:buAutoNum type="alphaLcParenBoth"/>
            </a:pPr>
            <a:r>
              <a:rPr lang="en-MY" sz="1800" dirty="0">
                <a:effectLst/>
                <a:latin typeface="Arial" panose="020B0604020202020204" pitchFamily="34" charset="0"/>
                <a:ea typeface="Cambria" panose="02040503050406030204" pitchFamily="18" charset="0"/>
                <a:cs typeface="Times New Roman" panose="02020603050405020304" pitchFamily="18" charset="0"/>
              </a:rPr>
              <a:t>Providing</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copy</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of</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this</a:t>
            </a:r>
            <a:r>
              <a:rPr lang="en-MY" sz="1800" spc="-1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Policy</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to</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all</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new</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Personnel</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who</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joins</a:t>
            </a:r>
            <a:r>
              <a:rPr lang="en-MY" sz="1800" spc="-1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the</a:t>
            </a:r>
            <a:r>
              <a:rPr lang="en-MY" sz="1800" spc="-10" dirty="0">
                <a:effectLst/>
                <a:latin typeface="Arial" panose="020B0604020202020204" pitchFamily="34" charset="0"/>
                <a:ea typeface="Cambria" panose="02040503050406030204" pitchFamily="18" charset="0"/>
                <a:cs typeface="Times New Roman" panose="02020603050405020304" pitchFamily="18" charset="0"/>
              </a:rPr>
              <a:t> company;</a:t>
            </a:r>
            <a:endParaRPr lang="en-MY" sz="1800" dirty="0">
              <a:effectLst/>
              <a:latin typeface="Calibri" panose="020F0502020204030204" pitchFamily="34" charset="0"/>
              <a:ea typeface="Cambria" panose="02040503050406030204" pitchFamily="18" charset="0"/>
              <a:cs typeface="Times New Roman" panose="02020603050405020304" pitchFamily="18" charset="0"/>
            </a:endParaRPr>
          </a:p>
          <a:p>
            <a:pPr marL="623888" indent="-534988" algn="just">
              <a:spcBef>
                <a:spcPts val="30"/>
              </a:spcBef>
              <a:spcAft>
                <a:spcPts val="0"/>
              </a:spcAft>
              <a:buNone/>
            </a:pP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623888" marR="139700" lvl="2" indent="-534988" algn="just">
              <a:lnSpc>
                <a:spcPct val="115000"/>
              </a:lnSpc>
              <a:spcAft>
                <a:spcPts val="800"/>
              </a:spcAft>
              <a:buSzPts val="1000"/>
              <a:buFont typeface="Arial" panose="020B0604020202020204" pitchFamily="34" charset="0"/>
              <a:buAutoNum type="alphaLcParenBoth"/>
            </a:pPr>
            <a:r>
              <a:rPr lang="en-MY" sz="1800" dirty="0">
                <a:effectLst/>
                <a:latin typeface="Arial" panose="020B0604020202020204" pitchFamily="34" charset="0"/>
                <a:ea typeface="Cambria" panose="02040503050406030204" pitchFamily="18" charset="0"/>
                <a:cs typeface="Times New Roman" panose="02020603050405020304" pitchFamily="18" charset="0"/>
              </a:rPr>
              <a:t>Circulating</a:t>
            </a:r>
            <a:r>
              <a:rPr lang="en-MY" sz="1800" spc="13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the</a:t>
            </a:r>
            <a:r>
              <a:rPr lang="en-MY" sz="1800" spc="14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Policy</a:t>
            </a:r>
            <a:r>
              <a:rPr lang="en-MY" sz="1800" spc="1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and</a:t>
            </a:r>
            <a:r>
              <a:rPr lang="en-MY" sz="1800" spc="1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other</a:t>
            </a:r>
            <a:r>
              <a:rPr lang="en-MY" sz="1800" spc="1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compliance</a:t>
            </a:r>
            <a:r>
              <a:rPr lang="en-MY" sz="1800" spc="13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documents</a:t>
            </a:r>
            <a:r>
              <a:rPr lang="en-MY" sz="1800" spc="13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through</a:t>
            </a:r>
            <a:r>
              <a:rPr lang="en-MY" sz="1800" spc="1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email</a:t>
            </a:r>
            <a:r>
              <a:rPr lang="en-MY" sz="1800" spc="1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to ensure that all Personnel receive the same;</a:t>
            </a:r>
            <a:endParaRPr lang="en-MY" sz="1800" dirty="0">
              <a:effectLst/>
              <a:latin typeface="Calibri" panose="020F0502020204030204" pitchFamily="34" charset="0"/>
              <a:ea typeface="Cambria" panose="02040503050406030204" pitchFamily="18" charset="0"/>
              <a:cs typeface="Times New Roman" panose="02020603050405020304" pitchFamily="18" charset="0"/>
            </a:endParaRPr>
          </a:p>
          <a:p>
            <a:pPr marL="623888" indent="-534988">
              <a:lnSpc>
                <a:spcPct val="107000"/>
              </a:lnSpc>
              <a:buNone/>
            </a:pP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623888" marR="137795" lvl="2" indent="-534988" algn="just">
              <a:lnSpc>
                <a:spcPct val="115000"/>
              </a:lnSpc>
              <a:spcBef>
                <a:spcPts val="450"/>
              </a:spcBef>
              <a:spcAft>
                <a:spcPts val="800"/>
              </a:spcAft>
              <a:buSzPts val="1000"/>
              <a:buFont typeface="Arial" panose="020B0604020202020204" pitchFamily="34" charset="0"/>
              <a:buAutoNum type="alphaLcParenBoth"/>
            </a:pPr>
            <a:r>
              <a:rPr lang="en-MY" sz="1800" dirty="0">
                <a:effectLst/>
                <a:latin typeface="Arial" panose="020B0604020202020204" pitchFamily="34" charset="0"/>
                <a:ea typeface="Cambria" panose="02040503050406030204" pitchFamily="18" charset="0"/>
                <a:cs typeface="Times New Roman" panose="02020603050405020304" pitchFamily="18" charset="0"/>
              </a:rPr>
              <a:t>Publishing the Policy on MiCare’s website to ensure that its stance on bribery and corruption is effectively communicated to all Personnel and Third Party, as well as made available for the public’s viewing; and</a:t>
            </a:r>
            <a:endParaRPr lang="en-MY" sz="1800" dirty="0">
              <a:effectLst/>
              <a:latin typeface="Calibri" panose="020F0502020204030204" pitchFamily="34" charset="0"/>
              <a:ea typeface="Cambria" panose="02040503050406030204" pitchFamily="18" charset="0"/>
              <a:cs typeface="Times New Roman" panose="02020603050405020304" pitchFamily="18" charset="0"/>
            </a:endParaRPr>
          </a:p>
          <a:p>
            <a:pPr marL="623888" indent="-534988" algn="just">
              <a:spcBef>
                <a:spcPts val="15"/>
              </a:spcBef>
              <a:spcAft>
                <a:spcPts val="0"/>
              </a:spcAft>
              <a:buNone/>
            </a:pP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623888" lvl="2" indent="-534988" algn="just">
              <a:lnSpc>
                <a:spcPct val="107000"/>
              </a:lnSpc>
              <a:spcBef>
                <a:spcPts val="190"/>
              </a:spcBef>
              <a:spcAft>
                <a:spcPts val="800"/>
              </a:spcAft>
              <a:buSzPts val="1000"/>
              <a:buFont typeface="Arial" panose="020B0604020202020204" pitchFamily="34" charset="0"/>
              <a:buAutoNum type="alphaLcParenBoth"/>
            </a:pPr>
            <a:r>
              <a:rPr lang="en-MY" sz="1800" dirty="0">
                <a:effectLst/>
                <a:latin typeface="Arial" panose="020B0604020202020204" pitchFamily="34" charset="0"/>
                <a:ea typeface="Cambria" panose="02040503050406030204" pitchFamily="18" charset="0"/>
                <a:cs typeface="Times New Roman" panose="02020603050405020304" pitchFamily="18" charset="0"/>
              </a:rPr>
              <a:t>Pasting</a:t>
            </a:r>
            <a:r>
              <a:rPr lang="en-MY" sz="1800" spc="15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the</a:t>
            </a:r>
            <a:r>
              <a:rPr lang="en-MY" sz="1800" spc="16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list</a:t>
            </a:r>
            <a:r>
              <a:rPr lang="en-MY" sz="1800" spc="16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of</a:t>
            </a:r>
            <a:r>
              <a:rPr lang="en-MY" sz="1800" spc="16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dos</a:t>
            </a:r>
            <a:r>
              <a:rPr lang="en-MY" sz="1800" spc="16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and</a:t>
            </a:r>
            <a:r>
              <a:rPr lang="en-MY" sz="1800" spc="15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don’ts</a:t>
            </a:r>
            <a:r>
              <a:rPr lang="en-MY" sz="1800" spc="16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in</a:t>
            </a:r>
            <a:r>
              <a:rPr lang="en-MY" sz="1800" spc="15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relation</a:t>
            </a:r>
            <a:r>
              <a:rPr lang="en-MY" sz="1800" spc="15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to</a:t>
            </a:r>
            <a:r>
              <a:rPr lang="en-MY" sz="1800" spc="16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bribery</a:t>
            </a:r>
            <a:r>
              <a:rPr lang="en-MY" sz="1800" spc="15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and</a:t>
            </a:r>
            <a:r>
              <a:rPr lang="en-MY" sz="1800" spc="16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corruption</a:t>
            </a:r>
            <a:r>
              <a:rPr lang="en-MY" sz="1800" spc="14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in</a:t>
            </a:r>
            <a:r>
              <a:rPr lang="en-MY" sz="1800" spc="145" dirty="0">
                <a:effectLst/>
                <a:latin typeface="Arial" panose="020B0604020202020204" pitchFamily="34" charset="0"/>
                <a:ea typeface="Cambria" panose="02040503050406030204" pitchFamily="18" charset="0"/>
                <a:cs typeface="Times New Roman" panose="02020603050405020304" pitchFamily="18" charset="0"/>
              </a:rPr>
              <a:t> </a:t>
            </a:r>
            <a:r>
              <a:rPr lang="en-MY" sz="1800" spc="-10" dirty="0">
                <a:effectLst/>
                <a:latin typeface="Arial" panose="020B0604020202020204" pitchFamily="34" charset="0"/>
                <a:ea typeface="Cambria" panose="02040503050406030204" pitchFamily="18" charset="0"/>
                <a:cs typeface="Times New Roman" panose="02020603050405020304" pitchFamily="18" charset="0"/>
              </a:rPr>
              <a:t>visible </a:t>
            </a:r>
            <a:r>
              <a:rPr lang="en-MY" sz="1800" dirty="0">
                <a:effectLst/>
                <a:latin typeface="Arial" panose="020B0604020202020204" pitchFamily="34" charset="0"/>
                <a:ea typeface="Cambria" panose="02040503050406030204" pitchFamily="18" charset="0"/>
                <a:cs typeface="Times New Roman" panose="02020603050405020304" pitchFamily="18" charset="0"/>
              </a:rPr>
              <a:t>areas</a:t>
            </a:r>
            <a:r>
              <a:rPr lang="en-MY" sz="1800" spc="-2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within</a:t>
            </a:r>
            <a:r>
              <a:rPr lang="en-MY" sz="1800" spc="-3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the</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vicinity</a:t>
            </a:r>
            <a:r>
              <a:rPr lang="en-MY" sz="1800" spc="-30"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of</a:t>
            </a:r>
            <a:r>
              <a:rPr lang="en-MY" sz="1800" spc="-25" dirty="0">
                <a:effectLst/>
                <a:latin typeface="Arial" panose="020B0604020202020204" pitchFamily="34" charset="0"/>
                <a:ea typeface="Cambria" panose="02040503050406030204" pitchFamily="18" charset="0"/>
                <a:cs typeface="Times New Roman" panose="02020603050405020304" pitchFamily="18" charset="0"/>
              </a:rPr>
              <a:t> </a:t>
            </a:r>
            <a:r>
              <a:rPr lang="en-MY" sz="1800" dirty="0">
                <a:effectLst/>
                <a:latin typeface="Arial" panose="020B0604020202020204" pitchFamily="34" charset="0"/>
                <a:ea typeface="Cambria" panose="02040503050406030204" pitchFamily="18" charset="0"/>
                <a:cs typeface="Times New Roman" panose="02020603050405020304" pitchFamily="18" charset="0"/>
              </a:rPr>
              <a:t>MiCare’s</a:t>
            </a:r>
            <a:r>
              <a:rPr lang="en-MY" sz="1800" spc="-15" dirty="0">
                <a:effectLst/>
                <a:latin typeface="Arial" panose="020B0604020202020204" pitchFamily="34" charset="0"/>
                <a:ea typeface="Cambria" panose="02040503050406030204" pitchFamily="18" charset="0"/>
                <a:cs typeface="Times New Roman" panose="02020603050405020304" pitchFamily="18" charset="0"/>
              </a:rPr>
              <a:t> </a:t>
            </a:r>
            <a:r>
              <a:rPr lang="en-MY" sz="1800" spc="-10" dirty="0">
                <a:effectLst/>
                <a:latin typeface="Arial" panose="020B0604020202020204" pitchFamily="34" charset="0"/>
                <a:ea typeface="Cambria" panose="02040503050406030204" pitchFamily="18" charset="0"/>
                <a:cs typeface="Times New Roman" panose="02020603050405020304" pitchFamily="18" charset="0"/>
              </a:rPr>
              <a:t>offices.</a:t>
            </a:r>
            <a:endParaRPr lang="en-MY" sz="1800" dirty="0">
              <a:effectLst/>
              <a:latin typeface="Calibri" panose="020F0502020204030204" pitchFamily="34" charset="0"/>
              <a:ea typeface="Cambria" panose="02040503050406030204" pitchFamily="18" charset="0"/>
              <a:cs typeface="Times New Roman" panose="02020603050405020304" pitchFamily="18" charset="0"/>
            </a:endParaRPr>
          </a:p>
          <a:p>
            <a:endParaRPr lang="en-MY" dirty="0"/>
          </a:p>
        </p:txBody>
      </p:sp>
    </p:spTree>
    <p:extLst>
      <p:ext uri="{BB962C8B-B14F-4D97-AF65-F5344CB8AC3E}">
        <p14:creationId xmlns:p14="http://schemas.microsoft.com/office/powerpoint/2010/main" val="1084460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CC4E8-FC8D-457B-45E0-663105CEF840}"/>
              </a:ext>
            </a:extLst>
          </p:cNvPr>
          <p:cNvSpPr>
            <a:spLocks noGrp="1"/>
          </p:cNvSpPr>
          <p:nvPr>
            <p:ph idx="1"/>
          </p:nvPr>
        </p:nvSpPr>
        <p:spPr>
          <a:xfrm>
            <a:off x="838200" y="935665"/>
            <a:ext cx="10515600" cy="5241298"/>
          </a:xfrm>
        </p:spPr>
        <p:txBody>
          <a:bodyPr/>
          <a:lstStyle/>
          <a:p>
            <a:pPr marR="137160" algn="just">
              <a:lnSpc>
                <a:spcPct val="115000"/>
              </a:lnSpc>
            </a:pPr>
            <a:r>
              <a:rPr lang="en-US" sz="2400" spc="-10" dirty="0">
                <a:effectLst/>
                <a:latin typeface="Arial" panose="020B0604020202020204" pitchFamily="34" charset="0"/>
                <a:ea typeface="Cambria" panose="02040503050406030204" pitchFamily="18" charset="0"/>
                <a:cs typeface="Cambria" panose="02040503050406030204" pitchFamily="18" charset="0"/>
              </a:rPr>
              <a:t>If you have any doubt about the scope of applicable laws or the application of this Policy, please contact the VP, Legal and Compliance immediately at </a:t>
            </a:r>
            <a:r>
              <a:rPr lang="en-MY" sz="2400" dirty="0">
                <a:effectLst/>
                <a:ea typeface="Cambria" panose="02040503050406030204" pitchFamily="18" charset="0"/>
                <a:cs typeface="Times New Roman" panose="02020603050405020304" pitchFamily="18" charset="0"/>
              </a:rPr>
              <a:t>hellocompliance@micarehealthtech.com</a:t>
            </a:r>
          </a:p>
          <a:p>
            <a:endParaRPr lang="en-MY" dirty="0"/>
          </a:p>
        </p:txBody>
      </p:sp>
    </p:spTree>
    <p:extLst>
      <p:ext uri="{BB962C8B-B14F-4D97-AF65-F5344CB8AC3E}">
        <p14:creationId xmlns:p14="http://schemas.microsoft.com/office/powerpoint/2010/main" val="145708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28593-49BC-C042-D012-B95634355F97}"/>
              </a:ext>
            </a:extLst>
          </p:cNvPr>
          <p:cNvSpPr>
            <a:spLocks noGrp="1"/>
          </p:cNvSpPr>
          <p:nvPr>
            <p:ph idx="1"/>
          </p:nvPr>
        </p:nvSpPr>
        <p:spPr>
          <a:xfrm>
            <a:off x="838200" y="587829"/>
            <a:ext cx="10515600" cy="5589134"/>
          </a:xfrm>
        </p:spPr>
        <p:txBody>
          <a:bodyPr/>
          <a:lstStyle/>
          <a:p>
            <a:r>
              <a:rPr lang="en-US" sz="1800" dirty="0">
                <a:effectLst/>
                <a:latin typeface="Arial" panose="020B0604020202020204" pitchFamily="34" charset="0"/>
                <a:ea typeface="Cambria" panose="02040503050406030204" pitchFamily="18" charset="0"/>
                <a:cs typeface="Cambria" panose="02040503050406030204" pitchFamily="18" charset="0"/>
              </a:rPr>
              <a:t>Engaging in bribery or corrupt practices can have severe consequences for you and MiCare. You may face dismissal, fines and imprisonment, and MiCare may face damage to reputation, financial loss and disbarment from business and other negative consequences. With the adoption of this Policy, MiCare is confident in the implementation of adequate procedures as a defense against the risks of corporate liability particularly on corruption prosecution and potential hefty fines. </a:t>
            </a:r>
          </a:p>
          <a:p>
            <a:pPr marR="137160" algn="just">
              <a:lnSpc>
                <a:spcPct val="115000"/>
              </a:lnSpc>
            </a:pPr>
            <a:r>
              <a:rPr lang="en-US" sz="1800" dirty="0">
                <a:effectLst/>
                <a:latin typeface="Arial" panose="020B0604020202020204" pitchFamily="34" charset="0"/>
                <a:ea typeface="Cambria" panose="02040503050406030204" pitchFamily="18" charset="0"/>
                <a:cs typeface="Cambria" panose="02040503050406030204" pitchFamily="18" charset="0"/>
              </a:rPr>
              <a:t>This Policy is not intended to provide answers to all questions in relation to bribery and corruption</a:t>
            </a:r>
            <a:r>
              <a:rPr lang="en-US" sz="1800" spc="-10" dirty="0">
                <a:effectLst/>
                <a:latin typeface="Arial" panose="020B0604020202020204" pitchFamily="34" charset="0"/>
                <a:ea typeface="Cambria" panose="02040503050406030204" pitchFamily="18" charset="0"/>
                <a:cs typeface="Cambria" panose="02040503050406030204" pitchFamily="18" charset="0"/>
              </a:rPr>
              <a:t>. It is, however, intended to provide Personnel with a basic introduction to how MiCare strives to combat bribery and corruption in addition to MiCare’s commitment to lawful and ethical </a:t>
            </a:r>
            <a:r>
              <a:rPr lang="en-US" sz="1800" spc="-10" dirty="0" err="1">
                <a:effectLst/>
                <a:latin typeface="Arial" panose="020B0604020202020204" pitchFamily="34" charset="0"/>
                <a:ea typeface="Cambria" panose="02040503050406030204" pitchFamily="18" charset="0"/>
                <a:cs typeface="Cambria" panose="02040503050406030204" pitchFamily="18" charset="0"/>
              </a:rPr>
              <a:t>behaviour</a:t>
            </a:r>
            <a:r>
              <a:rPr lang="en-US" sz="1800" spc="-10" dirty="0">
                <a:effectLst/>
                <a:latin typeface="Arial" panose="020B0604020202020204" pitchFamily="34" charset="0"/>
                <a:ea typeface="Cambria" panose="02040503050406030204" pitchFamily="18" charset="0"/>
                <a:cs typeface="Cambria" panose="02040503050406030204" pitchFamily="18" charset="0"/>
              </a:rPr>
              <a:t> at all times. </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endParaRPr lang="en-MY" dirty="0"/>
          </a:p>
        </p:txBody>
      </p:sp>
    </p:spTree>
    <p:extLst>
      <p:ext uri="{BB962C8B-B14F-4D97-AF65-F5344CB8AC3E}">
        <p14:creationId xmlns:p14="http://schemas.microsoft.com/office/powerpoint/2010/main" val="169969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A801-8069-709A-6CD5-DC8DA5264F6F}"/>
              </a:ext>
            </a:extLst>
          </p:cNvPr>
          <p:cNvSpPr>
            <a:spLocks noGrp="1"/>
          </p:cNvSpPr>
          <p:nvPr>
            <p:ph type="title"/>
          </p:nvPr>
        </p:nvSpPr>
        <p:spPr/>
        <p:txBody>
          <a:bodyPr/>
          <a:lstStyle/>
          <a:p>
            <a:r>
              <a:rPr lang="en-MY" dirty="0"/>
              <a:t>2.0 Applicability </a:t>
            </a:r>
          </a:p>
        </p:txBody>
      </p:sp>
      <p:sp>
        <p:nvSpPr>
          <p:cNvPr id="3" name="Content Placeholder 2">
            <a:extLst>
              <a:ext uri="{FF2B5EF4-FFF2-40B4-BE49-F238E27FC236}">
                <a16:creationId xmlns:a16="http://schemas.microsoft.com/office/drawing/2014/main" id="{B43D80EF-4B6D-42BC-EBB3-D53C1626529C}"/>
              </a:ext>
            </a:extLst>
          </p:cNvPr>
          <p:cNvSpPr>
            <a:spLocks noGrp="1"/>
          </p:cNvSpPr>
          <p:nvPr>
            <p:ph idx="1"/>
          </p:nvPr>
        </p:nvSpPr>
        <p:spPr/>
        <p:txBody>
          <a:bodyPr/>
          <a:lstStyle/>
          <a:p>
            <a:pPr marR="135890" algn="just">
              <a:lnSpc>
                <a:spcPct val="115000"/>
              </a:lnSpc>
              <a:spcAft>
                <a:spcPts val="0"/>
              </a:spcAft>
            </a:pPr>
            <a:r>
              <a:rPr lang="en-US" sz="1800" dirty="0">
                <a:effectLst/>
                <a:latin typeface="Arial" panose="020B0604020202020204" pitchFamily="34" charset="0"/>
                <a:ea typeface="Cambria" panose="02040503050406030204" pitchFamily="18" charset="0"/>
                <a:cs typeface="Cambria" panose="02040503050406030204" pitchFamily="18" charset="0"/>
              </a:rPr>
              <a:t>This Policy applies to all members of the Board of Directors (executive and non - executive) and employees of MiCare including full-time, part-time, contract and temporary employees (collectively, “</a:t>
            </a:r>
            <a:r>
              <a:rPr lang="en-US" sz="1800" b="1" dirty="0">
                <a:effectLst/>
                <a:latin typeface="Arial" panose="020B0604020202020204" pitchFamily="34" charset="0"/>
                <a:ea typeface="Cambria" panose="02040503050406030204" pitchFamily="18" charset="0"/>
                <a:cs typeface="Cambria" panose="02040503050406030204" pitchFamily="18" charset="0"/>
              </a:rPr>
              <a:t>Personnel</a:t>
            </a:r>
            <a:r>
              <a:rPr lang="en-US" sz="1800" dirty="0">
                <a:effectLst/>
                <a:latin typeface="Arial" panose="020B0604020202020204" pitchFamily="34" charset="0"/>
                <a:ea typeface="Cambria" panose="02040503050406030204" pitchFamily="18" charset="0"/>
                <a:cs typeface="Cambria" panose="02040503050406030204" pitchFamily="18" charset="0"/>
              </a:rPr>
              <a:t>”). All Personnel are required to strictly adhere to the provisions of this Policy in the course of their employment or engagement with MiCare and shall ensure that vendors, suppliers, contractors, sub-contractors, consultants, agents, representatives, joint venture partners, introducer/government intermediaries and others who are performing work or services, for and on behalf of MiCare (collectively, “</a:t>
            </a:r>
            <a:r>
              <a:rPr lang="en-US" sz="1800" b="1" dirty="0">
                <a:effectLst/>
                <a:latin typeface="Arial" panose="020B0604020202020204" pitchFamily="34" charset="0"/>
                <a:ea typeface="Cambria" panose="02040503050406030204" pitchFamily="18" charset="0"/>
                <a:cs typeface="Cambria" panose="02040503050406030204" pitchFamily="18" charset="0"/>
              </a:rPr>
              <a:t>Third Parties</a:t>
            </a:r>
            <a:r>
              <a:rPr lang="en-US" sz="1800" dirty="0">
                <a:effectLst/>
                <a:latin typeface="Arial" panose="020B0604020202020204" pitchFamily="34" charset="0"/>
                <a:ea typeface="Cambria" panose="02040503050406030204" pitchFamily="18" charset="0"/>
                <a:cs typeface="Cambria" panose="02040503050406030204" pitchFamily="18" charset="0"/>
              </a:rPr>
              <a:t>”), are informed of the requirements set out in this Policy and of the need for them to comply with the requirements set out in this Policy. </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endParaRPr lang="en-MY" dirty="0"/>
          </a:p>
        </p:txBody>
      </p:sp>
    </p:spTree>
    <p:extLst>
      <p:ext uri="{BB962C8B-B14F-4D97-AF65-F5344CB8AC3E}">
        <p14:creationId xmlns:p14="http://schemas.microsoft.com/office/powerpoint/2010/main" val="40455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901C-8049-7AD9-1B68-CFB7222737C4}"/>
              </a:ext>
            </a:extLst>
          </p:cNvPr>
          <p:cNvSpPr>
            <a:spLocks noGrp="1"/>
          </p:cNvSpPr>
          <p:nvPr>
            <p:ph type="title"/>
          </p:nvPr>
        </p:nvSpPr>
        <p:spPr/>
        <p:txBody>
          <a:bodyPr/>
          <a:lstStyle/>
          <a:p>
            <a:r>
              <a:rPr lang="en-MY" dirty="0"/>
              <a:t>Consequences of Breach </a:t>
            </a:r>
          </a:p>
        </p:txBody>
      </p:sp>
      <p:sp>
        <p:nvSpPr>
          <p:cNvPr id="3" name="Content Placeholder 2">
            <a:extLst>
              <a:ext uri="{FF2B5EF4-FFF2-40B4-BE49-F238E27FC236}">
                <a16:creationId xmlns:a16="http://schemas.microsoft.com/office/drawing/2014/main" id="{4EE3046D-EA2C-EE21-63ED-9F02F874D520}"/>
              </a:ext>
            </a:extLst>
          </p:cNvPr>
          <p:cNvSpPr>
            <a:spLocks noGrp="1"/>
          </p:cNvSpPr>
          <p:nvPr>
            <p:ph idx="1"/>
          </p:nvPr>
        </p:nvSpPr>
        <p:spPr/>
        <p:txBody>
          <a:bodyPr/>
          <a:lstStyle/>
          <a:p>
            <a:r>
              <a:rPr lang="en-MY" sz="1800" dirty="0">
                <a:effectLst/>
                <a:latin typeface="Arial" panose="020B0604020202020204" pitchFamily="34" charset="0"/>
                <a:ea typeface="Calibri" panose="020F0502020204030204" pitchFamily="34" charset="0"/>
              </a:rPr>
              <a:t>Any breaches of this Policy may lead to disciplinary action which includes termination employment and referral for criminal prosecution. </a:t>
            </a:r>
            <a:endParaRPr lang="en-MY" dirty="0"/>
          </a:p>
        </p:txBody>
      </p:sp>
    </p:spTree>
    <p:extLst>
      <p:ext uri="{BB962C8B-B14F-4D97-AF65-F5344CB8AC3E}">
        <p14:creationId xmlns:p14="http://schemas.microsoft.com/office/powerpoint/2010/main" val="313305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3352-BA72-71F9-528B-98870046FBC5}"/>
              </a:ext>
            </a:extLst>
          </p:cNvPr>
          <p:cNvSpPr>
            <a:spLocks noGrp="1"/>
          </p:cNvSpPr>
          <p:nvPr>
            <p:ph type="title"/>
          </p:nvPr>
        </p:nvSpPr>
        <p:spPr/>
        <p:txBody>
          <a:bodyPr/>
          <a:lstStyle/>
          <a:p>
            <a:r>
              <a:rPr lang="en-MY" dirty="0"/>
              <a:t>3.0 What is corruption?</a:t>
            </a:r>
          </a:p>
        </p:txBody>
      </p:sp>
      <p:sp>
        <p:nvSpPr>
          <p:cNvPr id="3" name="Content Placeholder 2">
            <a:extLst>
              <a:ext uri="{FF2B5EF4-FFF2-40B4-BE49-F238E27FC236}">
                <a16:creationId xmlns:a16="http://schemas.microsoft.com/office/drawing/2014/main" id="{0AF470E6-79E1-8B6F-FFFA-82E2D6675A99}"/>
              </a:ext>
            </a:extLst>
          </p:cNvPr>
          <p:cNvSpPr>
            <a:spLocks noGrp="1"/>
          </p:cNvSpPr>
          <p:nvPr>
            <p:ph idx="1"/>
          </p:nvPr>
        </p:nvSpPr>
        <p:spPr/>
        <p:txBody>
          <a:bodyPr>
            <a:normAutofit lnSpcReduction="10000"/>
          </a:bodyPr>
          <a:lstStyle/>
          <a:p>
            <a:r>
              <a:rPr lang="en-US" sz="1800" dirty="0">
                <a:effectLst/>
                <a:latin typeface="Arial" panose="020B0604020202020204" pitchFamily="34" charset="0"/>
                <a:ea typeface="Cambria" panose="02040503050406030204" pitchFamily="18" charset="0"/>
                <a:cs typeface="Cambria" panose="02040503050406030204" pitchFamily="18" charset="0"/>
              </a:rPr>
              <a:t>Corruption generally means the act of soliciting or receiving or agreeing to receive or offering or giving any gratification as an inducement or reward for the purpose of improperly influencing a business decision in relation to a dealing.</a:t>
            </a:r>
          </a:p>
          <a:p>
            <a:r>
              <a:rPr lang="en-US" sz="1800" dirty="0">
                <a:effectLst/>
                <a:latin typeface="Arial" panose="020B0604020202020204" pitchFamily="34" charset="0"/>
                <a:ea typeface="Cambria" panose="02040503050406030204" pitchFamily="18" charset="0"/>
                <a:cs typeface="Cambria" panose="02040503050406030204" pitchFamily="18" charset="0"/>
              </a:rPr>
              <a:t>Examples</a:t>
            </a:r>
            <a:r>
              <a:rPr lang="en-US" sz="1800" spc="-15" dirty="0">
                <a:effectLst/>
                <a:latin typeface="Arial" panose="020B0604020202020204" pitchFamily="34" charset="0"/>
                <a:ea typeface="Cambria" panose="02040503050406030204" pitchFamily="18" charset="0"/>
                <a:cs typeface="Cambria" panose="02040503050406030204" pitchFamily="18" charset="0"/>
              </a:rPr>
              <a:t> </a:t>
            </a:r>
            <a:r>
              <a:rPr lang="en-US" sz="1800" dirty="0">
                <a:effectLst/>
                <a:latin typeface="Arial" panose="020B0604020202020204" pitchFamily="34" charset="0"/>
                <a:ea typeface="Cambria" panose="02040503050406030204" pitchFamily="18" charset="0"/>
                <a:cs typeface="Cambria" panose="02040503050406030204" pitchFamily="18" charset="0"/>
              </a:rPr>
              <a:t>of</a:t>
            </a:r>
            <a:r>
              <a:rPr lang="en-US" sz="1800" spc="-35" dirty="0">
                <a:effectLst/>
                <a:latin typeface="Arial" panose="020B0604020202020204" pitchFamily="34" charset="0"/>
                <a:ea typeface="Cambria" panose="02040503050406030204" pitchFamily="18" charset="0"/>
                <a:cs typeface="Cambria" panose="02040503050406030204" pitchFamily="18" charset="0"/>
              </a:rPr>
              <a:t> </a:t>
            </a:r>
            <a:r>
              <a:rPr lang="en-US" sz="1800" dirty="0">
                <a:effectLst/>
                <a:latin typeface="Arial" panose="020B0604020202020204" pitchFamily="34" charset="0"/>
                <a:ea typeface="Cambria" panose="02040503050406030204" pitchFamily="18" charset="0"/>
                <a:cs typeface="Cambria" panose="02040503050406030204" pitchFamily="18" charset="0"/>
              </a:rPr>
              <a:t>gratification</a:t>
            </a:r>
            <a:r>
              <a:rPr lang="en-US" sz="1800" spc="-40" dirty="0">
                <a:effectLst/>
                <a:latin typeface="Arial" panose="020B0604020202020204" pitchFamily="34" charset="0"/>
                <a:ea typeface="Cambria" panose="02040503050406030204" pitchFamily="18" charset="0"/>
                <a:cs typeface="Cambria" panose="02040503050406030204" pitchFamily="18" charset="0"/>
              </a:rPr>
              <a:t> </a:t>
            </a:r>
            <a:r>
              <a:rPr lang="en-US" sz="1800" dirty="0">
                <a:effectLst/>
                <a:latin typeface="Arial" panose="020B0604020202020204" pitchFamily="34" charset="0"/>
                <a:ea typeface="Cambria" panose="02040503050406030204" pitchFamily="18" charset="0"/>
                <a:cs typeface="Cambria" panose="02040503050406030204" pitchFamily="18" charset="0"/>
              </a:rPr>
              <a:t>are</a:t>
            </a:r>
            <a:r>
              <a:rPr lang="en-US" sz="1800" spc="-20" dirty="0">
                <a:effectLst/>
                <a:latin typeface="Arial" panose="020B0604020202020204" pitchFamily="34" charset="0"/>
                <a:ea typeface="Cambria" panose="02040503050406030204" pitchFamily="18" charset="0"/>
                <a:cs typeface="Cambria" panose="02040503050406030204" pitchFamily="18" charset="0"/>
              </a:rPr>
              <a:t> </a:t>
            </a:r>
            <a:r>
              <a:rPr lang="en-US" sz="1800" dirty="0">
                <a:effectLst/>
                <a:latin typeface="Arial" panose="020B0604020202020204" pitchFamily="34" charset="0"/>
                <a:ea typeface="Cambria" panose="02040503050406030204" pitchFamily="18" charset="0"/>
                <a:cs typeface="Cambria" panose="02040503050406030204" pitchFamily="18" charset="0"/>
              </a:rPr>
              <a:t>as</a:t>
            </a:r>
            <a:r>
              <a:rPr lang="en-US" sz="1800" spc="-15" dirty="0">
                <a:effectLst/>
                <a:latin typeface="Arial" panose="020B0604020202020204" pitchFamily="34" charset="0"/>
                <a:ea typeface="Cambria" panose="02040503050406030204" pitchFamily="18" charset="0"/>
                <a:cs typeface="Cambria" panose="02040503050406030204" pitchFamily="18" charset="0"/>
              </a:rPr>
              <a:t> </a:t>
            </a:r>
            <a:r>
              <a:rPr lang="en-US" sz="1800" spc="-10" dirty="0">
                <a:effectLst/>
                <a:latin typeface="Arial" panose="020B0604020202020204" pitchFamily="34" charset="0"/>
                <a:ea typeface="Cambria" panose="02040503050406030204" pitchFamily="18" charset="0"/>
                <a:cs typeface="Cambria" panose="02040503050406030204" pitchFamily="18" charset="0"/>
              </a:rPr>
              <a:t>follows:</a:t>
            </a: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a:spcBef>
                <a:spcPts val="35"/>
              </a:spcBef>
            </a:pPr>
            <a:endParaRPr lang="en-MY" sz="1800" dirty="0">
              <a:effectLst/>
              <a:latin typeface="Cambria" panose="02040503050406030204" pitchFamily="18" charset="0"/>
              <a:ea typeface="Cambria" panose="02040503050406030204" pitchFamily="18" charset="0"/>
              <a:cs typeface="Cambria" panose="02040503050406030204" pitchFamily="18" charset="0"/>
            </a:endParaRPr>
          </a:p>
          <a:p>
            <a:pPr marL="800100" lvl="0" indent="-342900">
              <a:lnSpc>
                <a:spcPct val="107000"/>
              </a:lnSpc>
              <a:spcAft>
                <a:spcPts val="800"/>
              </a:spcAft>
              <a:buSzPts val="1100"/>
              <a:buFont typeface="Arial" panose="020B0604020202020204" pitchFamily="34" charset="0"/>
              <a:buChar char="•"/>
              <a:tabLst>
                <a:tab pos="1143635" algn="l"/>
                <a:tab pos="1144270" algn="l"/>
              </a:tabLst>
            </a:pPr>
            <a:r>
              <a:rPr lang="en-MY" sz="1800" dirty="0">
                <a:effectLst/>
                <a:latin typeface="Arial" panose="020B0604020202020204" pitchFamily="34" charset="0"/>
                <a:ea typeface="Arial" panose="020B0604020202020204" pitchFamily="34" charset="0"/>
                <a:cs typeface="Times New Roman" panose="02020603050405020304" pitchFamily="18" charset="0"/>
              </a:rPr>
              <a:t>Money,</a:t>
            </a:r>
            <a:r>
              <a:rPr lang="en-MY" sz="1800" spc="-3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donation,</a:t>
            </a:r>
            <a:r>
              <a:rPr lang="en-MY" sz="1800" spc="-3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gift,</a:t>
            </a:r>
            <a:r>
              <a:rPr lang="en-MY" sz="1800" spc="-2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loan,</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fee,</a:t>
            </a:r>
            <a:r>
              <a:rPr lang="en-MY" sz="1800" spc="-2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reward,</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valuable</a:t>
            </a:r>
            <a:r>
              <a:rPr lang="en-MY" sz="1800" spc="-20" dirty="0">
                <a:effectLst/>
                <a:latin typeface="Arial" panose="020B0604020202020204" pitchFamily="34" charset="0"/>
                <a:ea typeface="Arial" panose="020B0604020202020204" pitchFamily="34" charset="0"/>
                <a:cs typeface="Times New Roman" panose="02020603050405020304" pitchFamily="18" charset="0"/>
              </a:rPr>
              <a:t> </a:t>
            </a:r>
            <a:r>
              <a:rPr lang="en-MY" sz="1800" spc="-10" dirty="0">
                <a:effectLst/>
                <a:latin typeface="Arial" panose="020B0604020202020204" pitchFamily="34" charset="0"/>
                <a:ea typeface="Arial" panose="020B0604020202020204" pitchFamily="34" charset="0"/>
                <a:cs typeface="Times New Roman" panose="02020603050405020304" pitchFamily="18" charset="0"/>
              </a:rPr>
              <a:t>security.</a:t>
            </a:r>
            <a:endParaRPr lang="en-MY" sz="1800" dirty="0">
              <a:effectLst/>
              <a:latin typeface="Calibri" panose="020F0502020204030204" pitchFamily="34" charset="0"/>
              <a:ea typeface="Arial" panose="020B0604020202020204" pitchFamily="34" charset="0"/>
              <a:cs typeface="Times New Roman" panose="02020603050405020304" pitchFamily="18" charset="0"/>
            </a:endParaRPr>
          </a:p>
          <a:p>
            <a:pPr marL="800100" lvl="0" indent="-342900">
              <a:lnSpc>
                <a:spcPct val="107000"/>
              </a:lnSpc>
              <a:spcBef>
                <a:spcPts val="190"/>
              </a:spcBef>
              <a:spcAft>
                <a:spcPts val="800"/>
              </a:spcAft>
              <a:buSzPts val="1100"/>
              <a:buFont typeface="Arial" panose="020B0604020202020204" pitchFamily="34" charset="0"/>
              <a:buChar char="•"/>
              <a:tabLst>
                <a:tab pos="1143635" algn="l"/>
                <a:tab pos="1144270" algn="l"/>
              </a:tabLst>
            </a:pPr>
            <a:r>
              <a:rPr lang="en-MY" sz="1800" dirty="0">
                <a:effectLst/>
                <a:latin typeface="Arial" panose="020B0604020202020204" pitchFamily="34" charset="0"/>
                <a:ea typeface="Arial" panose="020B0604020202020204" pitchFamily="34" charset="0"/>
                <a:cs typeface="Times New Roman" panose="02020603050405020304" pitchFamily="18" charset="0"/>
              </a:rPr>
              <a:t>Any</a:t>
            </a:r>
            <a:r>
              <a:rPr lang="en-MY" sz="1800" spc="-3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office,</a:t>
            </a:r>
            <a:r>
              <a:rPr lang="en-MY" sz="1800" spc="-2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dignity,</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employment,</a:t>
            </a:r>
            <a:r>
              <a:rPr lang="en-MY" sz="1800" spc="-2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contract</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of</a:t>
            </a:r>
            <a:r>
              <a:rPr lang="en-MY" sz="1800" spc="-2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employment</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or</a:t>
            </a:r>
            <a:r>
              <a:rPr lang="en-MY" sz="1800" spc="-20" dirty="0">
                <a:effectLst/>
                <a:latin typeface="Arial" panose="020B0604020202020204" pitchFamily="34" charset="0"/>
                <a:ea typeface="Arial" panose="020B0604020202020204" pitchFamily="34" charset="0"/>
                <a:cs typeface="Times New Roman" panose="02020603050405020304" pitchFamily="18" charset="0"/>
              </a:rPr>
              <a:t> </a:t>
            </a:r>
            <a:r>
              <a:rPr lang="en-MY" sz="1800" spc="-10" dirty="0">
                <a:effectLst/>
                <a:latin typeface="Arial" panose="020B0604020202020204" pitchFamily="34" charset="0"/>
                <a:ea typeface="Arial" panose="020B0604020202020204" pitchFamily="34" charset="0"/>
                <a:cs typeface="Times New Roman" panose="02020603050405020304" pitchFamily="18" charset="0"/>
              </a:rPr>
              <a:t>services.</a:t>
            </a:r>
            <a:endParaRPr lang="en-MY" sz="1800" dirty="0">
              <a:effectLst/>
              <a:latin typeface="Calibri" panose="020F0502020204030204" pitchFamily="34" charset="0"/>
              <a:ea typeface="Arial" panose="020B0604020202020204" pitchFamily="34" charset="0"/>
              <a:cs typeface="Times New Roman" panose="02020603050405020304" pitchFamily="18" charset="0"/>
            </a:endParaRPr>
          </a:p>
          <a:p>
            <a:pPr marL="800100" lvl="0" indent="-342900">
              <a:lnSpc>
                <a:spcPct val="107000"/>
              </a:lnSpc>
              <a:spcBef>
                <a:spcPts val="195"/>
              </a:spcBef>
              <a:spcAft>
                <a:spcPts val="800"/>
              </a:spcAft>
              <a:buSzPts val="1100"/>
              <a:buFont typeface="Arial" panose="020B0604020202020204" pitchFamily="34" charset="0"/>
              <a:buChar char="•"/>
              <a:tabLst>
                <a:tab pos="1143635" algn="l"/>
                <a:tab pos="1144270" algn="l"/>
              </a:tabLst>
            </a:pPr>
            <a:r>
              <a:rPr lang="en-MY" sz="1800" dirty="0">
                <a:effectLst/>
                <a:latin typeface="Arial" panose="020B0604020202020204" pitchFamily="34" charset="0"/>
                <a:ea typeface="Arial" panose="020B0604020202020204" pitchFamily="34" charset="0"/>
                <a:cs typeface="Times New Roman" panose="02020603050405020304" pitchFamily="18" charset="0"/>
              </a:rPr>
              <a:t>Any</a:t>
            </a:r>
            <a:r>
              <a:rPr lang="en-MY" sz="1800" spc="-4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payment,</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release,</a:t>
            </a:r>
            <a:r>
              <a:rPr lang="en-MY" sz="1800" spc="-2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discharge</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or</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liquidation</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of</a:t>
            </a:r>
            <a:r>
              <a:rPr lang="en-MY" sz="1800" spc="-2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any</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spc="-10" dirty="0">
                <a:effectLst/>
                <a:latin typeface="Arial" panose="020B0604020202020204" pitchFamily="34" charset="0"/>
                <a:ea typeface="Arial" panose="020B0604020202020204" pitchFamily="34" charset="0"/>
                <a:cs typeface="Times New Roman" panose="02020603050405020304" pitchFamily="18" charset="0"/>
              </a:rPr>
              <a:t>loan.</a:t>
            </a:r>
            <a:endParaRPr lang="en-MY" sz="1800" dirty="0">
              <a:effectLst/>
              <a:latin typeface="Calibri" panose="020F0502020204030204" pitchFamily="34" charset="0"/>
              <a:ea typeface="Arial" panose="020B0604020202020204" pitchFamily="34" charset="0"/>
              <a:cs typeface="Times New Roman" panose="02020603050405020304" pitchFamily="18" charset="0"/>
            </a:endParaRPr>
          </a:p>
          <a:p>
            <a:pPr marL="800100" lvl="0" indent="-342900">
              <a:lnSpc>
                <a:spcPct val="107000"/>
              </a:lnSpc>
              <a:spcBef>
                <a:spcPts val="200"/>
              </a:spcBef>
              <a:spcAft>
                <a:spcPts val="800"/>
              </a:spcAft>
              <a:buSzPts val="1100"/>
              <a:buFont typeface="Arial" panose="020B0604020202020204" pitchFamily="34" charset="0"/>
              <a:buChar char="•"/>
              <a:tabLst>
                <a:tab pos="1143635" algn="l"/>
                <a:tab pos="1144270" algn="l"/>
              </a:tabLst>
            </a:pPr>
            <a:r>
              <a:rPr lang="en-MY" sz="1800" dirty="0">
                <a:effectLst/>
                <a:latin typeface="Arial" panose="020B0604020202020204" pitchFamily="34" charset="0"/>
                <a:ea typeface="Arial" panose="020B0604020202020204" pitchFamily="34" charset="0"/>
                <a:cs typeface="Times New Roman" panose="02020603050405020304" pitchFamily="18" charset="0"/>
              </a:rPr>
              <a:t>Any</a:t>
            </a:r>
            <a:r>
              <a:rPr lang="en-MY" sz="1800" spc="-4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valuable</a:t>
            </a:r>
            <a:r>
              <a:rPr lang="en-MY" sz="1800" spc="-3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consideration</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of</a:t>
            </a:r>
            <a:r>
              <a:rPr lang="en-MY" sz="1800" spc="-3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any</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kind,</a:t>
            </a:r>
            <a:r>
              <a:rPr lang="en-MY" sz="1800" spc="-3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discount,</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commission,</a:t>
            </a:r>
            <a:r>
              <a:rPr lang="en-MY" sz="1800" spc="-3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rebate,</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spc="-10" dirty="0">
                <a:effectLst/>
                <a:latin typeface="Arial" panose="020B0604020202020204" pitchFamily="34" charset="0"/>
                <a:ea typeface="Arial" panose="020B0604020202020204" pitchFamily="34" charset="0"/>
                <a:cs typeface="Times New Roman" panose="02020603050405020304" pitchFamily="18" charset="0"/>
              </a:rPr>
              <a:t>bonus.</a:t>
            </a:r>
            <a:endParaRPr lang="en-MY" sz="1800" dirty="0">
              <a:effectLst/>
              <a:latin typeface="Calibri" panose="020F0502020204030204" pitchFamily="34" charset="0"/>
              <a:ea typeface="Arial" panose="020B0604020202020204" pitchFamily="34" charset="0"/>
              <a:cs typeface="Times New Roman" panose="02020603050405020304" pitchFamily="18" charset="0"/>
            </a:endParaRPr>
          </a:p>
          <a:p>
            <a:pPr marL="800100" lvl="0" indent="-342900">
              <a:lnSpc>
                <a:spcPct val="107000"/>
              </a:lnSpc>
              <a:spcBef>
                <a:spcPts val="185"/>
              </a:spcBef>
              <a:spcAft>
                <a:spcPts val="800"/>
              </a:spcAft>
              <a:buSzPts val="1100"/>
              <a:buFont typeface="Arial" panose="020B0604020202020204" pitchFamily="34" charset="0"/>
              <a:buChar char="•"/>
              <a:tabLst>
                <a:tab pos="1143635" algn="l"/>
                <a:tab pos="1144270" algn="l"/>
              </a:tabLst>
            </a:pPr>
            <a:r>
              <a:rPr lang="en-MY" sz="1800" dirty="0">
                <a:effectLst/>
                <a:latin typeface="Arial" panose="020B0604020202020204" pitchFamily="34" charset="0"/>
                <a:ea typeface="Arial" panose="020B0604020202020204" pitchFamily="34" charset="0"/>
                <a:cs typeface="Times New Roman" panose="02020603050405020304" pitchFamily="18" charset="0"/>
              </a:rPr>
              <a:t>Any</a:t>
            </a:r>
            <a:r>
              <a:rPr lang="en-MY" sz="1800" spc="-3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forbearance</a:t>
            </a:r>
            <a:r>
              <a:rPr lang="en-MY" sz="1800" spc="-1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to</a:t>
            </a:r>
            <a:r>
              <a:rPr lang="en-MY" sz="1800" spc="-1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demand</a:t>
            </a:r>
            <a:r>
              <a:rPr lang="en-MY" sz="1800" spc="-1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for</a:t>
            </a:r>
            <a:r>
              <a:rPr lang="en-MY" sz="1800" spc="-1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any</a:t>
            </a:r>
            <a:r>
              <a:rPr lang="en-MY" sz="1800" spc="-1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money</a:t>
            </a:r>
            <a:r>
              <a:rPr lang="en-MY" sz="1800" spc="-1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or</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money’s</a:t>
            </a:r>
            <a:r>
              <a:rPr lang="en-MY" sz="1800" spc="-5" dirty="0">
                <a:effectLst/>
                <a:latin typeface="Arial" panose="020B0604020202020204" pitchFamily="34" charset="0"/>
                <a:ea typeface="Arial" panose="020B0604020202020204" pitchFamily="34" charset="0"/>
                <a:cs typeface="Times New Roman" panose="02020603050405020304" pitchFamily="18" charset="0"/>
              </a:rPr>
              <a:t> </a:t>
            </a:r>
            <a:r>
              <a:rPr lang="en-MY" sz="1800" spc="-10" dirty="0">
                <a:effectLst/>
                <a:latin typeface="Arial" panose="020B0604020202020204" pitchFamily="34" charset="0"/>
                <a:ea typeface="Arial" panose="020B0604020202020204" pitchFamily="34" charset="0"/>
                <a:cs typeface="Times New Roman" panose="02020603050405020304" pitchFamily="18" charset="0"/>
              </a:rPr>
              <a:t>worth.</a:t>
            </a:r>
            <a:endParaRPr lang="en-MY" sz="1800" dirty="0">
              <a:effectLst/>
              <a:latin typeface="Calibri" panose="020F0502020204030204" pitchFamily="34" charset="0"/>
              <a:ea typeface="Arial" panose="020B0604020202020204" pitchFamily="34" charset="0"/>
              <a:cs typeface="Times New Roman" panose="02020603050405020304" pitchFamily="18" charset="0"/>
            </a:endParaRPr>
          </a:p>
          <a:p>
            <a:pPr marL="800100" lvl="0" indent="-342900">
              <a:lnSpc>
                <a:spcPct val="107000"/>
              </a:lnSpc>
              <a:spcBef>
                <a:spcPts val="200"/>
              </a:spcBef>
              <a:spcAft>
                <a:spcPts val="800"/>
              </a:spcAft>
              <a:buSzPts val="1100"/>
              <a:buFont typeface="Arial" panose="020B0604020202020204" pitchFamily="34" charset="0"/>
              <a:buChar char="•"/>
              <a:tabLst>
                <a:tab pos="1143635" algn="l"/>
                <a:tab pos="1144270" algn="l"/>
              </a:tabLst>
            </a:pPr>
            <a:r>
              <a:rPr lang="en-MY" sz="1800" dirty="0">
                <a:effectLst/>
                <a:latin typeface="Arial" panose="020B0604020202020204" pitchFamily="34" charset="0"/>
                <a:ea typeface="Arial" panose="020B0604020202020204" pitchFamily="34" charset="0"/>
                <a:cs typeface="Times New Roman" panose="02020603050405020304" pitchFamily="18" charset="0"/>
              </a:rPr>
              <a:t>Any</a:t>
            </a:r>
            <a:r>
              <a:rPr lang="en-MY" sz="1800" spc="-1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other</a:t>
            </a:r>
            <a:r>
              <a:rPr lang="en-MY" sz="1800" spc="-1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service</a:t>
            </a:r>
            <a:r>
              <a:rPr lang="en-MY" sz="1800" spc="-2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or</a:t>
            </a:r>
            <a:r>
              <a:rPr lang="en-MY" sz="1800" spc="-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favour</a:t>
            </a:r>
            <a:r>
              <a:rPr lang="en-MY" sz="1800" spc="-1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of</a:t>
            </a:r>
            <a:r>
              <a:rPr lang="en-MY" sz="1800" spc="-1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any</a:t>
            </a:r>
            <a:r>
              <a:rPr lang="en-MY" sz="1800" spc="-10" dirty="0">
                <a:effectLst/>
                <a:latin typeface="Arial" panose="020B0604020202020204" pitchFamily="34" charset="0"/>
                <a:ea typeface="Arial" panose="020B0604020202020204" pitchFamily="34" charset="0"/>
                <a:cs typeface="Times New Roman" panose="02020603050405020304" pitchFamily="18" charset="0"/>
              </a:rPr>
              <a:t> description.</a:t>
            </a:r>
            <a:endParaRPr lang="en-MY" sz="1800" dirty="0">
              <a:effectLst/>
              <a:latin typeface="Calibri" panose="020F0502020204030204" pitchFamily="34" charset="0"/>
              <a:ea typeface="Arial" panose="020B0604020202020204" pitchFamily="34" charset="0"/>
              <a:cs typeface="Times New Roman" panose="02020603050405020304" pitchFamily="18" charset="0"/>
            </a:endParaRPr>
          </a:p>
          <a:p>
            <a:pPr marL="800100" lvl="0" indent="-342900">
              <a:lnSpc>
                <a:spcPct val="107000"/>
              </a:lnSpc>
              <a:spcBef>
                <a:spcPts val="185"/>
              </a:spcBef>
              <a:spcAft>
                <a:spcPts val="800"/>
              </a:spcAft>
              <a:buSzPts val="1100"/>
              <a:buFont typeface="Arial" panose="020B0604020202020204" pitchFamily="34" charset="0"/>
              <a:buChar char="•"/>
              <a:tabLst>
                <a:tab pos="1143635" algn="l"/>
                <a:tab pos="1144270" algn="l"/>
              </a:tabLst>
            </a:pPr>
            <a:r>
              <a:rPr lang="en-MY" sz="1800" dirty="0">
                <a:effectLst/>
                <a:latin typeface="Arial" panose="020B0604020202020204" pitchFamily="34" charset="0"/>
                <a:ea typeface="Arial" panose="020B0604020202020204" pitchFamily="34" charset="0"/>
                <a:cs typeface="Times New Roman" panose="02020603050405020304" pitchFamily="18" charset="0"/>
              </a:rPr>
              <a:t>Any</a:t>
            </a:r>
            <a:r>
              <a:rPr lang="en-MY" sz="1800" spc="-2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offer,</a:t>
            </a:r>
            <a:r>
              <a:rPr lang="en-MY" sz="1800" spc="-1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undertaking</a:t>
            </a:r>
            <a:r>
              <a:rPr lang="en-MY" sz="1800" spc="-2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or</a:t>
            </a:r>
            <a:r>
              <a:rPr lang="en-MY" sz="1800" spc="-3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promise</a:t>
            </a:r>
            <a:r>
              <a:rPr lang="en-MY" sz="1800" spc="-10"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of</a:t>
            </a:r>
            <a:r>
              <a:rPr lang="en-MY" sz="1800" spc="-1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any</a:t>
            </a:r>
            <a:r>
              <a:rPr lang="en-MY" sz="1800" spc="-15" dirty="0">
                <a:effectLst/>
                <a:latin typeface="Arial" panose="020B0604020202020204" pitchFamily="34" charset="0"/>
                <a:ea typeface="Arial" panose="020B0604020202020204" pitchFamily="34" charset="0"/>
                <a:cs typeface="Times New Roman" panose="02020603050405020304" pitchFamily="18" charset="0"/>
              </a:rPr>
              <a:t> </a:t>
            </a:r>
            <a:r>
              <a:rPr lang="en-MY" sz="1800" spc="-10" dirty="0">
                <a:effectLst/>
                <a:latin typeface="Arial" panose="020B0604020202020204" pitchFamily="34" charset="0"/>
                <a:ea typeface="Arial" panose="020B0604020202020204" pitchFamily="34" charset="0"/>
                <a:cs typeface="Times New Roman" panose="02020603050405020304" pitchFamily="18" charset="0"/>
              </a:rPr>
              <a:t>gratification.</a:t>
            </a:r>
            <a:endParaRPr lang="en-MY" sz="1800" dirty="0">
              <a:effectLst/>
              <a:latin typeface="Calibri" panose="020F0502020204030204" pitchFamily="34" charset="0"/>
              <a:ea typeface="Arial" panose="020B060402020202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420580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5080-DCB3-5149-180F-F65B9376F9DA}"/>
              </a:ext>
            </a:extLst>
          </p:cNvPr>
          <p:cNvSpPr>
            <a:spLocks noGrp="1"/>
          </p:cNvSpPr>
          <p:nvPr>
            <p:ph type="title"/>
          </p:nvPr>
        </p:nvSpPr>
        <p:spPr>
          <a:xfrm>
            <a:off x="838200" y="269432"/>
            <a:ext cx="10515600" cy="1325563"/>
          </a:xfrm>
        </p:spPr>
        <p:txBody>
          <a:bodyPr/>
          <a:lstStyle/>
          <a:p>
            <a:r>
              <a:rPr lang="en-MY" dirty="0"/>
              <a:t>Forms of Corruption</a:t>
            </a:r>
          </a:p>
        </p:txBody>
      </p:sp>
      <p:sp>
        <p:nvSpPr>
          <p:cNvPr id="3" name="Content Placeholder 2">
            <a:extLst>
              <a:ext uri="{FF2B5EF4-FFF2-40B4-BE49-F238E27FC236}">
                <a16:creationId xmlns:a16="http://schemas.microsoft.com/office/drawing/2014/main" id="{99C03971-4202-D91C-7EAB-9041A1DDEEC7}"/>
              </a:ext>
            </a:extLst>
          </p:cNvPr>
          <p:cNvSpPr>
            <a:spLocks noGrp="1"/>
          </p:cNvSpPr>
          <p:nvPr>
            <p:ph idx="1"/>
          </p:nvPr>
        </p:nvSpPr>
        <p:spPr/>
        <p:txBody>
          <a:bodyPr/>
          <a:lstStyle/>
          <a:p>
            <a:pPr marL="0" indent="0">
              <a:spcBef>
                <a:spcPts val="30"/>
              </a:spcBef>
              <a:buNone/>
            </a:pPr>
            <a:r>
              <a:rPr lang="en-MY" sz="1800" dirty="0">
                <a:effectLst/>
                <a:latin typeface="Cambria" panose="02040503050406030204" pitchFamily="18" charset="0"/>
                <a:ea typeface="Cambria" panose="02040503050406030204" pitchFamily="18" charset="0"/>
                <a:cs typeface="Cambria" panose="02040503050406030204" pitchFamily="18" charset="0"/>
              </a:rPr>
              <a:t>Corruption may be in a variety of forms, including but not limited to:</a:t>
            </a:r>
          </a:p>
          <a:p>
            <a:pPr marL="342900" marR="137795" lvl="0" indent="-342900" algn="just">
              <a:lnSpc>
                <a:spcPct val="115000"/>
              </a:lnSpc>
              <a:spcAft>
                <a:spcPts val="800"/>
              </a:spcAft>
              <a:buSzPts val="1100"/>
              <a:buFont typeface="Arial" panose="020B0604020202020204" pitchFamily="34" charset="0"/>
              <a:buChar char="•"/>
              <a:tabLst>
                <a:tab pos="1144270" algn="l"/>
              </a:tabLst>
            </a:pPr>
            <a:r>
              <a:rPr lang="en-MY" sz="1800" dirty="0">
                <a:effectLst/>
                <a:latin typeface="Arial" panose="020B0604020202020204" pitchFamily="34" charset="0"/>
                <a:ea typeface="Arial" panose="020B0604020202020204" pitchFamily="34" charset="0"/>
                <a:cs typeface="Times New Roman" panose="02020603050405020304" pitchFamily="18" charset="0"/>
              </a:rPr>
              <a:t>Bribery, where a person offers or gives, solicits or receives benefits (which may be in the form of corporate hospitality, entertainment or gifts) with the intention or knowledge that the benefit will be used to induce someone to perform a dishonest act.</a:t>
            </a:r>
            <a:endParaRPr lang="en-MY" sz="1800" dirty="0">
              <a:effectLst/>
              <a:latin typeface="Calibri" panose="020F0502020204030204" pitchFamily="34" charset="0"/>
              <a:ea typeface="Arial" panose="020B0604020202020204" pitchFamily="34" charset="0"/>
              <a:cs typeface="Times New Roman" panose="02020603050405020304" pitchFamily="18" charset="0"/>
            </a:endParaRPr>
          </a:p>
          <a:p>
            <a:pPr marL="342900" marR="137795" lvl="0" indent="-342900" algn="just">
              <a:lnSpc>
                <a:spcPct val="115000"/>
              </a:lnSpc>
              <a:spcAft>
                <a:spcPts val="800"/>
              </a:spcAft>
              <a:buSzPts val="1100"/>
              <a:buFont typeface="Arial" panose="020B0604020202020204" pitchFamily="34" charset="0"/>
              <a:buChar char="•"/>
              <a:tabLst>
                <a:tab pos="1144270" algn="l"/>
              </a:tabLst>
            </a:pPr>
            <a:r>
              <a:rPr lang="en-MY" sz="1800" dirty="0">
                <a:effectLst/>
                <a:latin typeface="Arial" panose="020B0604020202020204" pitchFamily="34" charset="0"/>
                <a:ea typeface="Arial" panose="020B0604020202020204" pitchFamily="34" charset="0"/>
                <a:cs typeface="Times New Roman" panose="02020603050405020304" pitchFamily="18" charset="0"/>
              </a:rPr>
              <a:t>Embezzlement, where someone dishonestly appropriates money or other assets with which he has been entrusted with.</a:t>
            </a:r>
            <a:endParaRPr lang="en-MY" sz="1800" dirty="0">
              <a:effectLst/>
              <a:latin typeface="Calibri" panose="020F0502020204030204" pitchFamily="34" charset="0"/>
              <a:ea typeface="Arial" panose="020B0604020202020204" pitchFamily="34" charset="0"/>
              <a:cs typeface="Times New Roman" panose="02020603050405020304" pitchFamily="18" charset="0"/>
            </a:endParaRPr>
          </a:p>
          <a:p>
            <a:pPr marL="342900" marR="140970" lvl="0" indent="-342900" algn="just">
              <a:lnSpc>
                <a:spcPct val="115000"/>
              </a:lnSpc>
              <a:spcAft>
                <a:spcPts val="800"/>
              </a:spcAft>
              <a:buSzPts val="1100"/>
              <a:buFont typeface="Arial" panose="020B0604020202020204" pitchFamily="34" charset="0"/>
              <a:buChar char="•"/>
              <a:tabLst>
                <a:tab pos="1144270" algn="l"/>
              </a:tabLst>
            </a:pPr>
            <a:r>
              <a:rPr lang="en-MY" sz="1800" dirty="0">
                <a:effectLst/>
                <a:latin typeface="Arial" panose="020B0604020202020204" pitchFamily="34" charset="0"/>
                <a:ea typeface="Arial" panose="020B0604020202020204" pitchFamily="34" charset="0"/>
                <a:cs typeface="Times New Roman" panose="02020603050405020304" pitchFamily="18" charset="0"/>
              </a:rPr>
              <a:t>Abuse</a:t>
            </a:r>
            <a:r>
              <a:rPr lang="en-MY" sz="1800" spc="-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of power, where</a:t>
            </a:r>
            <a:r>
              <a:rPr lang="en-MY" sz="1800" spc="-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someone</a:t>
            </a:r>
            <a:r>
              <a:rPr lang="en-MY" sz="1800" spc="-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abuses a</a:t>
            </a:r>
            <a:r>
              <a:rPr lang="en-MY" sz="1800" spc="-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position</a:t>
            </a:r>
            <a:r>
              <a:rPr lang="en-MY" sz="1800" spc="-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of trust</a:t>
            </a:r>
            <a:r>
              <a:rPr lang="en-MY" sz="1800" spc="-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for the</a:t>
            </a:r>
            <a:r>
              <a:rPr lang="en-MY" sz="1800" spc="-5" dirty="0">
                <a:effectLst/>
                <a:latin typeface="Arial" panose="020B0604020202020204" pitchFamily="34" charset="0"/>
                <a:ea typeface="Arial" panose="020B0604020202020204" pitchFamily="34" charset="0"/>
                <a:cs typeface="Times New Roman" panose="02020603050405020304" pitchFamily="18" charset="0"/>
              </a:rPr>
              <a:t> </a:t>
            </a:r>
            <a:r>
              <a:rPr lang="en-MY" sz="1800" dirty="0">
                <a:effectLst/>
                <a:latin typeface="Arial" panose="020B0604020202020204" pitchFamily="34" charset="0"/>
                <a:ea typeface="Arial" panose="020B0604020202020204" pitchFamily="34" charset="0"/>
                <a:cs typeface="Times New Roman" panose="02020603050405020304" pitchFamily="18" charset="0"/>
              </a:rPr>
              <a:t>purposes of illicit gain.</a:t>
            </a:r>
            <a:endParaRPr lang="en-MY" sz="1800" dirty="0">
              <a:effectLst/>
              <a:latin typeface="Calibri" panose="020F0502020204030204" pitchFamily="34" charset="0"/>
              <a:ea typeface="Arial" panose="020B060402020202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428498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B01B-FF64-0DF9-1FDC-5554642FD5B2}"/>
              </a:ext>
            </a:extLst>
          </p:cNvPr>
          <p:cNvSpPr>
            <a:spLocks noGrp="1"/>
          </p:cNvSpPr>
          <p:nvPr>
            <p:ph type="title"/>
          </p:nvPr>
        </p:nvSpPr>
        <p:spPr/>
        <p:txBody>
          <a:bodyPr/>
          <a:lstStyle/>
          <a:p>
            <a:r>
              <a:rPr lang="en-MY" dirty="0"/>
              <a:t>4.0 Risk Areas</a:t>
            </a:r>
          </a:p>
        </p:txBody>
      </p:sp>
      <p:sp>
        <p:nvSpPr>
          <p:cNvPr id="3" name="Content Placeholder 2">
            <a:extLst>
              <a:ext uri="{FF2B5EF4-FFF2-40B4-BE49-F238E27FC236}">
                <a16:creationId xmlns:a16="http://schemas.microsoft.com/office/drawing/2014/main" id="{39807A25-E489-3A15-CFE1-2A8C6146B033}"/>
              </a:ext>
            </a:extLst>
          </p:cNvPr>
          <p:cNvSpPr>
            <a:spLocks noGrp="1"/>
          </p:cNvSpPr>
          <p:nvPr>
            <p:ph idx="1"/>
          </p:nvPr>
        </p:nvSpPr>
        <p:spPr/>
        <p:txBody>
          <a:bodyPr/>
          <a:lstStyle/>
          <a:p>
            <a:pPr marL="0" indent="0">
              <a:buNone/>
            </a:pPr>
            <a:r>
              <a:rPr lang="en-US" sz="1800" b="1" dirty="0">
                <a:effectLst/>
                <a:latin typeface="Arial" panose="020B0604020202020204" pitchFamily="34" charset="0"/>
                <a:ea typeface="Cambria" panose="02040503050406030204" pitchFamily="18" charset="0"/>
                <a:cs typeface="Cambria" panose="02040503050406030204" pitchFamily="18" charset="0"/>
              </a:rPr>
              <a:t>4.1 GIFT, ENTERTAINMENT AND CORPORATE HOSPITALITY</a:t>
            </a:r>
            <a:endParaRPr lang="en-MY" sz="1800" b="1"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r>
              <a:rPr lang="en-MY" sz="1800" dirty="0">
                <a:effectLst/>
                <a:latin typeface="Arial" panose="020B0604020202020204" pitchFamily="34" charset="0"/>
                <a:ea typeface="Calibri" panose="020F0502020204030204" pitchFamily="34" charset="0"/>
                <a:cs typeface="Times New Roman" panose="02020603050405020304" pitchFamily="18" charset="0"/>
              </a:rPr>
              <a:t>A. MiCare’s No Gift Policy</a:t>
            </a:r>
          </a:p>
          <a:p>
            <a:r>
              <a:rPr lang="en-MY" sz="1800" dirty="0">
                <a:effectLst/>
                <a:latin typeface="Arial" panose="020B0604020202020204" pitchFamily="34" charset="0"/>
                <a:ea typeface="Calibri" panose="020F0502020204030204" pitchFamily="34" charset="0"/>
                <a:cs typeface="Times New Roman" panose="02020603050405020304" pitchFamily="18" charset="0"/>
              </a:rPr>
              <a:t>MiCare has adopted a “No Gift” Policy whereby, subject only to certain narrow exceptions, MiCare Personnel and directors, family members or agents acting for or on behalf of MiCare Personnel, directors or their family members are prohibited from, directly or indirectly, receiving or providing gifts/or anything of value which might influence or even appear to influence the bona fide business relationship between you and another party.</a:t>
            </a:r>
          </a:p>
          <a:p>
            <a:endParaRPr lang="en-MY" sz="1800" dirty="0">
              <a:latin typeface="Arial" panose="020B0604020202020204" pitchFamily="34" charset="0"/>
              <a:ea typeface="Calibri" panose="020F0502020204030204" pitchFamily="34" charset="0"/>
              <a:cs typeface="Times New Roman" panose="02020603050405020304" pitchFamily="18" charset="0"/>
            </a:endParaRPr>
          </a:p>
          <a:p>
            <a:r>
              <a:rPr lang="en-MY" sz="1800" dirty="0">
                <a:effectLst/>
                <a:latin typeface="Arial" panose="020B0604020202020204" pitchFamily="34" charset="0"/>
                <a:ea typeface="Calibri" panose="020F0502020204030204" pitchFamily="34" charset="0"/>
                <a:cs typeface="Times New Roman" panose="02020603050405020304" pitchFamily="18" charset="0"/>
              </a:rPr>
              <a:t>As set out in the CoC, a conflict of interest can occur when your personal interests (or your family/household and friends) interfere in any way or even appear to interfere, with the interest of MiCare. A conflict of interest situation would undermine the duties of good faith, fidelity, diligence and integrity as expected by MiCare from its Personnel and directors in the performance of their duties and obligations. </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199741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3D7CE0-8EAF-82DD-0BCB-8DB30A83AFE9}"/>
              </a:ext>
            </a:extLst>
          </p:cNvPr>
          <p:cNvSpPr>
            <a:spLocks noGrp="1"/>
          </p:cNvSpPr>
          <p:nvPr>
            <p:ph idx="1"/>
          </p:nvPr>
        </p:nvSpPr>
        <p:spPr>
          <a:xfrm>
            <a:off x="838200" y="375557"/>
            <a:ext cx="10515600" cy="5801406"/>
          </a:xfrm>
        </p:spPr>
        <p:txBody>
          <a:bodyPr>
            <a:normAutofit fontScale="70000" lnSpcReduction="20000"/>
          </a:bodyPr>
          <a:lstStyle/>
          <a:p>
            <a:pPr marL="0" indent="0">
              <a:buNone/>
            </a:pPr>
            <a:r>
              <a:rPr lang="en-MY" sz="2900" b="1" dirty="0"/>
              <a:t>B. Exceptions</a:t>
            </a:r>
          </a:p>
          <a:p>
            <a:pPr marL="0" indent="0">
              <a:buNone/>
            </a:pPr>
            <a:r>
              <a:rPr lang="en-MY" sz="2900" dirty="0">
                <a:effectLst/>
                <a:ea typeface="Calibri" panose="020F0502020204030204" pitchFamily="34" charset="0"/>
              </a:rPr>
              <a:t>Even though the general rule is to immediately refuse or return such gifts, there are a few limited circumstances where accepting such gifts is permitted in the event such refusal is likely to offend and/or sever MiCare’s business relationship with the external party.</a:t>
            </a:r>
          </a:p>
          <a:p>
            <a:pPr marL="0" indent="0">
              <a:buNone/>
            </a:pPr>
            <a:r>
              <a:rPr lang="en-US" sz="2900" dirty="0"/>
              <a:t>In view of this, the following are the limited circumstances in which the receipt and provision of gifts are permitted:</a:t>
            </a:r>
          </a:p>
          <a:p>
            <a:pPr marL="0" indent="0">
              <a:buNone/>
            </a:pPr>
            <a:endParaRPr lang="en-US" sz="2900" dirty="0"/>
          </a:p>
          <a:p>
            <a:pPr marL="719138" indent="-719138">
              <a:buNone/>
            </a:pPr>
            <a:r>
              <a:rPr lang="en-US" sz="2900" dirty="0"/>
              <a:t>(a)	Exchange of gifts on a company-to-company level (</a:t>
            </a:r>
            <a:r>
              <a:rPr lang="en-US" sz="2900" dirty="0" err="1"/>
              <a:t>eg.</a:t>
            </a:r>
            <a:r>
              <a:rPr lang="en-US" sz="2900" dirty="0"/>
              <a:t>: gifts exchanged between companies as part of official company visit / courtesy call, and the gift is treated as company property).</a:t>
            </a:r>
          </a:p>
          <a:p>
            <a:pPr marL="719138" indent="-719138">
              <a:buNone/>
            </a:pPr>
            <a:r>
              <a:rPr lang="en-US" sz="2900" dirty="0"/>
              <a:t>(b)	Gifts provided to external institutions or individuals in relation to official functions, events and celebrations (</a:t>
            </a:r>
            <a:r>
              <a:rPr lang="en-US" sz="2900" dirty="0" err="1"/>
              <a:t>eg.</a:t>
            </a:r>
            <a:r>
              <a:rPr lang="en-US" sz="2900" dirty="0"/>
              <a:t>: Commemorative gifts or door gifts offered to attendees of events).</a:t>
            </a:r>
          </a:p>
          <a:p>
            <a:pPr marL="719138" indent="-719138">
              <a:buNone/>
            </a:pPr>
            <a:r>
              <a:rPr lang="en-US" sz="2900" dirty="0"/>
              <a:t>(c)	Gifts from MiCare to its Personnel and/or family members in relation to an internally or externally </a:t>
            </a:r>
            <a:r>
              <a:rPr lang="en-US" sz="2900" dirty="0" err="1"/>
              <a:t>recognised</a:t>
            </a:r>
            <a:r>
              <a:rPr lang="en-US" sz="2900" dirty="0"/>
              <a:t> company function, event and celebration (</a:t>
            </a:r>
            <a:r>
              <a:rPr lang="en-US" sz="2900" dirty="0" err="1"/>
              <a:t>eg.</a:t>
            </a:r>
            <a:r>
              <a:rPr lang="en-US" sz="2900" dirty="0"/>
              <a:t>: Long service award).</a:t>
            </a:r>
          </a:p>
          <a:p>
            <a:pPr marL="719138" indent="-719138">
              <a:buNone/>
            </a:pPr>
            <a:r>
              <a:rPr lang="en-US" sz="2900" dirty="0"/>
              <a:t>(d)	Token gifts of nominal value, typically bearing MiCare’s company logo or that are given out equally to members of the public, delegates, customers, exhibitions, trainings, trade shows, etc. and deemed as part of MiCare’s brand building or promotional activities (</a:t>
            </a:r>
            <a:r>
              <a:rPr lang="en-US" sz="2900" dirty="0" err="1"/>
              <a:t>eg.</a:t>
            </a:r>
            <a:r>
              <a:rPr lang="en-US" sz="2900" dirty="0"/>
              <a:t>: T-shirts, pens, mugs, diaries, calendars and other small promotional goodies).</a:t>
            </a:r>
          </a:p>
          <a:p>
            <a:pPr marL="719138" indent="-719138">
              <a:buNone/>
            </a:pPr>
            <a:r>
              <a:rPr lang="en-US" sz="2900" dirty="0"/>
              <a:t>(e)	Gifts to external parties who have no business dealings with MiCare (</a:t>
            </a:r>
            <a:r>
              <a:rPr lang="en-US" sz="2900" dirty="0" err="1"/>
              <a:t>eg.</a:t>
            </a:r>
            <a:r>
              <a:rPr lang="en-US" sz="2900" dirty="0"/>
              <a:t>: monetary gifts to charitable </a:t>
            </a:r>
            <a:r>
              <a:rPr lang="en-US" sz="2900" dirty="0" err="1"/>
              <a:t>organisations</a:t>
            </a:r>
            <a:r>
              <a:rPr lang="en-US" sz="2900" dirty="0"/>
              <a:t>).</a:t>
            </a:r>
          </a:p>
          <a:p>
            <a:endParaRPr lang="en-MY" dirty="0"/>
          </a:p>
        </p:txBody>
      </p:sp>
    </p:spTree>
    <p:extLst>
      <p:ext uri="{BB962C8B-B14F-4D97-AF65-F5344CB8AC3E}">
        <p14:creationId xmlns:p14="http://schemas.microsoft.com/office/powerpoint/2010/main" val="1560248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6529</TotalTime>
  <Words>4229</Words>
  <Application>Microsoft Office PowerPoint</Application>
  <PresentationFormat>Widescreen</PresentationFormat>
  <Paragraphs>197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vt:lpstr>
      <vt:lpstr>Office Theme</vt:lpstr>
      <vt:lpstr>MICARE’S ANTI BRIBERY AND ANTI CORRUPTION TRAINING MODULE</vt:lpstr>
      <vt:lpstr>1.0 Introduction </vt:lpstr>
      <vt:lpstr>PowerPoint Presentation</vt:lpstr>
      <vt:lpstr>2.0 Applicability </vt:lpstr>
      <vt:lpstr>Consequences of Breach </vt:lpstr>
      <vt:lpstr>3.0 What is corruption?</vt:lpstr>
      <vt:lpstr>Forms of Corruption</vt:lpstr>
      <vt:lpstr>4.0 Risk Areas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5.0 Control measures</vt:lpstr>
      <vt:lpstr>PowerPoint Presentation</vt:lpstr>
      <vt:lpstr>6.0 Systemic Review, Monitoring and Enforcement</vt:lpstr>
      <vt:lpstr>7.0 Training and Communication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Jazmin Ya'cob</dc:creator>
  <cp:lastModifiedBy>Lee, Marcus</cp:lastModifiedBy>
  <cp:revision>33</cp:revision>
  <dcterms:created xsi:type="dcterms:W3CDTF">2023-01-03T02:57:54Z</dcterms:created>
  <dcterms:modified xsi:type="dcterms:W3CDTF">2023-02-22T08:07:02Z</dcterms:modified>
</cp:coreProperties>
</file>