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5" r:id="rId4"/>
    <p:sldId id="257" r:id="rId5"/>
    <p:sldId id="325" r:id="rId6"/>
    <p:sldId id="328" r:id="rId7"/>
    <p:sldId id="327" r:id="rId8"/>
    <p:sldId id="329" r:id="rId9"/>
    <p:sldId id="330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7691C1"/>
    <a:srgbClr val="7791C2"/>
    <a:srgbClr val="5F7EB7"/>
    <a:srgbClr val="0096B9"/>
    <a:srgbClr val="2F4B9B"/>
    <a:srgbClr val="0085B0"/>
    <a:srgbClr val="04B0AF"/>
    <a:srgbClr val="01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1139" autoAdjust="0"/>
  </p:normalViewPr>
  <p:slideViewPr>
    <p:cSldViewPr snapToGrid="0">
      <p:cViewPr varScale="1">
        <p:scale>
          <a:sx n="64" d="100"/>
          <a:sy n="6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BAA56-0D43-406A-8750-67043300393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63AB2-9160-436F-A2AB-8F03076F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: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Deployment :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3AB2-9160-436F-A2AB-8F03076FA1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3AB2-9160-436F-A2AB-8F03076FA1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27F9-5ECC-4338-A8E4-936C7BF3D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4324-097F-47A0-8151-3F319B020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0FF8-2C5D-491E-896A-038C6B5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48C8B-B3BE-4A41-A45E-F2DA60D2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283E-BA4A-43EA-987C-F2538308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33D8-400C-4BB5-91AC-394F2AA4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622B0-897E-4520-8024-85E5E914F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EE30-6151-4526-8033-62F6D01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25F8-AFC1-4E2E-9CFD-27D8822E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04C6B-1866-41DD-97C2-99DE5A3B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3E919-49C5-417C-9BA4-4782A43F3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24A1D-0D69-4907-9D9D-CFF9B32DD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0C59-D6B4-44DC-8C67-B0D30CB2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A34C-4A23-46F3-8B8A-EC5B73A8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37C0-6983-4C91-89D6-56BAEA5F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5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6187-DA05-4D54-B1E1-70741F7C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5934-7F38-4C4B-8E11-1675A762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0032-BB61-45DB-942B-D3FA64EE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5EAFA-E8C6-46ED-8CF2-41B4BBA4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1567-ED3B-4795-85B9-1D1CCA50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12A-C170-4F11-9D73-E06B4438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BA00-F677-4588-A535-8BEDB1EA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0B11-62D3-4E12-A44B-D41DB99C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5B08-469C-424F-8C2F-41A7AE68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9272-AEB5-482E-B736-E0710752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A93-CA1D-437A-829F-A6F5881D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B090-D997-4904-A333-89B6506A7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DBF1E-2916-4190-B904-48234A672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05AA1-51F9-4EF2-A6E9-EFD09C1B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C3C-54FB-4043-A49B-12D09C08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0BAC8-81AB-43FB-A370-07B8B577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5D82-D5F7-4D8F-8B93-C3F7C97C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3F909-93F2-4450-B238-0CB50737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293D-3BBF-4951-B693-121CE865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21004-079D-4E42-B069-DBFDF8EE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12205-7495-4AE0-BCC3-51B55F8D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7F7BB-4D09-4467-8748-AC0751A5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17CF1-EE0B-4C93-ACF3-40331062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4475E-3803-4AC5-ADB4-BC70137E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29C4-2644-45C8-8C2A-314692D5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F2FBC-E236-48E3-BF5B-6309A1B2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23DD9-F3EA-41C7-A1C9-88401677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9A0BA-B493-4C69-AB77-BB56062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0539A-13BC-454E-9F45-113C315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93152-3BC7-47EA-BCB1-4BCF8D17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EEA2-E746-45FB-B9F9-00C48229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A64B-F5EF-423A-9703-D584ECE2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F889-572C-495C-A428-AF0AA005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F8FE8-C909-403C-A585-1C08A964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E31B7-58DA-4A94-994F-A5A31C2D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0064-CDAB-4A60-B9D0-AAE268CD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EC79-B57C-4C09-A2A9-64A1DF0E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FB9C-78E8-43AD-8D69-32E39B85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FE3A4-9D91-49E1-A67D-39E65A85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E05CA-0EC0-4BDA-8385-BC924D08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68BB5-AB4E-416C-A292-CB136516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B231E-980A-41DE-A569-665CE2C4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FDA17-D628-43E6-A86A-185E3C52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08EDB-89DF-4311-B5F0-1E7362BE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F5819-60CA-4D32-B38F-9B0007BD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86EF-FADA-47CE-B989-3FC25246A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9D29-C89D-4762-92D1-CDBA74BE0E0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ECCD-E825-4FC0-845A-F25D251AB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2776-32F7-47B2-8F08-10158B165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5D57-00BC-419F-9A02-97396A08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7C88A9-B770-4CCB-8F4C-36A63E02B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3" y="1605838"/>
            <a:ext cx="5783681" cy="4337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8055B7-956B-46B9-AA0F-FE0D08AD9D3A}"/>
              </a:ext>
            </a:extLst>
          </p:cNvPr>
          <p:cNvSpPr/>
          <p:nvPr/>
        </p:nvSpPr>
        <p:spPr>
          <a:xfrm>
            <a:off x="6171931" y="3237731"/>
            <a:ext cx="57393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Markus Antoni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Suwignyo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Jauzak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Hussaini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Windiatmaja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Bakhtiyar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Ghozi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Rizki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Kusuma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Ilham Al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Fajri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E0082A-F34A-43E9-B753-171C9CC1651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7DF79C-86A4-4E30-8442-4F7A051E5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090" y="1814384"/>
            <a:ext cx="5518480" cy="1119190"/>
          </a:xfrm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FACE MOOD RECOGNITION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PROSES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KBM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DB8802-2259-421C-9E02-05325FE12950}"/>
              </a:ext>
            </a:extLst>
          </p:cNvPr>
          <p:cNvSpPr/>
          <p:nvPr/>
        </p:nvSpPr>
        <p:spPr>
          <a:xfrm>
            <a:off x="6178090" y="5252162"/>
            <a:ext cx="1618373" cy="493426"/>
          </a:xfrm>
          <a:prstGeom prst="roundRect">
            <a:avLst>
              <a:gd name="adj" fmla="val 50000"/>
            </a:avLst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TIM </a:t>
            </a:r>
            <a:r>
              <a:rPr lang="en-US" sz="1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KOBRA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DDE2B1-F636-480F-9D9A-80C9BB7981F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2" y="299572"/>
            <a:ext cx="2153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AB983-1D28-4DC8-976F-6988D900663E}"/>
              </a:ext>
            </a:extLst>
          </p:cNvPr>
          <p:cNvSpPr txBox="1"/>
          <p:nvPr/>
        </p:nvSpPr>
        <p:spPr>
          <a:xfrm>
            <a:off x="385118" y="1334487"/>
            <a:ext cx="1080057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813" indent="-404813" algn="just"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AngularJS, </a:t>
            </a:r>
            <a:r>
              <a:rPr lang="en-US" dirty="0"/>
              <a:t>2010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AngularJS Docs. [Online]  Available at: 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docs.angularjs.org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[Accessed 18 August 2019].</a:t>
            </a:r>
          </a:p>
          <a:p>
            <a:pPr marL="404813" indent="-404813" algn="just">
              <a:spcAft>
                <a:spcPts val="12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J. &amp; Neustadt, I., 2002. UML and The Unified Process Practical Object-Oriented Analysis &amp; Design.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s.l.: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s.n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4813" indent="-404813" algn="just"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Flask, </a:t>
            </a:r>
            <a:r>
              <a:rPr lang="en-US" dirty="0"/>
              <a:t>2010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Flask User’s Guide. [Online]  Available at: 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flask.palletsprojects.com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1.0.x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/#user-s-guide [Accessed 18 August 2019].</a:t>
            </a:r>
          </a:p>
          <a:p>
            <a:pPr marL="404813" indent="-404813" algn="just"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CodeIgniter, 2014. CodeIgniter at a Glance. [Online]  Available at: 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codeigniter.com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user_guide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/overview/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at_a_glance.html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[Accessed 18 August 2019].</a:t>
            </a:r>
          </a:p>
          <a:p>
            <a:pPr marL="404813" indent="-404813" algn="just"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Kulkarni, Saket S. 2014. Facial expression (mood) recognition from facial images using committee neural networks.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BioMedical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8:16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Mauss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B., Robinson, M. D. 2009.  "Measures of emotion: A review" Cognition and Emotion.</a:t>
            </a:r>
          </a:p>
          <a:p>
            <a:pPr marL="457200" indent="-457200" algn="just"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Minaee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dan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Abdolrashidi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2019.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Deep-Emotion: Facial Expression Recognition Using Attentional Convolutional Network.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4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2" y="299572"/>
            <a:ext cx="2831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LATAR</a:t>
            </a:r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 </a:t>
            </a:r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BELAKANG</a:t>
            </a:r>
            <a:endParaRPr lang="en-US" sz="2800" dirty="0">
              <a:solidFill>
                <a:srgbClr val="0085B0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5F0D6-2F33-4BE1-8915-F210D0ECFA8F}"/>
              </a:ext>
            </a:extLst>
          </p:cNvPr>
          <p:cNvSpPr/>
          <p:nvPr/>
        </p:nvSpPr>
        <p:spPr>
          <a:xfrm>
            <a:off x="332652" y="1109436"/>
            <a:ext cx="10312603" cy="42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Kebanyakan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sistem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dosen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mahasiswa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kuesioner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743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Ekspresi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wajah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memainkan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penting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dalam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interaksi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manusia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komunikasi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nonverbal</a:t>
            </a:r>
          </a:p>
          <a:p>
            <a:pPr marL="2743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Ekspresi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wajah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pola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wajah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memberi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kita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informasi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tentang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keadaan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emosi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tersebut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Ekspresi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membantu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dalam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memahami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mood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orang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743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Salah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dua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model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dalam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FER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adalah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MTCNN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AWS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Rekognition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743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Kami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mencoba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membangun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FER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memonitor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emosi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mahasiswa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sehingga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evaluasi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2" y="299572"/>
            <a:ext cx="336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RUMUSAN</a:t>
            </a:r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 </a:t>
            </a:r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MASALAH</a:t>
            </a:r>
            <a:endParaRPr lang="en-US" sz="2800" dirty="0">
              <a:solidFill>
                <a:srgbClr val="0085B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7105-AC5C-4D2F-8400-F2E572445C16}"/>
              </a:ext>
            </a:extLst>
          </p:cNvPr>
          <p:cNvSpPr txBox="1"/>
          <p:nvPr/>
        </p:nvSpPr>
        <p:spPr>
          <a:xfrm>
            <a:off x="1080726" y="4127594"/>
            <a:ext cx="10030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permasalahan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telah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disampaikan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latar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belakang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rumusan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masalah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terbangun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adalah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bagaimana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membuat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aplikasi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Facial Expression Recognition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3E5A8-922B-4E2D-9D97-566F8C20E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41494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2" y="299572"/>
            <a:ext cx="2703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RUANG</a:t>
            </a:r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 </a:t>
            </a:r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LINGKUP</a:t>
            </a:r>
            <a:endParaRPr lang="en-US" sz="2800" dirty="0">
              <a:solidFill>
                <a:srgbClr val="0085B0"/>
              </a:solidFill>
              <a:latin typeface="Myriad Pro" panose="020B0503030403020204" pitchFamily="34" charset="0"/>
            </a:endParaRPr>
          </a:p>
        </p:txBody>
      </p:sp>
      <p:pic>
        <p:nvPicPr>
          <p:cNvPr id="1026" name="Picture 2" descr="Image result for artificial intelligence illustration">
            <a:extLst>
              <a:ext uri="{FF2B5EF4-FFF2-40B4-BE49-F238E27FC236}">
                <a16:creationId xmlns:a16="http://schemas.microsoft.com/office/drawing/2014/main" id="{13A3807A-4D34-4111-BBBF-CAB79280A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t="1553" r="9658" b="11890"/>
          <a:stretch/>
        </p:blipFill>
        <p:spPr bwMode="auto">
          <a:xfrm>
            <a:off x="6904760" y="1483807"/>
            <a:ext cx="3790950" cy="315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0E2041-F419-4144-94C9-09E77FC5EDF4}"/>
              </a:ext>
            </a:extLst>
          </p:cNvPr>
          <p:cNvSpPr txBox="1"/>
          <p:nvPr/>
        </p:nvSpPr>
        <p:spPr>
          <a:xfrm>
            <a:off x="332651" y="1483807"/>
            <a:ext cx="5850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dibuat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MTCNN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AWS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Rekognition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dibuat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berbasis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web,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bahasa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pemrograman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JavaScript, PHP, dan Python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dibangun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Framework AngularJS, Code Igniter, dan Flask</a:t>
            </a:r>
          </a:p>
        </p:txBody>
      </p:sp>
    </p:spTree>
    <p:extLst>
      <p:ext uri="{BB962C8B-B14F-4D97-AF65-F5344CB8AC3E}">
        <p14:creationId xmlns:p14="http://schemas.microsoft.com/office/powerpoint/2010/main" val="113081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2" y="299572"/>
            <a:ext cx="3719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TUJUAN</a:t>
            </a:r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 DAN </a:t>
            </a:r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MANFAAT</a:t>
            </a:r>
            <a:endParaRPr lang="en-US" sz="2800" dirty="0">
              <a:solidFill>
                <a:srgbClr val="0085B0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7105-AC5C-4D2F-8400-F2E572445C16}"/>
              </a:ext>
            </a:extLst>
          </p:cNvPr>
          <p:cNvSpPr txBox="1"/>
          <p:nvPr/>
        </p:nvSpPr>
        <p:spPr>
          <a:xfrm>
            <a:off x="332652" y="1219012"/>
            <a:ext cx="100305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Tujuan</a:t>
            </a:r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algn="just"/>
            <a:endParaRPr lang="en-US" sz="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Membuat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Face Mood Recognition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sebagai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dosen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dirty="0" err="1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Manfaat</a:t>
            </a:r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algn="just"/>
            <a:endParaRPr lang="en-US" sz="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yang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dihasilkan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aplikasi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sebagai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dosen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mahasiswa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Bisa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mengidentifikasi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masalah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psikoplogis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seseorang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seperti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rasa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takut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mendeteksi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kecurangan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1" y="299572"/>
            <a:ext cx="8721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USE CASE DIAGRAM DAN DEPLOYMENT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079ED-0CF9-4A39-9547-C245B7D62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3" y="4256369"/>
            <a:ext cx="8256914" cy="2114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F06C0-DBF0-4ED6-A716-EC1DD7CA1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7" y="1006985"/>
            <a:ext cx="4599253" cy="32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4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2" y="299572"/>
            <a:ext cx="1135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28F1A-CAE8-40E2-A03F-FC143C15B76C}"/>
              </a:ext>
            </a:extLst>
          </p:cNvPr>
          <p:cNvSpPr txBox="1"/>
          <p:nvPr/>
        </p:nvSpPr>
        <p:spPr>
          <a:xfrm>
            <a:off x="614596" y="3027292"/>
            <a:ext cx="1092782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 </a:t>
            </a:r>
            <a:r>
              <a:rPr lang="en-US" sz="2400" dirty="0" err="1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aplikasi</a:t>
            </a:r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dilihat</a:t>
            </a:r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2400" dirty="0" err="1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tautan</a:t>
            </a:r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berikut</a:t>
            </a:r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algn="ctr"/>
            <a:endParaRPr lang="en-US" sz="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s.id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/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KobraFERDemo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2" y="299572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7105-AC5C-4D2F-8400-F2E572445C16}"/>
              </a:ext>
            </a:extLst>
          </p:cNvPr>
          <p:cNvSpPr txBox="1"/>
          <p:nvPr/>
        </p:nvSpPr>
        <p:spPr>
          <a:xfrm>
            <a:off x="332652" y="1219012"/>
            <a:ext cx="100305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Testing:</a:t>
            </a:r>
          </a:p>
          <a:p>
            <a:pPr algn="just"/>
            <a:endParaRPr lang="en-US" sz="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blackbox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oleh 1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dijabarkan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poin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Hasil Testing</a:t>
            </a:r>
          </a:p>
          <a:p>
            <a:pPr algn="just"/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dirty="0">
                <a:solidFill>
                  <a:srgbClr val="0085B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Hasil Testing:</a:t>
            </a:r>
          </a:p>
          <a:p>
            <a:pPr algn="just"/>
            <a:endParaRPr lang="en-US" sz="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394C4E-78A0-45BC-8548-605CB2DD3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72427"/>
              </p:ext>
            </p:extLst>
          </p:nvPr>
        </p:nvGraphicFramePr>
        <p:xfrm>
          <a:off x="2247275" y="3254073"/>
          <a:ext cx="7697449" cy="299356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68107">
                  <a:extLst>
                    <a:ext uri="{9D8B030D-6E8A-4147-A177-3AD203B41FA5}">
                      <a16:colId xmlns:a16="http://schemas.microsoft.com/office/drawing/2014/main" val="4088384746"/>
                    </a:ext>
                  </a:extLst>
                </a:gridCol>
                <a:gridCol w="5416971">
                  <a:extLst>
                    <a:ext uri="{9D8B030D-6E8A-4147-A177-3AD203B41FA5}">
                      <a16:colId xmlns:a16="http://schemas.microsoft.com/office/drawing/2014/main" val="27492964"/>
                    </a:ext>
                  </a:extLst>
                </a:gridCol>
                <a:gridCol w="1212371">
                  <a:extLst>
                    <a:ext uri="{9D8B030D-6E8A-4147-A177-3AD203B41FA5}">
                      <a16:colId xmlns:a16="http://schemas.microsoft.com/office/drawing/2014/main" val="2004333382"/>
                    </a:ext>
                  </a:extLst>
                </a:gridCol>
              </a:tblGrid>
              <a:tr h="7692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</a:rPr>
                        <a:t>Test Case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</a:rPr>
                        <a:t>Hasil yang </a:t>
                      </a:r>
                      <a:r>
                        <a:rPr lang="en-ID" sz="1200" dirty="0" err="1">
                          <a:effectLst/>
                        </a:rPr>
                        <a:t>Didapat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 anchor="ctr"/>
                </a:tc>
                <a:tc>
                  <a:txBody>
                    <a:bodyPr/>
                    <a:lstStyle/>
                    <a:p>
                      <a:pPr marL="60325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</a:rPr>
                        <a:t>Kesimpulan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 anchor="ctr"/>
                </a:tc>
                <a:extLst>
                  <a:ext uri="{0D108BD9-81ED-4DB2-BD59-A6C34878D82A}">
                    <a16:rowId xmlns:a16="http://schemas.microsoft.com/office/drawing/2014/main" val="3845760618"/>
                  </a:ext>
                </a:extLst>
              </a:tr>
              <a:tr h="2780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TC1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Buka </a:t>
                      </a:r>
                      <a:r>
                        <a:rPr lang="en-US" sz="1200" dirty="0" err="1">
                          <a:effectLst/>
                        </a:rPr>
                        <a:t>halaman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rekognisi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Diterima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extLst>
                  <a:ext uri="{0D108BD9-81ED-4DB2-BD59-A6C34878D82A}">
                    <a16:rowId xmlns:a16="http://schemas.microsoft.com/office/drawing/2014/main" val="2057243117"/>
                  </a:ext>
                </a:extLst>
              </a:tr>
              <a:tr h="2780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TC2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Single Face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AWS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Diterima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extLst>
                  <a:ext uri="{0D108BD9-81ED-4DB2-BD59-A6C34878D82A}">
                    <a16:rowId xmlns:a16="http://schemas.microsoft.com/office/drawing/2014/main" val="798481406"/>
                  </a:ext>
                </a:extLst>
              </a:tr>
              <a:tr h="2780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TC3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Single Face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MTCNN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Diterima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extLst>
                  <a:ext uri="{0D108BD9-81ED-4DB2-BD59-A6C34878D82A}">
                    <a16:rowId xmlns:a16="http://schemas.microsoft.com/office/drawing/2014/main" val="3318930185"/>
                  </a:ext>
                </a:extLst>
              </a:tr>
              <a:tr h="278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TC4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Multi Faces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AWS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effectLst/>
                        </a:rPr>
                        <a:t>Diterima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extLst>
                  <a:ext uri="{0D108BD9-81ED-4DB2-BD59-A6C34878D82A}">
                    <a16:rowId xmlns:a16="http://schemas.microsoft.com/office/drawing/2014/main" val="2574459785"/>
                  </a:ext>
                </a:extLst>
              </a:tr>
              <a:tr h="278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TC5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Multi Faces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MTCNN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Diterima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extLst>
                  <a:ext uri="{0D108BD9-81ED-4DB2-BD59-A6C34878D82A}">
                    <a16:rowId xmlns:a16="http://schemas.microsoft.com/office/drawing/2014/main" val="2940743131"/>
                  </a:ext>
                </a:extLst>
              </a:tr>
              <a:tr h="278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TC6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 Face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AWS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Diterima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extLst>
                  <a:ext uri="{0D108BD9-81ED-4DB2-BD59-A6C34878D82A}">
                    <a16:rowId xmlns:a16="http://schemas.microsoft.com/office/drawing/2014/main" val="6541508"/>
                  </a:ext>
                </a:extLst>
              </a:tr>
              <a:tr h="278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TC7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Rekognisi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 Face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MTCNN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Diterima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extLst>
                  <a:ext uri="{0D108BD9-81ED-4DB2-BD59-A6C34878D82A}">
                    <a16:rowId xmlns:a16="http://schemas.microsoft.com/office/drawing/2014/main" val="1526328990"/>
                  </a:ext>
                </a:extLst>
              </a:tr>
              <a:tr h="278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effectLst/>
                        </a:rPr>
                        <a:t>TC8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Lihat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Rekognisi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ID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Diterima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703" marR="30703" marT="16205" marB="16205"/>
                </a:tc>
                <a:extLst>
                  <a:ext uri="{0D108BD9-81ED-4DB2-BD59-A6C34878D82A}">
                    <a16:rowId xmlns:a16="http://schemas.microsoft.com/office/drawing/2014/main" val="79591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82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12580-9193-4AF1-87E1-A4851CFA37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3200" y="0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DB3F0-8C06-447E-9A57-49607C5209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436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CBFF6-C2A1-4199-AB95-4762AAE8CEFA}"/>
              </a:ext>
            </a:extLst>
          </p:cNvPr>
          <p:cNvSpPr/>
          <p:nvPr/>
        </p:nvSpPr>
        <p:spPr>
          <a:xfrm>
            <a:off x="332652" y="299572"/>
            <a:ext cx="246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85B0"/>
                </a:solidFill>
                <a:latin typeface="Myriad Pro" panose="020B0503030403020204" pitchFamily="34" charset="0"/>
              </a:rPr>
              <a:t>SELANJUTNYA</a:t>
            </a:r>
            <a:r>
              <a:rPr lang="en-US" sz="2800" dirty="0">
                <a:solidFill>
                  <a:srgbClr val="0085B0"/>
                </a:solidFill>
                <a:latin typeface="Myriad Pro" panose="020B0503030403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7105-AC5C-4D2F-8400-F2E572445C16}"/>
              </a:ext>
            </a:extLst>
          </p:cNvPr>
          <p:cNvSpPr txBox="1"/>
          <p:nvPr/>
        </p:nvSpPr>
        <p:spPr>
          <a:xfrm>
            <a:off x="332652" y="1219012"/>
            <a:ext cx="1003054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testing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lanjut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baik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seperti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Usability Testing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evaluasi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performasi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terhadap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MTCNN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dan AWS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Rekognisi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Pengembangan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Platform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Penambahan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Server Database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US" sz="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5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550</Words>
  <Application>Microsoft Office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Myriad Pro</vt:lpstr>
      <vt:lpstr>Segoe UI Light</vt:lpstr>
      <vt:lpstr>Segoe UI Semibold</vt:lpstr>
      <vt:lpstr>Segoe UI Semilight</vt:lpstr>
      <vt:lpstr>Times New Roman</vt:lpstr>
      <vt:lpstr>Office Theme</vt:lpstr>
      <vt:lpstr>FACE MOOD RECOGNITION DALAM PROSES KBM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Jauzak Windiatmaja</dc:creator>
  <cp:lastModifiedBy>Hussaini</cp:lastModifiedBy>
  <cp:revision>77</cp:revision>
  <dcterms:created xsi:type="dcterms:W3CDTF">2019-07-29T01:28:24Z</dcterms:created>
  <dcterms:modified xsi:type="dcterms:W3CDTF">2019-08-25T22:09:55Z</dcterms:modified>
</cp:coreProperties>
</file>