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F7E17D-1324-4C2D-9F69-C86A4F7AC7BF}">
  <a:tblStyle styleId="{18F7E17D-1324-4C2D-9F69-C86A4F7AC7BF}" styleName="Table_0">
    <a:wholeTbl>
      <a:tcTxStyle b="off" i="off">
        <a:font>
          <a:latin typeface="Rockwell"/>
          <a:ea typeface="Rockwell"/>
          <a:cs typeface="Rockwel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DE9E9"/>
          </a:solidFill>
        </a:fill>
      </a:tcStyle>
    </a:band1H>
    <a:band2H>
      <a:tcTxStyle/>
    </a:band2H>
    <a:band1V>
      <a:tcTxStyle/>
      <a:tcStyle>
        <a:fill>
          <a:solidFill>
            <a:srgbClr val="EDE9E9"/>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Rockwell"/>
          <a:ea typeface="Rockwell"/>
          <a:cs typeface="Rockwell"/>
        </a:font>
        <a:schemeClr val="lt1"/>
      </a:tcTxStyle>
      <a:tcStyle>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dd68ffb6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9dd68ffb6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d68ffb66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9dd68ffb6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d68ffb66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9dd68ffb66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dd68ffb6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dd68ffb6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eb928d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eb928d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eb928d2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eb928d2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beb928d2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beb928d2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080e4fd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080e4fd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dd68ffb6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9dd68ffb6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dd68ffb6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9dd68ffb6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s" sz="1100" u="none" cap="none" strike="noStrike">
                <a:solidFill>
                  <a:srgbClr val="000000"/>
                </a:solidFill>
                <a:latin typeface="Arial"/>
                <a:ea typeface="Arial"/>
                <a:cs typeface="Arial"/>
                <a:sym typeface="Arial"/>
              </a:rPr>
              <a:t>What are the most relevant variables?</a:t>
            </a:r>
            <a:endParaRPr/>
          </a:p>
          <a:p>
            <a:pPr indent="-298450" lvl="0" marL="457200" rtl="0" algn="l">
              <a:lnSpc>
                <a:spcPct val="100000"/>
              </a:lnSpc>
              <a:spcBef>
                <a:spcPts val="0"/>
              </a:spcBef>
              <a:spcAft>
                <a:spcPts val="0"/>
              </a:spcAft>
              <a:buSzPts val="1100"/>
              <a:buChar char="●"/>
            </a:pPr>
            <a:br>
              <a:rPr b="0" lang="es"/>
            </a:br>
            <a:r>
              <a:rPr b="0" i="0" lang="es" sz="1100" u="none" cap="none" strike="noStrike">
                <a:solidFill>
                  <a:srgbClr val="000000"/>
                </a:solidFill>
                <a:latin typeface="Arial"/>
                <a:ea typeface="Arial"/>
                <a:cs typeface="Arial"/>
                <a:sym typeface="Arial"/>
              </a:rPr>
              <a:t>The most relevant variables for the analysis are: Order, Store, Manufacturer, Order date, Invoice date, Store creation date, Order quantity, Order unit value, Teaté Discount, Order entry value, Total value of the order.</a:t>
            </a:r>
            <a:endParaRPr b="0"/>
          </a:p>
          <a:p>
            <a:pPr indent="-298450" lvl="0" marL="457200" rtl="0" algn="l">
              <a:lnSpc>
                <a:spcPct val="100000"/>
              </a:lnSpc>
              <a:spcBef>
                <a:spcPts val="0"/>
              </a:spcBef>
              <a:spcAft>
                <a:spcPts val="0"/>
              </a:spcAft>
              <a:buSzPts val="1100"/>
              <a:buChar char="●"/>
            </a:pPr>
            <a:br>
              <a:rPr lang="es"/>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dd68ffb66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9dd68ffb66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dd68ffb66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9dd68ffb6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d68ffb6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9dd68ffb66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dd68ffb66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9dd68ffb66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d68ffb66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9dd68ffb66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dd68ffb6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9dd68ffb66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3.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99997" ty="0" sy="99997"/>
        </a:blipFill>
      </p:bgPr>
    </p:bg>
    <p:spTree>
      <p:nvGrpSpPr>
        <p:cNvPr id="53" name="Shape 53"/>
        <p:cNvGrpSpPr/>
        <p:nvPr/>
      </p:nvGrpSpPr>
      <p:grpSpPr>
        <a:xfrm>
          <a:off x="0" y="0"/>
          <a:ext cx="0" cy="0"/>
          <a:chOff x="0" y="0"/>
          <a:chExt cx="0" cy="0"/>
        </a:xfrm>
      </p:grpSpPr>
      <p:sp>
        <p:nvSpPr>
          <p:cNvPr id="54" name="Google Shape;54;p13"/>
          <p:cNvSpPr/>
          <p:nvPr/>
        </p:nvSpPr>
        <p:spPr>
          <a:xfrm>
            <a:off x="0" y="0"/>
            <a:ext cx="9143700" cy="5143500"/>
          </a:xfrm>
          <a:prstGeom prst="rect">
            <a:avLst/>
          </a:prstGeom>
          <a:blipFill rotWithShape="1">
            <a:blip r:embed="rId3">
              <a:alphaModFix/>
            </a:blip>
            <a:tile algn="tl" flip="none" tx="0" sx="99997" ty="0" sy="99997"/>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55" name="Google Shape;55;p13"/>
          <p:cNvSpPr/>
          <p:nvPr/>
        </p:nvSpPr>
        <p:spPr>
          <a:xfrm>
            <a:off x="228" y="0"/>
            <a:ext cx="9143700" cy="5143500"/>
          </a:xfrm>
          <a:prstGeom prst="rect">
            <a:avLst/>
          </a:prstGeom>
          <a:solidFill>
            <a:schemeClr val="dk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56" name="Google Shape;56;p13"/>
          <p:cNvSpPr txBox="1"/>
          <p:nvPr>
            <p:ph type="ctrTitle"/>
          </p:nvPr>
        </p:nvSpPr>
        <p:spPr>
          <a:xfrm>
            <a:off x="4909750" y="194819"/>
            <a:ext cx="3729300" cy="23301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s" sz="5400">
                <a:solidFill>
                  <a:schemeClr val="lt1"/>
                </a:solidFill>
              </a:rPr>
              <a:t>Exploratory Data A</a:t>
            </a:r>
            <a:r>
              <a:rPr lang="es" sz="5400">
                <a:solidFill>
                  <a:schemeClr val="lt1"/>
                </a:solidFill>
              </a:rPr>
              <a:t>nalysis</a:t>
            </a:r>
            <a:endParaRPr/>
          </a:p>
        </p:txBody>
      </p:sp>
      <p:sp>
        <p:nvSpPr>
          <p:cNvPr id="57" name="Google Shape;57;p13"/>
          <p:cNvSpPr txBox="1"/>
          <p:nvPr>
            <p:ph idx="1" type="subTitle"/>
          </p:nvPr>
        </p:nvSpPr>
        <p:spPr>
          <a:xfrm>
            <a:off x="5019350" y="4062206"/>
            <a:ext cx="3729300" cy="576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a:solidFill>
                  <a:srgbClr val="EFEFEF"/>
                </a:solidFill>
              </a:rPr>
              <a:t>DS4A team </a:t>
            </a:r>
            <a:r>
              <a:rPr b="1" lang="es">
                <a:solidFill>
                  <a:srgbClr val="EFEFEF"/>
                </a:solidFill>
              </a:rPr>
              <a:t>77</a:t>
            </a:r>
            <a:endParaRPr b="1">
              <a:solidFill>
                <a:srgbClr val="EFEFEF"/>
              </a:solidFill>
            </a:endParaRPr>
          </a:p>
        </p:txBody>
      </p:sp>
      <p:sp>
        <p:nvSpPr>
          <p:cNvPr id="58" name="Google Shape;58;p13"/>
          <p:cNvSpPr/>
          <p:nvPr/>
        </p:nvSpPr>
        <p:spPr>
          <a:xfrm>
            <a:off x="228" y="2"/>
            <a:ext cx="4571771" cy="5143498"/>
          </a:xfrm>
          <a:custGeom>
            <a:rect b="b" l="l" r="r" t="t"/>
            <a:pathLst>
              <a:path extrusionOk="0" h="6857997" w="6095695">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id="59" name="Google Shape;59;p13"/>
          <p:cNvPicPr preferRelativeResize="0"/>
          <p:nvPr/>
        </p:nvPicPr>
        <p:blipFill rotWithShape="1">
          <a:blip r:embed="rId4">
            <a:alphaModFix/>
          </a:blip>
          <a:srcRect b="26275" l="29506" r="24054" t="23714"/>
          <a:stretch/>
        </p:blipFill>
        <p:spPr>
          <a:xfrm>
            <a:off x="569191" y="883289"/>
            <a:ext cx="2532264" cy="1329378"/>
          </a:xfrm>
          <a:prstGeom prst="rect">
            <a:avLst/>
          </a:prstGeom>
          <a:noFill/>
          <a:ln>
            <a:noFill/>
          </a:ln>
        </p:spPr>
      </p:pic>
      <p:pic>
        <p:nvPicPr>
          <p:cNvPr id="60" name="Google Shape;60;p13"/>
          <p:cNvPicPr preferRelativeResize="0"/>
          <p:nvPr/>
        </p:nvPicPr>
        <p:blipFill rotWithShape="1">
          <a:blip r:embed="rId5">
            <a:alphaModFix/>
          </a:blip>
          <a:srcRect b="29118" l="0" r="0" t="35162"/>
          <a:stretch/>
        </p:blipFill>
        <p:spPr>
          <a:xfrm>
            <a:off x="596259" y="3306749"/>
            <a:ext cx="2505195" cy="894855"/>
          </a:xfrm>
          <a:prstGeom prst="rect">
            <a:avLst/>
          </a:prstGeom>
          <a:noFill/>
          <a:ln>
            <a:noFill/>
          </a:ln>
        </p:spPr>
      </p:pic>
      <p:sp>
        <p:nvSpPr>
          <p:cNvPr id="61" name="Google Shape;61;p13"/>
          <p:cNvSpPr txBox="1"/>
          <p:nvPr>
            <p:ph idx="1" type="subTitle"/>
          </p:nvPr>
        </p:nvSpPr>
        <p:spPr>
          <a:xfrm>
            <a:off x="5019350" y="2866152"/>
            <a:ext cx="3729300" cy="894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a:solidFill>
                  <a:srgbClr val="EFEFEF"/>
                </a:solidFill>
              </a:rPr>
              <a:t>Sales </a:t>
            </a:r>
            <a:r>
              <a:rPr lang="es">
                <a:solidFill>
                  <a:srgbClr val="EFEFEF"/>
                </a:solidFill>
              </a:rPr>
              <a:t>Forecast</a:t>
            </a:r>
            <a:endParaRPr b="1">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2"/>
          <p:cNvPicPr preferRelativeResize="0"/>
          <p:nvPr/>
        </p:nvPicPr>
        <p:blipFill rotWithShape="1">
          <a:blip r:embed="rId3">
            <a:alphaModFix/>
          </a:blip>
          <a:srcRect b="0" l="0" r="0" t="2343"/>
          <a:stretch/>
        </p:blipFill>
        <p:spPr>
          <a:xfrm>
            <a:off x="141103" y="2119774"/>
            <a:ext cx="3992747" cy="3023727"/>
          </a:xfrm>
          <a:prstGeom prst="rect">
            <a:avLst/>
          </a:prstGeom>
          <a:noFill/>
          <a:ln>
            <a:noFill/>
          </a:ln>
        </p:spPr>
      </p:pic>
      <p:pic>
        <p:nvPicPr>
          <p:cNvPr id="154" name="Google Shape;154;p22"/>
          <p:cNvPicPr preferRelativeResize="0"/>
          <p:nvPr/>
        </p:nvPicPr>
        <p:blipFill rotWithShape="1">
          <a:blip r:embed="rId4">
            <a:alphaModFix/>
          </a:blip>
          <a:srcRect b="0" l="0" r="0" t="0"/>
          <a:stretch/>
        </p:blipFill>
        <p:spPr>
          <a:xfrm>
            <a:off x="3905250" y="2186534"/>
            <a:ext cx="3648075" cy="2956966"/>
          </a:xfrm>
          <a:prstGeom prst="rect">
            <a:avLst/>
          </a:prstGeom>
          <a:noFill/>
          <a:ln>
            <a:noFill/>
          </a:ln>
        </p:spPr>
      </p:pic>
      <p:sp>
        <p:nvSpPr>
          <p:cNvPr id="155" name="Google Shape;15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TOP 10 PRODUCTS AND MANUFACTURES</a:t>
            </a:r>
            <a:endParaRPr/>
          </a:p>
        </p:txBody>
      </p:sp>
      <p:sp>
        <p:nvSpPr>
          <p:cNvPr id="156" name="Google Shape;156;p22"/>
          <p:cNvSpPr txBox="1"/>
          <p:nvPr>
            <p:ph idx="1" type="body"/>
          </p:nvPr>
        </p:nvSpPr>
        <p:spPr>
          <a:xfrm>
            <a:off x="4864100" y="1148875"/>
            <a:ext cx="4203600" cy="728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s" sz="1200"/>
              <a:t>The inventory and orders are moved by food and basic products like coffee, baked products and bleach </a:t>
            </a:r>
            <a:br>
              <a:rPr lang="es" sz="1200"/>
            </a:br>
            <a:br>
              <a:rPr lang="es" sz="1200"/>
            </a:br>
            <a:endParaRPr sz="1200"/>
          </a:p>
        </p:txBody>
      </p:sp>
      <p:sp>
        <p:nvSpPr>
          <p:cNvPr id="157" name="Google Shape;157;p22"/>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58" name="Google Shape;158;p22"/>
          <p:cNvPicPr preferRelativeResize="0"/>
          <p:nvPr/>
        </p:nvPicPr>
        <p:blipFill rotWithShape="1">
          <a:blip r:embed="rId5">
            <a:alphaModFix/>
          </a:blip>
          <a:srcRect b="26275" l="29506" r="24054" t="23714"/>
          <a:stretch/>
        </p:blipFill>
        <p:spPr>
          <a:xfrm>
            <a:off x="7923024" y="168001"/>
            <a:ext cx="256200" cy="134500"/>
          </a:xfrm>
          <a:prstGeom prst="rect">
            <a:avLst/>
          </a:prstGeom>
          <a:noFill/>
          <a:ln>
            <a:noFill/>
          </a:ln>
        </p:spPr>
      </p:pic>
      <p:pic>
        <p:nvPicPr>
          <p:cNvPr id="159" name="Google Shape;159;p22"/>
          <p:cNvPicPr preferRelativeResize="0"/>
          <p:nvPr/>
        </p:nvPicPr>
        <p:blipFill rotWithShape="1">
          <a:blip r:embed="rId6">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3"/>
          <p:cNvPicPr preferRelativeResize="0"/>
          <p:nvPr/>
        </p:nvPicPr>
        <p:blipFill rotWithShape="1">
          <a:blip r:embed="rId3">
            <a:alphaModFix/>
          </a:blip>
          <a:srcRect b="0" l="0" r="0" t="0"/>
          <a:stretch/>
        </p:blipFill>
        <p:spPr>
          <a:xfrm>
            <a:off x="132037" y="2166143"/>
            <a:ext cx="3004805" cy="2977356"/>
          </a:xfrm>
          <a:prstGeom prst="rect">
            <a:avLst/>
          </a:prstGeom>
          <a:noFill/>
          <a:ln>
            <a:noFill/>
          </a:ln>
        </p:spPr>
      </p:pic>
      <p:pic>
        <p:nvPicPr>
          <p:cNvPr id="165" name="Google Shape;165;p23"/>
          <p:cNvPicPr preferRelativeResize="0"/>
          <p:nvPr/>
        </p:nvPicPr>
        <p:blipFill rotWithShape="1">
          <a:blip r:embed="rId4">
            <a:alphaModFix/>
          </a:blip>
          <a:srcRect b="0" l="0" r="0" t="0"/>
          <a:stretch/>
        </p:blipFill>
        <p:spPr>
          <a:xfrm>
            <a:off x="3313465" y="2178964"/>
            <a:ext cx="3198627" cy="2663032"/>
          </a:xfrm>
          <a:prstGeom prst="rect">
            <a:avLst/>
          </a:prstGeom>
          <a:noFill/>
          <a:ln>
            <a:noFill/>
          </a:ln>
        </p:spPr>
      </p:pic>
      <p:sp>
        <p:nvSpPr>
          <p:cNvPr id="166" name="Google Shape;166;p23"/>
          <p:cNvSpPr txBox="1"/>
          <p:nvPr>
            <p:ph type="title"/>
          </p:nvPr>
        </p:nvSpPr>
        <p:spPr>
          <a:xfrm>
            <a:off x="311700" y="445025"/>
            <a:ext cx="6125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TOP 10 BUSINESS PARTNERS</a:t>
            </a:r>
            <a:endParaRPr/>
          </a:p>
        </p:txBody>
      </p:sp>
      <p:sp>
        <p:nvSpPr>
          <p:cNvPr id="167" name="Google Shape;167;p23"/>
          <p:cNvSpPr txBox="1"/>
          <p:nvPr>
            <p:ph idx="1" type="body"/>
          </p:nvPr>
        </p:nvSpPr>
        <p:spPr>
          <a:xfrm>
            <a:off x="141103" y="1357791"/>
            <a:ext cx="7226700" cy="728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 sz="1600"/>
              <a:t>The inventory and orders are moved by food and basic products like coffee, baked products and bleach </a:t>
            </a:r>
            <a:br>
              <a:rPr lang="es" sz="1600"/>
            </a:br>
            <a:br>
              <a:rPr lang="es" sz="1600"/>
            </a:br>
            <a:endParaRPr sz="1600"/>
          </a:p>
        </p:txBody>
      </p:sp>
      <p:pic>
        <p:nvPicPr>
          <p:cNvPr id="168" name="Google Shape;168;p23"/>
          <p:cNvPicPr preferRelativeResize="0"/>
          <p:nvPr/>
        </p:nvPicPr>
        <p:blipFill rotWithShape="1">
          <a:blip r:embed="rId5">
            <a:alphaModFix/>
          </a:blip>
          <a:srcRect b="0" l="0" r="0" t="0"/>
          <a:stretch/>
        </p:blipFill>
        <p:spPr>
          <a:xfrm>
            <a:off x="6820753" y="2748322"/>
            <a:ext cx="1679024" cy="1524316"/>
          </a:xfrm>
          <a:prstGeom prst="rect">
            <a:avLst/>
          </a:prstGeom>
          <a:noFill/>
          <a:ln cap="flat" cmpd="sng" w="9525">
            <a:solidFill>
              <a:schemeClr val="dk1"/>
            </a:solidFill>
            <a:prstDash val="solid"/>
            <a:round/>
            <a:headEnd len="sm" w="sm" type="none"/>
            <a:tailEnd len="sm" w="sm" type="none"/>
          </a:ln>
        </p:spPr>
      </p:pic>
      <p:cxnSp>
        <p:nvCxnSpPr>
          <p:cNvPr id="169" name="Google Shape;169;p23"/>
          <p:cNvCxnSpPr>
            <a:endCxn id="168" idx="1"/>
          </p:cNvCxnSpPr>
          <p:nvPr/>
        </p:nvCxnSpPr>
        <p:spPr>
          <a:xfrm>
            <a:off x="6479953" y="3510480"/>
            <a:ext cx="340800" cy="0"/>
          </a:xfrm>
          <a:prstGeom prst="straightConnector1">
            <a:avLst/>
          </a:prstGeom>
          <a:noFill/>
          <a:ln cap="flat" cmpd="sng" w="19050">
            <a:solidFill>
              <a:schemeClr val="dk1"/>
            </a:solidFill>
            <a:prstDash val="solid"/>
            <a:round/>
            <a:headEnd len="sm" w="sm" type="none"/>
            <a:tailEnd len="med" w="med" type="stealth"/>
          </a:ln>
        </p:spPr>
      </p:cxnSp>
      <p:sp>
        <p:nvSpPr>
          <p:cNvPr id="170" name="Google Shape;170;p23"/>
          <p:cNvSpPr txBox="1"/>
          <p:nvPr/>
        </p:nvSpPr>
        <p:spPr>
          <a:xfrm>
            <a:off x="6820753" y="2086394"/>
            <a:ext cx="2011500" cy="5763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rgbClr val="9E3611"/>
              </a:buClr>
              <a:buSzPts val="1800"/>
              <a:buFont typeface="Noto Sans Symbols"/>
              <a:buNone/>
            </a:pPr>
            <a:r>
              <a:rPr b="0" i="0" lang="es" sz="1000" u="none" cap="none" strike="noStrike">
                <a:solidFill>
                  <a:schemeClr val="dk1"/>
                </a:solidFill>
                <a:latin typeface="Rockwell"/>
                <a:ea typeface="Rockwell"/>
                <a:cs typeface="Rockwell"/>
                <a:sym typeface="Rockwell"/>
              </a:rPr>
              <a:t>A large proportion of orders is in 17</a:t>
            </a:r>
            <a:r>
              <a:rPr b="0" baseline="30000" i="0" lang="es" sz="1000" u="none" cap="none" strike="noStrike">
                <a:solidFill>
                  <a:schemeClr val="dk1"/>
                </a:solidFill>
                <a:latin typeface="Rockwell"/>
                <a:ea typeface="Rockwell"/>
                <a:cs typeface="Rockwell"/>
                <a:sym typeface="Rockwell"/>
              </a:rPr>
              <a:t>th</a:t>
            </a:r>
            <a:r>
              <a:rPr b="0" i="0" lang="es" sz="1000" u="none" cap="none" strike="noStrike">
                <a:solidFill>
                  <a:schemeClr val="dk1"/>
                </a:solidFill>
                <a:latin typeface="Rockwell"/>
                <a:ea typeface="Rockwell"/>
                <a:cs typeface="Rockwell"/>
                <a:sym typeface="Rockwell"/>
              </a:rPr>
              <a:t> commune</a:t>
            </a:r>
            <a:br>
              <a:rPr b="0" i="0" lang="es" sz="1000" u="none" cap="none" strike="noStrike">
                <a:solidFill>
                  <a:schemeClr val="dk1"/>
                </a:solidFill>
                <a:latin typeface="Rockwell"/>
                <a:ea typeface="Rockwell"/>
                <a:cs typeface="Rockwell"/>
                <a:sym typeface="Rockwell"/>
              </a:rPr>
            </a:br>
            <a:br>
              <a:rPr b="0" i="0" lang="es" sz="1000" u="none" cap="none" strike="noStrike">
                <a:solidFill>
                  <a:schemeClr val="dk1"/>
                </a:solidFill>
                <a:latin typeface="Rockwell"/>
                <a:ea typeface="Rockwell"/>
                <a:cs typeface="Rockwell"/>
                <a:sym typeface="Rockwell"/>
              </a:rPr>
            </a:br>
            <a:endParaRPr b="0" i="0" sz="1000" u="none" cap="none" strike="noStrike">
              <a:solidFill>
                <a:schemeClr val="dk1"/>
              </a:solidFill>
              <a:latin typeface="Rockwell"/>
              <a:ea typeface="Rockwell"/>
              <a:cs typeface="Rockwell"/>
              <a:sym typeface="Rockwell"/>
            </a:endParaRPr>
          </a:p>
        </p:txBody>
      </p:sp>
      <p:sp>
        <p:nvSpPr>
          <p:cNvPr id="171" name="Google Shape;171;p23"/>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72" name="Google Shape;172;p23"/>
          <p:cNvPicPr preferRelativeResize="0"/>
          <p:nvPr/>
        </p:nvPicPr>
        <p:blipFill rotWithShape="1">
          <a:blip r:embed="rId6">
            <a:alphaModFix/>
          </a:blip>
          <a:srcRect b="26275" l="29506" r="24054" t="23714"/>
          <a:stretch/>
        </p:blipFill>
        <p:spPr>
          <a:xfrm>
            <a:off x="7923024" y="168001"/>
            <a:ext cx="256200" cy="134500"/>
          </a:xfrm>
          <a:prstGeom prst="rect">
            <a:avLst/>
          </a:prstGeom>
          <a:noFill/>
          <a:ln>
            <a:noFill/>
          </a:ln>
        </p:spPr>
      </p:pic>
      <p:pic>
        <p:nvPicPr>
          <p:cNvPr id="173" name="Google Shape;173;p23"/>
          <p:cNvPicPr preferRelativeResize="0"/>
          <p:nvPr/>
        </p:nvPicPr>
        <p:blipFill rotWithShape="1">
          <a:blip r:embed="rId7">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Next Steps</a:t>
            </a:r>
            <a:endParaRPr/>
          </a:p>
        </p:txBody>
      </p:sp>
      <p:sp>
        <p:nvSpPr>
          <p:cNvPr id="179" name="Google Shape;17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s" sz="1200">
                <a:solidFill>
                  <a:schemeClr val="dk1"/>
                </a:solidFill>
              </a:rPr>
              <a:t>Build geofences(Polygons) for the main zones so that we can aggregate a forecast under city level.</a:t>
            </a:r>
            <a:endParaRPr sz="1200">
              <a:solidFill>
                <a:schemeClr val="dk1"/>
              </a:solidFill>
            </a:endParaRPr>
          </a:p>
          <a:p>
            <a:pPr indent="0" lvl="0" marL="457200" rtl="0" algn="l">
              <a:spcBef>
                <a:spcPts val="0"/>
              </a:spcBef>
              <a:spcAft>
                <a:spcPts val="0"/>
              </a:spcAft>
              <a:buClr>
                <a:schemeClr val="dk1"/>
              </a:buClr>
              <a:buSzPts val="1100"/>
              <a:buFont typeface="Arial"/>
              <a:buNone/>
            </a:pPr>
            <a:r>
              <a:t/>
            </a:r>
            <a:endParaRPr sz="1200">
              <a:solidFill>
                <a:srgbClr val="292929"/>
              </a:solidFill>
            </a:endParaRPr>
          </a:p>
          <a:p>
            <a:pPr indent="-304800" lvl="0" marL="457200" rtl="0" algn="l">
              <a:spcBef>
                <a:spcPts val="0"/>
              </a:spcBef>
              <a:spcAft>
                <a:spcPts val="0"/>
              </a:spcAft>
              <a:buClr>
                <a:srgbClr val="292929"/>
              </a:buClr>
              <a:buSzPts val="1200"/>
              <a:buChar char="●"/>
            </a:pPr>
            <a:r>
              <a:rPr lang="es" sz="1200">
                <a:solidFill>
                  <a:srgbClr val="292929"/>
                </a:solidFill>
              </a:rPr>
              <a:t>Add </a:t>
            </a:r>
            <a:r>
              <a:rPr lang="es" sz="1200">
                <a:solidFill>
                  <a:srgbClr val="292929"/>
                </a:solidFill>
              </a:rPr>
              <a:t>geocoding</a:t>
            </a:r>
            <a:r>
              <a:rPr lang="es" sz="1200">
                <a:solidFill>
                  <a:srgbClr val="292929"/>
                </a:solidFill>
              </a:rPr>
              <a:t>  data so that we can generate heatmaps and apply k mean to cluster forecast groups.</a:t>
            </a:r>
            <a:endParaRPr sz="1200">
              <a:solidFill>
                <a:srgbClr val="292929"/>
              </a:solidFill>
            </a:endParaRPr>
          </a:p>
          <a:p>
            <a:pPr indent="0" lvl="0" marL="0" rtl="0" algn="l">
              <a:spcBef>
                <a:spcPts val="0"/>
              </a:spcBef>
              <a:spcAft>
                <a:spcPts val="0"/>
              </a:spcAft>
              <a:buClr>
                <a:schemeClr val="dk1"/>
              </a:buClr>
              <a:buSzPts val="1100"/>
              <a:buFont typeface="Arial"/>
              <a:buNone/>
            </a:pPr>
            <a:r>
              <a:t/>
            </a:r>
            <a:endParaRPr sz="1200">
              <a:solidFill>
                <a:srgbClr val="292929"/>
              </a:solidFill>
            </a:endParaRPr>
          </a:p>
          <a:p>
            <a:pPr indent="-304800" lvl="0" marL="457200" rtl="0" algn="l">
              <a:spcBef>
                <a:spcPts val="0"/>
              </a:spcBef>
              <a:spcAft>
                <a:spcPts val="0"/>
              </a:spcAft>
              <a:buClr>
                <a:srgbClr val="292929"/>
              </a:buClr>
              <a:buSzPts val="1200"/>
              <a:buChar char="●"/>
            </a:pPr>
            <a:r>
              <a:rPr lang="es" sz="1200">
                <a:solidFill>
                  <a:srgbClr val="292929"/>
                </a:solidFill>
              </a:rPr>
              <a:t>Identify geozones  by tiers (High, Medium and low) based on  the frequency of deliveries per week for each geozone. </a:t>
            </a:r>
            <a:endParaRPr sz="1200">
              <a:solidFill>
                <a:srgbClr val="292929"/>
              </a:solidFill>
            </a:endParaRPr>
          </a:p>
          <a:p>
            <a:pPr indent="-304800" lvl="1" marL="914400" rtl="0" algn="l">
              <a:spcBef>
                <a:spcPts val="0"/>
              </a:spcBef>
              <a:spcAft>
                <a:spcPts val="0"/>
              </a:spcAft>
              <a:buClr>
                <a:srgbClr val="292929"/>
              </a:buClr>
              <a:buSzPts val="1200"/>
              <a:buChar char="○"/>
            </a:pPr>
            <a:r>
              <a:rPr lang="es" sz="1200">
                <a:solidFill>
                  <a:srgbClr val="292929"/>
                </a:solidFill>
              </a:rPr>
              <a:t>For example “High” represents a geo with a high amount of deliveries per week. </a:t>
            </a:r>
            <a:endParaRPr sz="1200">
              <a:solidFill>
                <a:srgbClr val="292929"/>
              </a:solidFill>
            </a:endParaRPr>
          </a:p>
          <a:p>
            <a:pPr indent="0" lvl="0" marL="45720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rgbClr val="292929"/>
              </a:buClr>
              <a:buSzPts val="1200"/>
              <a:buChar char="●"/>
            </a:pPr>
            <a:r>
              <a:rPr lang="es" sz="1200">
                <a:solidFill>
                  <a:srgbClr val="292929"/>
                </a:solidFill>
              </a:rPr>
              <a:t>Implement a  hierarchy of product lines </a:t>
            </a:r>
            <a:endParaRPr sz="1200">
              <a:solidFill>
                <a:srgbClr val="292929"/>
              </a:solidFill>
            </a:endParaRPr>
          </a:p>
          <a:p>
            <a:pPr indent="-304800" lvl="1" marL="914400" rtl="0" algn="l">
              <a:spcBef>
                <a:spcPts val="0"/>
              </a:spcBef>
              <a:spcAft>
                <a:spcPts val="0"/>
              </a:spcAft>
              <a:buClr>
                <a:srgbClr val="292929"/>
              </a:buClr>
              <a:buSzPts val="1200"/>
              <a:buChar char="○"/>
            </a:pPr>
            <a:r>
              <a:rPr lang="es" sz="1200">
                <a:solidFill>
                  <a:srgbClr val="292929"/>
                </a:solidFill>
              </a:rPr>
              <a:t>For example, to forecast “beers” instead of just “Corona” or “Club Colombia”</a:t>
            </a:r>
            <a:endParaRPr sz="1200">
              <a:solidFill>
                <a:srgbClr val="292929"/>
              </a:solidFill>
            </a:endParaRPr>
          </a:p>
          <a:p>
            <a:pPr indent="0" lvl="0" marL="0" rtl="0" algn="l">
              <a:spcBef>
                <a:spcPts val="0"/>
              </a:spcBef>
              <a:spcAft>
                <a:spcPts val="0"/>
              </a:spcAft>
              <a:buClr>
                <a:schemeClr val="dk1"/>
              </a:buClr>
              <a:buSzPts val="1100"/>
              <a:buFont typeface="Arial"/>
              <a:buNone/>
            </a:pPr>
            <a:r>
              <a:t/>
            </a:r>
            <a:endParaRPr sz="1200">
              <a:solidFill>
                <a:srgbClr val="292929"/>
              </a:solidFill>
            </a:endParaRPr>
          </a:p>
          <a:p>
            <a:pPr indent="-304800" lvl="0" marL="457200" rtl="0" algn="l">
              <a:spcBef>
                <a:spcPts val="0"/>
              </a:spcBef>
              <a:spcAft>
                <a:spcPts val="0"/>
              </a:spcAft>
              <a:buClr>
                <a:srgbClr val="292929"/>
              </a:buClr>
              <a:buSzPts val="1200"/>
              <a:buChar char="●"/>
            </a:pPr>
            <a:r>
              <a:rPr lang="es" sz="1200">
                <a:solidFill>
                  <a:srgbClr val="292929"/>
                </a:solidFill>
              </a:rPr>
              <a:t>We will also add a column for the Day of the month (1 to 31)  and the number of the week(1 to 4) .</a:t>
            </a:r>
            <a:endParaRPr sz="1200">
              <a:solidFill>
                <a:srgbClr val="292929"/>
              </a:solidFill>
            </a:endParaRPr>
          </a:p>
          <a:p>
            <a:pPr indent="0" lvl="0" marL="457200" rtl="0" algn="l">
              <a:spcBef>
                <a:spcPts val="0"/>
              </a:spcBef>
              <a:spcAft>
                <a:spcPts val="0"/>
              </a:spcAft>
              <a:buNone/>
            </a:pPr>
            <a:r>
              <a:t/>
            </a:r>
            <a:endParaRPr sz="1200">
              <a:solidFill>
                <a:srgbClr val="292929"/>
              </a:solidFill>
            </a:endParaRPr>
          </a:p>
          <a:p>
            <a:pPr indent="-304800" lvl="0" marL="457200" rtl="0" algn="l">
              <a:spcBef>
                <a:spcPts val="0"/>
              </a:spcBef>
              <a:spcAft>
                <a:spcPts val="0"/>
              </a:spcAft>
              <a:buClr>
                <a:srgbClr val="292929"/>
              </a:buClr>
              <a:buSzPts val="1200"/>
              <a:buChar char="●"/>
            </a:pPr>
            <a:r>
              <a:rPr lang="es" sz="1200">
                <a:solidFill>
                  <a:srgbClr val="292929"/>
                </a:solidFill>
              </a:rPr>
              <a:t>We will also add a column that identifies clients/vendors by tiers (1 ,2,3) based on  the frequency by which each one makes orders. </a:t>
            </a:r>
            <a:endParaRPr sz="1200">
              <a:solidFill>
                <a:srgbClr val="292929"/>
              </a:solidFill>
            </a:endParaRPr>
          </a:p>
          <a:p>
            <a:pPr indent="-304800" lvl="1" marL="914400" rtl="0" algn="l">
              <a:spcBef>
                <a:spcPts val="0"/>
              </a:spcBef>
              <a:spcAft>
                <a:spcPts val="0"/>
              </a:spcAft>
              <a:buClr>
                <a:srgbClr val="292929"/>
              </a:buClr>
              <a:buSzPts val="1200"/>
              <a:buChar char="○"/>
            </a:pPr>
            <a:r>
              <a:rPr lang="es" sz="1200">
                <a:solidFill>
                  <a:srgbClr val="292929"/>
                </a:solidFill>
              </a:rPr>
              <a:t>Tier 1 are the 33% most frequent clients while tier 3 are the 30% least frequent.. </a:t>
            </a:r>
            <a:endParaRPr/>
          </a:p>
        </p:txBody>
      </p:sp>
      <p:sp>
        <p:nvSpPr>
          <p:cNvPr id="180" name="Google Shape;180;p24"/>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81" name="Google Shape;181;p24"/>
          <p:cNvPicPr preferRelativeResize="0"/>
          <p:nvPr/>
        </p:nvPicPr>
        <p:blipFill rotWithShape="1">
          <a:blip r:embed="rId3">
            <a:alphaModFix/>
          </a:blip>
          <a:srcRect b="26275" l="29506" r="24054" t="23714"/>
          <a:stretch/>
        </p:blipFill>
        <p:spPr>
          <a:xfrm>
            <a:off x="7923024" y="168001"/>
            <a:ext cx="256200" cy="134500"/>
          </a:xfrm>
          <a:prstGeom prst="rect">
            <a:avLst/>
          </a:prstGeom>
          <a:noFill/>
          <a:ln>
            <a:noFill/>
          </a:ln>
        </p:spPr>
      </p:pic>
      <p:pic>
        <p:nvPicPr>
          <p:cNvPr id="182" name="Google Shape;182;p24"/>
          <p:cNvPicPr preferRelativeResize="0"/>
          <p:nvPr/>
        </p:nvPicPr>
        <p:blipFill rotWithShape="1">
          <a:blip r:embed="rId4">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s"/>
              <a:t>Thank you</a:t>
            </a:r>
            <a:endParaRPr/>
          </a:p>
        </p:txBody>
      </p:sp>
      <p:sp>
        <p:nvSpPr>
          <p:cNvPr id="188" name="Google Shape;188;p25"/>
          <p:cNvSpPr txBox="1"/>
          <p:nvPr>
            <p:ph idx="1" type="subTitle"/>
          </p:nvPr>
        </p:nvSpPr>
        <p:spPr>
          <a:xfrm>
            <a:off x="3748025" y="2840185"/>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89" name="Google Shape;189;p25"/>
          <p:cNvPicPr preferRelativeResize="0"/>
          <p:nvPr/>
        </p:nvPicPr>
        <p:blipFill rotWithShape="1">
          <a:blip r:embed="rId3">
            <a:alphaModFix/>
          </a:blip>
          <a:srcRect b="26275" l="29506" r="24054" t="23714"/>
          <a:stretch/>
        </p:blipFill>
        <p:spPr>
          <a:xfrm>
            <a:off x="4489149" y="2885876"/>
            <a:ext cx="256200" cy="134500"/>
          </a:xfrm>
          <a:prstGeom prst="rect">
            <a:avLst/>
          </a:prstGeom>
          <a:noFill/>
          <a:ln>
            <a:noFill/>
          </a:ln>
        </p:spPr>
      </p:pic>
      <p:pic>
        <p:nvPicPr>
          <p:cNvPr id="190" name="Google Shape;190;p25"/>
          <p:cNvPicPr preferRelativeResize="0"/>
          <p:nvPr/>
        </p:nvPicPr>
        <p:blipFill rotWithShape="1">
          <a:blip r:embed="rId4">
            <a:alphaModFix/>
          </a:blip>
          <a:srcRect b="29118" l="0" r="0" t="35162"/>
          <a:stretch/>
        </p:blipFill>
        <p:spPr>
          <a:xfrm>
            <a:off x="4863007" y="2885878"/>
            <a:ext cx="632424" cy="22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INDEX</a:t>
            </a:r>
            <a:endParaRPr/>
          </a:p>
          <a:p>
            <a:pPr indent="0" lvl="0" marL="0" rtl="0" algn="l">
              <a:spcBef>
                <a:spcPts val="0"/>
              </a:spcBef>
              <a:spcAft>
                <a:spcPts val="0"/>
              </a:spcAft>
              <a:buNone/>
            </a:pPr>
            <a:r>
              <a:t/>
            </a:r>
            <a:endParaRPr/>
          </a:p>
        </p:txBody>
      </p:sp>
      <p:sp>
        <p:nvSpPr>
          <p:cNvPr id="196" name="Google Shape;19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1" marL="914400" rtl="0" algn="l">
              <a:spcBef>
                <a:spcPts val="0"/>
              </a:spcBef>
              <a:spcAft>
                <a:spcPts val="0"/>
              </a:spcAft>
              <a:buClr>
                <a:schemeClr val="dk1"/>
              </a:buClr>
              <a:buSzPts val="1100"/>
              <a:buAutoNum type="alphaLcPeriod"/>
            </a:pPr>
            <a:r>
              <a:rPr lang="es" sz="1100">
                <a:solidFill>
                  <a:schemeClr val="dk1"/>
                </a:solidFill>
              </a:rPr>
              <a:t>   1. Your project </a:t>
            </a:r>
            <a:endParaRPr sz="1100">
              <a:solidFill>
                <a:schemeClr val="dk1"/>
              </a:solidFill>
            </a:endParaRPr>
          </a:p>
          <a:p>
            <a:pPr indent="-298450" lvl="2" marL="1371600" rtl="0" algn="l">
              <a:spcBef>
                <a:spcPts val="0"/>
              </a:spcBef>
              <a:spcAft>
                <a:spcPts val="0"/>
              </a:spcAft>
              <a:buClr>
                <a:schemeClr val="dk1"/>
              </a:buClr>
              <a:buSzPts val="1100"/>
              <a:buAutoNum type="romanLcPeriod"/>
            </a:pPr>
            <a:r>
              <a:rPr lang="es" sz="1100">
                <a:solidFill>
                  <a:schemeClr val="dk1"/>
                </a:solidFill>
              </a:rPr>
              <a:t>what's the problem you should solve and why it is important 1-2mins).</a:t>
            </a:r>
            <a:endParaRPr sz="1100">
              <a:solidFill>
                <a:schemeClr val="dk1"/>
              </a:solidFill>
            </a:endParaRPr>
          </a:p>
          <a:p>
            <a:pPr indent="-298450" lvl="1" marL="914400" rtl="0" algn="l">
              <a:spcBef>
                <a:spcPts val="0"/>
              </a:spcBef>
              <a:spcAft>
                <a:spcPts val="0"/>
              </a:spcAft>
              <a:buClr>
                <a:schemeClr val="dk1"/>
              </a:buClr>
              <a:buSzPts val="1100"/>
              <a:buAutoNum type="alphaLcPeriod"/>
            </a:pPr>
            <a:r>
              <a:rPr lang="es" sz="1100">
                <a:solidFill>
                  <a:schemeClr val="dk1"/>
                </a:solidFill>
              </a:rPr>
              <a:t>    2. The data </a:t>
            </a:r>
            <a:endParaRPr sz="1100">
              <a:solidFill>
                <a:schemeClr val="dk1"/>
              </a:solidFill>
            </a:endParaRPr>
          </a:p>
          <a:p>
            <a:pPr indent="-298450" lvl="2" marL="1371600" rtl="0" algn="l">
              <a:spcBef>
                <a:spcPts val="0"/>
              </a:spcBef>
              <a:spcAft>
                <a:spcPts val="0"/>
              </a:spcAft>
              <a:buClr>
                <a:schemeClr val="dk1"/>
              </a:buClr>
              <a:buSzPts val="1100"/>
              <a:buAutoNum type="romanLcPeriod"/>
            </a:pPr>
            <a:r>
              <a:rPr lang="es" sz="1100">
                <a:solidFill>
                  <a:schemeClr val="dk1"/>
                </a:solidFill>
              </a:rPr>
              <a:t>what kind of data do you have, where does it come from 1-2mins).</a:t>
            </a:r>
            <a:endParaRPr sz="1100">
              <a:solidFill>
                <a:schemeClr val="dk1"/>
              </a:solidFill>
            </a:endParaRPr>
          </a:p>
          <a:p>
            <a:pPr indent="-298450" lvl="1" marL="914400" rtl="0" algn="l">
              <a:spcBef>
                <a:spcPts val="0"/>
              </a:spcBef>
              <a:spcAft>
                <a:spcPts val="0"/>
              </a:spcAft>
              <a:buClr>
                <a:schemeClr val="dk1"/>
              </a:buClr>
              <a:buSzPts val="1100"/>
              <a:buAutoNum type="alphaLcPeriod"/>
            </a:pPr>
            <a:r>
              <a:rPr lang="es" sz="1100">
                <a:solidFill>
                  <a:schemeClr val="dk1"/>
                </a:solidFill>
              </a:rPr>
              <a:t>    3. Your work and findings so far about the Data Exploratory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problem</a:t>
            </a:r>
            <a:endParaRPr/>
          </a:p>
        </p:txBody>
      </p:sp>
      <p:sp>
        <p:nvSpPr>
          <p:cNvPr id="202" name="Google Shape;20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20000"/>
              </a:lnSpc>
              <a:spcBef>
                <a:spcPts val="1075"/>
              </a:spcBef>
              <a:spcAft>
                <a:spcPts val="0"/>
              </a:spcAft>
              <a:buNone/>
            </a:pPr>
            <a:r>
              <a:rPr b="1" lang="es" sz="1400">
                <a:solidFill>
                  <a:schemeClr val="dk1"/>
                </a:solidFill>
              </a:rPr>
              <a:t>Teaté</a:t>
            </a:r>
            <a:endParaRPr b="1" sz="1400">
              <a:solidFill>
                <a:schemeClr val="dk1"/>
              </a:solidFill>
            </a:endParaRPr>
          </a:p>
          <a:p>
            <a:pPr indent="0" lvl="0" marL="0" rtl="0" algn="just">
              <a:lnSpc>
                <a:spcPct val="120000"/>
              </a:lnSpc>
              <a:spcBef>
                <a:spcPts val="1075"/>
              </a:spcBef>
              <a:spcAft>
                <a:spcPts val="0"/>
              </a:spcAft>
              <a:buNone/>
            </a:pPr>
            <a:r>
              <a:rPr lang="es" sz="1400">
                <a:solidFill>
                  <a:schemeClr val="dk1"/>
                </a:solidFill>
              </a:rPr>
              <a:t>Connecting suppliers of goods and services with micro-merchants</a:t>
            </a:r>
            <a:endParaRPr sz="1400">
              <a:solidFill>
                <a:schemeClr val="dk1"/>
              </a:solidFill>
            </a:endParaRPr>
          </a:p>
          <a:p>
            <a:pPr indent="-317500" lvl="0" marL="457200" rtl="0" algn="just">
              <a:lnSpc>
                <a:spcPct val="120000"/>
              </a:lnSpc>
              <a:spcBef>
                <a:spcPts val="1075"/>
              </a:spcBef>
              <a:spcAft>
                <a:spcPts val="0"/>
              </a:spcAft>
              <a:buClr>
                <a:schemeClr val="dk1"/>
              </a:buClr>
              <a:buSzPts val="1400"/>
              <a:buChar char="-"/>
            </a:pPr>
            <a:r>
              <a:rPr lang="es" sz="1400">
                <a:solidFill>
                  <a:schemeClr val="dk1"/>
                </a:solidFill>
              </a:rPr>
              <a:t>deals with multiple convenience stores around the country</a:t>
            </a:r>
            <a:endParaRPr sz="1400">
              <a:solidFill>
                <a:schemeClr val="dk1"/>
              </a:solidFill>
            </a:endParaRPr>
          </a:p>
          <a:p>
            <a:pPr indent="-317500" lvl="0" marL="457200" rtl="0" algn="just">
              <a:lnSpc>
                <a:spcPct val="120000"/>
              </a:lnSpc>
              <a:spcBef>
                <a:spcPts val="0"/>
              </a:spcBef>
              <a:spcAft>
                <a:spcPts val="0"/>
              </a:spcAft>
              <a:buClr>
                <a:schemeClr val="dk1"/>
              </a:buClr>
              <a:buSzPts val="1400"/>
              <a:buChar char="-"/>
            </a:pPr>
            <a:r>
              <a:rPr lang="es" sz="1400">
                <a:solidFill>
                  <a:schemeClr val="dk1"/>
                </a:solidFill>
              </a:rPr>
              <a:t>the demand for each product changes over time and across locations in the city</a:t>
            </a:r>
            <a:endParaRPr sz="1400">
              <a:solidFill>
                <a:schemeClr val="dk1"/>
              </a:solidFill>
            </a:endParaRPr>
          </a:p>
          <a:p>
            <a:pPr indent="-317500" lvl="0" marL="457200" rtl="0" algn="just">
              <a:lnSpc>
                <a:spcPct val="120000"/>
              </a:lnSpc>
              <a:spcBef>
                <a:spcPts val="0"/>
              </a:spcBef>
              <a:spcAft>
                <a:spcPts val="0"/>
              </a:spcAft>
              <a:buClr>
                <a:schemeClr val="dk1"/>
              </a:buClr>
              <a:buSzPts val="1400"/>
              <a:buChar char="-"/>
            </a:pPr>
            <a:r>
              <a:rPr lang="es" sz="1400">
                <a:solidFill>
                  <a:schemeClr val="dk1"/>
                </a:solidFill>
              </a:rPr>
              <a:t>no knowledge about the amount demanded for each product in each location</a:t>
            </a:r>
            <a:endParaRPr sz="1400">
              <a:solidFill>
                <a:schemeClr val="dk1"/>
              </a:solidFill>
            </a:endParaRPr>
          </a:p>
          <a:p>
            <a:pPr indent="-317500" lvl="0" marL="457200" rtl="0" algn="just">
              <a:lnSpc>
                <a:spcPct val="120000"/>
              </a:lnSpc>
              <a:spcBef>
                <a:spcPts val="0"/>
              </a:spcBef>
              <a:spcAft>
                <a:spcPts val="0"/>
              </a:spcAft>
              <a:buClr>
                <a:schemeClr val="dk1"/>
              </a:buClr>
              <a:buSzPts val="1400"/>
              <a:buChar char="-"/>
            </a:pPr>
            <a:r>
              <a:rPr lang="es" sz="1400">
                <a:solidFill>
                  <a:schemeClr val="dk1"/>
                </a:solidFill>
              </a:rPr>
              <a:t>how to allocate resources to supply the market on time? </a:t>
            </a:r>
            <a:endParaRPr sz="1400">
              <a:solidFill>
                <a:schemeClr val="dk1"/>
              </a:solidFill>
            </a:endParaRPr>
          </a:p>
          <a:p>
            <a:pPr indent="0" lvl="0" marL="0" marR="64135" rtl="0" algn="just">
              <a:lnSpc>
                <a:spcPct val="120000"/>
              </a:lnSpc>
              <a:spcBef>
                <a:spcPts val="270"/>
              </a:spcBef>
              <a:spcAft>
                <a:spcPts val="0"/>
              </a:spcAft>
              <a:buNone/>
            </a:pPr>
            <a:r>
              <a:t/>
            </a:r>
            <a:endParaRPr sz="1400">
              <a:solidFill>
                <a:schemeClr val="dk1"/>
              </a:solidFill>
            </a:endParaRPr>
          </a:p>
          <a:p>
            <a:pPr indent="0" lvl="0" marL="0" marR="64135" rtl="0" algn="just">
              <a:lnSpc>
                <a:spcPct val="120000"/>
              </a:lnSpc>
              <a:spcBef>
                <a:spcPts val="270"/>
              </a:spcBef>
              <a:spcAft>
                <a:spcPts val="0"/>
              </a:spcAft>
              <a:buNone/>
            </a:pPr>
            <a:r>
              <a:rPr b="1" lang="es" sz="1400">
                <a:solidFill>
                  <a:schemeClr val="dk1"/>
                </a:solidFill>
              </a:rPr>
              <a:t>Importance</a:t>
            </a:r>
            <a:endParaRPr b="1" sz="1400">
              <a:solidFill>
                <a:schemeClr val="dk1"/>
              </a:solidFill>
            </a:endParaRPr>
          </a:p>
          <a:p>
            <a:pPr indent="-317500" lvl="0" marL="457200" rtl="0" algn="just">
              <a:lnSpc>
                <a:spcPct val="120000"/>
              </a:lnSpc>
              <a:spcBef>
                <a:spcPts val="1075"/>
              </a:spcBef>
              <a:spcAft>
                <a:spcPts val="0"/>
              </a:spcAft>
              <a:buClr>
                <a:schemeClr val="dk1"/>
              </a:buClr>
              <a:buSzPts val="1400"/>
              <a:buFont typeface="Verdana"/>
              <a:buChar char="-"/>
            </a:pPr>
            <a:r>
              <a:rPr lang="es" sz="1400">
                <a:solidFill>
                  <a:schemeClr val="dk1"/>
                </a:solidFill>
                <a:latin typeface="Verdana"/>
                <a:ea typeface="Verdana"/>
                <a:cs typeface="Verdana"/>
                <a:sym typeface="Verdana"/>
              </a:rPr>
              <a:t>Retail sector - impact on social and economic growth in Colombia</a:t>
            </a:r>
            <a:endParaRPr sz="1400">
              <a:solidFill>
                <a:schemeClr val="dk1"/>
              </a:solidFill>
              <a:latin typeface="Verdana"/>
              <a:ea typeface="Verdana"/>
              <a:cs typeface="Verdana"/>
              <a:sym typeface="Verdana"/>
            </a:endParaRPr>
          </a:p>
          <a:p>
            <a:pPr indent="-317500" lvl="0" marL="457200" rtl="0" algn="just">
              <a:lnSpc>
                <a:spcPct val="120000"/>
              </a:lnSpc>
              <a:spcBef>
                <a:spcPts val="0"/>
              </a:spcBef>
              <a:spcAft>
                <a:spcPts val="0"/>
              </a:spcAft>
              <a:buClr>
                <a:schemeClr val="dk1"/>
              </a:buClr>
              <a:buSzPts val="1400"/>
              <a:buFont typeface="Verdana"/>
              <a:buChar char="-"/>
            </a:pPr>
            <a:r>
              <a:rPr lang="es" sz="1400">
                <a:solidFill>
                  <a:schemeClr val="dk1"/>
                </a:solidFill>
                <a:latin typeface="Verdana"/>
                <a:ea typeface="Verdana"/>
                <a:cs typeface="Verdana"/>
                <a:sym typeface="Verdana"/>
              </a:rPr>
              <a:t>Growth rate is drastically going down in 2020. </a:t>
            </a:r>
            <a:endParaRPr sz="1400">
              <a:solidFill>
                <a:schemeClr val="dk1"/>
              </a:solidFill>
              <a:latin typeface="Verdana"/>
              <a:ea typeface="Verdana"/>
              <a:cs typeface="Verdana"/>
              <a:sym typeface="Verdana"/>
            </a:endParaRPr>
          </a:p>
          <a:p>
            <a:pPr indent="-317500" lvl="0" marL="457200" rtl="0" algn="just">
              <a:lnSpc>
                <a:spcPct val="120000"/>
              </a:lnSpc>
              <a:spcBef>
                <a:spcPts val="0"/>
              </a:spcBef>
              <a:spcAft>
                <a:spcPts val="0"/>
              </a:spcAft>
              <a:buClr>
                <a:schemeClr val="dk1"/>
              </a:buClr>
              <a:buSzPts val="1400"/>
              <a:buFont typeface="Verdana"/>
              <a:buChar char="-"/>
            </a:pPr>
            <a:r>
              <a:rPr lang="es" sz="1400">
                <a:solidFill>
                  <a:schemeClr val="dk1"/>
                </a:solidFill>
                <a:latin typeface="Verdana"/>
                <a:ea typeface="Verdana"/>
                <a:cs typeface="Verdana"/>
                <a:sym typeface="Verdana"/>
              </a:rPr>
              <a:t>Opportunity for Teaté to consolidate as a strategic ally for micro-merchants in the Colombian market.</a:t>
            </a:r>
            <a:endParaRPr sz="1400">
              <a:solidFill>
                <a:schemeClr val="dk1"/>
              </a:solidFill>
              <a:latin typeface="Verdana"/>
              <a:ea typeface="Verdana"/>
              <a:cs typeface="Verdana"/>
              <a:sym typeface="Verdana"/>
            </a:endParaRPr>
          </a:p>
          <a:p>
            <a:pPr indent="0" lvl="0" marL="0" rtl="0" algn="l">
              <a:lnSpc>
                <a:spcPct val="100000"/>
              </a:lnSpc>
              <a:spcBef>
                <a:spcPts val="10"/>
              </a:spcBef>
              <a:spcAft>
                <a:spcPts val="0"/>
              </a:spcAft>
              <a:buNone/>
            </a:pPr>
            <a:r>
              <a:t/>
            </a:r>
            <a:endParaRPr i="1" sz="1350">
              <a:solidFill>
                <a:schemeClr val="dk1"/>
              </a:solidFill>
              <a:latin typeface="Verdana"/>
              <a:ea typeface="Verdana"/>
              <a:cs typeface="Verdana"/>
              <a:sym typeface="Verdana"/>
            </a:endParaRPr>
          </a:p>
          <a:p>
            <a:pPr indent="0" lvl="0" marL="0" marR="64135" rtl="0" algn="just">
              <a:lnSpc>
                <a:spcPct val="120000"/>
              </a:lnSpc>
              <a:spcBef>
                <a:spcPts val="270"/>
              </a:spcBef>
              <a:spcAft>
                <a:spcPts val="0"/>
              </a:spcAft>
              <a:buNone/>
            </a:pPr>
            <a:r>
              <a:t/>
            </a:r>
            <a:endParaRPr b="1" sz="1400">
              <a:solidFill>
                <a:schemeClr val="dk1"/>
              </a:solidFill>
            </a:endParaRPr>
          </a:p>
          <a:p>
            <a:pPr indent="0" lvl="0" marL="0" rtl="0" algn="l">
              <a:spcBef>
                <a:spcPts val="0"/>
              </a:spcBef>
              <a:spcAft>
                <a:spcPts val="16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Understanding the data</a:t>
            </a:r>
            <a:endParaRPr/>
          </a:p>
        </p:txBody>
      </p:sp>
      <p:sp>
        <p:nvSpPr>
          <p:cNvPr id="208" name="Google Shape;20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64135" rtl="0" algn="just">
              <a:lnSpc>
                <a:spcPct val="120000"/>
              </a:lnSpc>
              <a:spcBef>
                <a:spcPts val="270"/>
              </a:spcBef>
              <a:spcAft>
                <a:spcPts val="0"/>
              </a:spcAft>
              <a:buClr>
                <a:schemeClr val="dk1"/>
              </a:buClr>
              <a:buSzPts val="1100"/>
              <a:buFont typeface="Arial"/>
              <a:buNone/>
            </a:pPr>
            <a:r>
              <a:rPr lang="es" sz="1200">
                <a:solidFill>
                  <a:schemeClr val="dk1"/>
                </a:solidFill>
                <a:latin typeface="Verdana"/>
                <a:ea typeface="Verdana"/>
                <a:cs typeface="Verdana"/>
                <a:sym typeface="Verdana"/>
              </a:rPr>
              <a:t>To understand the behavior of the demand for the products offered by Teaté, below are the purchase orders per unit of measure (at, package, bag, bottle, among others) for each day of the week (graph 1) following the same logic, the purchase orders grouped by (in, package, bag, bottle, among others), from January to June 2020 (graph 2) and finally the total value of the purchase orders (in thousands) grouped by (at, package, bag, bottle, among others) (graph 3): </a:t>
            </a:r>
            <a:endParaRPr sz="12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5" name="Google Shape;215;p29"/>
          <p:cNvSpPr/>
          <p:nvPr/>
        </p:nvSpPr>
        <p:spPr>
          <a:xfrm>
            <a:off x="4312050" y="1388525"/>
            <a:ext cx="4574100" cy="20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9"/>
          <p:cNvCxnSpPr/>
          <p:nvPr/>
        </p:nvCxnSpPr>
        <p:spPr>
          <a:xfrm flipH="1" rot="10800000">
            <a:off x="4590575" y="2125000"/>
            <a:ext cx="1200600" cy="4581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9"/>
          <p:cNvCxnSpPr/>
          <p:nvPr/>
        </p:nvCxnSpPr>
        <p:spPr>
          <a:xfrm flipH="1" rot="10800000">
            <a:off x="5791175" y="1441000"/>
            <a:ext cx="965700" cy="6972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9"/>
          <p:cNvCxnSpPr/>
          <p:nvPr/>
        </p:nvCxnSpPr>
        <p:spPr>
          <a:xfrm>
            <a:off x="5791175" y="2138200"/>
            <a:ext cx="1135200" cy="4317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9"/>
          <p:cNvSpPr/>
          <p:nvPr/>
        </p:nvSpPr>
        <p:spPr>
          <a:xfrm>
            <a:off x="2944150" y="1382325"/>
            <a:ext cx="1305900" cy="40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Product</a:t>
            </a:r>
            <a:endParaRPr/>
          </a:p>
        </p:txBody>
      </p:sp>
      <p:sp>
        <p:nvSpPr>
          <p:cNvPr id="220" name="Google Shape;220;p29"/>
          <p:cNvSpPr/>
          <p:nvPr/>
        </p:nvSpPr>
        <p:spPr>
          <a:xfrm>
            <a:off x="2944150" y="1850400"/>
            <a:ext cx="1305900" cy="40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Ciudad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4820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THE PROBLEM</a:t>
            </a:r>
            <a:endParaRPr/>
          </a:p>
        </p:txBody>
      </p:sp>
      <p:sp>
        <p:nvSpPr>
          <p:cNvPr id="67" name="Google Shape;67;p14"/>
          <p:cNvSpPr txBox="1"/>
          <p:nvPr>
            <p:ph idx="1" type="body"/>
          </p:nvPr>
        </p:nvSpPr>
        <p:spPr>
          <a:xfrm>
            <a:off x="263026" y="1005938"/>
            <a:ext cx="8285700" cy="1469100"/>
          </a:xfrm>
          <a:prstGeom prst="rect">
            <a:avLst/>
          </a:prstGeom>
          <a:noFill/>
          <a:ln>
            <a:noFill/>
          </a:ln>
        </p:spPr>
        <p:txBody>
          <a:bodyPr anchorCtr="0" anchor="t" bIns="91425" lIns="91425" spcFirstLastPara="1" rIns="91425" wrap="square" tIns="91425">
            <a:noAutofit/>
          </a:bodyPr>
          <a:lstStyle/>
          <a:p>
            <a:pPr indent="0" lvl="0" marL="139700" rtl="0" algn="just">
              <a:lnSpc>
                <a:spcPct val="120000"/>
              </a:lnSpc>
              <a:spcBef>
                <a:spcPts val="1075"/>
              </a:spcBef>
              <a:spcAft>
                <a:spcPts val="0"/>
              </a:spcAft>
              <a:buClr>
                <a:schemeClr val="dk1"/>
              </a:buClr>
              <a:buSzPts val="1400"/>
              <a:buNone/>
            </a:pPr>
            <a:r>
              <a:rPr lang="es" sz="1400">
                <a:solidFill>
                  <a:schemeClr val="dk1"/>
                </a:solidFill>
                <a:latin typeface="Arial"/>
                <a:ea typeface="Arial"/>
                <a:cs typeface="Arial"/>
                <a:sym typeface="Arial"/>
              </a:rPr>
              <a:t>Teaté: Connecting suppliers of goods and services with micro-merchants.</a:t>
            </a:r>
            <a:endParaRPr/>
          </a:p>
          <a:p>
            <a:pPr indent="-317500" lvl="0" marL="457200" rtl="0" algn="just">
              <a:lnSpc>
                <a:spcPct val="120000"/>
              </a:lnSpc>
              <a:spcBef>
                <a:spcPts val="1075"/>
              </a:spcBef>
              <a:spcAft>
                <a:spcPts val="0"/>
              </a:spcAft>
              <a:buClr>
                <a:schemeClr val="dk1"/>
              </a:buClr>
              <a:buSzPts val="1400"/>
              <a:buChar char="-"/>
            </a:pPr>
            <a:r>
              <a:rPr lang="es" sz="1400">
                <a:solidFill>
                  <a:schemeClr val="dk1"/>
                </a:solidFill>
              </a:rPr>
              <a:t>D</a:t>
            </a:r>
            <a:r>
              <a:rPr lang="es" sz="1400">
                <a:solidFill>
                  <a:schemeClr val="dk1"/>
                </a:solidFill>
                <a:latin typeface="Arial"/>
                <a:ea typeface="Arial"/>
                <a:cs typeface="Arial"/>
                <a:sym typeface="Arial"/>
              </a:rPr>
              <a:t>eals with multiple convenience stores around the country.</a:t>
            </a:r>
            <a:endParaRPr sz="1400">
              <a:solidFill>
                <a:schemeClr val="dk1"/>
              </a:solidFill>
              <a:latin typeface="Arial"/>
              <a:ea typeface="Arial"/>
              <a:cs typeface="Arial"/>
              <a:sym typeface="Arial"/>
            </a:endParaRPr>
          </a:p>
          <a:p>
            <a:pPr indent="-317500" lvl="0" marL="457200" rtl="0" algn="just">
              <a:lnSpc>
                <a:spcPct val="120000"/>
              </a:lnSpc>
              <a:spcBef>
                <a:spcPts val="0"/>
              </a:spcBef>
              <a:spcAft>
                <a:spcPts val="0"/>
              </a:spcAft>
              <a:buClr>
                <a:schemeClr val="dk1"/>
              </a:buClr>
              <a:buSzPts val="1400"/>
              <a:buChar char="-"/>
            </a:pPr>
            <a:r>
              <a:rPr lang="es" sz="1400">
                <a:solidFill>
                  <a:schemeClr val="dk1"/>
                </a:solidFill>
              </a:rPr>
              <a:t>T</a:t>
            </a:r>
            <a:r>
              <a:rPr lang="es" sz="1400">
                <a:solidFill>
                  <a:schemeClr val="dk1"/>
                </a:solidFill>
                <a:latin typeface="Arial"/>
                <a:ea typeface="Arial"/>
                <a:cs typeface="Arial"/>
                <a:sym typeface="Arial"/>
              </a:rPr>
              <a:t>he demand for each product changes over time and across locations in the city.</a:t>
            </a:r>
            <a:endParaRPr sz="1400">
              <a:solidFill>
                <a:schemeClr val="dk1"/>
              </a:solidFill>
              <a:latin typeface="Arial"/>
              <a:ea typeface="Arial"/>
              <a:cs typeface="Arial"/>
              <a:sym typeface="Arial"/>
            </a:endParaRPr>
          </a:p>
          <a:p>
            <a:pPr indent="-317500" lvl="0" marL="457200" rtl="0" algn="just">
              <a:lnSpc>
                <a:spcPct val="120000"/>
              </a:lnSpc>
              <a:spcBef>
                <a:spcPts val="0"/>
              </a:spcBef>
              <a:spcAft>
                <a:spcPts val="0"/>
              </a:spcAft>
              <a:buClr>
                <a:schemeClr val="dk1"/>
              </a:buClr>
              <a:buSzPts val="1400"/>
              <a:buChar char="-"/>
            </a:pPr>
            <a:r>
              <a:rPr lang="es" sz="1400">
                <a:solidFill>
                  <a:schemeClr val="dk1"/>
                </a:solidFill>
              </a:rPr>
              <a:t>N</a:t>
            </a:r>
            <a:r>
              <a:rPr lang="es" sz="1400">
                <a:solidFill>
                  <a:schemeClr val="dk1"/>
                </a:solidFill>
                <a:latin typeface="Arial"/>
                <a:ea typeface="Arial"/>
                <a:cs typeface="Arial"/>
                <a:sym typeface="Arial"/>
              </a:rPr>
              <a:t>o knowledge about the amount demanded for each product in each location.</a:t>
            </a:r>
            <a:endParaRPr/>
          </a:p>
          <a:p>
            <a:pPr indent="0" lvl="0" marL="0" rtl="0" algn="l">
              <a:lnSpc>
                <a:spcPct val="115000"/>
              </a:lnSpc>
              <a:spcBef>
                <a:spcPts val="0"/>
              </a:spcBef>
              <a:spcAft>
                <a:spcPts val="1600"/>
              </a:spcAft>
              <a:buSzPts val="1800"/>
              <a:buNone/>
            </a:pPr>
            <a:r>
              <a:t/>
            </a:r>
            <a:endParaRPr sz="2000">
              <a:latin typeface="Arial"/>
              <a:ea typeface="Arial"/>
              <a:cs typeface="Arial"/>
              <a:sym typeface="Arial"/>
            </a:endParaRPr>
          </a:p>
        </p:txBody>
      </p:sp>
      <p:pic>
        <p:nvPicPr>
          <p:cNvPr id="68" name="Google Shape;68;p14"/>
          <p:cNvPicPr preferRelativeResize="0"/>
          <p:nvPr/>
        </p:nvPicPr>
        <p:blipFill rotWithShape="1">
          <a:blip r:embed="rId3">
            <a:alphaModFix/>
          </a:blip>
          <a:srcRect b="0" l="0" r="0" t="0"/>
          <a:stretch/>
        </p:blipFill>
        <p:spPr>
          <a:xfrm>
            <a:off x="4898722" y="2592237"/>
            <a:ext cx="3594525" cy="2041690"/>
          </a:xfrm>
          <a:prstGeom prst="rect">
            <a:avLst/>
          </a:prstGeom>
          <a:noFill/>
          <a:ln>
            <a:noFill/>
          </a:ln>
        </p:spPr>
      </p:pic>
      <p:sp>
        <p:nvSpPr>
          <p:cNvPr id="69" name="Google Shape;69;p14"/>
          <p:cNvSpPr txBox="1"/>
          <p:nvPr/>
        </p:nvSpPr>
        <p:spPr>
          <a:xfrm>
            <a:off x="311700" y="2391196"/>
            <a:ext cx="4260300" cy="2740800"/>
          </a:xfrm>
          <a:prstGeom prst="rect">
            <a:avLst/>
          </a:prstGeom>
          <a:noFill/>
          <a:ln>
            <a:noFill/>
          </a:ln>
        </p:spPr>
        <p:txBody>
          <a:bodyPr anchorCtr="0" anchor="t" bIns="91425" lIns="91425" spcFirstLastPara="1" rIns="91425" wrap="square" tIns="91425">
            <a:noAutofit/>
          </a:bodyPr>
          <a:lstStyle/>
          <a:p>
            <a:pPr indent="0" lvl="0" marL="0" marR="64135" rtl="0" algn="just">
              <a:lnSpc>
                <a:spcPct val="120000"/>
              </a:lnSpc>
              <a:spcBef>
                <a:spcPts val="270"/>
              </a:spcBef>
              <a:spcAft>
                <a:spcPts val="0"/>
              </a:spcAft>
              <a:buClr>
                <a:srgbClr val="9E3611"/>
              </a:buClr>
              <a:buSzPts val="1800"/>
              <a:buFont typeface="Noto Sans Symbols"/>
              <a:buNone/>
            </a:pPr>
            <a:r>
              <a:rPr b="1" i="0" lang="es" sz="1400" u="none" cap="none" strike="noStrike">
                <a:solidFill>
                  <a:schemeClr val="dk1"/>
                </a:solidFill>
                <a:latin typeface="Arial"/>
                <a:ea typeface="Arial"/>
                <a:cs typeface="Arial"/>
                <a:sym typeface="Arial"/>
              </a:rPr>
              <a:t>Importance</a:t>
            </a:r>
            <a:endParaRPr/>
          </a:p>
          <a:p>
            <a:pPr indent="-317500" lvl="0" marL="457200" marR="0" rtl="0" algn="just">
              <a:lnSpc>
                <a:spcPct val="120000"/>
              </a:lnSpc>
              <a:spcBef>
                <a:spcPts val="1075"/>
              </a:spcBef>
              <a:spcAft>
                <a:spcPts val="0"/>
              </a:spcAft>
              <a:buClr>
                <a:schemeClr val="dk1"/>
              </a:buClr>
              <a:buSzPts val="1400"/>
              <a:buFont typeface="Verdana"/>
              <a:buChar char="-"/>
            </a:pPr>
            <a:r>
              <a:rPr b="0" i="0" lang="es" sz="1400" u="none" cap="none" strike="noStrike">
                <a:solidFill>
                  <a:schemeClr val="dk1"/>
                </a:solidFill>
                <a:latin typeface="Arial"/>
                <a:ea typeface="Arial"/>
                <a:cs typeface="Arial"/>
                <a:sym typeface="Arial"/>
              </a:rPr>
              <a:t>Retail sector - impact on social and economic growth in Colombia.</a:t>
            </a:r>
            <a:endParaRPr/>
          </a:p>
          <a:p>
            <a:pPr indent="-317500" lvl="0" marL="457200" marR="0" rtl="0" algn="just">
              <a:lnSpc>
                <a:spcPct val="120000"/>
              </a:lnSpc>
              <a:spcBef>
                <a:spcPts val="0"/>
              </a:spcBef>
              <a:spcAft>
                <a:spcPts val="0"/>
              </a:spcAft>
              <a:buClr>
                <a:schemeClr val="dk1"/>
              </a:buClr>
              <a:buSzPts val="1400"/>
              <a:buFont typeface="Verdana"/>
              <a:buChar char="-"/>
            </a:pPr>
            <a:r>
              <a:rPr b="0" i="0" lang="es" sz="1400" u="none" cap="none" strike="noStrike">
                <a:solidFill>
                  <a:schemeClr val="dk1"/>
                </a:solidFill>
                <a:latin typeface="Arial"/>
                <a:ea typeface="Arial"/>
                <a:cs typeface="Arial"/>
                <a:sym typeface="Arial"/>
              </a:rPr>
              <a:t>Retail sector growth rate has been going down during this year.</a:t>
            </a:r>
            <a:endParaRPr/>
          </a:p>
          <a:p>
            <a:pPr indent="-317500" lvl="0" marL="457200" marR="0" rtl="0" algn="just">
              <a:lnSpc>
                <a:spcPct val="120000"/>
              </a:lnSpc>
              <a:spcBef>
                <a:spcPts val="0"/>
              </a:spcBef>
              <a:spcAft>
                <a:spcPts val="0"/>
              </a:spcAft>
              <a:buClr>
                <a:schemeClr val="dk1"/>
              </a:buClr>
              <a:buSzPts val="1400"/>
              <a:buFont typeface="Verdana"/>
              <a:buChar char="-"/>
            </a:pPr>
            <a:r>
              <a:rPr b="0" i="0" lang="es" sz="1400" u="none" cap="none" strike="noStrike">
                <a:solidFill>
                  <a:schemeClr val="dk1"/>
                </a:solidFill>
                <a:latin typeface="Arial"/>
                <a:ea typeface="Arial"/>
                <a:cs typeface="Arial"/>
                <a:sym typeface="Arial"/>
              </a:rPr>
              <a:t>Opportunity for Teaté to consolidate as a strategic ally for micro-merchants in the Colombian market.</a:t>
            </a:r>
            <a:endParaRPr/>
          </a:p>
          <a:p>
            <a:pPr indent="0" lvl="0" marL="0" marR="0" rtl="0" algn="l">
              <a:lnSpc>
                <a:spcPct val="100000"/>
              </a:lnSpc>
              <a:spcBef>
                <a:spcPts val="10"/>
              </a:spcBef>
              <a:spcAft>
                <a:spcPts val="0"/>
              </a:spcAft>
              <a:buClr>
                <a:srgbClr val="9E3611"/>
              </a:buClr>
              <a:buSzPts val="1800"/>
              <a:buFont typeface="Noto Sans Symbols"/>
              <a:buNone/>
            </a:pPr>
            <a:r>
              <a:t/>
            </a:r>
            <a:endParaRPr b="0" i="1" sz="1400" u="none" cap="none" strike="noStrike">
              <a:solidFill>
                <a:schemeClr val="dk1"/>
              </a:solidFill>
              <a:latin typeface="Arial"/>
              <a:ea typeface="Arial"/>
              <a:cs typeface="Arial"/>
              <a:sym typeface="Arial"/>
            </a:endParaRPr>
          </a:p>
          <a:p>
            <a:pPr indent="0" lvl="0" marL="0" marR="64135" rtl="0" algn="just">
              <a:lnSpc>
                <a:spcPct val="120000"/>
              </a:lnSpc>
              <a:spcBef>
                <a:spcPts val="270"/>
              </a:spcBef>
              <a:spcAft>
                <a:spcPts val="0"/>
              </a:spcAft>
              <a:buClr>
                <a:srgbClr val="9E3611"/>
              </a:buClr>
              <a:buSzPts val="1800"/>
              <a:buFont typeface="Noto Sans Symbols"/>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rgbClr val="9E3611"/>
              </a:buClr>
              <a:buSzPts val="1800"/>
              <a:buFont typeface="Noto Sans Symbols"/>
              <a:buNone/>
            </a:pPr>
            <a:r>
              <a:t/>
            </a:r>
            <a:endParaRPr b="0" i="0" sz="2000" u="none" cap="none" strike="noStrike">
              <a:solidFill>
                <a:schemeClr val="dk1"/>
              </a:solidFill>
              <a:latin typeface="Arial"/>
              <a:ea typeface="Arial"/>
              <a:cs typeface="Arial"/>
              <a:sym typeface="Arial"/>
            </a:endParaRPr>
          </a:p>
        </p:txBody>
      </p:sp>
      <p:sp>
        <p:nvSpPr>
          <p:cNvPr id="70" name="Google Shape;70;p14"/>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71" name="Google Shape;71;p14"/>
          <p:cNvPicPr preferRelativeResize="0"/>
          <p:nvPr/>
        </p:nvPicPr>
        <p:blipFill rotWithShape="1">
          <a:blip r:embed="rId4">
            <a:alphaModFix/>
          </a:blip>
          <a:srcRect b="26275" l="29506" r="24054" t="23714"/>
          <a:stretch/>
        </p:blipFill>
        <p:spPr>
          <a:xfrm>
            <a:off x="7923024" y="168001"/>
            <a:ext cx="256200" cy="134500"/>
          </a:xfrm>
          <a:prstGeom prst="rect">
            <a:avLst/>
          </a:prstGeom>
          <a:noFill/>
          <a:ln>
            <a:noFill/>
          </a:ln>
        </p:spPr>
      </p:pic>
      <p:pic>
        <p:nvPicPr>
          <p:cNvPr id="72" name="Google Shape;72;p14"/>
          <p:cNvPicPr preferRelativeResize="0"/>
          <p:nvPr/>
        </p:nvPicPr>
        <p:blipFill rotWithShape="1">
          <a:blip r:embed="rId5">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UNDERSTANDING THE DATA</a:t>
            </a:r>
            <a:endParaRPr/>
          </a:p>
        </p:txBody>
      </p:sp>
      <p:sp>
        <p:nvSpPr>
          <p:cNvPr id="78" name="Google Shape;78;p15"/>
          <p:cNvSpPr txBox="1"/>
          <p:nvPr>
            <p:ph idx="1" type="body"/>
          </p:nvPr>
        </p:nvSpPr>
        <p:spPr>
          <a:xfrm>
            <a:off x="311700" y="1152475"/>
            <a:ext cx="4993800" cy="11526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s" sz="1400">
                <a:solidFill>
                  <a:schemeClr val="dk1"/>
                </a:solidFill>
                <a:latin typeface="Arial"/>
                <a:ea typeface="Arial"/>
                <a:cs typeface="Arial"/>
                <a:sym typeface="Arial"/>
              </a:rPr>
              <a:t>Data set: </a:t>
            </a:r>
            <a:endParaRPr/>
          </a:p>
          <a:p>
            <a:pPr indent="0" lvl="0" marL="0" rtl="0" algn="l">
              <a:lnSpc>
                <a:spcPct val="115000"/>
              </a:lnSpc>
              <a:spcBef>
                <a:spcPts val="0"/>
              </a:spcBef>
              <a:spcAft>
                <a:spcPts val="0"/>
              </a:spcAft>
              <a:buSzPts val="1800"/>
              <a:buNone/>
            </a:pPr>
            <a:r>
              <a:rPr lang="es" sz="1400">
                <a:solidFill>
                  <a:schemeClr val="dk1"/>
                </a:solidFill>
              </a:rPr>
              <a:t>  </a:t>
            </a:r>
            <a:r>
              <a:rPr b="1" lang="es" sz="1400">
                <a:solidFill>
                  <a:schemeClr val="dk1"/>
                </a:solidFill>
              </a:rPr>
              <a:t>650 K</a:t>
            </a:r>
            <a:r>
              <a:rPr lang="es" sz="1400">
                <a:solidFill>
                  <a:schemeClr val="dk1"/>
                </a:solidFill>
              </a:rPr>
              <a:t> </a:t>
            </a:r>
            <a:r>
              <a:rPr lang="es" sz="1400">
                <a:solidFill>
                  <a:schemeClr val="dk1"/>
                </a:solidFill>
                <a:latin typeface="Arial"/>
                <a:ea typeface="Arial"/>
                <a:cs typeface="Arial"/>
                <a:sym typeface="Arial"/>
              </a:rPr>
              <a:t> records for purchase orders by 9,335 shopkeepers</a:t>
            </a:r>
            <a:endParaRPr/>
          </a:p>
          <a:p>
            <a:pPr indent="0" lvl="0" marL="114300" rtl="0" algn="l">
              <a:lnSpc>
                <a:spcPct val="115000"/>
              </a:lnSpc>
              <a:spcBef>
                <a:spcPts val="0"/>
              </a:spcBef>
              <a:spcAft>
                <a:spcPts val="0"/>
              </a:spcAft>
              <a:buSzPts val="1800"/>
              <a:buNone/>
            </a:pPr>
            <a:r>
              <a:rPr lang="es" sz="1400">
                <a:solidFill>
                  <a:schemeClr val="dk1"/>
                </a:solidFill>
                <a:latin typeface="Arial"/>
                <a:ea typeface="Arial"/>
                <a:cs typeface="Arial"/>
                <a:sym typeface="Arial"/>
              </a:rPr>
              <a:t>Data from </a:t>
            </a:r>
            <a:r>
              <a:rPr b="1" lang="es" sz="1400">
                <a:solidFill>
                  <a:schemeClr val="dk1"/>
                </a:solidFill>
              </a:rPr>
              <a:t>January 2019</a:t>
            </a:r>
            <a:r>
              <a:rPr lang="es" sz="1400">
                <a:solidFill>
                  <a:schemeClr val="dk1"/>
                </a:solidFill>
                <a:latin typeface="Arial"/>
                <a:ea typeface="Arial"/>
                <a:cs typeface="Arial"/>
                <a:sym typeface="Arial"/>
              </a:rPr>
              <a:t> to </a:t>
            </a:r>
            <a:r>
              <a:rPr b="1" lang="es" sz="1400">
                <a:solidFill>
                  <a:schemeClr val="dk1"/>
                </a:solidFill>
              </a:rPr>
              <a:t>August </a:t>
            </a:r>
            <a:r>
              <a:rPr b="1" lang="es" sz="1400">
                <a:solidFill>
                  <a:schemeClr val="dk1"/>
                </a:solidFill>
              </a:rPr>
              <a:t> 2020</a:t>
            </a:r>
            <a:r>
              <a:rPr lang="es" sz="1400">
                <a:solidFill>
                  <a:schemeClr val="dk1"/>
                </a:solidFill>
                <a:latin typeface="Arial"/>
                <a:ea typeface="Arial"/>
                <a:cs typeface="Arial"/>
                <a:sym typeface="Arial"/>
              </a:rPr>
              <a:t>).</a:t>
            </a:r>
            <a:endParaRPr/>
          </a:p>
          <a:p>
            <a:pPr indent="0" lvl="0" marL="114300" rtl="0" algn="l">
              <a:lnSpc>
                <a:spcPct val="115000"/>
              </a:lnSpc>
              <a:spcBef>
                <a:spcPts val="0"/>
              </a:spcBef>
              <a:spcAft>
                <a:spcPts val="0"/>
              </a:spcAft>
              <a:buSzPts val="1800"/>
              <a:buNone/>
            </a:pPr>
            <a:r>
              <a:rPr lang="es" sz="1400">
                <a:solidFill>
                  <a:schemeClr val="dk1"/>
                </a:solidFill>
                <a:latin typeface="Arial"/>
                <a:ea typeface="Arial"/>
                <a:cs typeface="Arial"/>
                <a:sym typeface="Arial"/>
              </a:rPr>
              <a:t>53 </a:t>
            </a:r>
            <a:r>
              <a:rPr lang="es" sz="1400">
                <a:solidFill>
                  <a:schemeClr val="dk1"/>
                </a:solidFill>
              </a:rPr>
              <a:t>columns</a:t>
            </a:r>
            <a:r>
              <a:rPr lang="es" sz="1400">
                <a:solidFill>
                  <a:schemeClr val="dk1"/>
                </a:solidFill>
                <a:latin typeface="Arial"/>
                <a:ea typeface="Arial"/>
                <a:cs typeface="Arial"/>
                <a:sym typeface="Arial"/>
              </a:rPr>
              <a:t>: 30 String - 13 integer - 11 float.</a:t>
            </a:r>
            <a:br>
              <a:rPr lang="es" sz="1400">
                <a:solidFill>
                  <a:schemeClr val="dk1"/>
                </a:solidFill>
                <a:latin typeface="Arial"/>
                <a:ea typeface="Arial"/>
                <a:cs typeface="Arial"/>
                <a:sym typeface="Arial"/>
              </a:rPr>
            </a:br>
            <a:endParaRPr sz="14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rPr b="1" lang="es" sz="1400">
                <a:solidFill>
                  <a:schemeClr val="dk1"/>
                </a:solidFill>
                <a:latin typeface="Arial"/>
                <a:ea typeface="Arial"/>
                <a:cs typeface="Arial"/>
                <a:sym typeface="Arial"/>
              </a:rPr>
              <a:t>Some relevant variables</a:t>
            </a:r>
            <a:endParaRPr/>
          </a:p>
          <a:p>
            <a:pPr indent="0" lvl="0" marL="114300" rtl="0" algn="l">
              <a:lnSpc>
                <a:spcPct val="115000"/>
              </a:lnSpc>
              <a:spcBef>
                <a:spcPts val="0"/>
              </a:spcBef>
              <a:spcAft>
                <a:spcPts val="0"/>
              </a:spcAft>
              <a:buSzPts val="1800"/>
              <a:buNone/>
            </a:pPr>
            <a:r>
              <a:t/>
            </a:r>
            <a:endParaRPr sz="14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latin typeface="Arial"/>
              <a:ea typeface="Arial"/>
              <a:cs typeface="Arial"/>
              <a:sym typeface="Arial"/>
            </a:endParaRPr>
          </a:p>
        </p:txBody>
      </p:sp>
      <p:sp>
        <p:nvSpPr>
          <p:cNvPr id="79" name="Google Shape;79;p15"/>
          <p:cNvSpPr/>
          <p:nvPr/>
        </p:nvSpPr>
        <p:spPr>
          <a:xfrm>
            <a:off x="592549" y="2184905"/>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80" name="Google Shape;80;p15"/>
          <p:cNvGraphicFramePr/>
          <p:nvPr/>
        </p:nvGraphicFramePr>
        <p:xfrm>
          <a:off x="473934" y="2838455"/>
          <a:ext cx="3000000" cy="3000000"/>
        </p:xfrm>
        <a:graphic>
          <a:graphicData uri="http://schemas.openxmlformats.org/drawingml/2006/table">
            <a:tbl>
              <a:tblPr>
                <a:noFill/>
                <a:tableStyleId>{18F7E17D-1324-4C2D-9F69-C86A4F7AC7BF}</a:tableStyleId>
              </a:tblPr>
              <a:tblGrid>
                <a:gridCol w="1333950"/>
                <a:gridCol w="1280150"/>
                <a:gridCol w="5238100"/>
              </a:tblGrid>
              <a:tr h="194675">
                <a:tc>
                  <a:txBody>
                    <a:bodyPr/>
                    <a:lstStyle/>
                    <a:p>
                      <a:pPr indent="0" lvl="0" marL="0" marR="0" rtl="0" algn="l">
                        <a:lnSpc>
                          <a:spcPct val="115000"/>
                        </a:lnSpc>
                        <a:spcBef>
                          <a:spcPts val="0"/>
                        </a:spcBef>
                        <a:spcAft>
                          <a:spcPts val="0"/>
                        </a:spcAft>
                        <a:buClr>
                          <a:schemeClr val="dk1"/>
                        </a:buClr>
                        <a:buSzPts val="1000"/>
                        <a:buFont typeface="Rockwell"/>
                        <a:buNone/>
                      </a:pPr>
                      <a:r>
                        <a:rPr b="1" lang="es" sz="1000" u="none" cap="none" strike="noStrike"/>
                        <a:t>FIELD</a:t>
                      </a:r>
                      <a:endParaRPr b="1" sz="1000" u="none" cap="none" strike="noStrike">
                        <a:latin typeface="Arial"/>
                        <a:ea typeface="Arial"/>
                        <a:cs typeface="Arial"/>
                        <a:sym typeface="Arial"/>
                      </a:endParaRPr>
                    </a:p>
                  </a:txBody>
                  <a:tcPr marT="63500" marB="63500" marR="63500" marL="63500">
                    <a:solidFill>
                      <a:srgbClr val="BFBFBF"/>
                    </a:solidFill>
                  </a:tcPr>
                </a:tc>
                <a:tc>
                  <a:txBody>
                    <a:bodyPr/>
                    <a:lstStyle/>
                    <a:p>
                      <a:pPr indent="0" lvl="0" marL="0" marR="0" rtl="0" algn="l">
                        <a:lnSpc>
                          <a:spcPct val="115000"/>
                        </a:lnSpc>
                        <a:spcBef>
                          <a:spcPts val="0"/>
                        </a:spcBef>
                        <a:spcAft>
                          <a:spcPts val="0"/>
                        </a:spcAft>
                        <a:buClr>
                          <a:schemeClr val="dk1"/>
                        </a:buClr>
                        <a:buSzPts val="1000"/>
                        <a:buFont typeface="Rockwell"/>
                        <a:buNone/>
                      </a:pPr>
                      <a:r>
                        <a:rPr b="1" lang="es" sz="1000" u="none" cap="none" strike="noStrike"/>
                        <a:t>TYPE</a:t>
                      </a:r>
                      <a:endParaRPr b="1" sz="1000" u="none" cap="none" strike="noStrike">
                        <a:latin typeface="Arial"/>
                        <a:ea typeface="Arial"/>
                        <a:cs typeface="Arial"/>
                        <a:sym typeface="Arial"/>
                      </a:endParaRPr>
                    </a:p>
                  </a:txBody>
                  <a:tcPr marT="63500" marB="63500" marR="63500" marL="63500">
                    <a:solidFill>
                      <a:srgbClr val="BFBFBF"/>
                    </a:solidFill>
                  </a:tcPr>
                </a:tc>
                <a:tc>
                  <a:txBody>
                    <a:bodyPr/>
                    <a:lstStyle/>
                    <a:p>
                      <a:pPr indent="0" lvl="0" marL="0" marR="0" rtl="0" algn="l">
                        <a:lnSpc>
                          <a:spcPct val="115000"/>
                        </a:lnSpc>
                        <a:spcBef>
                          <a:spcPts val="0"/>
                        </a:spcBef>
                        <a:spcAft>
                          <a:spcPts val="0"/>
                        </a:spcAft>
                        <a:buClr>
                          <a:schemeClr val="dk1"/>
                        </a:buClr>
                        <a:buSzPts val="1000"/>
                        <a:buFont typeface="Rockwell"/>
                        <a:buNone/>
                      </a:pPr>
                      <a:r>
                        <a:rPr b="1" lang="es" sz="1000" u="none" cap="none" strike="noStrike"/>
                        <a:t>DESCRIPTION</a:t>
                      </a:r>
                      <a:endParaRPr b="1" sz="1000" u="none" cap="none" strike="noStrike">
                        <a:latin typeface="Arial"/>
                        <a:ea typeface="Arial"/>
                        <a:cs typeface="Arial"/>
                        <a:sym typeface="Arial"/>
                      </a:endParaRPr>
                    </a:p>
                  </a:txBody>
                  <a:tcPr marT="63500" marB="63500" marR="63500" marL="63500">
                    <a:solidFill>
                      <a:srgbClr val="BFBFBF"/>
                    </a:solidFill>
                  </a:tcPr>
                </a:tc>
              </a:tr>
              <a:tr h="313425">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Order Number</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INTEGER</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Order number. It is a consecutive assigned by the SAP system to each order.</a:t>
                      </a:r>
                      <a:endParaRPr sz="1000" u="none" cap="none" strike="noStrike">
                        <a:latin typeface="Arial"/>
                        <a:ea typeface="Arial"/>
                        <a:cs typeface="Arial"/>
                        <a:sym typeface="Arial"/>
                      </a:endParaRPr>
                    </a:p>
                  </a:txBody>
                  <a:tcPr marT="63500" marB="63500" marR="63500" marL="63500"/>
                </a:tc>
              </a:tr>
              <a:tr h="224300">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Order Date</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STRING</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Date on which the order is registered in SAP.</a:t>
                      </a:r>
                      <a:endParaRPr sz="1000" u="none" cap="none" strike="noStrike">
                        <a:latin typeface="Arial"/>
                        <a:ea typeface="Arial"/>
                        <a:cs typeface="Arial"/>
                        <a:sym typeface="Arial"/>
                      </a:endParaRPr>
                    </a:p>
                  </a:txBody>
                  <a:tcPr marT="63500" marB="63500" marR="63500" marL="63500"/>
                </a:tc>
              </a:tr>
              <a:tr h="337450">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Quantity Delivery</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FLOAT</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Number of units of the product that are included in the order.</a:t>
                      </a:r>
                      <a:endParaRPr sz="1000" u="none" cap="none" strike="noStrike">
                        <a:latin typeface="Arial"/>
                        <a:ea typeface="Arial"/>
                        <a:cs typeface="Arial"/>
                        <a:sym typeface="Arial"/>
                      </a:endParaRPr>
                    </a:p>
                  </a:txBody>
                  <a:tcPr marT="63500" marB="63500" marR="63500" marL="63500"/>
                </a:tc>
              </a:tr>
              <a:tr h="313425">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Minimarket Name</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STRING</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It is the name of the store or commercial establishment that places the order.</a:t>
                      </a:r>
                      <a:endParaRPr sz="1000" u="none" cap="none" strike="noStrike">
                        <a:latin typeface="Arial"/>
                        <a:ea typeface="Arial"/>
                        <a:cs typeface="Arial"/>
                        <a:sym typeface="Arial"/>
                      </a:endParaRPr>
                    </a:p>
                  </a:txBody>
                  <a:tcPr marT="63500" marB="63500" marR="63500" marL="63500"/>
                </a:tc>
              </a:tr>
              <a:tr h="346975">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Total Order Value</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FLOAT</a:t>
                      </a:r>
                      <a:endParaRPr sz="1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chemeClr val="dk1"/>
                        </a:buClr>
                        <a:buSzPts val="1000"/>
                        <a:buFont typeface="Rockwell"/>
                        <a:buNone/>
                      </a:pPr>
                      <a:r>
                        <a:rPr lang="es" sz="1000" u="none" cap="none" strike="noStrike"/>
                        <a:t>It is the unit value multiplied by the quantity ordered</a:t>
                      </a:r>
                      <a:endParaRPr sz="1000" u="none" cap="none" strike="noStrike">
                        <a:latin typeface="Arial"/>
                        <a:ea typeface="Arial"/>
                        <a:cs typeface="Arial"/>
                        <a:sym typeface="Arial"/>
                      </a:endParaRPr>
                    </a:p>
                  </a:txBody>
                  <a:tcPr marT="63500" marB="63500" marR="63500" marL="63500"/>
                </a:tc>
              </a:tr>
            </a:tbl>
          </a:graphicData>
        </a:graphic>
      </p:graphicFrame>
      <p:sp>
        <p:nvSpPr>
          <p:cNvPr id="81" name="Google Shape;81;p15"/>
          <p:cNvSpPr txBox="1"/>
          <p:nvPr>
            <p:ph idx="4294967295" type="subTitle"/>
          </p:nvPr>
        </p:nvSpPr>
        <p:spPr>
          <a:xfrm>
            <a:off x="7167575" y="14516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82" name="Google Shape;82;p15"/>
          <p:cNvPicPr preferRelativeResize="0"/>
          <p:nvPr/>
        </p:nvPicPr>
        <p:blipFill rotWithShape="1">
          <a:blip r:embed="rId3">
            <a:alphaModFix/>
          </a:blip>
          <a:srcRect b="29118" l="0" r="0" t="35162"/>
          <a:stretch/>
        </p:blipFill>
        <p:spPr>
          <a:xfrm>
            <a:off x="8326132" y="219128"/>
            <a:ext cx="632424" cy="225900"/>
          </a:xfrm>
          <a:prstGeom prst="rect">
            <a:avLst/>
          </a:prstGeom>
          <a:noFill/>
          <a:ln>
            <a:noFill/>
          </a:ln>
        </p:spPr>
      </p:pic>
      <p:pic>
        <p:nvPicPr>
          <p:cNvPr id="83" name="Google Shape;83;p15"/>
          <p:cNvPicPr preferRelativeResize="0"/>
          <p:nvPr/>
        </p:nvPicPr>
        <p:blipFill>
          <a:blip r:embed="rId4">
            <a:alphaModFix/>
          </a:blip>
          <a:stretch>
            <a:fillRect/>
          </a:stretch>
        </p:blipFill>
        <p:spPr>
          <a:xfrm>
            <a:off x="7949213" y="168000"/>
            <a:ext cx="281112" cy="18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b="0" l="0" r="0" t="0"/>
          <a:stretch/>
        </p:blipFill>
        <p:spPr>
          <a:xfrm>
            <a:off x="343974" y="1430529"/>
            <a:ext cx="4462319" cy="3314700"/>
          </a:xfrm>
          <a:prstGeom prst="rect">
            <a:avLst/>
          </a:prstGeom>
          <a:noFill/>
          <a:ln>
            <a:noFill/>
          </a:ln>
        </p:spPr>
      </p:pic>
      <p:sp>
        <p:nvSpPr>
          <p:cNvPr id="89" name="Google Shape;89;p16"/>
          <p:cNvSpPr/>
          <p:nvPr/>
        </p:nvSpPr>
        <p:spPr>
          <a:xfrm>
            <a:off x="1276282" y="1257750"/>
            <a:ext cx="3136500" cy="3660300"/>
          </a:xfrm>
          <a:prstGeom prst="rect">
            <a:avLst/>
          </a:prstGeom>
          <a:noFill/>
          <a:ln cap="flat" cmpd="sng" w="127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ckwell"/>
              <a:ea typeface="Rockwell"/>
              <a:cs typeface="Rockwell"/>
              <a:sym typeface="Rockwell"/>
            </a:endParaRPr>
          </a:p>
        </p:txBody>
      </p:sp>
      <p:sp>
        <p:nvSpPr>
          <p:cNvPr id="90" name="Google Shape;9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MISSING VALUES</a:t>
            </a:r>
            <a:endParaRPr/>
          </a:p>
        </p:txBody>
      </p:sp>
      <p:sp>
        <p:nvSpPr>
          <p:cNvPr id="91" name="Google Shape;91;p16"/>
          <p:cNvSpPr txBox="1"/>
          <p:nvPr>
            <p:ph idx="1" type="body"/>
          </p:nvPr>
        </p:nvSpPr>
        <p:spPr>
          <a:xfrm>
            <a:off x="4856975" y="774450"/>
            <a:ext cx="3893400" cy="36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000000"/>
                </a:solidFill>
              </a:rPr>
              <a:t>Our main source of missing value is geographic categorical values. Imputing the information with its own historical values or using geographic information (APIs, Geopandas or others) it is possible to fill these values appropriately.</a:t>
            </a:r>
            <a:endParaRPr sz="1500">
              <a:solidFill>
                <a:srgbClr val="000000"/>
              </a:solidFill>
            </a:endParaRPr>
          </a:p>
          <a:p>
            <a:pPr indent="0" lvl="0" marL="0" rtl="0" algn="l">
              <a:lnSpc>
                <a:spcPct val="115000"/>
              </a:lnSpc>
              <a:spcBef>
                <a:spcPts val="0"/>
              </a:spcBef>
              <a:spcAft>
                <a:spcPts val="0"/>
              </a:spcAft>
              <a:buNone/>
            </a:pPr>
            <a:r>
              <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s" sz="1500">
                <a:solidFill>
                  <a:srgbClr val="000000"/>
                </a:solidFill>
              </a:rPr>
              <a:t>We would geocode (‘lat,Lng’ for stores locations and map them )</a:t>
            </a:r>
            <a:endParaRPr sz="1500">
              <a:solidFill>
                <a:srgbClr val="000000"/>
              </a:solidFill>
            </a:endParaRPr>
          </a:p>
          <a:p>
            <a:pPr indent="0" lvl="0" marL="114300" rtl="0" algn="l">
              <a:lnSpc>
                <a:spcPct val="115000"/>
              </a:lnSpc>
              <a:spcBef>
                <a:spcPts val="0"/>
              </a:spcBef>
              <a:spcAft>
                <a:spcPts val="0"/>
              </a:spcAft>
              <a:buSzPts val="1800"/>
              <a:buNone/>
            </a:pPr>
            <a:br>
              <a:rPr lang="es" sz="1500">
                <a:solidFill>
                  <a:srgbClr val="000000"/>
                </a:solidFill>
              </a:rPr>
            </a:br>
            <a:br>
              <a:rPr lang="es" sz="1500">
                <a:solidFill>
                  <a:srgbClr val="000000"/>
                </a:solidFill>
              </a:rPr>
            </a:br>
            <a:br>
              <a:rPr lang="es" sz="1500">
                <a:solidFill>
                  <a:srgbClr val="000000"/>
                </a:solidFill>
              </a:rPr>
            </a:br>
            <a:endParaRPr sz="1500">
              <a:solidFill>
                <a:srgbClr val="000000"/>
              </a:solidFill>
            </a:endParaRPr>
          </a:p>
        </p:txBody>
      </p:sp>
      <p:sp>
        <p:nvSpPr>
          <p:cNvPr id="92" name="Google Shape;92;p16"/>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93" name="Google Shape;93;p16"/>
          <p:cNvPicPr preferRelativeResize="0"/>
          <p:nvPr/>
        </p:nvPicPr>
        <p:blipFill rotWithShape="1">
          <a:blip r:embed="rId4">
            <a:alphaModFix/>
          </a:blip>
          <a:srcRect b="26275" l="29506" r="24054" t="23714"/>
          <a:stretch/>
        </p:blipFill>
        <p:spPr>
          <a:xfrm>
            <a:off x="7923024" y="168001"/>
            <a:ext cx="256200" cy="134500"/>
          </a:xfrm>
          <a:prstGeom prst="rect">
            <a:avLst/>
          </a:prstGeom>
          <a:noFill/>
          <a:ln>
            <a:noFill/>
          </a:ln>
        </p:spPr>
      </p:pic>
      <p:pic>
        <p:nvPicPr>
          <p:cNvPr id="94" name="Google Shape;94;p16"/>
          <p:cNvPicPr preferRelativeResize="0"/>
          <p:nvPr/>
        </p:nvPicPr>
        <p:blipFill rotWithShape="1">
          <a:blip r:embed="rId5">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IDENTIFYING OUTLIERS…</a:t>
            </a:r>
            <a:endParaRPr/>
          </a:p>
        </p:txBody>
      </p:sp>
      <p:sp>
        <p:nvSpPr>
          <p:cNvPr id="100" name="Google Shape;100;p17"/>
          <p:cNvSpPr txBox="1"/>
          <p:nvPr>
            <p:ph idx="1" type="body"/>
          </p:nvPr>
        </p:nvSpPr>
        <p:spPr>
          <a:xfrm>
            <a:off x="311700" y="1152475"/>
            <a:ext cx="4041000" cy="280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 sz="1700">
                <a:solidFill>
                  <a:srgbClr val="000000"/>
                </a:solidFill>
              </a:rPr>
              <a:t>Outliers or typing-errors?</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es" sz="1700">
                <a:solidFill>
                  <a:srgbClr val="000000"/>
                </a:solidFill>
              </a:rPr>
              <a:t>All the columns with prices and monetary value have atypical values</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es" sz="1700">
                <a:solidFill>
                  <a:srgbClr val="000000"/>
                </a:solidFill>
              </a:rPr>
              <a:t>max total values</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es" sz="1700">
                <a:solidFill>
                  <a:srgbClr val="000000"/>
                </a:solidFill>
              </a:rPr>
              <a:t>Finding real values</a:t>
            </a:r>
            <a:endParaRPr sz="1700">
              <a:solidFill>
                <a:srgbClr val="000000"/>
              </a:solidFill>
            </a:endParaRPr>
          </a:p>
          <a:p>
            <a:pPr indent="0" lvl="0" marL="114300" rtl="0" algn="l">
              <a:lnSpc>
                <a:spcPct val="115000"/>
              </a:lnSpc>
              <a:spcBef>
                <a:spcPts val="0"/>
              </a:spcBef>
              <a:spcAft>
                <a:spcPts val="0"/>
              </a:spcAft>
              <a:buSzPts val="1800"/>
              <a:buNone/>
            </a:pPr>
            <a:br>
              <a:rPr lang="es" sz="1700">
                <a:solidFill>
                  <a:srgbClr val="000000"/>
                </a:solidFill>
              </a:rPr>
            </a:br>
            <a:r>
              <a:rPr lang="es" sz="1700">
                <a:solidFill>
                  <a:srgbClr val="000000"/>
                </a:solidFill>
              </a:rPr>
              <a:t>E</a:t>
            </a:r>
            <a:r>
              <a:rPr b="1" lang="es" sz="1700">
                <a:solidFill>
                  <a:srgbClr val="000000"/>
                </a:solidFill>
              </a:rPr>
              <a:t>xtreme values</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es" sz="1700">
                <a:solidFill>
                  <a:srgbClr val="000000"/>
                </a:solidFill>
              </a:rPr>
              <a:t>Dropping the values outside inter-quartile range</a:t>
            </a:r>
            <a:br>
              <a:rPr lang="es" sz="1700">
                <a:solidFill>
                  <a:srgbClr val="000000"/>
                </a:solidFill>
              </a:rPr>
            </a:br>
            <a:endParaRPr sz="1700">
              <a:solidFill>
                <a:srgbClr val="000000"/>
              </a:solidFill>
            </a:endParaRPr>
          </a:p>
        </p:txBody>
      </p:sp>
      <p:grpSp>
        <p:nvGrpSpPr>
          <p:cNvPr id="101" name="Google Shape;101;p17"/>
          <p:cNvGrpSpPr/>
          <p:nvPr/>
        </p:nvGrpSpPr>
        <p:grpSpPr>
          <a:xfrm>
            <a:off x="5150456" y="1152446"/>
            <a:ext cx="3186499" cy="3343172"/>
            <a:chOff x="5363242" y="923450"/>
            <a:chExt cx="3403652" cy="3848034"/>
          </a:xfrm>
        </p:grpSpPr>
        <p:pic>
          <p:nvPicPr>
            <p:cNvPr id="102" name="Google Shape;102;p17"/>
            <p:cNvPicPr preferRelativeResize="0"/>
            <p:nvPr/>
          </p:nvPicPr>
          <p:blipFill rotWithShape="1">
            <a:blip r:embed="rId3">
              <a:alphaModFix/>
            </a:blip>
            <a:srcRect b="0" l="0" r="70723" t="0"/>
            <a:stretch/>
          </p:blipFill>
          <p:spPr>
            <a:xfrm>
              <a:off x="5363242" y="996459"/>
              <a:ext cx="1026928" cy="3775025"/>
            </a:xfrm>
            <a:prstGeom prst="rect">
              <a:avLst/>
            </a:prstGeom>
            <a:noFill/>
            <a:ln>
              <a:noFill/>
            </a:ln>
          </p:spPr>
        </p:pic>
        <p:pic>
          <p:nvPicPr>
            <p:cNvPr id="103" name="Google Shape;103;p17"/>
            <p:cNvPicPr preferRelativeResize="0"/>
            <p:nvPr/>
          </p:nvPicPr>
          <p:blipFill rotWithShape="1">
            <a:blip r:embed="rId3">
              <a:alphaModFix/>
            </a:blip>
            <a:srcRect b="0" l="31637" r="0" t="0"/>
            <a:stretch/>
          </p:blipFill>
          <p:spPr>
            <a:xfrm>
              <a:off x="6368904" y="923450"/>
              <a:ext cx="2397990" cy="3775025"/>
            </a:xfrm>
            <a:prstGeom prst="rect">
              <a:avLst/>
            </a:prstGeom>
            <a:noFill/>
            <a:ln>
              <a:noFill/>
            </a:ln>
          </p:spPr>
        </p:pic>
      </p:grpSp>
      <p:sp>
        <p:nvSpPr>
          <p:cNvPr id="104" name="Google Shape;104;p17"/>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05" name="Google Shape;105;p17"/>
          <p:cNvPicPr preferRelativeResize="0"/>
          <p:nvPr/>
        </p:nvPicPr>
        <p:blipFill rotWithShape="1">
          <a:blip r:embed="rId4">
            <a:alphaModFix/>
          </a:blip>
          <a:srcRect b="26275" l="29506" r="24054" t="23714"/>
          <a:stretch/>
        </p:blipFill>
        <p:spPr>
          <a:xfrm>
            <a:off x="7923024" y="168001"/>
            <a:ext cx="256200" cy="134500"/>
          </a:xfrm>
          <a:prstGeom prst="rect">
            <a:avLst/>
          </a:prstGeom>
          <a:noFill/>
          <a:ln>
            <a:noFill/>
          </a:ln>
        </p:spPr>
      </p:pic>
      <p:pic>
        <p:nvPicPr>
          <p:cNvPr id="106" name="Google Shape;106;p17"/>
          <p:cNvPicPr preferRelativeResize="0"/>
          <p:nvPr/>
        </p:nvPicPr>
        <p:blipFill rotWithShape="1">
          <a:blip r:embed="rId5">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CLEANING DATA - SQL</a:t>
            </a:r>
            <a:endParaRPr/>
          </a:p>
        </p:txBody>
      </p:sp>
      <p:sp>
        <p:nvSpPr>
          <p:cNvPr id="112" name="Google Shape;112;p18"/>
          <p:cNvSpPr txBox="1"/>
          <p:nvPr>
            <p:ph idx="1" type="body"/>
          </p:nvPr>
        </p:nvSpPr>
        <p:spPr>
          <a:xfrm>
            <a:off x="311700" y="1152475"/>
            <a:ext cx="8520600" cy="995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s" sz="1200">
                <a:solidFill>
                  <a:srgbClr val="000000"/>
                </a:solidFill>
              </a:rPr>
              <a:t>Many duplicated rows: approx </a:t>
            </a:r>
            <a:r>
              <a:rPr b="1" lang="es" sz="1200">
                <a:solidFill>
                  <a:srgbClr val="000000"/>
                </a:solidFill>
              </a:rPr>
              <a:t>50 K</a:t>
            </a:r>
            <a:r>
              <a:rPr lang="es" sz="1200">
                <a:solidFill>
                  <a:srgbClr val="000000"/>
                </a:solidFill>
              </a:rPr>
              <a:t> rows removed; </a:t>
            </a:r>
            <a:r>
              <a:rPr lang="es" sz="1200">
                <a:solidFill>
                  <a:srgbClr val="000000"/>
                </a:solidFill>
              </a:rPr>
              <a:t>representing</a:t>
            </a:r>
            <a:r>
              <a:rPr lang="es" sz="1200">
                <a:solidFill>
                  <a:srgbClr val="000000"/>
                </a:solidFill>
              </a:rPr>
              <a:t> after request </a:t>
            </a:r>
            <a:r>
              <a:rPr lang="es" sz="1200">
                <a:solidFill>
                  <a:srgbClr val="000000"/>
                </a:solidFill>
              </a:rPr>
              <a:t>modifications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s" sz="1200">
                <a:solidFill>
                  <a:srgbClr val="000000"/>
                </a:solidFill>
              </a:rPr>
              <a:t>We kept 27 Columns</a:t>
            </a:r>
            <a:endParaRPr sz="1200">
              <a:solidFill>
                <a:srgbClr val="000000"/>
              </a:solidFill>
            </a:endParaRPr>
          </a:p>
          <a:p>
            <a:pPr indent="-317500" lvl="0" marL="457200" rtl="0" algn="l">
              <a:lnSpc>
                <a:spcPct val="115000"/>
              </a:lnSpc>
              <a:spcBef>
                <a:spcPts val="0"/>
              </a:spcBef>
              <a:spcAft>
                <a:spcPts val="0"/>
              </a:spcAft>
              <a:buClr>
                <a:srgbClr val="000000"/>
              </a:buClr>
              <a:buSzPts val="1400"/>
              <a:buChar char="●"/>
            </a:pPr>
            <a:r>
              <a:rPr lang="es" sz="1200">
                <a:solidFill>
                  <a:srgbClr val="000000"/>
                </a:solidFill>
              </a:rPr>
              <a:t>We removed</a:t>
            </a:r>
            <a:r>
              <a:rPr lang="es" sz="1200">
                <a:solidFill>
                  <a:srgbClr val="000000"/>
                </a:solidFill>
              </a:rPr>
              <a:t> variables with no relevant information and those consisting mostly on null values</a:t>
            </a:r>
            <a:endParaRPr sz="1400">
              <a:solidFill>
                <a:srgbClr val="000000"/>
              </a:solidFill>
            </a:endParaRPr>
          </a:p>
          <a:p>
            <a:pPr indent="0" lvl="0" marL="114300" rtl="0" algn="l">
              <a:lnSpc>
                <a:spcPct val="115000"/>
              </a:lnSpc>
              <a:spcBef>
                <a:spcPts val="0"/>
              </a:spcBef>
              <a:spcAft>
                <a:spcPts val="0"/>
              </a:spcAft>
              <a:buSzPts val="1800"/>
              <a:buNone/>
            </a:pPr>
            <a:r>
              <a:t/>
            </a:r>
            <a:endParaRPr sz="1200">
              <a:solidFill>
                <a:srgbClr val="000000"/>
              </a:solidFill>
            </a:endParaRPr>
          </a:p>
          <a:p>
            <a:pPr indent="0" lvl="0" marL="114300" rtl="0" algn="l">
              <a:lnSpc>
                <a:spcPct val="115000"/>
              </a:lnSpc>
              <a:spcBef>
                <a:spcPts val="0"/>
              </a:spcBef>
              <a:spcAft>
                <a:spcPts val="0"/>
              </a:spcAft>
              <a:buSzPts val="1800"/>
              <a:buNone/>
            </a:pPr>
            <a:br>
              <a:rPr lang="es" sz="1200">
                <a:solidFill>
                  <a:srgbClr val="000000"/>
                </a:solidFill>
              </a:rPr>
            </a:br>
            <a:br>
              <a:rPr lang="es" sz="1200">
                <a:solidFill>
                  <a:srgbClr val="000000"/>
                </a:solidFill>
              </a:rPr>
            </a:br>
            <a:br>
              <a:rPr lang="es" sz="1200">
                <a:solidFill>
                  <a:srgbClr val="000000"/>
                </a:solidFill>
              </a:rPr>
            </a:br>
            <a:endParaRPr sz="1200">
              <a:solidFill>
                <a:srgbClr val="000000"/>
              </a:solidFill>
            </a:endParaRPr>
          </a:p>
        </p:txBody>
      </p:sp>
      <p:pic>
        <p:nvPicPr>
          <p:cNvPr id="113" name="Google Shape;113;p18"/>
          <p:cNvPicPr preferRelativeResize="0"/>
          <p:nvPr/>
        </p:nvPicPr>
        <p:blipFill rotWithShape="1">
          <a:blip r:embed="rId3">
            <a:alphaModFix/>
          </a:blip>
          <a:srcRect b="0" l="0" r="0" t="0"/>
          <a:stretch/>
        </p:blipFill>
        <p:spPr>
          <a:xfrm>
            <a:off x="425150" y="2626650"/>
            <a:ext cx="4674525" cy="1800850"/>
          </a:xfrm>
          <a:prstGeom prst="rect">
            <a:avLst/>
          </a:prstGeom>
          <a:noFill/>
          <a:ln>
            <a:noFill/>
          </a:ln>
        </p:spPr>
      </p:pic>
      <p:pic>
        <p:nvPicPr>
          <p:cNvPr id="114" name="Google Shape;114;p18"/>
          <p:cNvPicPr preferRelativeResize="0"/>
          <p:nvPr/>
        </p:nvPicPr>
        <p:blipFill>
          <a:blip r:embed="rId4">
            <a:alphaModFix/>
          </a:blip>
          <a:stretch>
            <a:fillRect/>
          </a:stretch>
        </p:blipFill>
        <p:spPr>
          <a:xfrm>
            <a:off x="5215550" y="2504850"/>
            <a:ext cx="3739525" cy="2056739"/>
          </a:xfrm>
          <a:prstGeom prst="rect">
            <a:avLst/>
          </a:prstGeom>
          <a:noFill/>
          <a:ln>
            <a:noFill/>
          </a:ln>
        </p:spPr>
      </p:pic>
      <p:sp>
        <p:nvSpPr>
          <p:cNvPr id="115" name="Google Shape;115;p18"/>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16" name="Google Shape;116;p18"/>
          <p:cNvPicPr preferRelativeResize="0"/>
          <p:nvPr/>
        </p:nvPicPr>
        <p:blipFill rotWithShape="1">
          <a:blip r:embed="rId5">
            <a:alphaModFix/>
          </a:blip>
          <a:srcRect b="26275" l="29506" r="24054" t="23714"/>
          <a:stretch/>
        </p:blipFill>
        <p:spPr>
          <a:xfrm>
            <a:off x="7923024" y="168001"/>
            <a:ext cx="256200" cy="134500"/>
          </a:xfrm>
          <a:prstGeom prst="rect">
            <a:avLst/>
          </a:prstGeom>
          <a:noFill/>
          <a:ln>
            <a:noFill/>
          </a:ln>
        </p:spPr>
      </p:pic>
      <p:pic>
        <p:nvPicPr>
          <p:cNvPr id="117" name="Google Shape;117;p18"/>
          <p:cNvPicPr preferRelativeResize="0"/>
          <p:nvPr/>
        </p:nvPicPr>
        <p:blipFill rotWithShape="1">
          <a:blip r:embed="rId6">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4841" y="86644"/>
            <a:ext cx="5945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AVERAGE PRICE OF ORDERS</a:t>
            </a:r>
            <a:endParaRPr/>
          </a:p>
        </p:txBody>
      </p:sp>
      <p:pic>
        <p:nvPicPr>
          <p:cNvPr id="123" name="Google Shape;123;p19"/>
          <p:cNvPicPr preferRelativeResize="0"/>
          <p:nvPr/>
        </p:nvPicPr>
        <p:blipFill rotWithShape="1">
          <a:blip r:embed="rId3">
            <a:alphaModFix/>
          </a:blip>
          <a:srcRect b="0" l="0" r="0" t="0"/>
          <a:stretch/>
        </p:blipFill>
        <p:spPr>
          <a:xfrm>
            <a:off x="435999" y="804899"/>
            <a:ext cx="4948600" cy="1674900"/>
          </a:xfrm>
          <a:prstGeom prst="rect">
            <a:avLst/>
          </a:prstGeom>
          <a:noFill/>
          <a:ln cap="flat" cmpd="sng" w="9525">
            <a:solidFill>
              <a:schemeClr val="dk1"/>
            </a:solidFill>
            <a:prstDash val="solid"/>
            <a:round/>
            <a:headEnd len="sm" w="sm" type="none"/>
            <a:tailEnd len="sm" w="sm" type="none"/>
          </a:ln>
        </p:spPr>
      </p:pic>
      <p:pic>
        <p:nvPicPr>
          <p:cNvPr id="124" name="Google Shape;124;p19"/>
          <p:cNvPicPr preferRelativeResize="0"/>
          <p:nvPr/>
        </p:nvPicPr>
        <p:blipFill rotWithShape="1">
          <a:blip r:embed="rId4">
            <a:alphaModFix/>
          </a:blip>
          <a:srcRect b="0" l="0" r="0" t="0"/>
          <a:stretch/>
        </p:blipFill>
        <p:spPr>
          <a:xfrm>
            <a:off x="399474" y="3349001"/>
            <a:ext cx="5106549" cy="1595800"/>
          </a:xfrm>
          <a:prstGeom prst="rect">
            <a:avLst/>
          </a:prstGeom>
          <a:noFill/>
          <a:ln cap="flat" cmpd="sng" w="9525">
            <a:solidFill>
              <a:schemeClr val="dk1"/>
            </a:solidFill>
            <a:prstDash val="solid"/>
            <a:round/>
            <a:headEnd len="sm" w="sm" type="none"/>
            <a:tailEnd len="sm" w="sm" type="none"/>
          </a:ln>
        </p:spPr>
      </p:pic>
      <p:sp>
        <p:nvSpPr>
          <p:cNvPr id="125" name="Google Shape;125;p19"/>
          <p:cNvSpPr txBox="1"/>
          <p:nvPr/>
        </p:nvSpPr>
        <p:spPr>
          <a:xfrm>
            <a:off x="389938" y="2625362"/>
            <a:ext cx="5756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Font typeface="Rockwell"/>
              <a:buNone/>
            </a:pPr>
            <a:r>
              <a:rPr b="0" i="0" lang="es" sz="4050" u="none" cap="none" strike="noStrike">
                <a:latin typeface="Rockwell"/>
                <a:ea typeface="Rockwell"/>
                <a:cs typeface="Rockwell"/>
                <a:sym typeface="Rockwell"/>
              </a:rPr>
              <a:t>SALES PER-WEEK</a:t>
            </a:r>
            <a:endParaRPr/>
          </a:p>
        </p:txBody>
      </p:sp>
      <p:sp>
        <p:nvSpPr>
          <p:cNvPr id="126" name="Google Shape;126;p19"/>
          <p:cNvSpPr txBox="1"/>
          <p:nvPr>
            <p:ph idx="1" type="body"/>
          </p:nvPr>
        </p:nvSpPr>
        <p:spPr>
          <a:xfrm>
            <a:off x="5857321" y="990699"/>
            <a:ext cx="2838900" cy="311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s" sz="1600">
                <a:solidFill>
                  <a:srgbClr val="000000"/>
                </a:solidFill>
              </a:rPr>
              <a:t>The time series of orders does not present a high trend compared to the time series of prices, since they are essential products, their demand may be inelastic</a:t>
            </a:r>
            <a:br>
              <a:rPr lang="es" sz="1600">
                <a:solidFill>
                  <a:srgbClr val="000000"/>
                </a:solidFill>
              </a:rPr>
            </a:br>
            <a:endParaRPr sz="1600">
              <a:solidFill>
                <a:srgbClr val="000000"/>
              </a:solidFill>
            </a:endParaRPr>
          </a:p>
        </p:txBody>
      </p:sp>
      <p:sp>
        <p:nvSpPr>
          <p:cNvPr id="127" name="Google Shape;127;p19"/>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28" name="Google Shape;128;p19"/>
          <p:cNvPicPr preferRelativeResize="0"/>
          <p:nvPr/>
        </p:nvPicPr>
        <p:blipFill rotWithShape="1">
          <a:blip r:embed="rId5">
            <a:alphaModFix/>
          </a:blip>
          <a:srcRect b="26275" l="29506" r="24054" t="23714"/>
          <a:stretch/>
        </p:blipFill>
        <p:spPr>
          <a:xfrm>
            <a:off x="7923024" y="168001"/>
            <a:ext cx="256200" cy="134500"/>
          </a:xfrm>
          <a:prstGeom prst="rect">
            <a:avLst/>
          </a:prstGeom>
          <a:noFill/>
          <a:ln>
            <a:noFill/>
          </a:ln>
        </p:spPr>
      </p:pic>
      <p:pic>
        <p:nvPicPr>
          <p:cNvPr id="129" name="Google Shape;129;p19"/>
          <p:cNvPicPr preferRelativeResize="0"/>
          <p:nvPr/>
        </p:nvPicPr>
        <p:blipFill rotWithShape="1">
          <a:blip r:embed="rId6">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COMPARING PRICES ORDERS (TAXES, DISCOUNTS)</a:t>
            </a:r>
            <a:br>
              <a:rPr lang="es"/>
            </a:br>
            <a:r>
              <a:rPr lang="es"/>
              <a:t> </a:t>
            </a:r>
            <a:endParaRPr/>
          </a:p>
        </p:txBody>
      </p:sp>
      <p:pic>
        <p:nvPicPr>
          <p:cNvPr id="135" name="Google Shape;135;p20"/>
          <p:cNvPicPr preferRelativeResize="0"/>
          <p:nvPr/>
        </p:nvPicPr>
        <p:blipFill rotWithShape="1">
          <a:blip r:embed="rId3">
            <a:alphaModFix/>
          </a:blip>
          <a:srcRect b="0" l="0" r="0" t="0"/>
          <a:stretch/>
        </p:blipFill>
        <p:spPr>
          <a:xfrm>
            <a:off x="225425" y="2024290"/>
            <a:ext cx="7645401" cy="2578100"/>
          </a:xfrm>
          <a:prstGeom prst="rect">
            <a:avLst/>
          </a:prstGeom>
          <a:noFill/>
          <a:ln>
            <a:noFill/>
          </a:ln>
        </p:spPr>
      </p:pic>
      <p:sp>
        <p:nvSpPr>
          <p:cNvPr id="136" name="Google Shape;136;p20"/>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37" name="Google Shape;137;p20"/>
          <p:cNvPicPr preferRelativeResize="0"/>
          <p:nvPr/>
        </p:nvPicPr>
        <p:blipFill rotWithShape="1">
          <a:blip r:embed="rId4">
            <a:alphaModFix/>
          </a:blip>
          <a:srcRect b="26275" l="29506" r="24054" t="23714"/>
          <a:stretch/>
        </p:blipFill>
        <p:spPr>
          <a:xfrm>
            <a:off x="7923024" y="168001"/>
            <a:ext cx="256200" cy="134500"/>
          </a:xfrm>
          <a:prstGeom prst="rect">
            <a:avLst/>
          </a:prstGeom>
          <a:noFill/>
          <a:ln>
            <a:noFill/>
          </a:ln>
        </p:spPr>
      </p:pic>
      <p:pic>
        <p:nvPicPr>
          <p:cNvPr id="138" name="Google Shape;138;p20"/>
          <p:cNvPicPr preferRelativeResize="0"/>
          <p:nvPr/>
        </p:nvPicPr>
        <p:blipFill rotWithShape="1">
          <a:blip r:embed="rId5">
            <a:alphaModFix/>
          </a:blip>
          <a:srcRect b="29118" l="0" r="0" t="35162"/>
          <a:stretch/>
        </p:blipFill>
        <p:spPr>
          <a:xfrm>
            <a:off x="8296882" y="168003"/>
            <a:ext cx="632424" cy="22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Rockwell"/>
              <a:buNone/>
            </a:pPr>
            <a:r>
              <a:rPr lang="es"/>
              <a:t>SALES PER WEEK AND CITY</a:t>
            </a:r>
            <a:endParaRPr/>
          </a:p>
        </p:txBody>
      </p:sp>
      <p:pic>
        <p:nvPicPr>
          <p:cNvPr id="144" name="Google Shape;144;p21"/>
          <p:cNvPicPr preferRelativeResize="0"/>
          <p:nvPr/>
        </p:nvPicPr>
        <p:blipFill rotWithShape="1">
          <a:blip r:embed="rId3">
            <a:alphaModFix/>
          </a:blip>
          <a:srcRect b="11898" l="538" r="6645" t="1752"/>
          <a:stretch/>
        </p:blipFill>
        <p:spPr>
          <a:xfrm>
            <a:off x="311700" y="1495424"/>
            <a:ext cx="5867401" cy="2762251"/>
          </a:xfrm>
          <a:prstGeom prst="rect">
            <a:avLst/>
          </a:prstGeom>
          <a:noFill/>
          <a:ln>
            <a:noFill/>
          </a:ln>
        </p:spPr>
      </p:pic>
      <p:sp>
        <p:nvSpPr>
          <p:cNvPr id="145" name="Google Shape;145;p21"/>
          <p:cNvSpPr txBox="1"/>
          <p:nvPr>
            <p:ph idx="1" type="body"/>
          </p:nvPr>
        </p:nvSpPr>
        <p:spPr>
          <a:xfrm>
            <a:off x="6410325" y="1576447"/>
            <a:ext cx="2340300" cy="232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s" sz="1600">
                <a:solidFill>
                  <a:srgbClr val="000000"/>
                </a:solidFill>
              </a:rPr>
              <a:t>The time series show that cities located in Valle del Cauca are the main market of Teaté</a:t>
            </a:r>
            <a:br>
              <a:rPr lang="es" sz="1600">
                <a:solidFill>
                  <a:srgbClr val="000000"/>
                </a:solidFill>
              </a:rPr>
            </a:br>
            <a:br>
              <a:rPr lang="es" sz="1600">
                <a:solidFill>
                  <a:srgbClr val="000000"/>
                </a:solidFill>
              </a:rPr>
            </a:br>
            <a:endParaRPr sz="1600">
              <a:solidFill>
                <a:srgbClr val="000000"/>
              </a:solidFill>
            </a:endParaRPr>
          </a:p>
        </p:txBody>
      </p:sp>
      <p:sp>
        <p:nvSpPr>
          <p:cNvPr id="146" name="Google Shape;146;p21"/>
          <p:cNvSpPr txBox="1"/>
          <p:nvPr>
            <p:ph idx="4294967295" type="subTitle"/>
          </p:nvPr>
        </p:nvSpPr>
        <p:spPr>
          <a:xfrm>
            <a:off x="7181900" y="122310"/>
            <a:ext cx="1844400" cy="22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600"/>
              </a:spcAft>
              <a:buSzPts val="2800"/>
              <a:buNone/>
            </a:pPr>
            <a:r>
              <a:rPr lang="es" sz="600"/>
              <a:t>DS4A team 77</a:t>
            </a:r>
            <a:endParaRPr sz="600"/>
          </a:p>
        </p:txBody>
      </p:sp>
      <p:pic>
        <p:nvPicPr>
          <p:cNvPr id="147" name="Google Shape;147;p21"/>
          <p:cNvPicPr preferRelativeResize="0"/>
          <p:nvPr/>
        </p:nvPicPr>
        <p:blipFill rotWithShape="1">
          <a:blip r:embed="rId4">
            <a:alphaModFix/>
          </a:blip>
          <a:srcRect b="26275" l="29506" r="24054" t="23714"/>
          <a:stretch/>
        </p:blipFill>
        <p:spPr>
          <a:xfrm>
            <a:off x="7923024" y="168001"/>
            <a:ext cx="256200" cy="134500"/>
          </a:xfrm>
          <a:prstGeom prst="rect">
            <a:avLst/>
          </a:prstGeom>
          <a:noFill/>
          <a:ln>
            <a:noFill/>
          </a:ln>
        </p:spPr>
      </p:pic>
      <p:pic>
        <p:nvPicPr>
          <p:cNvPr id="148" name="Google Shape;148;p21"/>
          <p:cNvPicPr preferRelativeResize="0"/>
          <p:nvPr/>
        </p:nvPicPr>
        <p:blipFill rotWithShape="1">
          <a:blip r:embed="rId5">
            <a:alphaModFix/>
          </a:blip>
          <a:srcRect b="29118" l="0" r="0" t="35162"/>
          <a:stretch/>
        </p:blipFill>
        <p:spPr>
          <a:xfrm>
            <a:off x="8296882" y="168003"/>
            <a:ext cx="632424" cy="22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