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28"/>
  </p:notes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78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23" autoAdjust="0"/>
  </p:normalViewPr>
  <p:slideViewPr>
    <p:cSldViewPr snapToGrid="0">
      <p:cViewPr varScale="1">
        <p:scale>
          <a:sx n="75" d="100"/>
          <a:sy n="75" d="100"/>
        </p:scale>
        <p:origin x="9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501A3-766E-4029-A16A-1BAF140C450E}" type="datetimeFigureOut">
              <a:rPr lang="it-IT" smtClean="0"/>
              <a:t>20/07/2025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51BEC-A994-4861-B748-046B76E7DE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986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✅ Pros</a:t>
            </a:r>
          </a:p>
          <a:p>
            <a:r>
              <a:rPr lang="en-US" b="1" dirty="0"/>
              <a:t>Reusability</a:t>
            </a:r>
            <a:r>
              <a:rPr lang="en-US" dirty="0"/>
              <a:t>: Common logic and properties are centralized in the Tracker class, reducing code duplication across different tracker types.</a:t>
            </a:r>
          </a:p>
          <a:p>
            <a:r>
              <a:rPr lang="en-US" b="1" dirty="0"/>
              <a:t>Maintainability</a:t>
            </a:r>
            <a:r>
              <a:rPr lang="en-US" dirty="0"/>
              <a:t>: Changes to shared logic only need to be made in the Tracker class, simplifying updates and bug fixes.</a:t>
            </a:r>
          </a:p>
          <a:p>
            <a:r>
              <a:rPr lang="en-US" b="1" dirty="0"/>
              <a:t>❌ Cons</a:t>
            </a:r>
          </a:p>
          <a:p>
            <a:r>
              <a:rPr lang="en-US" b="1" dirty="0"/>
              <a:t>Increasing complexity</a:t>
            </a:r>
            <a:r>
              <a:rPr lang="en-US" dirty="0"/>
              <a:t>: As more tracker types are added, the base Tracker class may become too generic or overly abstract, making it harder to manage.</a:t>
            </a:r>
          </a:p>
          <a:p>
            <a:r>
              <a:rPr lang="en-US" b="1" dirty="0"/>
              <a:t>Tight coupling</a:t>
            </a:r>
            <a:r>
              <a:rPr lang="en-US" dirty="0"/>
              <a:t>: Subclasses are tightly dependent on the Tracker superclass. Changes to the base class can inadvertently break the subclasses.</a:t>
            </a:r>
          </a:p>
          <a:p>
            <a:r>
              <a:rPr lang="en-US" b="1" dirty="0"/>
              <a:t>Limited scalability</a:t>
            </a:r>
            <a:r>
              <a:rPr lang="en-US" dirty="0"/>
              <a:t>: Extending the application with new tracker features or behaviors may be constrained by the existing class hierarchy.</a:t>
            </a:r>
          </a:p>
          <a:p>
            <a:r>
              <a:rPr lang="en-US" b="1" dirty="0"/>
              <a:t>Low availability</a:t>
            </a:r>
            <a:r>
              <a:rPr lang="en-US" dirty="0"/>
              <a:t>: If the Tracker class needs to be modified or refactored, all dependent services may become temporarily unavailable or unstable.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51BEC-A994-4861-B748-046B76E7DED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0621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✅ Pros</a:t>
            </a:r>
          </a:p>
          <a:p>
            <a:r>
              <a:rPr lang="en-US" b="1" dirty="0"/>
              <a:t>High Modularity</a:t>
            </a:r>
            <a:r>
              <a:rPr lang="en-US" dirty="0"/>
              <a:t>: Each service is fully independent, with its own logic and responsibilities.</a:t>
            </a:r>
          </a:p>
          <a:p>
            <a:r>
              <a:rPr lang="en-US" b="1" dirty="0"/>
              <a:t>High Availability</a:t>
            </a:r>
            <a:r>
              <a:rPr lang="en-US" dirty="0"/>
              <a:t>: Changes or maintenance can be performed on a single service without shutting down the entire system.</a:t>
            </a:r>
          </a:p>
          <a:p>
            <a:r>
              <a:rPr lang="en-US" b="1" dirty="0"/>
              <a:t>High Scalability</a:t>
            </a:r>
            <a:r>
              <a:rPr lang="en-US" dirty="0"/>
              <a:t>: New features or services can be added easily without modifying the existing architecture.</a:t>
            </a:r>
          </a:p>
          <a:p>
            <a:r>
              <a:rPr lang="en-US" b="1" dirty="0"/>
              <a:t>Loose Coupling</a:t>
            </a:r>
            <a:r>
              <a:rPr lang="en-US" dirty="0"/>
              <a:t>: Services are loosely connected and interact only through well-defined web interfaces (e.g., REST or messaging protocols).</a:t>
            </a:r>
          </a:p>
          <a:p>
            <a:r>
              <a:rPr lang="en-US" b="1" dirty="0"/>
              <a:t>❌ Cons</a:t>
            </a:r>
          </a:p>
          <a:p>
            <a:r>
              <a:rPr lang="en-US" b="1" dirty="0"/>
              <a:t>Low Reusability</a:t>
            </a:r>
            <a:r>
              <a:rPr lang="en-US" dirty="0"/>
              <a:t>: Common logic may be duplicated across multiple services, increasing redundancy.</a:t>
            </a:r>
          </a:p>
          <a:p>
            <a:r>
              <a:rPr lang="en-US" b="1" dirty="0"/>
              <a:t>Lower Maintainability</a:t>
            </a:r>
            <a:r>
              <a:rPr lang="en-US" dirty="0"/>
              <a:t>: If shared logic needs to be updated, changes must be applied to each tracker individually, which can be time-consuming and error-prone.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51BEC-A994-4861-B748-046B76E7DED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0027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479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829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992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8942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3777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1612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335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1928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127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0130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8474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BA835-12AC-4E8F-955A-EA3F4DE2791F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4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Persona che scrive su un taccuino">
            <a:extLst>
              <a:ext uri="{FF2B5EF4-FFF2-40B4-BE49-F238E27FC236}">
                <a16:creationId xmlns:a16="http://schemas.microsoft.com/office/drawing/2014/main" id="{3D278ABA-765F-5CF4-8EAB-DE46EB3D01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07"/>
          <a:stretch>
            <a:fillRect/>
          </a:stretch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D07A71-B47F-2DFA-E4E3-FA023FF7C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it-IT" sz="4800"/>
              <a:t>Tracker Application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2F6257A-D9D4-2401-2B55-7A576E643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it-IT" sz="1900"/>
              <a:t>Final Project for the Service-Oriented Software Engineering Course </a:t>
            </a:r>
          </a:p>
          <a:p>
            <a:pPr algn="l"/>
            <a:r>
              <a:rPr lang="it-IT" sz="1900"/>
              <a:t>Group 3 (Al-Bustani, Caradio, Juha)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926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84D1D-EBF8-BBEC-98DD-F7A023574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BB5CF84-18C6-3FE3-B685-FD4B49D3EF0D}"/>
              </a:ext>
            </a:extLst>
          </p:cNvPr>
          <p:cNvSpPr txBox="1">
            <a:spLocks/>
          </p:cNvSpPr>
          <p:nvPr/>
        </p:nvSpPr>
        <p:spPr>
          <a:xfrm>
            <a:off x="335342" y="94560"/>
            <a:ext cx="10515600" cy="108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accent2"/>
                </a:solidFill>
              </a:rPr>
              <a:t>Services</a:t>
            </a:r>
            <a:br>
              <a:rPr lang="it-IT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 sz="2200" dirty="0">
                <a:solidFill>
                  <a:schemeClr val="accent2">
                    <a:lumMod val="75000"/>
                  </a:schemeClr>
                </a:solidFill>
              </a:rPr>
              <a:t>Rate My Day Tracker 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14533B8E-5A21-36F9-BCAE-5FC3527DEBBC}"/>
              </a:ext>
            </a:extLst>
          </p:cNvPr>
          <p:cNvCxnSpPr>
            <a:cxnSpLocks/>
          </p:cNvCxnSpPr>
          <p:nvPr/>
        </p:nvCxnSpPr>
        <p:spPr>
          <a:xfrm>
            <a:off x="335342" y="1288805"/>
            <a:ext cx="1152137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AAC23E-19B6-FCB1-9B8E-5369BBA183D8}"/>
              </a:ext>
            </a:extLst>
          </p:cNvPr>
          <p:cNvSpPr txBox="1"/>
          <p:nvPr/>
        </p:nvSpPr>
        <p:spPr>
          <a:xfrm>
            <a:off x="5593142" y="2084434"/>
            <a:ext cx="65227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Tracks the </a:t>
            </a:r>
            <a:r>
              <a:rPr lang="en-US" sz="2000" b="1" dirty="0"/>
              <a:t>user's daily self-assessed rating</a:t>
            </a:r>
            <a:r>
              <a:rPr lang="en-US" sz="2000" dirty="0"/>
              <a:t>, on a scale from </a:t>
            </a:r>
            <a:r>
              <a:rPr lang="en-US" sz="2000" b="1" dirty="0"/>
              <a:t>1 to 5 stars</a:t>
            </a:r>
            <a:endParaRPr lang="it-IT" sz="20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/>
              <a:t>Provider: </a:t>
            </a:r>
            <a:r>
              <a:rPr lang="it-IT" sz="2000" dirty="0" err="1"/>
              <a:t>expose</a:t>
            </a:r>
            <a:r>
              <a:rPr lang="it-IT" sz="2000" dirty="0"/>
              <a:t> endpoints to </a:t>
            </a:r>
            <a:r>
              <a:rPr lang="it-IT" sz="2000" dirty="0" err="1"/>
              <a:t>other</a:t>
            </a:r>
            <a:r>
              <a:rPr lang="it-IT" sz="2000" dirty="0"/>
              <a:t> services or clients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 err="1"/>
              <a:t>RESTful</a:t>
            </a:r>
            <a:r>
              <a:rPr lang="it-IT" sz="2000" dirty="0"/>
              <a:t> API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/>
              <a:t>Apache CXF for REST service </a:t>
            </a:r>
            <a:r>
              <a:rPr lang="it-IT" sz="2000" dirty="0" err="1"/>
              <a:t>implementation</a:t>
            </a:r>
            <a:endParaRPr lang="it-IT" sz="20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/>
              <a:t>Java-</a:t>
            </a:r>
            <a:r>
              <a:rPr lang="it-IT" sz="2000" dirty="0" err="1"/>
              <a:t>based</a:t>
            </a:r>
            <a:r>
              <a:rPr lang="it-IT" sz="2000" dirty="0"/>
              <a:t>, </a:t>
            </a:r>
            <a:r>
              <a:rPr lang="it-IT" sz="2000" dirty="0" err="1"/>
              <a:t>packaged</a:t>
            </a:r>
            <a:r>
              <a:rPr lang="it-IT" sz="2000" dirty="0"/>
              <a:t> and </a:t>
            </a:r>
            <a:r>
              <a:rPr lang="it-IT" sz="2000" dirty="0" err="1"/>
              <a:t>deployed</a:t>
            </a:r>
            <a:r>
              <a:rPr lang="it-IT" sz="2000" dirty="0"/>
              <a:t> via Maven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Supports the following operations: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-    print(): Returns the </a:t>
            </a:r>
            <a:r>
              <a:rPr lang="en-US" sz="2000" b="1" dirty="0"/>
              <a:t>entire history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-    add(int a):  Adds the </a:t>
            </a:r>
            <a:r>
              <a:rPr lang="en-US" sz="2000" b="1" dirty="0"/>
              <a:t>today’s </a:t>
            </a:r>
            <a:r>
              <a:rPr lang="en-US" sz="2000" dirty="0"/>
              <a:t>days rating</a:t>
            </a:r>
            <a:endParaRPr lang="it-IT" sz="2000" b="1" dirty="0"/>
          </a:p>
          <a:p>
            <a:pPr>
              <a:lnSpc>
                <a:spcPct val="100000"/>
              </a:lnSpc>
            </a:pPr>
            <a:r>
              <a:rPr lang="it-IT" sz="2000" dirty="0"/>
              <a:t>-    </a:t>
            </a:r>
            <a:r>
              <a:rPr lang="it-IT" sz="2000" dirty="0" err="1"/>
              <a:t>lastValues</a:t>
            </a:r>
            <a:r>
              <a:rPr lang="it-IT" sz="2000" dirty="0"/>
              <a:t>() </a:t>
            </a:r>
            <a:r>
              <a:rPr lang="en-US" sz="2000" dirty="0"/>
              <a:t>Returns the </a:t>
            </a:r>
            <a:r>
              <a:rPr lang="en-US" sz="2000" b="1" dirty="0"/>
              <a:t>ratings of the last 7 days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     excluding today</a:t>
            </a:r>
            <a:endParaRPr lang="it-IT" sz="2000" dirty="0"/>
          </a:p>
        </p:txBody>
      </p:sp>
      <p:pic>
        <p:nvPicPr>
          <p:cNvPr id="8" name="Segnaposto contenuto 7" descr="Immagine che contiene testo, schermata, diagramma, calligrafia&#10;&#10;Il contenuto generato dall'IA potrebbe non essere corretto.">
            <a:extLst>
              <a:ext uri="{FF2B5EF4-FFF2-40B4-BE49-F238E27FC236}">
                <a16:creationId xmlns:a16="http://schemas.microsoft.com/office/drawing/2014/main" id="{CF34110F-5A68-3E37-23EA-1ED615DE9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8" y="1801591"/>
            <a:ext cx="5517004" cy="4351338"/>
          </a:xfrm>
        </p:spPr>
      </p:pic>
    </p:spTree>
    <p:extLst>
      <p:ext uri="{BB962C8B-B14F-4D97-AF65-F5344CB8AC3E}">
        <p14:creationId xmlns:p14="http://schemas.microsoft.com/office/powerpoint/2010/main" val="1145569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C65CC-7420-EE29-9FD4-321AB499B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3D5020EF-E51D-7A66-F2C5-4284E13EE110}"/>
              </a:ext>
            </a:extLst>
          </p:cNvPr>
          <p:cNvSpPr txBox="1">
            <a:spLocks/>
          </p:cNvSpPr>
          <p:nvPr/>
        </p:nvSpPr>
        <p:spPr>
          <a:xfrm>
            <a:off x="413973" y="0"/>
            <a:ext cx="10515600" cy="108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accent2"/>
                </a:solidFill>
              </a:rPr>
              <a:t>Services</a:t>
            </a:r>
            <a:br>
              <a:rPr lang="it-IT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 sz="2200" dirty="0">
                <a:solidFill>
                  <a:schemeClr val="accent2">
                    <a:lumMod val="75000"/>
                  </a:schemeClr>
                </a:solidFill>
              </a:rPr>
              <a:t>Umor Tracker 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17D4EF06-3D63-EAD1-E80D-E627710059EC}"/>
              </a:ext>
            </a:extLst>
          </p:cNvPr>
          <p:cNvCxnSpPr>
            <a:cxnSpLocks/>
          </p:cNvCxnSpPr>
          <p:nvPr/>
        </p:nvCxnSpPr>
        <p:spPr>
          <a:xfrm>
            <a:off x="137160" y="1192092"/>
            <a:ext cx="107924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011BB97-E412-C6ED-D67D-675979D91C40}"/>
              </a:ext>
            </a:extLst>
          </p:cNvPr>
          <p:cNvSpPr txBox="1"/>
          <p:nvPr/>
        </p:nvSpPr>
        <p:spPr>
          <a:xfrm>
            <a:off x="7010400" y="1711144"/>
            <a:ext cx="51816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Tracks the </a:t>
            </a:r>
            <a:r>
              <a:rPr lang="en-US" sz="2000" b="1" dirty="0"/>
              <a:t>user's self-reported mood</a:t>
            </a:r>
            <a:r>
              <a:rPr lang="en-US" sz="2000" dirty="0"/>
              <a:t>, recorded once per day.</a:t>
            </a:r>
            <a:endParaRPr lang="it-IT" sz="20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/>
              <a:t>Provider: </a:t>
            </a:r>
            <a:r>
              <a:rPr lang="it-IT" sz="2000" dirty="0" err="1"/>
              <a:t>expose</a:t>
            </a:r>
            <a:r>
              <a:rPr lang="it-IT" sz="2000" dirty="0"/>
              <a:t> endpoints to </a:t>
            </a:r>
            <a:r>
              <a:rPr lang="it-IT" sz="2000" dirty="0" err="1"/>
              <a:t>other</a:t>
            </a:r>
            <a:r>
              <a:rPr lang="it-IT" sz="2000" dirty="0"/>
              <a:t> services or clients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/>
              <a:t>SOAP API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/>
              <a:t>Apache CXF for SOAP service </a:t>
            </a:r>
            <a:r>
              <a:rPr lang="it-IT" sz="2000" dirty="0" err="1"/>
              <a:t>implementation</a:t>
            </a:r>
            <a:endParaRPr lang="it-IT" sz="20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/>
              <a:t>Java-</a:t>
            </a:r>
            <a:r>
              <a:rPr lang="it-IT" sz="2000" dirty="0" err="1"/>
              <a:t>based</a:t>
            </a:r>
            <a:r>
              <a:rPr lang="it-IT" sz="2000" dirty="0"/>
              <a:t>, </a:t>
            </a:r>
            <a:r>
              <a:rPr lang="it-IT" sz="2000" dirty="0" err="1"/>
              <a:t>packaged</a:t>
            </a:r>
            <a:r>
              <a:rPr lang="it-IT" sz="2000" dirty="0"/>
              <a:t> and </a:t>
            </a:r>
            <a:r>
              <a:rPr lang="it-IT" sz="2000" dirty="0" err="1"/>
              <a:t>deployed</a:t>
            </a:r>
            <a:r>
              <a:rPr lang="it-IT" sz="2000" dirty="0"/>
              <a:t> via Maven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Supports the following operations: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-    print(): Returns the </a:t>
            </a:r>
            <a:r>
              <a:rPr lang="en-US" sz="2000" b="1" dirty="0"/>
              <a:t>entire history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-    add(int a):  Adds the value of the user’s</a:t>
            </a:r>
            <a:br>
              <a:rPr lang="en-US" sz="2000" dirty="0"/>
            </a:br>
            <a:r>
              <a:rPr lang="en-US" sz="2000" dirty="0"/>
              <a:t>      mood </a:t>
            </a:r>
            <a:r>
              <a:rPr lang="en-US" sz="2000" b="1" dirty="0"/>
              <a:t>today</a:t>
            </a:r>
            <a:endParaRPr lang="it-IT" sz="2000" b="1" dirty="0"/>
          </a:p>
          <a:p>
            <a:pPr>
              <a:lnSpc>
                <a:spcPct val="100000"/>
              </a:lnSpc>
            </a:pPr>
            <a:r>
              <a:rPr lang="it-IT" sz="2000" dirty="0"/>
              <a:t>-    </a:t>
            </a:r>
            <a:r>
              <a:rPr lang="it-IT" sz="2000" dirty="0" err="1"/>
              <a:t>lastValues</a:t>
            </a:r>
            <a:r>
              <a:rPr lang="it-IT" sz="2000" dirty="0"/>
              <a:t>() </a:t>
            </a:r>
            <a:r>
              <a:rPr lang="en-US" sz="2000" dirty="0"/>
              <a:t>Returns the </a:t>
            </a:r>
            <a:r>
              <a:rPr lang="en-US" sz="2000" b="1" dirty="0"/>
              <a:t>values of the last 7</a:t>
            </a:r>
            <a:br>
              <a:rPr lang="en-US" sz="2000" b="1" dirty="0"/>
            </a:br>
            <a:r>
              <a:rPr lang="en-US" sz="2000" b="1" dirty="0"/>
              <a:t>     days</a:t>
            </a:r>
            <a:r>
              <a:rPr lang="en-US" sz="2000" dirty="0"/>
              <a:t>, excluding today</a:t>
            </a:r>
            <a:endParaRPr lang="it-IT" sz="2000" dirty="0"/>
          </a:p>
        </p:txBody>
      </p:sp>
      <p:pic>
        <p:nvPicPr>
          <p:cNvPr id="8" name="Segnaposto contenuto 7" descr="Immagine che contiene testo, diagramma, schermata, linea&#10;&#10;Il contenuto generato dall'IA potrebbe non essere corretto.">
            <a:extLst>
              <a:ext uri="{FF2B5EF4-FFF2-40B4-BE49-F238E27FC236}">
                <a16:creationId xmlns:a16="http://schemas.microsoft.com/office/drawing/2014/main" id="{3EB40177-AF1A-C2AC-29AB-EC9860BF0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6551"/>
            <a:ext cx="6847611" cy="3898169"/>
          </a:xfrm>
        </p:spPr>
      </p:pic>
    </p:spTree>
    <p:extLst>
      <p:ext uri="{BB962C8B-B14F-4D97-AF65-F5344CB8AC3E}">
        <p14:creationId xmlns:p14="http://schemas.microsoft.com/office/powerpoint/2010/main" val="1476361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FDC25-AEE5-F8B7-C656-E1196AEA1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BEB794E-407D-FF7A-52B8-E2326CF8CFF2}"/>
              </a:ext>
            </a:extLst>
          </p:cNvPr>
          <p:cNvSpPr txBox="1">
            <a:spLocks/>
          </p:cNvSpPr>
          <p:nvPr/>
        </p:nvSpPr>
        <p:spPr>
          <a:xfrm>
            <a:off x="699793" y="83673"/>
            <a:ext cx="10515600" cy="108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accent2"/>
                </a:solidFill>
              </a:rPr>
              <a:t>Services</a:t>
            </a:r>
            <a:br>
              <a:rPr lang="it-IT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 sz="2200" dirty="0" err="1">
                <a:solidFill>
                  <a:schemeClr val="accent2">
                    <a:lumMod val="75000"/>
                  </a:schemeClr>
                </a:solidFill>
              </a:rPr>
              <a:t>Weather</a:t>
            </a:r>
            <a:r>
              <a:rPr lang="it-IT" sz="2200" dirty="0">
                <a:solidFill>
                  <a:schemeClr val="accent2">
                    <a:lumMod val="75000"/>
                  </a:schemeClr>
                </a:solidFill>
              </a:rPr>
              <a:t> Tracker 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20F3AA62-890F-595E-3056-A1F27E10FC96}"/>
              </a:ext>
            </a:extLst>
          </p:cNvPr>
          <p:cNvCxnSpPr>
            <a:cxnSpLocks/>
          </p:cNvCxnSpPr>
          <p:nvPr/>
        </p:nvCxnSpPr>
        <p:spPr>
          <a:xfrm>
            <a:off x="275543" y="1161495"/>
            <a:ext cx="107924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5922519-EEE9-3037-10A7-C074DD652F18}"/>
              </a:ext>
            </a:extLst>
          </p:cNvPr>
          <p:cNvSpPr txBox="1"/>
          <p:nvPr/>
        </p:nvSpPr>
        <p:spPr>
          <a:xfrm>
            <a:off x="5840347" y="2084434"/>
            <a:ext cx="65227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Tracks the </a:t>
            </a:r>
            <a:r>
              <a:rPr lang="en-US" sz="2000" b="1" dirty="0"/>
              <a:t>daily weather values</a:t>
            </a:r>
            <a:r>
              <a:rPr lang="en-US" sz="2000" dirty="0"/>
              <a:t> reported by the user.</a:t>
            </a:r>
          </a:p>
          <a:p>
            <a:endParaRPr lang="it-IT" sz="20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/>
              <a:t>Provider: </a:t>
            </a:r>
            <a:r>
              <a:rPr lang="it-IT" sz="2000" dirty="0" err="1"/>
              <a:t>expose</a:t>
            </a:r>
            <a:r>
              <a:rPr lang="it-IT" sz="2000" dirty="0"/>
              <a:t> endpoints to </a:t>
            </a:r>
            <a:r>
              <a:rPr lang="it-IT" sz="2000" dirty="0" err="1"/>
              <a:t>other</a:t>
            </a:r>
            <a:r>
              <a:rPr lang="it-IT" sz="2000" dirty="0"/>
              <a:t> services or clients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 err="1"/>
              <a:t>RESTful</a:t>
            </a:r>
            <a:r>
              <a:rPr lang="it-IT" sz="2000" dirty="0"/>
              <a:t> API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/>
              <a:t>Spring Boot for REST service </a:t>
            </a:r>
            <a:r>
              <a:rPr lang="it-IT" sz="2000" dirty="0" err="1"/>
              <a:t>implementation</a:t>
            </a:r>
            <a:r>
              <a:rPr lang="it-IT" sz="2000" dirty="0"/>
              <a:t> (Web)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/>
              <a:t>Java-</a:t>
            </a:r>
            <a:r>
              <a:rPr lang="it-IT" sz="2000" dirty="0" err="1"/>
              <a:t>based</a:t>
            </a:r>
            <a:r>
              <a:rPr lang="it-IT" sz="2000" dirty="0"/>
              <a:t>, </a:t>
            </a:r>
            <a:r>
              <a:rPr lang="it-IT" sz="2000" dirty="0" err="1"/>
              <a:t>packaged</a:t>
            </a:r>
            <a:r>
              <a:rPr lang="it-IT" sz="2000" dirty="0"/>
              <a:t> and </a:t>
            </a:r>
            <a:r>
              <a:rPr lang="it-IT" sz="2000" dirty="0" err="1"/>
              <a:t>deployed</a:t>
            </a:r>
            <a:r>
              <a:rPr lang="it-IT" sz="2000" dirty="0"/>
              <a:t> via Maven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Supports the following operations: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-    print(): Returns the </a:t>
            </a:r>
            <a:r>
              <a:rPr lang="en-US" sz="2000" b="1" dirty="0"/>
              <a:t>entire history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-    add(int a):  Adds the </a:t>
            </a:r>
            <a:r>
              <a:rPr lang="en-US" sz="2000" b="1" dirty="0"/>
              <a:t>today’s</a:t>
            </a:r>
            <a:r>
              <a:rPr lang="en-US" sz="2000" dirty="0"/>
              <a:t> weather value</a:t>
            </a:r>
            <a:endParaRPr lang="it-IT" sz="2000" b="1" dirty="0"/>
          </a:p>
          <a:p>
            <a:pPr>
              <a:lnSpc>
                <a:spcPct val="100000"/>
              </a:lnSpc>
            </a:pPr>
            <a:r>
              <a:rPr lang="it-IT" sz="2000" dirty="0"/>
              <a:t>-    </a:t>
            </a:r>
            <a:r>
              <a:rPr lang="it-IT" sz="2000" dirty="0" err="1"/>
              <a:t>lastValues</a:t>
            </a:r>
            <a:r>
              <a:rPr lang="it-IT" sz="2000" dirty="0"/>
              <a:t>() </a:t>
            </a:r>
            <a:r>
              <a:rPr lang="en-US" sz="2000" dirty="0"/>
              <a:t>Returns the </a:t>
            </a:r>
            <a:r>
              <a:rPr lang="en-US" sz="2000" b="1" dirty="0"/>
              <a:t>values of the last 7 days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     excluding today</a:t>
            </a:r>
            <a:endParaRPr lang="it-IT" sz="2000" dirty="0"/>
          </a:p>
        </p:txBody>
      </p:sp>
      <p:pic>
        <p:nvPicPr>
          <p:cNvPr id="13" name="Segnaposto contenuto 12" descr="Immagine che contiene testo, schermata, diagramma, calligrafia&#10;&#10;Il contenuto generato dall'IA potrebbe non essere corretto.">
            <a:extLst>
              <a:ext uri="{FF2B5EF4-FFF2-40B4-BE49-F238E27FC236}">
                <a16:creationId xmlns:a16="http://schemas.microsoft.com/office/drawing/2014/main" id="{BC1ACF9B-A725-AD0E-D1E2-B56F9F2E1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93" y="1801591"/>
            <a:ext cx="5477057" cy="4351338"/>
          </a:xfrm>
        </p:spPr>
      </p:pic>
    </p:spTree>
    <p:extLst>
      <p:ext uri="{BB962C8B-B14F-4D97-AF65-F5344CB8AC3E}">
        <p14:creationId xmlns:p14="http://schemas.microsoft.com/office/powerpoint/2010/main" val="2628447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C2E5C-A90B-821F-92DA-E381AE579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716ADDA-05C9-EA0F-CF69-EECCA2FBD78A}"/>
              </a:ext>
            </a:extLst>
          </p:cNvPr>
          <p:cNvSpPr txBox="1">
            <a:spLocks/>
          </p:cNvSpPr>
          <p:nvPr/>
        </p:nvSpPr>
        <p:spPr>
          <a:xfrm>
            <a:off x="699793" y="109383"/>
            <a:ext cx="10515600" cy="108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accent2"/>
                </a:solidFill>
              </a:rPr>
              <a:t>Services</a:t>
            </a:r>
            <a:br>
              <a:rPr lang="it-IT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 sz="2200" dirty="0" err="1">
                <a:solidFill>
                  <a:schemeClr val="accent2">
                    <a:lumMod val="75000"/>
                  </a:schemeClr>
                </a:solidFill>
              </a:rPr>
              <a:t>Advice</a:t>
            </a:r>
            <a:r>
              <a:rPr lang="it-IT" sz="2200" dirty="0">
                <a:solidFill>
                  <a:schemeClr val="accent2">
                    <a:lumMod val="75000"/>
                  </a:schemeClr>
                </a:solidFill>
              </a:rPr>
              <a:t> Coffee Tracker 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BE4095DD-16CF-52A2-C579-F099982D4228}"/>
              </a:ext>
            </a:extLst>
          </p:cNvPr>
          <p:cNvCxnSpPr>
            <a:cxnSpLocks/>
          </p:cNvCxnSpPr>
          <p:nvPr/>
        </p:nvCxnSpPr>
        <p:spPr>
          <a:xfrm>
            <a:off x="422980" y="1198880"/>
            <a:ext cx="107924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F96A766-816A-8875-1669-B769A04F6AF8}"/>
              </a:ext>
            </a:extLst>
          </p:cNvPr>
          <p:cNvSpPr txBox="1"/>
          <p:nvPr/>
        </p:nvSpPr>
        <p:spPr>
          <a:xfrm>
            <a:off x="7953627" y="1565692"/>
            <a:ext cx="38230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Provides </a:t>
            </a:r>
            <a:r>
              <a:rPr lang="en-US" sz="2000" b="1" dirty="0"/>
              <a:t>sleep and coffee advice </a:t>
            </a:r>
            <a:r>
              <a:rPr lang="en-US" sz="2000" dirty="0"/>
              <a:t>based on the last 7 days of tracked values.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it-IT" sz="2000" dirty="0"/>
              <a:t>Prosumer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it-IT" sz="2000" dirty="0" err="1"/>
              <a:t>Asynchronous</a:t>
            </a:r>
            <a:r>
              <a:rPr lang="it-IT" sz="2000" dirty="0"/>
              <a:t> call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 err="1"/>
              <a:t>RESTful</a:t>
            </a:r>
            <a:r>
              <a:rPr lang="it-IT" sz="2000" dirty="0"/>
              <a:t> API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/>
              <a:t>Apache CXF for REST 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/>
              <a:t>Java-</a:t>
            </a:r>
            <a:r>
              <a:rPr lang="it-IT" sz="2000" dirty="0" err="1"/>
              <a:t>based</a:t>
            </a:r>
            <a:r>
              <a:rPr lang="it-IT" sz="2000" dirty="0"/>
              <a:t> </a:t>
            </a:r>
            <a:r>
              <a:rPr lang="it-IT" sz="2000" dirty="0" err="1"/>
              <a:t>deployed</a:t>
            </a:r>
            <a:r>
              <a:rPr lang="it-IT" sz="2000" dirty="0"/>
              <a:t> via Maven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Supports the following operation: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- </a:t>
            </a:r>
            <a:r>
              <a:rPr lang="en-US" sz="2000" b="1" dirty="0"/>
              <a:t>advice(): </a:t>
            </a:r>
            <a:r>
              <a:rPr lang="en-US" sz="2000" dirty="0"/>
              <a:t>Print the advice</a:t>
            </a:r>
            <a:endParaRPr lang="it-IT" sz="2000" b="1" dirty="0"/>
          </a:p>
        </p:txBody>
      </p:sp>
      <p:pic>
        <p:nvPicPr>
          <p:cNvPr id="8" name="Segnaposto contenuto 7" descr="Immagine che contiene testo, diagramma, calligrafia, Carattere&#10;&#10;Il contenuto generato dall'IA potrebbe non essere corretto.">
            <a:extLst>
              <a:ext uri="{FF2B5EF4-FFF2-40B4-BE49-F238E27FC236}">
                <a16:creationId xmlns:a16="http://schemas.microsoft.com/office/drawing/2014/main" id="{CE3A3332-EE2F-CE8A-895A-AB9AE1777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" y="1687377"/>
            <a:ext cx="7616977" cy="3483246"/>
          </a:xfrm>
        </p:spPr>
      </p:pic>
    </p:spTree>
    <p:extLst>
      <p:ext uri="{BB962C8B-B14F-4D97-AF65-F5344CB8AC3E}">
        <p14:creationId xmlns:p14="http://schemas.microsoft.com/office/powerpoint/2010/main" val="2022198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9D263-45AC-04AA-EBCE-F47623CFB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966ACF4C-4961-D6B1-5640-285919AFF06C}"/>
              </a:ext>
            </a:extLst>
          </p:cNvPr>
          <p:cNvSpPr txBox="1">
            <a:spLocks/>
          </p:cNvSpPr>
          <p:nvPr/>
        </p:nvSpPr>
        <p:spPr>
          <a:xfrm>
            <a:off x="648993" y="-80285"/>
            <a:ext cx="10515600" cy="108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accent2"/>
                </a:solidFill>
              </a:rPr>
              <a:t>Services</a:t>
            </a:r>
            <a:br>
              <a:rPr lang="it-IT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 sz="2200" dirty="0" err="1">
                <a:solidFill>
                  <a:schemeClr val="accent2">
                    <a:lumMod val="75000"/>
                  </a:schemeClr>
                </a:solidFill>
              </a:rPr>
              <a:t>Advice</a:t>
            </a:r>
            <a:r>
              <a:rPr lang="it-IT" sz="2200" dirty="0">
                <a:solidFill>
                  <a:schemeClr val="accent2">
                    <a:lumMod val="75000"/>
                  </a:schemeClr>
                </a:solidFill>
              </a:rPr>
              <a:t> Mood Tracker 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A4751C2A-AEC6-E807-BF7D-A5F7597F0226}"/>
              </a:ext>
            </a:extLst>
          </p:cNvPr>
          <p:cNvCxnSpPr>
            <a:cxnSpLocks/>
          </p:cNvCxnSpPr>
          <p:nvPr/>
        </p:nvCxnSpPr>
        <p:spPr>
          <a:xfrm>
            <a:off x="293393" y="1221577"/>
            <a:ext cx="107924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CBDEF9C-2274-1564-2945-3EABEF8DDADD}"/>
              </a:ext>
            </a:extLst>
          </p:cNvPr>
          <p:cNvSpPr txBox="1"/>
          <p:nvPr/>
        </p:nvSpPr>
        <p:spPr>
          <a:xfrm>
            <a:off x="8227947" y="1699986"/>
            <a:ext cx="38230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Provides </a:t>
            </a:r>
            <a:r>
              <a:rPr lang="en-US" sz="2000" b="1" dirty="0"/>
              <a:t>sleep and coffee advice </a:t>
            </a:r>
            <a:r>
              <a:rPr lang="en-US" sz="2000" dirty="0"/>
              <a:t>based on the last 7 days of tracked values.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it-IT" sz="2000" dirty="0"/>
              <a:t>Prosumer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it-IT" sz="2000" dirty="0" err="1"/>
              <a:t>Asynchronous</a:t>
            </a:r>
            <a:r>
              <a:rPr lang="it-IT" sz="2000" dirty="0"/>
              <a:t> call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/>
              <a:t>SOAP API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/>
              <a:t>Apache CXF for SOAP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/>
              <a:t>Java-</a:t>
            </a:r>
            <a:r>
              <a:rPr lang="it-IT" sz="2000" dirty="0" err="1"/>
              <a:t>based</a:t>
            </a:r>
            <a:r>
              <a:rPr lang="it-IT" sz="2000" dirty="0"/>
              <a:t> </a:t>
            </a:r>
            <a:r>
              <a:rPr lang="it-IT" sz="2000" dirty="0" err="1"/>
              <a:t>deployed</a:t>
            </a:r>
            <a:r>
              <a:rPr lang="it-IT" sz="2000" dirty="0"/>
              <a:t> via Maven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Supports the following operation: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- </a:t>
            </a:r>
            <a:r>
              <a:rPr lang="en-US" sz="2000" b="1" dirty="0"/>
              <a:t>advice(): </a:t>
            </a:r>
            <a:r>
              <a:rPr lang="en-US" sz="2000" dirty="0"/>
              <a:t>Print the advice</a:t>
            </a:r>
            <a:endParaRPr lang="it-IT" sz="2000" b="1" dirty="0"/>
          </a:p>
        </p:txBody>
      </p:sp>
      <p:pic>
        <p:nvPicPr>
          <p:cNvPr id="7" name="Segnaposto contenuto 6" descr="Immagine che contiene testo, diagramma, linea, schermata&#10;&#10;Il contenuto generato dall'IA potrebbe non essere corretto.">
            <a:extLst>
              <a:ext uri="{FF2B5EF4-FFF2-40B4-BE49-F238E27FC236}">
                <a16:creationId xmlns:a16="http://schemas.microsoft.com/office/drawing/2014/main" id="{239C0CBF-747A-BDA8-BC58-8DFB1466B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6" y="1786852"/>
            <a:ext cx="7905156" cy="3492976"/>
          </a:xfrm>
        </p:spPr>
      </p:pic>
    </p:spTree>
    <p:extLst>
      <p:ext uri="{BB962C8B-B14F-4D97-AF65-F5344CB8AC3E}">
        <p14:creationId xmlns:p14="http://schemas.microsoft.com/office/powerpoint/2010/main" val="1738451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BE9FE-2EE1-E786-7A73-9F8EB2E89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EC60395-D263-050E-AC73-D773C691B377}"/>
              </a:ext>
            </a:extLst>
          </p:cNvPr>
          <p:cNvSpPr txBox="1">
            <a:spLocks/>
          </p:cNvSpPr>
          <p:nvPr/>
        </p:nvSpPr>
        <p:spPr>
          <a:xfrm>
            <a:off x="699793" y="174397"/>
            <a:ext cx="10515600" cy="108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accent2"/>
                </a:solidFill>
              </a:rPr>
              <a:t>Services</a:t>
            </a:r>
            <a:br>
              <a:rPr lang="it-IT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 sz="2200" dirty="0">
                <a:solidFill>
                  <a:schemeClr val="accent2">
                    <a:lumMod val="75000"/>
                  </a:schemeClr>
                </a:solidFill>
              </a:rPr>
              <a:t>Data Analysis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D6815C13-7041-F147-9633-0840B992161A}"/>
              </a:ext>
            </a:extLst>
          </p:cNvPr>
          <p:cNvCxnSpPr>
            <a:cxnSpLocks/>
          </p:cNvCxnSpPr>
          <p:nvPr/>
        </p:nvCxnSpPr>
        <p:spPr>
          <a:xfrm>
            <a:off x="561386" y="1262379"/>
            <a:ext cx="107924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951865A-6E04-4D70-D0DF-43F5D8CAA26D}"/>
              </a:ext>
            </a:extLst>
          </p:cNvPr>
          <p:cNvSpPr txBox="1"/>
          <p:nvPr/>
        </p:nvSpPr>
        <p:spPr>
          <a:xfrm>
            <a:off x="7807554" y="1653050"/>
            <a:ext cx="438444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Provides </a:t>
            </a:r>
            <a:r>
              <a:rPr lang="en-US" sz="2000" b="1" dirty="0"/>
              <a:t>basic analysis </a:t>
            </a:r>
            <a:r>
              <a:rPr lang="en-US" sz="2000" dirty="0"/>
              <a:t>(sum, mean, min and max) for different trackers.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-    </a:t>
            </a:r>
            <a:r>
              <a:rPr lang="it-IT" sz="2000" dirty="0"/>
              <a:t>Prosumer</a:t>
            </a:r>
          </a:p>
          <a:p>
            <a:pPr>
              <a:lnSpc>
                <a:spcPct val="100000"/>
              </a:lnSpc>
            </a:pPr>
            <a:r>
              <a:rPr lang="it-IT" sz="2000" dirty="0"/>
              <a:t>-    </a:t>
            </a:r>
            <a:r>
              <a:rPr lang="it-IT" sz="2000" dirty="0" err="1"/>
              <a:t>Asynchronous</a:t>
            </a:r>
            <a:r>
              <a:rPr lang="it-IT" sz="2000" dirty="0"/>
              <a:t> call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/>
              <a:t>REST API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/>
              <a:t>Apache CXF for REST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/>
              <a:t>Java-</a:t>
            </a:r>
            <a:r>
              <a:rPr lang="it-IT" sz="2000" dirty="0" err="1"/>
              <a:t>based</a:t>
            </a:r>
            <a:r>
              <a:rPr lang="it-IT" sz="2000" dirty="0"/>
              <a:t> </a:t>
            </a:r>
            <a:r>
              <a:rPr lang="it-IT" sz="2000" dirty="0" err="1"/>
              <a:t>deployed</a:t>
            </a:r>
            <a:r>
              <a:rPr lang="it-IT" sz="2000" dirty="0"/>
              <a:t> via Maven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Supports the following operation: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2000" b="1" dirty="0" err="1"/>
              <a:t>humorData</a:t>
            </a:r>
            <a:r>
              <a:rPr lang="en-US" sz="2000" b="1" dirty="0"/>
              <a:t>(): </a:t>
            </a:r>
            <a:r>
              <a:rPr lang="en-US" sz="2000" dirty="0"/>
              <a:t>Returns analysis of humor tracker data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2000" b="1" dirty="0" err="1"/>
              <a:t>sleepData</a:t>
            </a:r>
            <a:r>
              <a:rPr lang="en-US" sz="2000" b="1" dirty="0"/>
              <a:t>(): </a:t>
            </a:r>
            <a:r>
              <a:rPr lang="en-US" sz="2000" dirty="0"/>
              <a:t>Returns analysis of sleep tracker data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2000" b="1" dirty="0" err="1"/>
              <a:t>coffeeData</a:t>
            </a:r>
            <a:r>
              <a:rPr lang="en-US" sz="2000" b="1" dirty="0"/>
              <a:t>(): </a:t>
            </a:r>
            <a:r>
              <a:rPr lang="en-US" sz="2000" dirty="0"/>
              <a:t>Returns analysis of coffee tracker data</a:t>
            </a:r>
            <a:endParaRPr lang="it-IT" sz="2000" b="1" dirty="0"/>
          </a:p>
        </p:txBody>
      </p:sp>
      <p:pic>
        <p:nvPicPr>
          <p:cNvPr id="8" name="Segnaposto contenuto 7" descr="Immagine che contiene testo, diagramma, calligrafia, Carattere&#10;&#10;Il contenuto generato dall'IA potrebbe non essere corretto.">
            <a:extLst>
              <a:ext uri="{FF2B5EF4-FFF2-40B4-BE49-F238E27FC236}">
                <a16:creationId xmlns:a16="http://schemas.microsoft.com/office/drawing/2014/main" id="{4A7C1FF8-D859-3079-5661-062083CD8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14" y="1787516"/>
            <a:ext cx="7364933" cy="4351338"/>
          </a:xfrm>
        </p:spPr>
      </p:pic>
    </p:spTree>
    <p:extLst>
      <p:ext uri="{BB962C8B-B14F-4D97-AF65-F5344CB8AC3E}">
        <p14:creationId xmlns:p14="http://schemas.microsoft.com/office/powerpoint/2010/main" val="3736581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62C11-A250-7BB4-0578-6D5C1ABD7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9CC81CAB-FB2A-86DE-6BD0-07FD329CE612}"/>
              </a:ext>
            </a:extLst>
          </p:cNvPr>
          <p:cNvSpPr txBox="1">
            <a:spLocks/>
          </p:cNvSpPr>
          <p:nvPr/>
        </p:nvSpPr>
        <p:spPr>
          <a:xfrm>
            <a:off x="699793" y="136288"/>
            <a:ext cx="10515600" cy="108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Gateway</a:t>
            </a:r>
            <a:br>
              <a:rPr lang="it-IT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 sz="2200" dirty="0" err="1">
                <a:solidFill>
                  <a:schemeClr val="accent2">
                    <a:lumMod val="75000"/>
                  </a:schemeClr>
                </a:solidFill>
              </a:rPr>
              <a:t>Introduction</a:t>
            </a:r>
            <a:endParaRPr lang="it-IT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DEC634E1-8AD1-3E0D-2968-0E2956761025}"/>
              </a:ext>
            </a:extLst>
          </p:cNvPr>
          <p:cNvCxnSpPr>
            <a:cxnSpLocks/>
          </p:cNvCxnSpPr>
          <p:nvPr/>
        </p:nvCxnSpPr>
        <p:spPr>
          <a:xfrm>
            <a:off x="561387" y="1339605"/>
            <a:ext cx="107924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FC07CC37-F983-2782-454F-4CAC3FCFD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2905"/>
            <a:ext cx="10515600" cy="4351338"/>
          </a:xfrm>
        </p:spPr>
        <p:txBody>
          <a:bodyPr/>
          <a:lstStyle/>
          <a:p>
            <a:r>
              <a:rPr lang="it-IT" dirty="0"/>
              <a:t>Spring Cloud Gateway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REST API Gateway </a:t>
            </a:r>
            <a:r>
              <a:rPr lang="en-US" dirty="0"/>
              <a:t>and </a:t>
            </a:r>
            <a:r>
              <a:rPr lang="en-US" b="1" dirty="0"/>
              <a:t>single entry point</a:t>
            </a:r>
            <a:r>
              <a:rPr lang="en-US" dirty="0"/>
              <a:t> for routing requests and rewriting paths.</a:t>
            </a:r>
          </a:p>
          <a:p>
            <a:endParaRPr lang="en-US" dirty="0"/>
          </a:p>
          <a:p>
            <a:r>
              <a:rPr lang="en-US" dirty="0"/>
              <a:t>While it supports </a:t>
            </a:r>
            <a:r>
              <a:rPr lang="en-US" b="1" dirty="0"/>
              <a:t>load balancing</a:t>
            </a:r>
            <a:r>
              <a:rPr lang="en-US" dirty="0"/>
              <a:t>, </a:t>
            </a:r>
            <a:r>
              <a:rPr lang="en-US" b="1" dirty="0"/>
              <a:t>rate limiting</a:t>
            </a:r>
            <a:r>
              <a:rPr lang="en-US" dirty="0"/>
              <a:t>, and </a:t>
            </a:r>
            <a:r>
              <a:rPr lang="en-US" b="1" dirty="0"/>
              <a:t>service discovery</a:t>
            </a:r>
            <a:r>
              <a:rPr lang="en-US" dirty="0"/>
              <a:t> with Eureka, these features were not implemented to avoid modifying the CXF services structures that is not directly supported.</a:t>
            </a:r>
          </a:p>
          <a:p>
            <a:endParaRPr lang="en-US" b="1" dirty="0"/>
          </a:p>
          <a:p>
            <a:r>
              <a:rPr lang="en-US" b="1" dirty="0"/>
              <a:t>Authentication and login</a:t>
            </a:r>
            <a:r>
              <a:rPr lang="en-US" dirty="0"/>
              <a:t> were also excluded to stay aligned with the project specification and keep the code focused on core functionality.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6870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13CCF-996A-6805-C628-85A7F3B60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B5E3EE93-6A9A-8DFD-51B3-B62B3426AAC1}"/>
              </a:ext>
            </a:extLst>
          </p:cNvPr>
          <p:cNvSpPr txBox="1">
            <a:spLocks/>
          </p:cNvSpPr>
          <p:nvPr/>
        </p:nvSpPr>
        <p:spPr>
          <a:xfrm>
            <a:off x="699793" y="136288"/>
            <a:ext cx="10515600" cy="108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Gateway</a:t>
            </a:r>
            <a:br>
              <a:rPr lang="it-IT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 sz="2200" dirty="0">
                <a:solidFill>
                  <a:schemeClr val="accent2">
                    <a:lumMod val="75000"/>
                  </a:schemeClr>
                </a:solidFill>
              </a:rPr>
              <a:t>Use with Docker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5CD48F68-1203-76A3-9E34-B667B2F5DCFC}"/>
              </a:ext>
            </a:extLst>
          </p:cNvPr>
          <p:cNvCxnSpPr>
            <a:cxnSpLocks/>
          </p:cNvCxnSpPr>
          <p:nvPr/>
        </p:nvCxnSpPr>
        <p:spPr>
          <a:xfrm>
            <a:off x="699793" y="1329445"/>
            <a:ext cx="107924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CC912DA-2128-DEFC-2718-D8CF8DFC0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5290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To simplify service startup, we used </a:t>
            </a:r>
            <a:r>
              <a:rPr lang="en-US" b="1" dirty="0"/>
              <a:t>Spring Cloud Gateway</a:t>
            </a:r>
            <a:r>
              <a:rPr lang="en-US" dirty="0"/>
              <a:t> and </a:t>
            </a:r>
            <a:r>
              <a:rPr lang="en-US" b="1" dirty="0"/>
              <a:t>Docker Compose</a:t>
            </a:r>
            <a:r>
              <a:rPr lang="en-US" dirty="0"/>
              <a:t> to orchestrate all services and manage path rewriting.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containerized only the </a:t>
            </a:r>
            <a:r>
              <a:rPr lang="en-US" b="1" dirty="0"/>
              <a:t>JARs (Spring Boot)</a:t>
            </a:r>
            <a:r>
              <a:rPr lang="en-US" dirty="0"/>
              <a:t> and </a:t>
            </a:r>
            <a:r>
              <a:rPr lang="en-US" b="1" dirty="0"/>
              <a:t>WARs (CXF)</a:t>
            </a:r>
            <a:r>
              <a:rPr lang="en-US" dirty="0"/>
              <a:t>, not the full services, keeping the setup lightweight but not fully automated.</a:t>
            </a:r>
          </a:p>
          <a:p>
            <a:r>
              <a:rPr lang="en-US" dirty="0"/>
              <a:t>After any change, the project must be recompiled using:</a:t>
            </a:r>
            <a:br>
              <a:rPr lang="en-US" dirty="0"/>
            </a:br>
            <a:r>
              <a:rPr lang="en-US" i="1" dirty="0" err="1">
                <a:solidFill>
                  <a:schemeClr val="accent2"/>
                </a:solidFill>
              </a:rPr>
              <a:t>mvn</a:t>
            </a:r>
            <a:r>
              <a:rPr lang="en-US" i="1" dirty="0">
                <a:solidFill>
                  <a:schemeClr val="accent2"/>
                </a:solidFill>
              </a:rPr>
              <a:t> clean package </a:t>
            </a:r>
            <a:r>
              <a:rPr lang="en-US" i="1" dirty="0" err="1">
                <a:solidFill>
                  <a:schemeClr val="accent2"/>
                </a:solidFill>
              </a:rPr>
              <a:t>javadoc:javadoc</a:t>
            </a:r>
            <a:r>
              <a:rPr lang="en-US" i="1" dirty="0">
                <a:solidFill>
                  <a:schemeClr val="accent2"/>
                </a:solidFill>
              </a:rPr>
              <a:t> -</a:t>
            </a:r>
            <a:r>
              <a:rPr lang="en-US" i="1" dirty="0" err="1">
                <a:solidFill>
                  <a:schemeClr val="accent2"/>
                </a:solidFill>
              </a:rPr>
              <a:t>DskipTests</a:t>
            </a:r>
            <a:endParaRPr lang="en-US" i="1" dirty="0">
              <a:solidFill>
                <a:schemeClr val="accent2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7768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8850D-5DDF-8A31-28D0-7CCB7FD34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F1C63D3-518E-B3D6-FDF1-8BBB5CE56178}"/>
              </a:ext>
            </a:extLst>
          </p:cNvPr>
          <p:cNvSpPr txBox="1">
            <a:spLocks/>
          </p:cNvSpPr>
          <p:nvPr/>
        </p:nvSpPr>
        <p:spPr>
          <a:xfrm>
            <a:off x="699793" y="95690"/>
            <a:ext cx="10515600" cy="108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Gateway</a:t>
            </a:r>
            <a:br>
              <a:rPr lang="it-IT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 sz="2200" dirty="0">
                <a:solidFill>
                  <a:schemeClr val="accent2">
                    <a:lumMod val="75000"/>
                  </a:schemeClr>
                </a:solidFill>
              </a:rPr>
              <a:t>Use with Docker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5854E30C-E32C-50CF-80FD-23388E038945}"/>
              </a:ext>
            </a:extLst>
          </p:cNvPr>
          <p:cNvCxnSpPr>
            <a:cxnSpLocks/>
          </p:cNvCxnSpPr>
          <p:nvPr/>
        </p:nvCxnSpPr>
        <p:spPr>
          <a:xfrm>
            <a:off x="699793" y="1420885"/>
            <a:ext cx="107924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D16B0C06-A293-CC2B-422F-6F8D95DE0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5658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We rely on two main configuration files to run the entire project: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7C2655D-1FC6-5E3B-CD7D-5BA5D4505DD9}"/>
              </a:ext>
            </a:extLst>
          </p:cNvPr>
          <p:cNvSpPr txBox="1"/>
          <p:nvPr/>
        </p:nvSpPr>
        <p:spPr>
          <a:xfrm>
            <a:off x="9144349" y="2344423"/>
            <a:ext cx="29391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1. </a:t>
            </a:r>
            <a:r>
              <a:rPr lang="en-US" sz="2800" dirty="0" err="1">
                <a:solidFill>
                  <a:schemeClr val="accent2"/>
                </a:solidFill>
              </a:rPr>
              <a:t>Application.yml</a:t>
            </a:r>
            <a:r>
              <a:rPr lang="en-US" sz="2800" dirty="0">
                <a:solidFill>
                  <a:schemeClr val="accent2"/>
                </a:solidFill>
              </a:rPr>
              <a:t>:</a:t>
            </a:r>
            <a:r>
              <a:rPr lang="en-US" sz="2800" dirty="0"/>
              <a:t> In the </a:t>
            </a:r>
            <a:r>
              <a:rPr lang="en-US" sz="2800" b="1" dirty="0"/>
              <a:t>Gateway project</a:t>
            </a:r>
            <a:r>
              <a:rPr lang="en-US" sz="2800" dirty="0"/>
              <a:t>, this file is responsible for </a:t>
            </a:r>
            <a:r>
              <a:rPr lang="en-US" sz="2800" b="1" dirty="0"/>
              <a:t>mapping</a:t>
            </a:r>
            <a:r>
              <a:rPr lang="en-US" sz="2800" dirty="0"/>
              <a:t> and </a:t>
            </a:r>
            <a:r>
              <a:rPr lang="en-US" sz="2800" b="1" dirty="0"/>
              <a:t>rewriting routes</a:t>
            </a:r>
            <a:r>
              <a:rPr lang="en-US" sz="2800" dirty="0"/>
              <a:t> to all backend services.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E30EE67-D3DA-6B30-9409-13C17F38F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25" y="2242823"/>
            <a:ext cx="8791411" cy="355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58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D004A-68FD-54D3-8ECA-876430D4E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FF5F1EFF-9AD0-3E3C-1498-D4C95F7754AC}"/>
              </a:ext>
            </a:extLst>
          </p:cNvPr>
          <p:cNvSpPr txBox="1">
            <a:spLocks/>
          </p:cNvSpPr>
          <p:nvPr/>
        </p:nvSpPr>
        <p:spPr>
          <a:xfrm>
            <a:off x="525342" y="78184"/>
            <a:ext cx="10515600" cy="108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Gateway</a:t>
            </a:r>
            <a:br>
              <a:rPr lang="it-IT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 sz="2200" dirty="0">
                <a:solidFill>
                  <a:schemeClr val="accent2">
                    <a:lumMod val="75000"/>
                  </a:schemeClr>
                </a:solidFill>
              </a:rPr>
              <a:t>Use with Docker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71B4F00D-EDE6-3227-4E1C-DA9ED32BA5C5}"/>
              </a:ext>
            </a:extLst>
          </p:cNvPr>
          <p:cNvCxnSpPr>
            <a:cxnSpLocks/>
          </p:cNvCxnSpPr>
          <p:nvPr/>
        </p:nvCxnSpPr>
        <p:spPr>
          <a:xfrm>
            <a:off x="169184" y="1167681"/>
            <a:ext cx="107924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365EEE2B-2363-BF94-0037-990EACFA3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462" y="131672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We rely on two main configuration files to run the entire project: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6646664-8C7A-9C42-CED8-9349F1E238AE}"/>
              </a:ext>
            </a:extLst>
          </p:cNvPr>
          <p:cNvSpPr txBox="1"/>
          <p:nvPr/>
        </p:nvSpPr>
        <p:spPr>
          <a:xfrm>
            <a:off x="6596467" y="2257178"/>
            <a:ext cx="49990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2. docker-</a:t>
            </a:r>
            <a:r>
              <a:rPr lang="en-US" sz="2800" dirty="0" err="1">
                <a:solidFill>
                  <a:schemeClr val="accent2"/>
                </a:solidFill>
              </a:rPr>
              <a:t>compose.yml</a:t>
            </a:r>
            <a:r>
              <a:rPr lang="en-US" sz="2800" dirty="0">
                <a:solidFill>
                  <a:schemeClr val="accent2"/>
                </a:solidFill>
              </a:rPr>
              <a:t>: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Located in the </a:t>
            </a:r>
            <a:r>
              <a:rPr lang="en-US" sz="2800" b="1" dirty="0"/>
              <a:t>project root</a:t>
            </a:r>
            <a:r>
              <a:rPr lang="en-US" sz="2800" dirty="0"/>
              <a:t>, this file </a:t>
            </a:r>
            <a:r>
              <a:rPr lang="en-US" sz="2800" b="1" dirty="0"/>
              <a:t>orchestrates</a:t>
            </a:r>
            <a:r>
              <a:rPr lang="en-US" sz="2800" dirty="0"/>
              <a:t> the startup of all microservices, handles their </a:t>
            </a:r>
            <a:r>
              <a:rPr lang="en-US" sz="2800" b="1" dirty="0"/>
              <a:t>build</a:t>
            </a:r>
            <a:r>
              <a:rPr lang="en-US" sz="2800" dirty="0"/>
              <a:t> and </a:t>
            </a:r>
            <a:r>
              <a:rPr lang="en-US" sz="2800" b="1" dirty="0"/>
              <a:t>launch</a:t>
            </a:r>
            <a:r>
              <a:rPr lang="en-US" sz="2800" dirty="0"/>
              <a:t>, and manages </a:t>
            </a:r>
            <a:r>
              <a:rPr lang="en-US" sz="2800" b="1" dirty="0"/>
              <a:t>networking</a:t>
            </a:r>
            <a:r>
              <a:rPr lang="en-US" sz="2800" dirty="0"/>
              <a:t> between containers.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636FC2C-6D88-9FE4-62EF-207C6B2AB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33" y="1790526"/>
            <a:ext cx="5245362" cy="498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6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760E11-E762-EE45-EDBF-B79AC6544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082" y="0"/>
            <a:ext cx="10515600" cy="1089497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chemeClr val="accent2"/>
                </a:solidFill>
              </a:rPr>
              <a:t>Introduction</a:t>
            </a:r>
            <a:br>
              <a:rPr lang="it-IT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 sz="2200" dirty="0" err="1">
                <a:solidFill>
                  <a:schemeClr val="accent2">
                    <a:lumMod val="75000"/>
                  </a:schemeClr>
                </a:solidFill>
              </a:rPr>
              <a:t>What</a:t>
            </a:r>
            <a:r>
              <a:rPr lang="it-IT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200" dirty="0" err="1">
                <a:solidFill>
                  <a:schemeClr val="accent2">
                    <a:lumMod val="75000"/>
                  </a:schemeClr>
                </a:solidFill>
              </a:rPr>
              <a:t>is</a:t>
            </a:r>
            <a:r>
              <a:rPr lang="it-IT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200" dirty="0" err="1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it-IT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200" dirty="0" err="1">
                <a:solidFill>
                  <a:schemeClr val="accent2">
                    <a:lumMod val="75000"/>
                  </a:schemeClr>
                </a:solidFill>
              </a:rPr>
              <a:t>application</a:t>
            </a:r>
            <a:r>
              <a:rPr lang="it-IT" sz="2200" dirty="0">
                <a:solidFill>
                  <a:schemeClr val="accent2">
                    <a:lumMod val="75000"/>
                  </a:schemeClr>
                </a:solidFill>
              </a:rPr>
              <a:t> for?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C09EC3-CD55-CCAC-A073-5B1B5C08C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66" y="1235612"/>
            <a:ext cx="10884852" cy="4854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/>
              <a:t>The application is designed to </a:t>
            </a:r>
            <a:r>
              <a:rPr lang="en-US" sz="2300" b="1" dirty="0"/>
              <a:t>track specific metrics every day for a full year</a:t>
            </a:r>
          </a:p>
          <a:p>
            <a:pPr marL="0" indent="0">
              <a:buNone/>
            </a:pPr>
            <a:r>
              <a:rPr lang="en-US" sz="2300" dirty="0"/>
              <a:t>It can be used it to monitor things like:</a:t>
            </a:r>
          </a:p>
          <a:p>
            <a:r>
              <a:rPr lang="en-US" sz="2300" dirty="0"/>
              <a:t>🌦️ Weather</a:t>
            </a:r>
          </a:p>
          <a:p>
            <a:r>
              <a:rPr lang="en-US" sz="2300" dirty="0"/>
              <a:t>😊 Mood</a:t>
            </a:r>
          </a:p>
          <a:p>
            <a:r>
              <a:rPr lang="en-US" sz="2300" dirty="0"/>
              <a:t>☕ Coffee consumption</a:t>
            </a:r>
          </a:p>
          <a:p>
            <a:r>
              <a:rPr lang="en-US" sz="2300" dirty="0"/>
              <a:t>💤 Sleep hours</a:t>
            </a:r>
          </a:p>
          <a:p>
            <a:pPr marL="0" indent="0">
              <a:buNone/>
            </a:pPr>
            <a:r>
              <a:rPr lang="en-US" sz="2300" dirty="0"/>
              <a:t>The main goal is to </a:t>
            </a:r>
            <a:r>
              <a:rPr lang="en-US" sz="2300" b="1" dirty="0"/>
              <a:t>store and visualize data day by day</a:t>
            </a:r>
            <a:r>
              <a:rPr lang="en-US" sz="2300" dirty="0"/>
              <a:t>, allowing users to analyze their habits or conditions over time.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DF9C4F3-2A63-E8C3-1FC7-9D46E04C1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82" y="4629297"/>
            <a:ext cx="9426102" cy="2072960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7B896F21-047B-CB5C-144E-72B2934BF5DC}"/>
              </a:ext>
            </a:extLst>
          </p:cNvPr>
          <p:cNvCxnSpPr>
            <a:cxnSpLocks/>
          </p:cNvCxnSpPr>
          <p:nvPr/>
        </p:nvCxnSpPr>
        <p:spPr>
          <a:xfrm>
            <a:off x="369253" y="1089497"/>
            <a:ext cx="1116166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536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451E0-1D8D-BAA2-4DCF-22CD7E4B7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F4C37121-02FA-E8A5-0E4E-C0B2A5B1BC4E}"/>
              </a:ext>
            </a:extLst>
          </p:cNvPr>
          <p:cNvSpPr txBox="1">
            <a:spLocks/>
          </p:cNvSpPr>
          <p:nvPr/>
        </p:nvSpPr>
        <p:spPr>
          <a:xfrm>
            <a:off x="307590" y="30060"/>
            <a:ext cx="10515600" cy="108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Gateway</a:t>
            </a:r>
            <a:br>
              <a:rPr lang="it-IT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 sz="2200" dirty="0" err="1">
                <a:solidFill>
                  <a:schemeClr val="accent2">
                    <a:lumMod val="75000"/>
                  </a:schemeClr>
                </a:solidFill>
              </a:rPr>
              <a:t>Execution</a:t>
            </a:r>
            <a:r>
              <a:rPr lang="it-IT" sz="2200" dirty="0">
                <a:solidFill>
                  <a:schemeClr val="accent2">
                    <a:lumMod val="75000"/>
                  </a:schemeClr>
                </a:solidFill>
              </a:rPr>
              <a:t> of services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1195EFAE-620A-F081-4545-DB36C4D649A1}"/>
              </a:ext>
            </a:extLst>
          </p:cNvPr>
          <p:cNvCxnSpPr>
            <a:cxnSpLocks/>
          </p:cNvCxnSpPr>
          <p:nvPr/>
        </p:nvCxnSpPr>
        <p:spPr>
          <a:xfrm>
            <a:off x="131334" y="1129073"/>
            <a:ext cx="107924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9FDE3E1-E067-D7FD-3601-5F0326C6F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74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Services run in containers based on their file type: mainly </a:t>
            </a:r>
            <a:r>
              <a:rPr lang="en-US" b="1" dirty="0"/>
              <a:t>JAR</a:t>
            </a:r>
            <a:r>
              <a:rPr lang="en-US" dirty="0"/>
              <a:t> and </a:t>
            </a:r>
            <a:r>
              <a:rPr lang="en-US" b="1" dirty="0"/>
              <a:t>WAR</a:t>
            </a:r>
            <a:r>
              <a:rPr lang="en-US" dirty="0"/>
              <a:t> files.</a:t>
            </a:r>
          </a:p>
          <a:p>
            <a:pPr marL="0" indent="0">
              <a:buNone/>
            </a:pPr>
            <a:r>
              <a:rPr lang="en-US" dirty="0"/>
              <a:t>1. For </a:t>
            </a:r>
            <a:r>
              <a:rPr lang="en-US" b="1" dirty="0"/>
              <a:t>JAR files</a:t>
            </a:r>
            <a:r>
              <a:rPr lang="en-US" dirty="0"/>
              <a:t>, we use the following </a:t>
            </a:r>
            <a:r>
              <a:rPr lang="en-US" dirty="0" err="1"/>
              <a:t>Dockerfile</a:t>
            </a:r>
            <a:r>
              <a:rPr lang="en-US" dirty="0"/>
              <a:t>: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BE12C69-C5B7-A2EE-21C5-EA9B7C453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30" y="2725831"/>
            <a:ext cx="91059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83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5F08F-C110-20F7-81D3-58C4C8BA4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6DDFE17A-2A62-DBE8-A021-5BEE4AC902B0}"/>
              </a:ext>
            </a:extLst>
          </p:cNvPr>
          <p:cNvSpPr txBox="1">
            <a:spLocks/>
          </p:cNvSpPr>
          <p:nvPr/>
        </p:nvSpPr>
        <p:spPr>
          <a:xfrm>
            <a:off x="307591" y="226919"/>
            <a:ext cx="10515600" cy="108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Gateway</a:t>
            </a:r>
            <a:br>
              <a:rPr lang="it-IT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 sz="2200" dirty="0" err="1">
                <a:solidFill>
                  <a:schemeClr val="accent2">
                    <a:lumMod val="75000"/>
                  </a:schemeClr>
                </a:solidFill>
              </a:rPr>
              <a:t>Execution</a:t>
            </a:r>
            <a:r>
              <a:rPr lang="it-IT" sz="2200" dirty="0">
                <a:solidFill>
                  <a:schemeClr val="accent2">
                    <a:lumMod val="75000"/>
                  </a:schemeClr>
                </a:solidFill>
              </a:rPr>
              <a:t> of services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A19E66C3-B251-EB6C-7833-C0B18E585EE7}"/>
              </a:ext>
            </a:extLst>
          </p:cNvPr>
          <p:cNvCxnSpPr>
            <a:cxnSpLocks/>
          </p:cNvCxnSpPr>
          <p:nvPr/>
        </p:nvCxnSpPr>
        <p:spPr>
          <a:xfrm>
            <a:off x="169184" y="1279516"/>
            <a:ext cx="107924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3E37C325-016F-6D1B-3E1A-A249C9BAE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184" y="131641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Services run in containers based on their file type: mainly </a:t>
            </a:r>
            <a:r>
              <a:rPr lang="en-US" b="1" dirty="0"/>
              <a:t>JAR</a:t>
            </a:r>
            <a:r>
              <a:rPr lang="en-US" dirty="0"/>
              <a:t> and </a:t>
            </a:r>
            <a:r>
              <a:rPr lang="en-US" b="1" dirty="0"/>
              <a:t>WAR</a:t>
            </a:r>
            <a:r>
              <a:rPr lang="en-US" dirty="0"/>
              <a:t> files.</a:t>
            </a:r>
          </a:p>
          <a:p>
            <a:pPr marL="0" indent="0">
              <a:buNone/>
            </a:pPr>
            <a:r>
              <a:rPr lang="en-US" dirty="0"/>
              <a:t>2. For </a:t>
            </a:r>
            <a:r>
              <a:rPr lang="en-US" b="1" dirty="0"/>
              <a:t>WAR files</a:t>
            </a:r>
            <a:r>
              <a:rPr lang="en-US" dirty="0"/>
              <a:t>, we use the following </a:t>
            </a:r>
            <a:r>
              <a:rPr lang="en-US" dirty="0" err="1"/>
              <a:t>Dockerfile</a:t>
            </a:r>
            <a:r>
              <a:rPr lang="en-US" dirty="0"/>
              <a:t>: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212B214-22EA-B137-B44E-01F65CCA5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77" y="2697256"/>
            <a:ext cx="93821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84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F7953-DDFE-8F06-B9DA-026ED1C2C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3A1B9D1-7766-160A-D45F-73CDD36C4799}"/>
              </a:ext>
            </a:extLst>
          </p:cNvPr>
          <p:cNvSpPr txBox="1">
            <a:spLocks/>
          </p:cNvSpPr>
          <p:nvPr/>
        </p:nvSpPr>
        <p:spPr>
          <a:xfrm>
            <a:off x="179194" y="0"/>
            <a:ext cx="10515600" cy="108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Gateway</a:t>
            </a:r>
            <a:br>
              <a:rPr lang="it-IT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 sz="2200" dirty="0" err="1">
                <a:solidFill>
                  <a:schemeClr val="accent2">
                    <a:lumMod val="75000"/>
                  </a:schemeClr>
                </a:solidFill>
              </a:rPr>
              <a:t>Requirement</a:t>
            </a:r>
            <a:r>
              <a:rPr lang="it-IT" sz="2200" dirty="0">
                <a:solidFill>
                  <a:schemeClr val="accent2">
                    <a:lumMod val="75000"/>
                  </a:schemeClr>
                </a:solidFill>
              </a:rPr>
              <a:t> &amp; </a:t>
            </a:r>
            <a:r>
              <a:rPr lang="it-IT" sz="2200" dirty="0" err="1">
                <a:solidFill>
                  <a:schemeClr val="accent2">
                    <a:lumMod val="75000"/>
                  </a:schemeClr>
                </a:solidFill>
              </a:rPr>
              <a:t>Execution</a:t>
            </a:r>
            <a:endParaRPr lang="it-IT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2143E6B4-884B-7C71-8978-8045BAF14487}"/>
              </a:ext>
            </a:extLst>
          </p:cNvPr>
          <p:cNvCxnSpPr>
            <a:cxnSpLocks/>
          </p:cNvCxnSpPr>
          <p:nvPr/>
        </p:nvCxnSpPr>
        <p:spPr>
          <a:xfrm>
            <a:off x="169184" y="1109173"/>
            <a:ext cx="107924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D387592-1A07-F549-EF61-2397A33CB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94" y="1253331"/>
            <a:ext cx="608952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/>
              <a:t>Requirements:</a:t>
            </a:r>
          </a:p>
          <a:p>
            <a:r>
              <a:rPr lang="en-US" sz="2600" dirty="0"/>
              <a:t>Docker Desktop (recommended version 4.43.1 or higher)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Execution:</a:t>
            </a:r>
          </a:p>
          <a:p>
            <a:r>
              <a:rPr lang="en-US" sz="2600" dirty="0"/>
              <a:t>From the </a:t>
            </a:r>
            <a:r>
              <a:rPr lang="en-US" sz="2600" b="1" dirty="0"/>
              <a:t>project root </a:t>
            </a:r>
            <a:br>
              <a:rPr lang="en-US" sz="2600" b="1" dirty="0"/>
            </a:br>
            <a:r>
              <a:rPr lang="en-US" sz="2600" dirty="0"/>
              <a:t>Microservices-application run: </a:t>
            </a:r>
            <a:br>
              <a:rPr lang="en-US" sz="2600" dirty="0"/>
            </a:br>
            <a:r>
              <a:rPr lang="en-US" sz="2600" dirty="0">
                <a:solidFill>
                  <a:schemeClr val="accent2"/>
                </a:solidFill>
              </a:rPr>
              <a:t>docker-compose up –build</a:t>
            </a:r>
          </a:p>
          <a:p>
            <a:endParaRPr lang="en-US" sz="2600" u="sng" dirty="0"/>
          </a:p>
          <a:p>
            <a:pPr marL="0" indent="0">
              <a:buNone/>
            </a:pPr>
            <a:r>
              <a:rPr lang="en-US" sz="2600" dirty="0"/>
              <a:t>All application paths will be accessible:</a:t>
            </a:r>
          </a:p>
          <a:p>
            <a:r>
              <a:rPr lang="en-US" sz="2600" dirty="0"/>
              <a:t>Backend services at their own ports</a:t>
            </a:r>
          </a:p>
          <a:p>
            <a:r>
              <a:rPr lang="en-US" sz="2600" dirty="0"/>
              <a:t>Gateway with rewritten paths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27FF979-D46E-90CD-6297-80C404A2F19F}"/>
              </a:ext>
            </a:extLst>
          </p:cNvPr>
          <p:cNvSpPr txBox="1"/>
          <p:nvPr/>
        </p:nvSpPr>
        <p:spPr>
          <a:xfrm>
            <a:off x="7555457" y="1253331"/>
            <a:ext cx="3406140" cy="53553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dirty="0"/>
              <a:t>🌐 </a:t>
            </a:r>
            <a:r>
              <a:rPr lang="it-IT" b="1" dirty="0"/>
              <a:t>Endpoint: </a:t>
            </a:r>
            <a:r>
              <a:rPr lang="it-IT" dirty="0"/>
              <a:t>localhost:8087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it-IT" dirty="0"/>
            </a:br>
            <a:r>
              <a:rPr lang="en-US" altLang="it-IT" dirty="0">
                <a:latin typeface="-apple-system"/>
              </a:rPr>
              <a:t>☕ </a:t>
            </a:r>
            <a:r>
              <a:rPr lang="en-US" altLang="it-IT" b="1" dirty="0">
                <a:latin typeface="-apple-system"/>
              </a:rPr>
              <a:t>Coffee Tracker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it-IT" dirty="0">
                <a:latin typeface="-apple-system"/>
              </a:rPr>
              <a:t>/</a:t>
            </a:r>
            <a:r>
              <a:rPr lang="en-US" altLang="it-IT" dirty="0" err="1">
                <a:latin typeface="-apple-system"/>
              </a:rPr>
              <a:t>api</a:t>
            </a:r>
            <a:r>
              <a:rPr lang="en-US" altLang="it-IT" dirty="0">
                <a:latin typeface="-apple-system"/>
              </a:rPr>
              <a:t>/coffee/print 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it-IT" dirty="0">
                <a:latin typeface="-apple-system"/>
              </a:rPr>
              <a:t>/</a:t>
            </a:r>
            <a:r>
              <a:rPr lang="en-US" altLang="it-IT" dirty="0" err="1">
                <a:latin typeface="-apple-system"/>
              </a:rPr>
              <a:t>api</a:t>
            </a:r>
            <a:r>
              <a:rPr lang="en-US" altLang="it-IT" dirty="0">
                <a:latin typeface="-apple-system"/>
              </a:rPr>
              <a:t>/coffee/add/{value}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it-IT" dirty="0">
                <a:latin typeface="-apple-system"/>
              </a:rPr>
              <a:t>/</a:t>
            </a:r>
            <a:r>
              <a:rPr lang="en-US" altLang="it-IT" dirty="0" err="1">
                <a:latin typeface="-apple-system"/>
              </a:rPr>
              <a:t>api</a:t>
            </a:r>
            <a:r>
              <a:rPr lang="en-US" altLang="it-IT" dirty="0">
                <a:latin typeface="-apple-system"/>
              </a:rPr>
              <a:t>/coffee/</a:t>
            </a:r>
            <a:r>
              <a:rPr lang="en-US" altLang="it-IT" dirty="0" err="1">
                <a:latin typeface="-apple-system"/>
              </a:rPr>
              <a:t>lastValues</a:t>
            </a:r>
            <a:endParaRPr lang="en-US" altLang="it-IT" dirty="0">
              <a:latin typeface="-apple-system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it-IT" dirty="0">
              <a:latin typeface="-apple-system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t-IT" dirty="0">
                <a:latin typeface="-apple-system"/>
              </a:rPr>
              <a:t>📊 </a:t>
            </a:r>
            <a:r>
              <a:rPr lang="en-US" altLang="it-IT" b="1" dirty="0">
                <a:latin typeface="-apple-system"/>
              </a:rPr>
              <a:t>Other Trackers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it-IT" dirty="0">
                <a:latin typeface="-apple-system"/>
              </a:rPr>
              <a:t>/</a:t>
            </a:r>
            <a:r>
              <a:rPr lang="en-US" altLang="it-IT" dirty="0" err="1">
                <a:latin typeface="-apple-system"/>
              </a:rPr>
              <a:t>api</a:t>
            </a:r>
            <a:r>
              <a:rPr lang="en-US" altLang="it-IT" dirty="0">
                <a:latin typeface="-apple-system"/>
              </a:rPr>
              <a:t>/rate/print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it-IT" dirty="0">
                <a:latin typeface="-apple-system"/>
              </a:rPr>
              <a:t>/</a:t>
            </a:r>
            <a:r>
              <a:rPr lang="en-US" altLang="it-IT" dirty="0" err="1">
                <a:latin typeface="-apple-system"/>
              </a:rPr>
              <a:t>api</a:t>
            </a:r>
            <a:r>
              <a:rPr lang="en-US" altLang="it-IT" dirty="0">
                <a:latin typeface="-apple-system"/>
              </a:rPr>
              <a:t>/sleep/print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it-IT" dirty="0">
                <a:latin typeface="-apple-system"/>
              </a:rPr>
              <a:t>/</a:t>
            </a:r>
            <a:r>
              <a:rPr lang="en-US" altLang="it-IT" dirty="0" err="1">
                <a:latin typeface="-apple-system"/>
              </a:rPr>
              <a:t>api</a:t>
            </a:r>
            <a:r>
              <a:rPr lang="en-US" altLang="it-IT" dirty="0">
                <a:latin typeface="-apple-system"/>
              </a:rPr>
              <a:t>/humor/print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it-IT" dirty="0">
                <a:latin typeface="-apple-system"/>
              </a:rPr>
              <a:t>/</a:t>
            </a:r>
            <a:r>
              <a:rPr lang="en-US" altLang="it-IT" dirty="0" err="1">
                <a:latin typeface="-apple-system"/>
              </a:rPr>
              <a:t>api</a:t>
            </a:r>
            <a:r>
              <a:rPr lang="en-US" altLang="it-IT" dirty="0">
                <a:latin typeface="-apple-system"/>
              </a:rPr>
              <a:t>/weather/print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it-IT" dirty="0">
              <a:latin typeface="-apple-system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t-IT" dirty="0">
                <a:latin typeface="-apple-system"/>
              </a:rPr>
              <a:t>💡 </a:t>
            </a:r>
            <a:r>
              <a:rPr lang="en-US" altLang="it-IT" b="1" dirty="0">
                <a:latin typeface="-apple-system"/>
              </a:rPr>
              <a:t>Advice &amp; Analytics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it-IT" dirty="0">
                <a:latin typeface="-apple-system"/>
              </a:rPr>
              <a:t>/</a:t>
            </a:r>
            <a:r>
              <a:rPr lang="en-US" altLang="it-IT" dirty="0" err="1">
                <a:latin typeface="-apple-system"/>
              </a:rPr>
              <a:t>api</a:t>
            </a:r>
            <a:r>
              <a:rPr lang="en-US" altLang="it-IT" dirty="0">
                <a:latin typeface="-apple-system"/>
              </a:rPr>
              <a:t>/advice/mood/advice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it-IT" dirty="0">
                <a:latin typeface="-apple-system"/>
              </a:rPr>
              <a:t>/</a:t>
            </a:r>
            <a:r>
              <a:rPr lang="en-US" altLang="it-IT" dirty="0" err="1">
                <a:latin typeface="-apple-system"/>
              </a:rPr>
              <a:t>api</a:t>
            </a:r>
            <a:r>
              <a:rPr lang="en-US" altLang="it-IT" dirty="0">
                <a:latin typeface="-apple-system"/>
              </a:rPr>
              <a:t>/advice/coffee/advice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it-IT" dirty="0">
                <a:latin typeface="-apple-system"/>
              </a:rPr>
              <a:t>/</a:t>
            </a:r>
            <a:r>
              <a:rPr lang="en-US" altLang="it-IT" dirty="0" err="1">
                <a:latin typeface="-apple-system"/>
              </a:rPr>
              <a:t>api</a:t>
            </a:r>
            <a:r>
              <a:rPr lang="en-US" altLang="it-IT" dirty="0">
                <a:latin typeface="-apple-system"/>
              </a:rPr>
              <a:t>/data/analysis/</a:t>
            </a:r>
            <a:r>
              <a:rPr lang="en-US" altLang="it-IT" dirty="0" err="1">
                <a:latin typeface="-apple-system"/>
              </a:rPr>
              <a:t>sleepData</a:t>
            </a:r>
            <a:endParaRPr lang="en-US" altLang="it-IT" dirty="0">
              <a:latin typeface="-apple-system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it-IT" dirty="0">
                <a:latin typeface="-apple-system"/>
              </a:rPr>
              <a:t>/</a:t>
            </a:r>
            <a:r>
              <a:rPr lang="en-US" altLang="it-IT" dirty="0" err="1">
                <a:latin typeface="-apple-system"/>
              </a:rPr>
              <a:t>api</a:t>
            </a:r>
            <a:r>
              <a:rPr lang="en-US" altLang="it-IT" dirty="0">
                <a:latin typeface="-apple-system"/>
              </a:rPr>
              <a:t>/data/analysis/</a:t>
            </a:r>
            <a:r>
              <a:rPr lang="en-US" altLang="it-IT" dirty="0" err="1">
                <a:latin typeface="-apple-system"/>
              </a:rPr>
              <a:t>coffeeData</a:t>
            </a:r>
            <a:endParaRPr lang="en-US" altLang="it-IT" dirty="0">
              <a:latin typeface="-apple-system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it-IT" dirty="0">
                <a:latin typeface="-apple-system"/>
              </a:rPr>
              <a:t>/</a:t>
            </a:r>
            <a:r>
              <a:rPr lang="en-US" altLang="it-IT" dirty="0" err="1">
                <a:latin typeface="-apple-system"/>
              </a:rPr>
              <a:t>api</a:t>
            </a:r>
            <a:r>
              <a:rPr lang="en-US" altLang="it-IT" dirty="0">
                <a:latin typeface="-apple-system"/>
              </a:rPr>
              <a:t>/data/analysis/</a:t>
            </a:r>
            <a:r>
              <a:rPr lang="en-US" altLang="it-IT" dirty="0" err="1">
                <a:latin typeface="-apple-system"/>
              </a:rPr>
              <a:t>humorData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5250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D42F6-4AFD-EDCC-F9AD-D0A841D12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3EFC02D-AB33-0BC2-C42D-EB0606B3D64F}"/>
              </a:ext>
            </a:extLst>
          </p:cNvPr>
          <p:cNvSpPr txBox="1">
            <a:spLocks/>
          </p:cNvSpPr>
          <p:nvPr/>
        </p:nvSpPr>
        <p:spPr>
          <a:xfrm>
            <a:off x="179194" y="163834"/>
            <a:ext cx="10515600" cy="108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Screenshot</a:t>
            </a:r>
            <a:br>
              <a:rPr lang="it-IT" dirty="0">
                <a:solidFill>
                  <a:schemeClr val="accent2">
                    <a:lumMod val="75000"/>
                  </a:schemeClr>
                </a:solidFill>
              </a:rPr>
            </a:br>
            <a:endParaRPr lang="it-IT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5F097E46-E72A-AF36-EAAE-4C874F656395}"/>
              </a:ext>
            </a:extLst>
          </p:cNvPr>
          <p:cNvCxnSpPr>
            <a:cxnSpLocks/>
          </p:cNvCxnSpPr>
          <p:nvPr/>
        </p:nvCxnSpPr>
        <p:spPr>
          <a:xfrm>
            <a:off x="240166" y="865333"/>
            <a:ext cx="107924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EF8456BF-A177-A8A5-6C22-8B4DB9786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54" y="948531"/>
            <a:ext cx="10650447" cy="3768892"/>
          </a:xfr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CDC39E0-E5C3-BD71-956F-69CE374F6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66" y="4856626"/>
            <a:ext cx="5576933" cy="183754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5058581-33C8-270C-DEA9-99A393FD9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434" y="4846316"/>
            <a:ext cx="58674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12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F50CB-126E-3616-9593-698F1E795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69C37FC-7C64-4352-9EB7-E92E7F751C0F}"/>
              </a:ext>
            </a:extLst>
          </p:cNvPr>
          <p:cNvSpPr txBox="1">
            <a:spLocks/>
          </p:cNvSpPr>
          <p:nvPr/>
        </p:nvSpPr>
        <p:spPr>
          <a:xfrm>
            <a:off x="179194" y="163834"/>
            <a:ext cx="10515600" cy="108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Screenshot</a:t>
            </a:r>
            <a:br>
              <a:rPr lang="it-IT" dirty="0">
                <a:solidFill>
                  <a:schemeClr val="accent2">
                    <a:lumMod val="75000"/>
                  </a:schemeClr>
                </a:solidFill>
              </a:rPr>
            </a:br>
            <a:endParaRPr lang="it-IT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E045A9BE-6CF5-8EE1-92A6-9A2EC76AFD5F}"/>
              </a:ext>
            </a:extLst>
          </p:cNvPr>
          <p:cNvCxnSpPr>
            <a:cxnSpLocks/>
          </p:cNvCxnSpPr>
          <p:nvPr/>
        </p:nvCxnSpPr>
        <p:spPr>
          <a:xfrm>
            <a:off x="240166" y="865333"/>
            <a:ext cx="107924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576DBD2A-EAB1-BF5B-6D5D-9F65315B8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94" y="4844837"/>
            <a:ext cx="6389246" cy="1973991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CA3EEFE-173E-31DF-949D-B71842F5E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94" y="1026167"/>
            <a:ext cx="7192243" cy="214169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DDDD343D-3E08-52E5-ECC0-7860B9682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994" y="2930311"/>
            <a:ext cx="6389246" cy="241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48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7AF9D-D044-F036-DFF5-C3B418BA1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30D1DCE4-A0E5-FC91-1033-83321AD95F76}"/>
              </a:ext>
            </a:extLst>
          </p:cNvPr>
          <p:cNvSpPr txBox="1">
            <a:spLocks/>
          </p:cNvSpPr>
          <p:nvPr/>
        </p:nvSpPr>
        <p:spPr>
          <a:xfrm>
            <a:off x="179194" y="163834"/>
            <a:ext cx="10515600" cy="108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>
                <a:solidFill>
                  <a:schemeClr val="accent2">
                    <a:lumMod val="75000"/>
                  </a:schemeClr>
                </a:solidFill>
              </a:rPr>
              <a:t>Documentation</a:t>
            </a:r>
            <a:br>
              <a:rPr lang="it-IT" dirty="0">
                <a:solidFill>
                  <a:schemeClr val="accent2">
                    <a:lumMod val="75000"/>
                  </a:schemeClr>
                </a:solidFill>
              </a:rPr>
            </a:br>
            <a:endParaRPr lang="it-IT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64BF7795-46D1-A6C1-1D57-E1499907B995}"/>
              </a:ext>
            </a:extLst>
          </p:cNvPr>
          <p:cNvCxnSpPr>
            <a:cxnSpLocks/>
          </p:cNvCxnSpPr>
          <p:nvPr/>
        </p:nvCxnSpPr>
        <p:spPr>
          <a:xfrm>
            <a:off x="169184" y="1109173"/>
            <a:ext cx="107924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5543D3E-037A-575D-15FA-5F7D8044F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274" y="1397489"/>
            <a:ext cx="11047606" cy="4351338"/>
          </a:xfrm>
        </p:spPr>
        <p:txBody>
          <a:bodyPr>
            <a:noAutofit/>
          </a:bodyPr>
          <a:lstStyle/>
          <a:p>
            <a:r>
              <a:rPr lang="en-US" sz="2600" dirty="0"/>
              <a:t>A general documentation file is included in the project in the /</a:t>
            </a:r>
            <a:r>
              <a:rPr lang="en-US" sz="2600" i="1" dirty="0"/>
              <a:t>documentation </a:t>
            </a:r>
            <a:r>
              <a:rPr lang="en-US" sz="2600" dirty="0"/>
              <a:t>folder in the project ZIP.</a:t>
            </a:r>
          </a:p>
          <a:p>
            <a:endParaRPr lang="en-US" sz="2600" dirty="0"/>
          </a:p>
          <a:p>
            <a:r>
              <a:rPr lang="en-US" sz="2600" dirty="0"/>
              <a:t>Javadoc is available for each service at:</a:t>
            </a:r>
            <a:br>
              <a:rPr lang="en-US" sz="2600" dirty="0"/>
            </a:br>
            <a:r>
              <a:rPr lang="en-US" sz="2600" i="1" dirty="0">
                <a:solidFill>
                  <a:schemeClr val="accent2"/>
                </a:solidFill>
              </a:rPr>
              <a:t>&lt;service-name&gt;/target/site/</a:t>
            </a:r>
            <a:r>
              <a:rPr lang="en-US" sz="2600" i="1" dirty="0" err="1">
                <a:solidFill>
                  <a:schemeClr val="accent2"/>
                </a:solidFill>
              </a:rPr>
              <a:t>apidocs</a:t>
            </a:r>
            <a:r>
              <a:rPr lang="en-US" sz="2600" i="1" dirty="0">
                <a:solidFill>
                  <a:schemeClr val="accent2"/>
                </a:solidFill>
              </a:rPr>
              <a:t>/index.html</a:t>
            </a:r>
          </a:p>
          <a:p>
            <a:endParaRPr lang="en-US" sz="2600" i="1" dirty="0"/>
          </a:p>
          <a:p>
            <a:r>
              <a:rPr lang="en-US" sz="2600" dirty="0"/>
              <a:t>WADL files for REST services and WSDL files for SOAP services are inside the </a:t>
            </a:r>
            <a:r>
              <a:rPr lang="en-US" sz="2600" i="1" dirty="0">
                <a:solidFill>
                  <a:schemeClr val="accent2"/>
                </a:solidFill>
              </a:rPr>
              <a:t>/documentation/</a:t>
            </a:r>
            <a:r>
              <a:rPr lang="en-US" sz="2600" i="1" dirty="0" err="1">
                <a:solidFill>
                  <a:schemeClr val="accent2"/>
                </a:solidFill>
              </a:rPr>
              <a:t>wsdl-wadl-openAPI</a:t>
            </a:r>
            <a:r>
              <a:rPr lang="en-US" sz="2600" i="1" dirty="0">
                <a:solidFill>
                  <a:schemeClr val="accent2"/>
                </a:solidFill>
              </a:rPr>
              <a:t> </a:t>
            </a:r>
            <a:r>
              <a:rPr lang="en-US" sz="2600" dirty="0"/>
              <a:t>folder in the project ZIP.</a:t>
            </a:r>
          </a:p>
          <a:p>
            <a:endParaRPr lang="en-US" sz="2600" dirty="0"/>
          </a:p>
          <a:p>
            <a:r>
              <a:rPr lang="en-US" sz="2600" dirty="0"/>
              <a:t>WADL, WSDL, and OpenAPI definitions are also accessible directly from the services—full paths and configurations are detailed in the documentation.</a:t>
            </a:r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4233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4C409-4ADE-2D9D-3CD4-C9753B111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Persona che scrive su un taccuino">
            <a:extLst>
              <a:ext uri="{FF2B5EF4-FFF2-40B4-BE49-F238E27FC236}">
                <a16:creationId xmlns:a16="http://schemas.microsoft.com/office/drawing/2014/main" id="{D0341559-4771-37E8-66FD-FAB3E5D7A5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07"/>
          <a:stretch>
            <a:fillRect/>
          </a:stretch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9D49EE0-B441-DE38-FA56-61F1CAACE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it-IT" sz="4800" dirty="0"/>
              <a:t>Thank </a:t>
            </a:r>
            <a:r>
              <a:rPr lang="it-IT" sz="4800" dirty="0" err="1"/>
              <a:t>you</a:t>
            </a:r>
            <a:r>
              <a:rPr lang="it-IT" sz="4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7818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57CF156C-EAEE-33C5-065E-607C770F6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404" y="1348105"/>
            <a:ext cx="2963273" cy="3791108"/>
          </a:xfr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6B26B415-E895-A17C-8848-9254B795FBDA}"/>
              </a:ext>
            </a:extLst>
          </p:cNvPr>
          <p:cNvSpPr txBox="1">
            <a:spLocks/>
          </p:cNvSpPr>
          <p:nvPr/>
        </p:nvSpPr>
        <p:spPr>
          <a:xfrm>
            <a:off x="661082" y="0"/>
            <a:ext cx="10515600" cy="108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>
                <a:solidFill>
                  <a:schemeClr val="accent2"/>
                </a:solidFill>
              </a:rPr>
              <a:t>Introduction</a:t>
            </a:r>
            <a:br>
              <a:rPr lang="it-IT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 sz="2200" dirty="0">
                <a:solidFill>
                  <a:schemeClr val="accent2">
                    <a:lumMod val="75000"/>
                  </a:schemeClr>
                </a:solidFill>
              </a:rPr>
              <a:t>How </a:t>
            </a:r>
            <a:r>
              <a:rPr lang="it-IT" sz="2200" dirty="0" err="1">
                <a:solidFill>
                  <a:schemeClr val="accent2">
                    <a:lumMod val="75000"/>
                  </a:schemeClr>
                </a:solidFill>
              </a:rPr>
              <a:t>we</a:t>
            </a:r>
            <a:r>
              <a:rPr lang="it-IT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200" dirty="0" err="1">
                <a:solidFill>
                  <a:schemeClr val="accent2">
                    <a:lumMod val="75000"/>
                  </a:schemeClr>
                </a:solidFill>
              </a:rPr>
              <a:t>imagined</a:t>
            </a:r>
            <a:r>
              <a:rPr lang="it-IT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200" dirty="0" err="1">
                <a:solidFill>
                  <a:schemeClr val="accent2">
                    <a:lumMod val="75000"/>
                  </a:schemeClr>
                </a:solidFill>
              </a:rPr>
              <a:t>it</a:t>
            </a:r>
            <a:endParaRPr lang="it-IT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39262A9-2A38-F4F4-F278-874818537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492" y="1348107"/>
            <a:ext cx="3146986" cy="379110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DEC36C6-AA45-5D81-4243-69E94388A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153" y="1348105"/>
            <a:ext cx="3119863" cy="3791107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7B098C-D4B6-9693-C566-15FE2EC20FAA}"/>
              </a:ext>
            </a:extLst>
          </p:cNvPr>
          <p:cNvSpPr txBox="1"/>
          <p:nvPr/>
        </p:nvSpPr>
        <p:spPr>
          <a:xfrm>
            <a:off x="823404" y="5509893"/>
            <a:ext cx="10388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is how we originally imagined the app’s design. Unfortunately, we didn’t implement it, so the app looks pretty ugly!</a:t>
            </a:r>
          </a:p>
          <a:p>
            <a:endParaRPr lang="it-IT" dirty="0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6E92F8E2-F09C-CAA7-A03C-A7D3F2496846}"/>
              </a:ext>
            </a:extLst>
          </p:cNvPr>
          <p:cNvCxnSpPr>
            <a:cxnSpLocks/>
          </p:cNvCxnSpPr>
          <p:nvPr/>
        </p:nvCxnSpPr>
        <p:spPr>
          <a:xfrm>
            <a:off x="369253" y="1089497"/>
            <a:ext cx="1116166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53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7C455-53D7-8161-2DFC-CD7163415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2D5032D9-ABC2-DC2A-DEA0-DC3F90FB45DB}"/>
              </a:ext>
            </a:extLst>
          </p:cNvPr>
          <p:cNvSpPr txBox="1">
            <a:spLocks/>
          </p:cNvSpPr>
          <p:nvPr/>
        </p:nvSpPr>
        <p:spPr>
          <a:xfrm>
            <a:off x="689634" y="0"/>
            <a:ext cx="10515600" cy="108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>
                <a:solidFill>
                  <a:schemeClr val="accent2"/>
                </a:solidFill>
              </a:rPr>
              <a:t>Introduction</a:t>
            </a:r>
            <a:br>
              <a:rPr lang="it-IT" sz="5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 sz="2800" dirty="0" err="1">
                <a:solidFill>
                  <a:schemeClr val="accent2">
                    <a:lumMod val="75000"/>
                  </a:schemeClr>
                </a:solidFill>
              </a:rPr>
              <a:t>Limitations</a:t>
            </a:r>
            <a:endParaRPr lang="it-IT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2DE462-D28E-5B6E-977B-03CD13FE3C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8194" y="1487708"/>
            <a:ext cx="1079241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authentication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Omitted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code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highlight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stateless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service interaction.</a:t>
            </a:r>
            <a:endParaRPr lang="it-IT" altLang="it-IT" sz="24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t-IT" sz="2400" dirty="0">
                <a:latin typeface="Arial" panose="020B0604020202020204" pitchFamily="34" charset="0"/>
              </a:rPr>
              <a:t>	-</a:t>
            </a:r>
            <a:r>
              <a:rPr lang="en-US" sz="2400" dirty="0"/>
              <a:t> All users currently write to the same tracker, which is </a:t>
            </a:r>
            <a:r>
              <a:rPr lang="en-US" sz="2400" b="1" dirty="0"/>
              <a:t>unrealistic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dirty="0"/>
              <a:t> this is just 	  for demo purposes.</a:t>
            </a:r>
            <a:br>
              <a:rPr lang="en-US" sz="2400" dirty="0"/>
            </a:br>
            <a:r>
              <a:rPr lang="en-US" sz="2400" dirty="0"/>
              <a:t>	- With authentication, multi-user tracking will be possible.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it-IT" altLang="it-IT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service </a:t>
            </a:r>
            <a:r>
              <a:rPr kumimoji="0" lang="it-IT" altLang="it-IT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discovery</a:t>
            </a: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load balancing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Avoided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Eureka and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related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preserve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CXF service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it-IT" altLang="it-IT" sz="24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Asynchronous</a:t>
            </a: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logic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Implemented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mainly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performance;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asynchronous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needs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were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minimal due to app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simplicity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454351A6-DF94-7E00-E16D-ED2D767B8CF1}"/>
              </a:ext>
            </a:extLst>
          </p:cNvPr>
          <p:cNvCxnSpPr>
            <a:cxnSpLocks/>
          </p:cNvCxnSpPr>
          <p:nvPr/>
        </p:nvCxnSpPr>
        <p:spPr>
          <a:xfrm>
            <a:off x="340701" y="1062908"/>
            <a:ext cx="1116166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55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4E948-D460-F373-290C-BBF9B7D18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 descr="Immagine che contiene testo, diagramma, linea, Piano&#10;&#10;Il contenuto generato dall'IA potrebbe non essere corretto.">
            <a:extLst>
              <a:ext uri="{FF2B5EF4-FFF2-40B4-BE49-F238E27FC236}">
                <a16:creationId xmlns:a16="http://schemas.microsoft.com/office/drawing/2014/main" id="{0E651C7D-1D33-29D7-CFC1-71D70B7B2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92" y="1714297"/>
            <a:ext cx="7153887" cy="4962356"/>
          </a:xfr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80351D2A-1E45-CD0C-E3A5-5A10D3B74BA2}"/>
              </a:ext>
            </a:extLst>
          </p:cNvPr>
          <p:cNvSpPr txBox="1">
            <a:spLocks/>
          </p:cNvSpPr>
          <p:nvPr/>
        </p:nvSpPr>
        <p:spPr>
          <a:xfrm>
            <a:off x="692285" y="-13292"/>
            <a:ext cx="10515600" cy="108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accent2"/>
                </a:solidFill>
              </a:rPr>
              <a:t>Architecture</a:t>
            </a:r>
            <a:br>
              <a:rPr lang="it-IT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 sz="2200" dirty="0" err="1">
                <a:solidFill>
                  <a:schemeClr val="accent2">
                    <a:lumMod val="75000"/>
                  </a:schemeClr>
                </a:solidFill>
              </a:rPr>
              <a:t>Starting</a:t>
            </a:r>
            <a:r>
              <a:rPr lang="it-IT" sz="2200" dirty="0">
                <a:solidFill>
                  <a:schemeClr val="accent2">
                    <a:lumMod val="75000"/>
                  </a:schemeClr>
                </a:solidFill>
              </a:rPr>
              <a:t> Architecture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4100230-8BAC-8D5D-1D1C-37745168407A}"/>
              </a:ext>
            </a:extLst>
          </p:cNvPr>
          <p:cNvSpPr txBox="1"/>
          <p:nvPr/>
        </p:nvSpPr>
        <p:spPr>
          <a:xfrm>
            <a:off x="8097196" y="1925338"/>
            <a:ext cx="37646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✅ </a:t>
            </a:r>
            <a:r>
              <a:rPr lang="it-IT" sz="2800" dirty="0"/>
              <a:t>Pro:</a:t>
            </a:r>
            <a:br>
              <a:rPr lang="it-IT" sz="2800" dirty="0"/>
            </a:br>
            <a:r>
              <a:rPr lang="it-IT" sz="2800" dirty="0"/>
              <a:t>- </a:t>
            </a:r>
            <a:r>
              <a:rPr lang="it-IT" sz="2800" dirty="0" err="1"/>
              <a:t>Reusability</a:t>
            </a:r>
            <a:endParaRPr lang="it-IT" sz="2800" dirty="0"/>
          </a:p>
          <a:p>
            <a:pPr marL="285750" indent="-285750">
              <a:buFontTx/>
              <a:buChar char="-"/>
            </a:pPr>
            <a:r>
              <a:rPr lang="it-IT" sz="2800" dirty="0" err="1"/>
              <a:t>Maintainability</a:t>
            </a:r>
            <a:endParaRPr lang="it-IT" sz="2800" dirty="0"/>
          </a:p>
          <a:p>
            <a:pPr marL="285750" indent="-285750">
              <a:buFontTx/>
              <a:buChar char="-"/>
            </a:pPr>
            <a:endParaRPr lang="it-IT" sz="2800" dirty="0"/>
          </a:p>
          <a:p>
            <a:r>
              <a:rPr lang="en-US" sz="2800" b="1" dirty="0"/>
              <a:t>❌ </a:t>
            </a:r>
            <a:r>
              <a:rPr lang="it-IT" sz="2800" dirty="0"/>
              <a:t>Cons:</a:t>
            </a:r>
            <a:br>
              <a:rPr lang="it-IT" sz="2800" dirty="0"/>
            </a:br>
            <a:r>
              <a:rPr lang="it-IT" sz="2800" dirty="0"/>
              <a:t>- </a:t>
            </a:r>
            <a:r>
              <a:rPr lang="it-IT" sz="2800" dirty="0" err="1"/>
              <a:t>Increasing</a:t>
            </a:r>
            <a:r>
              <a:rPr lang="it-IT" sz="2800" dirty="0"/>
              <a:t> </a:t>
            </a:r>
            <a:r>
              <a:rPr lang="it-IT" sz="2800" dirty="0" err="1"/>
              <a:t>complexity</a:t>
            </a:r>
            <a:br>
              <a:rPr lang="it-IT" sz="2800" dirty="0"/>
            </a:br>
            <a:r>
              <a:rPr lang="it-IT" sz="2800" dirty="0"/>
              <a:t>- Tight </a:t>
            </a:r>
            <a:r>
              <a:rPr lang="it-IT" sz="2800" dirty="0" err="1"/>
              <a:t>coupling</a:t>
            </a:r>
            <a:br>
              <a:rPr lang="it-IT" sz="2800" dirty="0"/>
            </a:br>
            <a:r>
              <a:rPr lang="it-IT" sz="2800" dirty="0"/>
              <a:t>- Low </a:t>
            </a:r>
            <a:r>
              <a:rPr lang="it-IT" sz="2800" dirty="0" err="1"/>
              <a:t>scalability</a:t>
            </a:r>
            <a:endParaRPr lang="it-IT" sz="2800" dirty="0"/>
          </a:p>
          <a:p>
            <a:r>
              <a:rPr lang="it-IT" sz="2800" dirty="0"/>
              <a:t>- Low </a:t>
            </a:r>
            <a:r>
              <a:rPr lang="it-IT" sz="2800" dirty="0" err="1"/>
              <a:t>availability</a:t>
            </a:r>
            <a:endParaRPr lang="it-IT" sz="2800" dirty="0"/>
          </a:p>
          <a:p>
            <a:pPr marL="457200" indent="-457200">
              <a:buFontTx/>
              <a:buChar char="-"/>
            </a:pPr>
            <a:endParaRPr lang="it-IT" sz="2800" dirty="0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6B28A774-4BB4-13E2-7670-3F8F16C498B6}"/>
              </a:ext>
            </a:extLst>
          </p:cNvPr>
          <p:cNvCxnSpPr>
            <a:cxnSpLocks/>
          </p:cNvCxnSpPr>
          <p:nvPr/>
        </p:nvCxnSpPr>
        <p:spPr>
          <a:xfrm>
            <a:off x="369253" y="1089497"/>
            <a:ext cx="1116166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42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2CF5C-785C-5B6F-C02D-75B967CF0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 descr="Immagine che contiene testo, diagramma, linea, Piano&#10;&#10;Il contenuto generato dall'IA potrebbe non essere corretto.">
            <a:extLst>
              <a:ext uri="{FF2B5EF4-FFF2-40B4-BE49-F238E27FC236}">
                <a16:creationId xmlns:a16="http://schemas.microsoft.com/office/drawing/2014/main" id="{F8D4FD7B-B5D5-837B-3873-32F13CB62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24" y="1461525"/>
            <a:ext cx="8578434" cy="5030715"/>
          </a:xfr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7ADE93C4-3974-A549-0346-7E4A0F311EAF}"/>
              </a:ext>
            </a:extLst>
          </p:cNvPr>
          <p:cNvSpPr txBox="1">
            <a:spLocks/>
          </p:cNvSpPr>
          <p:nvPr/>
        </p:nvSpPr>
        <p:spPr>
          <a:xfrm>
            <a:off x="523240" y="-36953"/>
            <a:ext cx="10515600" cy="108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accent2"/>
                </a:solidFill>
              </a:rPr>
              <a:t>Architecture</a:t>
            </a:r>
            <a:br>
              <a:rPr lang="it-IT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 sz="2200" dirty="0" err="1">
                <a:solidFill>
                  <a:schemeClr val="accent2">
                    <a:lumMod val="75000"/>
                  </a:schemeClr>
                </a:solidFill>
              </a:rPr>
              <a:t>Final</a:t>
            </a:r>
            <a:r>
              <a:rPr lang="it-IT" sz="2200" dirty="0">
                <a:solidFill>
                  <a:schemeClr val="accent2">
                    <a:lumMod val="75000"/>
                  </a:schemeClr>
                </a:solidFill>
              </a:rPr>
              <a:t> Architecture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2636ED04-8C8C-9A3E-F67F-889A5B3A4A84}"/>
              </a:ext>
            </a:extLst>
          </p:cNvPr>
          <p:cNvCxnSpPr>
            <a:cxnSpLocks/>
          </p:cNvCxnSpPr>
          <p:nvPr/>
        </p:nvCxnSpPr>
        <p:spPr>
          <a:xfrm>
            <a:off x="246427" y="1126245"/>
            <a:ext cx="107924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E1F6D6D-93A9-DACF-F89F-D5F4C807F153}"/>
              </a:ext>
            </a:extLst>
          </p:cNvPr>
          <p:cNvSpPr txBox="1"/>
          <p:nvPr/>
        </p:nvSpPr>
        <p:spPr>
          <a:xfrm>
            <a:off x="8729258" y="1776279"/>
            <a:ext cx="35864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✅ </a:t>
            </a:r>
            <a:r>
              <a:rPr lang="it-IT" sz="2800" dirty="0"/>
              <a:t>Pro:</a:t>
            </a:r>
          </a:p>
          <a:p>
            <a:r>
              <a:rPr lang="it-IT" sz="2800" dirty="0"/>
              <a:t>- High </a:t>
            </a:r>
            <a:r>
              <a:rPr lang="it-IT" sz="2800" dirty="0" err="1"/>
              <a:t>Modularity</a:t>
            </a:r>
            <a:br>
              <a:rPr lang="it-IT" sz="2800" dirty="0"/>
            </a:br>
            <a:r>
              <a:rPr lang="it-IT" sz="2800" dirty="0"/>
              <a:t>- High </a:t>
            </a:r>
            <a:r>
              <a:rPr lang="it-IT" sz="2800" dirty="0" err="1"/>
              <a:t>Availability</a:t>
            </a:r>
            <a:endParaRPr lang="it-IT" sz="2800" dirty="0"/>
          </a:p>
          <a:p>
            <a:r>
              <a:rPr lang="it-IT" sz="2800" dirty="0"/>
              <a:t>- High </a:t>
            </a:r>
            <a:r>
              <a:rPr lang="it-IT" sz="2800" dirty="0" err="1"/>
              <a:t>Scalability</a:t>
            </a:r>
            <a:endParaRPr lang="it-IT" sz="2800" dirty="0"/>
          </a:p>
          <a:p>
            <a:r>
              <a:rPr lang="it-IT" sz="2800" dirty="0"/>
              <a:t>- Loose </a:t>
            </a:r>
            <a:r>
              <a:rPr lang="it-IT" sz="2800" dirty="0" err="1"/>
              <a:t>coupling</a:t>
            </a:r>
            <a:endParaRPr lang="it-IT" sz="2800" dirty="0"/>
          </a:p>
          <a:p>
            <a:pPr marL="285750" indent="-285750">
              <a:buFontTx/>
              <a:buChar char="-"/>
            </a:pPr>
            <a:endParaRPr lang="it-IT" sz="2800" dirty="0"/>
          </a:p>
          <a:p>
            <a:pPr marL="285750" indent="-285750">
              <a:buFontTx/>
              <a:buChar char="-"/>
            </a:pPr>
            <a:endParaRPr lang="it-IT" sz="2800" dirty="0"/>
          </a:p>
          <a:p>
            <a:r>
              <a:rPr lang="en-US" sz="2800" b="1" dirty="0"/>
              <a:t>❌ </a:t>
            </a:r>
            <a:r>
              <a:rPr lang="it-IT" sz="2800" dirty="0"/>
              <a:t>Cons:</a:t>
            </a:r>
            <a:br>
              <a:rPr lang="it-IT" sz="2800" dirty="0"/>
            </a:br>
            <a:r>
              <a:rPr lang="it-IT" sz="2800" dirty="0"/>
              <a:t>- Low </a:t>
            </a:r>
            <a:r>
              <a:rPr lang="it-IT" sz="2800" dirty="0" err="1"/>
              <a:t>reusability</a:t>
            </a:r>
            <a:endParaRPr lang="it-IT" sz="2800" dirty="0"/>
          </a:p>
          <a:p>
            <a:r>
              <a:rPr lang="it-IT" sz="2800" dirty="0"/>
              <a:t>- </a:t>
            </a:r>
            <a:r>
              <a:rPr lang="it-IT" sz="2800" dirty="0" err="1"/>
              <a:t>Maintanability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982968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41C45-7E81-3E2D-837E-CEEC6CF59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69C91A9-50E0-D2C3-E298-F34CB1D0B44D}"/>
              </a:ext>
            </a:extLst>
          </p:cNvPr>
          <p:cNvSpPr txBox="1">
            <a:spLocks/>
          </p:cNvSpPr>
          <p:nvPr/>
        </p:nvSpPr>
        <p:spPr>
          <a:xfrm>
            <a:off x="726440" y="30407"/>
            <a:ext cx="10515600" cy="108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accent2"/>
                </a:solidFill>
              </a:rPr>
              <a:t>Services</a:t>
            </a:r>
            <a:br>
              <a:rPr lang="it-IT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 sz="2200" dirty="0" err="1">
                <a:solidFill>
                  <a:schemeClr val="accent2">
                    <a:lumMod val="75000"/>
                  </a:schemeClr>
                </a:solidFill>
              </a:rPr>
              <a:t>Overview</a:t>
            </a:r>
            <a:endParaRPr lang="it-IT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70D1B388-BC27-3DE2-4A00-24E42B92694B}"/>
              </a:ext>
            </a:extLst>
          </p:cNvPr>
          <p:cNvCxnSpPr>
            <a:cxnSpLocks/>
          </p:cNvCxnSpPr>
          <p:nvPr/>
        </p:nvCxnSpPr>
        <p:spPr>
          <a:xfrm>
            <a:off x="360680" y="1184841"/>
            <a:ext cx="107924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A4A4EBDF-5CA9-00EC-3761-753D51F2D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00" y="1910783"/>
            <a:ext cx="7196020" cy="3528696"/>
          </a:xfrm>
          <a:prstGeom prst="rect">
            <a:avLst/>
          </a:prstGeom>
        </p:spPr>
      </p:pic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4C37C38F-6834-F87C-B36E-E87B2BE4E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1620" y="1516131"/>
            <a:ext cx="4775200" cy="480568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dirty="0"/>
              <a:t>Total Services: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it-IT" dirty="0"/>
              <a:t>5</a:t>
            </a:r>
            <a:r>
              <a:rPr lang="it-IT"/>
              <a:t> </a:t>
            </a:r>
            <a:r>
              <a:rPr lang="it-IT" dirty="0"/>
              <a:t>Providers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it-IT" dirty="0"/>
              <a:t>3 </a:t>
            </a:r>
            <a:r>
              <a:rPr lang="it-IT" dirty="0" err="1"/>
              <a:t>Prosumers</a:t>
            </a:r>
            <a:endParaRPr lang="it-IT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it-IT" dirty="0"/>
              <a:t>3 </a:t>
            </a:r>
            <a:r>
              <a:rPr lang="it-IT" dirty="0" err="1"/>
              <a:t>Asynchronous</a:t>
            </a:r>
            <a:r>
              <a:rPr lang="it-IT" dirty="0"/>
              <a:t> Services</a:t>
            </a:r>
          </a:p>
          <a:p>
            <a:pPr>
              <a:lnSpc>
                <a:spcPct val="60000"/>
              </a:lnSpc>
              <a:buFontTx/>
              <a:buChar char="-"/>
            </a:pPr>
            <a:endParaRPr lang="it-IT" dirty="0"/>
          </a:p>
          <a:p>
            <a:pPr marL="0" indent="0">
              <a:lnSpc>
                <a:spcPct val="100000"/>
              </a:lnSpc>
              <a:buNone/>
            </a:pPr>
            <a:r>
              <a:rPr lang="it-IT" dirty="0"/>
              <a:t>Technology </a:t>
            </a:r>
            <a:r>
              <a:rPr lang="it-IT" dirty="0" err="1"/>
              <a:t>Stack</a:t>
            </a:r>
            <a:r>
              <a:rPr lang="it-IT" dirty="0"/>
              <a:t>: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it-IT" dirty="0" err="1"/>
              <a:t>All</a:t>
            </a:r>
            <a:r>
              <a:rPr lang="it-IT" dirty="0"/>
              <a:t> services are Java-</a:t>
            </a:r>
            <a:r>
              <a:rPr lang="it-IT" dirty="0" err="1"/>
              <a:t>based</a:t>
            </a:r>
            <a:endParaRPr lang="it-IT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it-IT" dirty="0"/>
              <a:t>Maven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for build and  </a:t>
            </a:r>
            <a:r>
              <a:rPr lang="it-IT" dirty="0" err="1"/>
              <a:t>dependency</a:t>
            </a:r>
            <a:r>
              <a:rPr lang="it-IT" dirty="0"/>
              <a:t> management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dirty="0"/>
              <a:t>-  Services are </a:t>
            </a:r>
            <a:r>
              <a:rPr lang="it-IT" dirty="0" err="1"/>
              <a:t>deployed</a:t>
            </a:r>
            <a:r>
              <a:rPr lang="it-IT" dirty="0"/>
              <a:t> </a:t>
            </a:r>
            <a:r>
              <a:rPr lang="it-IT" dirty="0" err="1"/>
              <a:t>as</a:t>
            </a:r>
            <a:br>
              <a:rPr lang="it-IT" dirty="0"/>
            </a:br>
            <a:r>
              <a:rPr lang="it-IT" dirty="0"/>
              <a:t>    </a:t>
            </a:r>
            <a:r>
              <a:rPr lang="it-IT" dirty="0" err="1"/>
              <a:t>indipendent</a:t>
            </a:r>
            <a:r>
              <a:rPr lang="it-IT" dirty="0"/>
              <a:t> </a:t>
            </a:r>
            <a:r>
              <a:rPr lang="it-IT" dirty="0" err="1"/>
              <a:t>units</a:t>
            </a:r>
            <a:r>
              <a:rPr lang="it-IT" dirty="0"/>
              <a:t> </a:t>
            </a:r>
            <a:r>
              <a:rPr lang="it-IT" dirty="0" err="1"/>
              <a:t>using</a:t>
            </a:r>
            <a:br>
              <a:rPr lang="it-IT" dirty="0"/>
            </a:br>
            <a:r>
              <a:rPr lang="it-IT" dirty="0"/>
              <a:t>    containers</a:t>
            </a:r>
          </a:p>
        </p:txBody>
      </p:sp>
    </p:spTree>
    <p:extLst>
      <p:ext uri="{BB962C8B-B14F-4D97-AF65-F5344CB8AC3E}">
        <p14:creationId xmlns:p14="http://schemas.microsoft.com/office/powerpoint/2010/main" val="319821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E3966-DFF2-CE4B-A3EF-4F14EF3E7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 descr="Immagine che contiene testo, schermata, diagramma, calligrafia&#10;&#10;Il contenuto generato dall'IA potrebbe non essere corretto.">
            <a:extLst>
              <a:ext uri="{FF2B5EF4-FFF2-40B4-BE49-F238E27FC236}">
                <a16:creationId xmlns:a16="http://schemas.microsoft.com/office/drawing/2014/main" id="{258688A7-9D00-A569-144A-C7EB2DF2C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93" y="1765771"/>
            <a:ext cx="5279894" cy="4351338"/>
          </a:xfr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C7F70D0A-E260-50AA-E5D5-DB181AD6B4C4}"/>
              </a:ext>
            </a:extLst>
          </p:cNvPr>
          <p:cNvSpPr txBox="1">
            <a:spLocks/>
          </p:cNvSpPr>
          <p:nvPr/>
        </p:nvSpPr>
        <p:spPr>
          <a:xfrm>
            <a:off x="699793" y="94560"/>
            <a:ext cx="10515600" cy="108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accent2"/>
                </a:solidFill>
              </a:rPr>
              <a:t>Services</a:t>
            </a:r>
            <a:br>
              <a:rPr lang="it-IT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 sz="2200" dirty="0">
                <a:solidFill>
                  <a:schemeClr val="accent2">
                    <a:lumMod val="75000"/>
                  </a:schemeClr>
                </a:solidFill>
              </a:rPr>
              <a:t>Coffee Tracker 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CC8D8103-18AC-EC6A-9C93-C6B4A3D4E555}"/>
              </a:ext>
            </a:extLst>
          </p:cNvPr>
          <p:cNvCxnSpPr>
            <a:cxnSpLocks/>
          </p:cNvCxnSpPr>
          <p:nvPr/>
        </p:nvCxnSpPr>
        <p:spPr>
          <a:xfrm>
            <a:off x="422980" y="1184057"/>
            <a:ext cx="107924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8E0F8B7-644E-3BF0-462F-C5B382F1164D}"/>
              </a:ext>
            </a:extLst>
          </p:cNvPr>
          <p:cNvSpPr txBox="1"/>
          <p:nvPr/>
        </p:nvSpPr>
        <p:spPr>
          <a:xfrm>
            <a:off x="5474587" y="1888291"/>
            <a:ext cx="65227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Tracks the </a:t>
            </a:r>
            <a:r>
              <a:rPr lang="en-US" sz="2000" b="1" dirty="0"/>
              <a:t>number of coffees consumed per day</a:t>
            </a:r>
            <a:r>
              <a:rPr lang="en-US" sz="2000" dirty="0"/>
              <a:t> by a user.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it-IT" sz="20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/>
              <a:t>Provider: </a:t>
            </a:r>
            <a:r>
              <a:rPr lang="it-IT" sz="2000" dirty="0" err="1"/>
              <a:t>expose</a:t>
            </a:r>
            <a:r>
              <a:rPr lang="it-IT" sz="2000" dirty="0"/>
              <a:t> endpoints to </a:t>
            </a:r>
            <a:r>
              <a:rPr lang="it-IT" sz="2000" dirty="0" err="1"/>
              <a:t>other</a:t>
            </a:r>
            <a:r>
              <a:rPr lang="it-IT" sz="2000" dirty="0"/>
              <a:t> services or clients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 err="1"/>
              <a:t>RESTful</a:t>
            </a:r>
            <a:r>
              <a:rPr lang="it-IT" sz="2000" dirty="0"/>
              <a:t> API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/>
              <a:t>Apache CXF for REST service </a:t>
            </a:r>
            <a:r>
              <a:rPr lang="it-IT" sz="2000" dirty="0" err="1"/>
              <a:t>implementation</a:t>
            </a:r>
            <a:endParaRPr lang="it-IT" sz="20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/>
              <a:t>Java-</a:t>
            </a:r>
            <a:r>
              <a:rPr lang="it-IT" sz="2000" dirty="0" err="1"/>
              <a:t>based</a:t>
            </a:r>
            <a:r>
              <a:rPr lang="it-IT" sz="2000" dirty="0"/>
              <a:t>, </a:t>
            </a:r>
            <a:r>
              <a:rPr lang="it-IT" sz="2000" dirty="0" err="1"/>
              <a:t>packaged</a:t>
            </a:r>
            <a:r>
              <a:rPr lang="it-IT" sz="2000" dirty="0"/>
              <a:t> and </a:t>
            </a:r>
            <a:r>
              <a:rPr lang="it-IT" sz="2000" dirty="0" err="1"/>
              <a:t>deployed</a:t>
            </a:r>
            <a:r>
              <a:rPr lang="it-IT" sz="2000" dirty="0"/>
              <a:t> via Maven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Supports the following operations: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-    </a:t>
            </a:r>
            <a:r>
              <a:rPr lang="en-US" sz="2000" b="1" dirty="0"/>
              <a:t>print(): </a:t>
            </a:r>
            <a:r>
              <a:rPr lang="en-US" sz="2000" dirty="0"/>
              <a:t>Returns the entire history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-    </a:t>
            </a:r>
            <a:r>
              <a:rPr lang="en-US" sz="2000" b="1" dirty="0"/>
              <a:t>add(int a):  </a:t>
            </a:r>
            <a:r>
              <a:rPr lang="en-US" sz="2000" dirty="0"/>
              <a:t>Adds the number of coffee consumed  today</a:t>
            </a:r>
            <a:endParaRPr lang="it-IT" sz="2000" dirty="0"/>
          </a:p>
          <a:p>
            <a:pPr>
              <a:lnSpc>
                <a:spcPct val="100000"/>
              </a:lnSpc>
            </a:pPr>
            <a:r>
              <a:rPr lang="it-IT" sz="2000" dirty="0"/>
              <a:t>-    </a:t>
            </a:r>
            <a:r>
              <a:rPr lang="it-IT" sz="2000" b="1" dirty="0" err="1"/>
              <a:t>lastValues</a:t>
            </a:r>
            <a:r>
              <a:rPr lang="it-IT" sz="2000" b="1" dirty="0"/>
              <a:t>() </a:t>
            </a:r>
            <a:r>
              <a:rPr lang="en-US" sz="2000" dirty="0"/>
              <a:t>Returns the values of the last 7 days,</a:t>
            </a:r>
            <a:br>
              <a:rPr lang="en-US" sz="2000" dirty="0"/>
            </a:br>
            <a:r>
              <a:rPr lang="en-US" sz="2000" dirty="0"/>
              <a:t>     excluding today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858442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E0D28-0933-650D-407C-1269B92D8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94B5B039-44BD-509D-C29C-A232E16CBA3A}"/>
              </a:ext>
            </a:extLst>
          </p:cNvPr>
          <p:cNvSpPr txBox="1">
            <a:spLocks/>
          </p:cNvSpPr>
          <p:nvPr/>
        </p:nvSpPr>
        <p:spPr>
          <a:xfrm>
            <a:off x="455953" y="70616"/>
            <a:ext cx="10515600" cy="108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accent2"/>
                </a:solidFill>
              </a:rPr>
              <a:t>Services</a:t>
            </a:r>
            <a:br>
              <a:rPr lang="it-IT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 sz="2200" dirty="0" err="1">
                <a:solidFill>
                  <a:schemeClr val="accent2">
                    <a:lumMod val="75000"/>
                  </a:schemeClr>
                </a:solidFill>
              </a:rPr>
              <a:t>Sleep</a:t>
            </a:r>
            <a:r>
              <a:rPr lang="it-IT" sz="2200" dirty="0">
                <a:solidFill>
                  <a:schemeClr val="accent2">
                    <a:lumMod val="75000"/>
                  </a:schemeClr>
                </a:solidFill>
              </a:rPr>
              <a:t> Tracker 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D0A9BA13-5300-2608-871A-5691D327CE37}"/>
              </a:ext>
            </a:extLst>
          </p:cNvPr>
          <p:cNvCxnSpPr>
            <a:cxnSpLocks/>
          </p:cNvCxnSpPr>
          <p:nvPr/>
        </p:nvCxnSpPr>
        <p:spPr>
          <a:xfrm>
            <a:off x="455953" y="1268485"/>
            <a:ext cx="1141092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9B64EE8-725E-7AB8-7E08-E3CC9A6BBA8F}"/>
              </a:ext>
            </a:extLst>
          </p:cNvPr>
          <p:cNvSpPr txBox="1"/>
          <p:nvPr/>
        </p:nvSpPr>
        <p:spPr>
          <a:xfrm>
            <a:off x="7126339" y="1544293"/>
            <a:ext cx="484538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Tracks the </a:t>
            </a:r>
            <a:r>
              <a:rPr lang="en-US" sz="2000" b="1" dirty="0"/>
              <a:t>number of slept hours </a:t>
            </a:r>
            <a:r>
              <a:rPr lang="en-US" sz="2000" dirty="0"/>
              <a:t> by a user.</a:t>
            </a:r>
            <a:endParaRPr lang="it-IT" sz="20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/>
              <a:t>Provider: </a:t>
            </a:r>
            <a:r>
              <a:rPr lang="it-IT" sz="2000" dirty="0" err="1"/>
              <a:t>expose</a:t>
            </a:r>
            <a:r>
              <a:rPr lang="it-IT" sz="2000" dirty="0"/>
              <a:t> endpoints to </a:t>
            </a:r>
            <a:r>
              <a:rPr lang="it-IT" sz="2000" dirty="0" err="1"/>
              <a:t>other</a:t>
            </a:r>
            <a:r>
              <a:rPr lang="it-IT" sz="2000" dirty="0"/>
              <a:t> services or clients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/>
              <a:t>SOAP API</a:t>
            </a:r>
          </a:p>
          <a:p>
            <a:pPr marL="285750" indent="-285750">
              <a:buFontTx/>
              <a:buChar char="-"/>
            </a:pPr>
            <a:r>
              <a:rPr lang="it-IT" sz="2000" dirty="0"/>
              <a:t>Spring Boot for SOAP </a:t>
            </a:r>
            <a:r>
              <a:rPr lang="it-IT" sz="2000" dirty="0" err="1"/>
              <a:t>contract</a:t>
            </a:r>
            <a:r>
              <a:rPr lang="it-IT" sz="2000" dirty="0"/>
              <a:t>-first </a:t>
            </a:r>
            <a:r>
              <a:rPr lang="it-IT" sz="2000" dirty="0" err="1"/>
              <a:t>implementation</a:t>
            </a:r>
            <a:r>
              <a:rPr lang="it-IT" sz="2000" dirty="0"/>
              <a:t> (Web-Services)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/>
              <a:t>Java-</a:t>
            </a:r>
            <a:r>
              <a:rPr lang="it-IT" sz="2000" dirty="0" err="1"/>
              <a:t>based</a:t>
            </a:r>
            <a:r>
              <a:rPr lang="it-IT" sz="2000" dirty="0"/>
              <a:t>, </a:t>
            </a:r>
            <a:r>
              <a:rPr lang="it-IT" sz="2000" dirty="0" err="1"/>
              <a:t>packaged</a:t>
            </a:r>
            <a:r>
              <a:rPr lang="it-IT" sz="2000" dirty="0"/>
              <a:t> and </a:t>
            </a:r>
            <a:r>
              <a:rPr lang="it-IT" sz="2000" dirty="0" err="1"/>
              <a:t>deployed</a:t>
            </a:r>
            <a:r>
              <a:rPr lang="it-IT" sz="2000" dirty="0"/>
              <a:t> via Maven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Supports the following operations: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-    </a:t>
            </a:r>
            <a:r>
              <a:rPr lang="en-US" sz="2000" b="1" dirty="0"/>
              <a:t>print(): </a:t>
            </a:r>
            <a:r>
              <a:rPr lang="en-US" sz="2000" dirty="0"/>
              <a:t>Returns the entire history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-    </a:t>
            </a:r>
            <a:r>
              <a:rPr lang="en-US" sz="2000" b="1" dirty="0"/>
              <a:t>add(int a):  </a:t>
            </a:r>
            <a:r>
              <a:rPr lang="en-US" sz="2000" dirty="0"/>
              <a:t>Adds the number of slept</a:t>
            </a:r>
            <a:br>
              <a:rPr lang="en-US" sz="2000" dirty="0"/>
            </a:br>
            <a:r>
              <a:rPr lang="en-US" sz="2000" dirty="0"/>
              <a:t>      hours for today</a:t>
            </a:r>
            <a:endParaRPr lang="it-IT" sz="2000" dirty="0"/>
          </a:p>
          <a:p>
            <a:pPr>
              <a:lnSpc>
                <a:spcPct val="100000"/>
              </a:lnSpc>
            </a:pPr>
            <a:r>
              <a:rPr lang="it-IT" sz="2000" dirty="0"/>
              <a:t>-    </a:t>
            </a:r>
            <a:r>
              <a:rPr lang="it-IT" sz="2000" b="1" dirty="0" err="1"/>
              <a:t>lastValues</a:t>
            </a:r>
            <a:r>
              <a:rPr lang="it-IT" sz="2000" b="1" dirty="0"/>
              <a:t>(): </a:t>
            </a:r>
            <a:r>
              <a:rPr lang="en-US" sz="2000" dirty="0"/>
              <a:t>Returns the values of the last</a:t>
            </a:r>
            <a:br>
              <a:rPr lang="en-US" sz="2000" dirty="0"/>
            </a:br>
            <a:r>
              <a:rPr lang="en-US" sz="2000" dirty="0"/>
              <a:t>      7 days, excluding today</a:t>
            </a:r>
            <a:endParaRPr lang="it-IT" sz="2000" dirty="0"/>
          </a:p>
        </p:txBody>
      </p:sp>
      <p:pic>
        <p:nvPicPr>
          <p:cNvPr id="8" name="Segnaposto contenuto 7" descr="Immagine che contiene testo, diagramma, schermata, Rettangolo&#10;&#10;Il contenuto generato dall'IA potrebbe non essere corretto.">
            <a:extLst>
              <a:ext uri="{FF2B5EF4-FFF2-40B4-BE49-F238E27FC236}">
                <a16:creationId xmlns:a16="http://schemas.microsoft.com/office/drawing/2014/main" id="{22DF8608-AFE3-A5A4-DBF8-261ECABB1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4538"/>
            <a:ext cx="7126339" cy="4068492"/>
          </a:xfrm>
        </p:spPr>
      </p:pic>
    </p:spTree>
    <p:extLst>
      <p:ext uri="{BB962C8B-B14F-4D97-AF65-F5344CB8AC3E}">
        <p14:creationId xmlns:p14="http://schemas.microsoft.com/office/powerpoint/2010/main" val="2680995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2022">
  <a:themeElements>
    <a:clrScheme name="Office 2013 - Tema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1702</Words>
  <Application>Microsoft Office PowerPoint</Application>
  <PresentationFormat>Widescreen</PresentationFormat>
  <Paragraphs>217</Paragraphs>
  <Slides>26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2" baseType="lpstr">
      <vt:lpstr>-apple-system</vt:lpstr>
      <vt:lpstr>Aptos</vt:lpstr>
      <vt:lpstr>Arial</vt:lpstr>
      <vt:lpstr>Calibri</vt:lpstr>
      <vt:lpstr>Calibri Light</vt:lpstr>
      <vt:lpstr>Office 2013 - Tema 2022</vt:lpstr>
      <vt:lpstr>Tracker Application</vt:lpstr>
      <vt:lpstr>Introduction What is this application for?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Alberta Caradio</dc:creator>
  <cp:lastModifiedBy>Maria Alberta Caradio</cp:lastModifiedBy>
  <cp:revision>7</cp:revision>
  <dcterms:created xsi:type="dcterms:W3CDTF">2025-07-16T23:47:03Z</dcterms:created>
  <dcterms:modified xsi:type="dcterms:W3CDTF">2025-07-20T10:04:21Z</dcterms:modified>
</cp:coreProperties>
</file>