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AB7E3-ED09-4EB0-8ACC-8A532C330E56}" v="191" dt="2025-01-08T17:20:40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02065-780F-4933-BDB6-A9DE22F5811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DC9525D-7B6A-4A7C-B3BA-578B19903BD5}">
      <dgm:prSet/>
      <dgm:spPr/>
      <dgm:t>
        <a:bodyPr/>
        <a:lstStyle/>
        <a:p>
          <a:r>
            <a:rPr lang="de-DE"/>
            <a:t>Suche nach kürzester Rundreise durch alle Städte</a:t>
          </a:r>
          <a:endParaRPr lang="en-US"/>
        </a:p>
      </dgm:t>
    </dgm:pt>
    <dgm:pt modelId="{E8146CB1-C955-4EAA-BD55-3FF50E0FE560}" type="parTrans" cxnId="{DF5547AE-78AD-4CBF-B17B-825761F9B6D8}">
      <dgm:prSet/>
      <dgm:spPr/>
      <dgm:t>
        <a:bodyPr/>
        <a:lstStyle/>
        <a:p>
          <a:endParaRPr lang="en-US"/>
        </a:p>
      </dgm:t>
    </dgm:pt>
    <dgm:pt modelId="{106DA2B9-182F-45B3-81E8-BC78D3B5D2C4}" type="sibTrans" cxnId="{DF5547AE-78AD-4CBF-B17B-825761F9B6D8}">
      <dgm:prSet/>
      <dgm:spPr/>
      <dgm:t>
        <a:bodyPr/>
        <a:lstStyle/>
        <a:p>
          <a:endParaRPr lang="en-US"/>
        </a:p>
      </dgm:t>
    </dgm:pt>
    <dgm:pt modelId="{7AA4D548-C79B-43D1-9F60-8F2F1A0E9E87}">
      <dgm:prSet/>
      <dgm:spPr/>
      <dgm:t>
        <a:bodyPr/>
        <a:lstStyle/>
        <a:p>
          <a:r>
            <a:rPr lang="de-DE"/>
            <a:t>Start- und Endpunkt identisch</a:t>
          </a:r>
          <a:endParaRPr lang="en-US"/>
        </a:p>
      </dgm:t>
    </dgm:pt>
    <dgm:pt modelId="{1CBAE327-4D6E-4712-8CBA-0766DDEE214E}" type="parTrans" cxnId="{016BB5E4-81EB-4CF9-933B-C69D34C79514}">
      <dgm:prSet/>
      <dgm:spPr/>
      <dgm:t>
        <a:bodyPr/>
        <a:lstStyle/>
        <a:p>
          <a:endParaRPr lang="en-US"/>
        </a:p>
      </dgm:t>
    </dgm:pt>
    <dgm:pt modelId="{F1072351-178D-4283-A158-B8C2D5BCC6A4}" type="sibTrans" cxnId="{016BB5E4-81EB-4CF9-933B-C69D34C79514}">
      <dgm:prSet/>
      <dgm:spPr/>
      <dgm:t>
        <a:bodyPr/>
        <a:lstStyle/>
        <a:p>
          <a:endParaRPr lang="en-US"/>
        </a:p>
      </dgm:t>
    </dgm:pt>
    <dgm:pt modelId="{CA3BF642-5AB4-4D83-BF9B-4197ECD3331C}">
      <dgm:prSet/>
      <dgm:spPr/>
      <dgm:t>
        <a:bodyPr/>
        <a:lstStyle/>
        <a:p>
          <a:r>
            <a:rPr lang="de-DE"/>
            <a:t>Große praktische Relevanz</a:t>
          </a:r>
          <a:endParaRPr lang="en-US"/>
        </a:p>
      </dgm:t>
    </dgm:pt>
    <dgm:pt modelId="{8545C28E-501A-48C3-8A16-ED7F3EF20F3A}" type="parTrans" cxnId="{180187BF-E512-4BE7-8926-2479785A0AFE}">
      <dgm:prSet/>
      <dgm:spPr/>
      <dgm:t>
        <a:bodyPr/>
        <a:lstStyle/>
        <a:p>
          <a:endParaRPr lang="en-US"/>
        </a:p>
      </dgm:t>
    </dgm:pt>
    <dgm:pt modelId="{1FDD8F1F-4144-40E8-BB6B-5D9A9D16027B}" type="sibTrans" cxnId="{180187BF-E512-4BE7-8926-2479785A0AFE}">
      <dgm:prSet/>
      <dgm:spPr/>
      <dgm:t>
        <a:bodyPr/>
        <a:lstStyle/>
        <a:p>
          <a:endParaRPr lang="en-US"/>
        </a:p>
      </dgm:t>
    </dgm:pt>
    <dgm:pt modelId="{16943BED-4AD8-4BC4-8CE9-71DF63662687}">
      <dgm:prSet/>
      <dgm:spPr/>
      <dgm:t>
        <a:bodyPr/>
        <a:lstStyle/>
        <a:p>
          <a:r>
            <a:rPr lang="de-DE"/>
            <a:t>Herausforderung der Komplexität</a:t>
          </a:r>
          <a:endParaRPr lang="en-US"/>
        </a:p>
      </dgm:t>
    </dgm:pt>
    <dgm:pt modelId="{7D6EADF9-6997-43CF-998B-87AE5A244E4F}" type="parTrans" cxnId="{DF19B278-C0AE-4E00-866D-A388F83646A5}">
      <dgm:prSet/>
      <dgm:spPr/>
      <dgm:t>
        <a:bodyPr/>
        <a:lstStyle/>
        <a:p>
          <a:endParaRPr lang="en-US"/>
        </a:p>
      </dgm:t>
    </dgm:pt>
    <dgm:pt modelId="{51CDE7D2-92AB-4579-B638-9B9E8CB25840}" type="sibTrans" cxnId="{DF19B278-C0AE-4E00-866D-A388F83646A5}">
      <dgm:prSet/>
      <dgm:spPr/>
      <dgm:t>
        <a:bodyPr/>
        <a:lstStyle/>
        <a:p>
          <a:endParaRPr lang="en-US"/>
        </a:p>
      </dgm:t>
    </dgm:pt>
    <dgm:pt modelId="{40D68E4E-BBC4-47F2-A4C2-F46FE33E38B8}">
      <dgm:prSet/>
      <dgm:spPr/>
      <dgm:t>
        <a:bodyPr/>
        <a:lstStyle/>
        <a:p>
          <a:r>
            <a:rPr lang="de-DE"/>
            <a:t>Bei n Städten: (n-1)!/2 mögliche Routen</a:t>
          </a:r>
          <a:endParaRPr lang="en-US"/>
        </a:p>
      </dgm:t>
    </dgm:pt>
    <dgm:pt modelId="{35E5C3C8-84AD-494A-9F48-E7B49B077490}" type="parTrans" cxnId="{B78B051E-D27A-4062-B663-F7A81B1F2E61}">
      <dgm:prSet/>
      <dgm:spPr/>
      <dgm:t>
        <a:bodyPr/>
        <a:lstStyle/>
        <a:p>
          <a:endParaRPr lang="en-US"/>
        </a:p>
      </dgm:t>
    </dgm:pt>
    <dgm:pt modelId="{79FA83DB-C9CE-426F-B3E9-008BA15140C4}" type="sibTrans" cxnId="{B78B051E-D27A-4062-B663-F7A81B1F2E61}">
      <dgm:prSet/>
      <dgm:spPr/>
      <dgm:t>
        <a:bodyPr/>
        <a:lstStyle/>
        <a:p>
          <a:endParaRPr lang="en-US"/>
        </a:p>
      </dgm:t>
    </dgm:pt>
    <dgm:pt modelId="{87D4DD92-6788-4597-9E98-744D8BEB35E6}" type="pres">
      <dgm:prSet presAssocID="{A2702065-780F-4933-BDB6-A9DE22F5811B}" presName="linear" presStyleCnt="0">
        <dgm:presLayoutVars>
          <dgm:animLvl val="lvl"/>
          <dgm:resizeHandles val="exact"/>
        </dgm:presLayoutVars>
      </dgm:prSet>
      <dgm:spPr/>
    </dgm:pt>
    <dgm:pt modelId="{2C1E4926-7A75-432E-9DE2-5AB6E988D987}" type="pres">
      <dgm:prSet presAssocID="{8DC9525D-7B6A-4A7C-B3BA-578B19903BD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FCD2814-744B-4FA8-ABED-1531D0E7D03D}" type="pres">
      <dgm:prSet presAssocID="{106DA2B9-182F-45B3-81E8-BC78D3B5D2C4}" presName="spacer" presStyleCnt="0"/>
      <dgm:spPr/>
    </dgm:pt>
    <dgm:pt modelId="{797C9BF2-3F32-4AE1-9432-86DBB96F1D6D}" type="pres">
      <dgm:prSet presAssocID="{7AA4D548-C79B-43D1-9F60-8F2F1A0E9E8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531C894-2DB6-4278-85FE-145BB2265E2F}" type="pres">
      <dgm:prSet presAssocID="{F1072351-178D-4283-A158-B8C2D5BCC6A4}" presName="spacer" presStyleCnt="0"/>
      <dgm:spPr/>
    </dgm:pt>
    <dgm:pt modelId="{F54A4823-4CE4-4E06-8D9B-FBB8E40F5A8D}" type="pres">
      <dgm:prSet presAssocID="{CA3BF642-5AB4-4D83-BF9B-4197ECD333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C4119A-C2DF-42A2-B9C7-879A4A19B1DD}" type="pres">
      <dgm:prSet presAssocID="{1FDD8F1F-4144-40E8-BB6B-5D9A9D16027B}" presName="spacer" presStyleCnt="0"/>
      <dgm:spPr/>
    </dgm:pt>
    <dgm:pt modelId="{B15E9457-ADA0-489E-8481-7D4AE10B79AF}" type="pres">
      <dgm:prSet presAssocID="{16943BED-4AD8-4BC4-8CE9-71DF6366268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EC8D6C-ECFC-4AD2-BC9C-7FCFA723D719}" type="pres">
      <dgm:prSet presAssocID="{51CDE7D2-92AB-4579-B638-9B9E8CB25840}" presName="spacer" presStyleCnt="0"/>
      <dgm:spPr/>
    </dgm:pt>
    <dgm:pt modelId="{5A674216-7553-4476-8579-5F3FB6F8E601}" type="pres">
      <dgm:prSet presAssocID="{40D68E4E-BBC4-47F2-A4C2-F46FE33E38B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A41BF02-C985-4F9D-B0D3-95B6B435717E}" type="presOf" srcId="{40D68E4E-BBC4-47F2-A4C2-F46FE33E38B8}" destId="{5A674216-7553-4476-8579-5F3FB6F8E601}" srcOrd="0" destOrd="0" presId="urn:microsoft.com/office/officeart/2005/8/layout/vList2"/>
    <dgm:cxn modelId="{DA96AD19-7328-42FE-AF5F-6F0B3727C931}" type="presOf" srcId="{A2702065-780F-4933-BDB6-A9DE22F5811B}" destId="{87D4DD92-6788-4597-9E98-744D8BEB35E6}" srcOrd="0" destOrd="0" presId="urn:microsoft.com/office/officeart/2005/8/layout/vList2"/>
    <dgm:cxn modelId="{B78B051E-D27A-4062-B663-F7A81B1F2E61}" srcId="{A2702065-780F-4933-BDB6-A9DE22F5811B}" destId="{40D68E4E-BBC4-47F2-A4C2-F46FE33E38B8}" srcOrd="4" destOrd="0" parTransId="{35E5C3C8-84AD-494A-9F48-E7B49B077490}" sibTransId="{79FA83DB-C9CE-426F-B3E9-008BA15140C4}"/>
    <dgm:cxn modelId="{49177C3F-75E6-4D2F-9C2B-40D5C999BB78}" type="presOf" srcId="{16943BED-4AD8-4BC4-8CE9-71DF63662687}" destId="{B15E9457-ADA0-489E-8481-7D4AE10B79AF}" srcOrd="0" destOrd="0" presId="urn:microsoft.com/office/officeart/2005/8/layout/vList2"/>
    <dgm:cxn modelId="{7E30144A-0F40-4013-A0A8-9F4A1B7FFE51}" type="presOf" srcId="{8DC9525D-7B6A-4A7C-B3BA-578B19903BD5}" destId="{2C1E4926-7A75-432E-9DE2-5AB6E988D987}" srcOrd="0" destOrd="0" presId="urn:microsoft.com/office/officeart/2005/8/layout/vList2"/>
    <dgm:cxn modelId="{DF19B278-C0AE-4E00-866D-A388F83646A5}" srcId="{A2702065-780F-4933-BDB6-A9DE22F5811B}" destId="{16943BED-4AD8-4BC4-8CE9-71DF63662687}" srcOrd="3" destOrd="0" parTransId="{7D6EADF9-6997-43CF-998B-87AE5A244E4F}" sibTransId="{51CDE7D2-92AB-4579-B638-9B9E8CB25840}"/>
    <dgm:cxn modelId="{101E88A3-6182-4B91-B5DA-F1416AFF8194}" type="presOf" srcId="{7AA4D548-C79B-43D1-9F60-8F2F1A0E9E87}" destId="{797C9BF2-3F32-4AE1-9432-86DBB96F1D6D}" srcOrd="0" destOrd="0" presId="urn:microsoft.com/office/officeart/2005/8/layout/vList2"/>
    <dgm:cxn modelId="{DF5547AE-78AD-4CBF-B17B-825761F9B6D8}" srcId="{A2702065-780F-4933-BDB6-A9DE22F5811B}" destId="{8DC9525D-7B6A-4A7C-B3BA-578B19903BD5}" srcOrd="0" destOrd="0" parTransId="{E8146CB1-C955-4EAA-BD55-3FF50E0FE560}" sibTransId="{106DA2B9-182F-45B3-81E8-BC78D3B5D2C4}"/>
    <dgm:cxn modelId="{180187BF-E512-4BE7-8926-2479785A0AFE}" srcId="{A2702065-780F-4933-BDB6-A9DE22F5811B}" destId="{CA3BF642-5AB4-4D83-BF9B-4197ECD3331C}" srcOrd="2" destOrd="0" parTransId="{8545C28E-501A-48C3-8A16-ED7F3EF20F3A}" sibTransId="{1FDD8F1F-4144-40E8-BB6B-5D9A9D16027B}"/>
    <dgm:cxn modelId="{16FA80CC-FEFA-47D2-A824-E9999AB421D2}" type="presOf" srcId="{CA3BF642-5AB4-4D83-BF9B-4197ECD3331C}" destId="{F54A4823-4CE4-4E06-8D9B-FBB8E40F5A8D}" srcOrd="0" destOrd="0" presId="urn:microsoft.com/office/officeart/2005/8/layout/vList2"/>
    <dgm:cxn modelId="{016BB5E4-81EB-4CF9-933B-C69D34C79514}" srcId="{A2702065-780F-4933-BDB6-A9DE22F5811B}" destId="{7AA4D548-C79B-43D1-9F60-8F2F1A0E9E87}" srcOrd="1" destOrd="0" parTransId="{1CBAE327-4D6E-4712-8CBA-0766DDEE214E}" sibTransId="{F1072351-178D-4283-A158-B8C2D5BCC6A4}"/>
    <dgm:cxn modelId="{A0C8BBCF-84E9-4746-9B5D-B4DE6CA85E14}" type="presParOf" srcId="{87D4DD92-6788-4597-9E98-744D8BEB35E6}" destId="{2C1E4926-7A75-432E-9DE2-5AB6E988D987}" srcOrd="0" destOrd="0" presId="urn:microsoft.com/office/officeart/2005/8/layout/vList2"/>
    <dgm:cxn modelId="{4323BC17-C299-4A15-B401-53FA8D65C5D7}" type="presParOf" srcId="{87D4DD92-6788-4597-9E98-744D8BEB35E6}" destId="{2FCD2814-744B-4FA8-ABED-1531D0E7D03D}" srcOrd="1" destOrd="0" presId="urn:microsoft.com/office/officeart/2005/8/layout/vList2"/>
    <dgm:cxn modelId="{8EFEB149-0B98-4031-88E5-C6B720EC8A98}" type="presParOf" srcId="{87D4DD92-6788-4597-9E98-744D8BEB35E6}" destId="{797C9BF2-3F32-4AE1-9432-86DBB96F1D6D}" srcOrd="2" destOrd="0" presId="urn:microsoft.com/office/officeart/2005/8/layout/vList2"/>
    <dgm:cxn modelId="{512E9B88-5CD2-48E9-BC47-047FC60A6622}" type="presParOf" srcId="{87D4DD92-6788-4597-9E98-744D8BEB35E6}" destId="{F531C894-2DB6-4278-85FE-145BB2265E2F}" srcOrd="3" destOrd="0" presId="urn:microsoft.com/office/officeart/2005/8/layout/vList2"/>
    <dgm:cxn modelId="{55F527F3-8772-4A91-8A84-545230CF0243}" type="presParOf" srcId="{87D4DD92-6788-4597-9E98-744D8BEB35E6}" destId="{F54A4823-4CE4-4E06-8D9B-FBB8E40F5A8D}" srcOrd="4" destOrd="0" presId="urn:microsoft.com/office/officeart/2005/8/layout/vList2"/>
    <dgm:cxn modelId="{802A9535-5E59-4CDC-BB0C-2C69B0B80328}" type="presParOf" srcId="{87D4DD92-6788-4597-9E98-744D8BEB35E6}" destId="{38C4119A-C2DF-42A2-B9C7-879A4A19B1DD}" srcOrd="5" destOrd="0" presId="urn:microsoft.com/office/officeart/2005/8/layout/vList2"/>
    <dgm:cxn modelId="{E3C1E750-6B7D-4180-8391-C29DAAD594F6}" type="presParOf" srcId="{87D4DD92-6788-4597-9E98-744D8BEB35E6}" destId="{B15E9457-ADA0-489E-8481-7D4AE10B79AF}" srcOrd="6" destOrd="0" presId="urn:microsoft.com/office/officeart/2005/8/layout/vList2"/>
    <dgm:cxn modelId="{CC2D624A-1F35-4C71-BEA6-AD35784D03E8}" type="presParOf" srcId="{87D4DD92-6788-4597-9E98-744D8BEB35E6}" destId="{EAEC8D6C-ECFC-4AD2-BC9C-7FCFA723D719}" srcOrd="7" destOrd="0" presId="urn:microsoft.com/office/officeart/2005/8/layout/vList2"/>
    <dgm:cxn modelId="{130FCC4A-AA56-40B5-B006-3D5F85965B3F}" type="presParOf" srcId="{87D4DD92-6788-4597-9E98-744D8BEB35E6}" destId="{5A674216-7553-4476-8579-5F3FB6F8E60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E4926-7A75-432E-9DE2-5AB6E988D987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Suche nach kürzester Rundreise durch alle Städte</a:t>
          </a:r>
          <a:endParaRPr lang="en-US" sz="2500" kern="1200"/>
        </a:p>
      </dsp:txBody>
      <dsp:txXfrm>
        <a:off x="48547" y="145256"/>
        <a:ext cx="6569739" cy="897406"/>
      </dsp:txXfrm>
    </dsp:sp>
    <dsp:sp modelId="{797C9BF2-3F32-4AE1-9432-86DBB96F1D6D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Start- und Endpunkt identisch</a:t>
          </a:r>
          <a:endParaRPr lang="en-US" sz="2500" kern="1200"/>
        </a:p>
      </dsp:txBody>
      <dsp:txXfrm>
        <a:off x="48547" y="1211756"/>
        <a:ext cx="6569739" cy="897406"/>
      </dsp:txXfrm>
    </dsp:sp>
    <dsp:sp modelId="{F54A4823-4CE4-4E06-8D9B-FBB8E40F5A8D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Große praktische Relevanz</a:t>
          </a:r>
          <a:endParaRPr lang="en-US" sz="2500" kern="1200"/>
        </a:p>
      </dsp:txBody>
      <dsp:txXfrm>
        <a:off x="48547" y="2278257"/>
        <a:ext cx="6569739" cy="897406"/>
      </dsp:txXfrm>
    </dsp:sp>
    <dsp:sp modelId="{B15E9457-ADA0-489E-8481-7D4AE10B79AF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Herausforderung der Komplexität</a:t>
          </a:r>
          <a:endParaRPr lang="en-US" sz="2500" kern="1200"/>
        </a:p>
      </dsp:txBody>
      <dsp:txXfrm>
        <a:off x="48547" y="3344757"/>
        <a:ext cx="6569739" cy="897406"/>
      </dsp:txXfrm>
    </dsp:sp>
    <dsp:sp modelId="{5A674216-7553-4476-8579-5F3FB6F8E601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Bei n Städten: (n-1)!/2 mögliche Routen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08.01.2025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Karte, Text enthält.&#10;&#10;Beschreibung automatisch generiert.">
            <a:extLst>
              <a:ext uri="{FF2B5EF4-FFF2-40B4-BE49-F238E27FC236}">
                <a16:creationId xmlns:a16="http://schemas.microsoft.com/office/drawing/2014/main" id="{AB601691-88A0-32B3-DC21-0E945F7CFD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826" b="285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Das Traveling Salesman Problem</a:t>
            </a:r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Lukas Weger &amp; Tobias Bucci</a:t>
            </a: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2205A7-3000-553D-37AD-DD63C7E43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DE" sz="3400">
                <a:solidFill>
                  <a:srgbClr val="FFFFFF"/>
                </a:solidFill>
                <a:ea typeface="+mj-lt"/>
                <a:cs typeface="+mj-lt"/>
              </a:rPr>
              <a:t>Problemstellung &amp; Relevanz</a:t>
            </a:r>
            <a:endParaRPr lang="de-DE" sz="3400">
              <a:solidFill>
                <a:srgbClr val="FFFFFF"/>
              </a:solidFill>
            </a:endParaRPr>
          </a:p>
        </p:txBody>
      </p:sp>
      <p:graphicFrame>
        <p:nvGraphicFramePr>
          <p:cNvPr id="58" name="Inhaltsplatzhalter 2">
            <a:extLst>
              <a:ext uri="{FF2B5EF4-FFF2-40B4-BE49-F238E27FC236}">
                <a16:creationId xmlns:a16="http://schemas.microsoft.com/office/drawing/2014/main" id="{AFFA06A4-1F7F-F1CC-4C2F-FB2436A01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9012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96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5AFAA-237D-2597-BF71-296F3D09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Mathematische Analyse</a:t>
            </a:r>
            <a:endParaRPr lang="de-DE" sz="32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3FA59-62FF-0AAF-ECB7-E8FF1D61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ea typeface="+mn-lt"/>
                <a:cs typeface="+mn-lt"/>
              </a:rPr>
              <a:t>Darstellung als Graph G = (V,E): 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V: Städte (Knoten)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E: Verbindungen (Kanten)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Gewichtete Kanten (Distanzen)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Ziel: Hamiltonkreis minimaler Länge</a:t>
            </a: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pic>
        <p:nvPicPr>
          <p:cNvPr id="4" name="Grafik 3" descr="Proof that traveling salesman problem is NP Hard - GeeksforGeeks">
            <a:extLst>
              <a:ext uri="{FF2B5EF4-FFF2-40B4-BE49-F238E27FC236}">
                <a16:creationId xmlns:a16="http://schemas.microsoft.com/office/drawing/2014/main" id="{D85F4314-1003-5B3C-23EE-BD55D9E3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789546"/>
            <a:ext cx="5334160" cy="328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DFA2F-9A80-3C36-F13C-0AAC3069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Branch and Bound</a:t>
            </a:r>
            <a:endParaRPr lang="de-DE" sz="3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File:Branchbound.gif - Wikimedia Commons">
            <a:extLst>
              <a:ext uri="{FF2B5EF4-FFF2-40B4-BE49-F238E27FC236}">
                <a16:creationId xmlns:a16="http://schemas.microsoft.com/office/drawing/2014/main" id="{CF44E2DB-AF7D-C4D4-3DDC-385A9954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987257"/>
            <a:ext cx="6221895" cy="28901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19DF4-A717-CE65-0C27-5FA399CE4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ea typeface="+mn-lt"/>
                <a:cs typeface="+mn-lt"/>
              </a:rPr>
              <a:t>Exakter Algorithmus für optimale Lösung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Systematische Suche im Lösungsraum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Ausschluss suboptimaler Teilbäume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Garantiert optimales Ergebnis</a:t>
            </a:r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17758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F44D-C656-7EBF-91CE-01112454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Ant Colony Optimization</a:t>
            </a:r>
            <a:endParaRPr lang="de-DE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B271E-4CDA-1DD2-6C97-9489B27D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>
                <a:ea typeface="+mn-lt"/>
                <a:cs typeface="+mn-lt"/>
              </a:rPr>
              <a:t>Naturinspirierte Heuristik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Simulation von Ameisenverhalten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Pheromon-basierte Routenfindung</a:t>
            </a:r>
            <a:endParaRPr lang="de-DE" sz="2000"/>
          </a:p>
          <a:p>
            <a:r>
              <a:rPr lang="de-DE" sz="2000">
                <a:ea typeface="+mn-lt"/>
                <a:cs typeface="+mn-lt"/>
              </a:rPr>
              <a:t>Gut für große Probleme</a:t>
            </a:r>
            <a:endParaRPr lang="de-DE" sz="2000"/>
          </a:p>
          <a:p>
            <a:endParaRPr lang="de-DE" sz="2000"/>
          </a:p>
        </p:txBody>
      </p:sp>
      <p:pic>
        <p:nvPicPr>
          <p:cNvPr id="5" name="Grafik 4" descr="Ants colony algorithm visualization - The stuff I do">
            <a:extLst>
              <a:ext uri="{FF2B5EF4-FFF2-40B4-BE49-F238E27FC236}">
                <a16:creationId xmlns:a16="http://schemas.microsoft.com/office/drawing/2014/main" id="{FB5F6783-6CD9-EDBA-A5D3-6AC2746A0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808166"/>
            <a:ext cx="5334160" cy="52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DE736-250A-EC45-DABB-711888F6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Modifizierter Nearest Neighbor</a:t>
            </a:r>
            <a:endParaRPr lang="de-DE" sz="32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F84381-3A84-6383-9331-EFDC2400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ea typeface="+mn-lt"/>
                <a:cs typeface="+mn-lt"/>
              </a:rPr>
              <a:t>Erweiterung des </a:t>
            </a:r>
            <a:r>
              <a:rPr lang="de-DE" sz="2000" dirty="0" err="1">
                <a:ea typeface="+mn-lt"/>
                <a:cs typeface="+mn-lt"/>
              </a:rPr>
              <a:t>Greedy</a:t>
            </a:r>
            <a:r>
              <a:rPr lang="de-DE" sz="2000" dirty="0">
                <a:ea typeface="+mn-lt"/>
                <a:cs typeface="+mn-lt"/>
              </a:rPr>
              <a:t>-Ansatzes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Kostenzonenmodell für reale Szenarien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Schnelle, praxistaugliche Lösungen</a:t>
            </a:r>
            <a:endParaRPr lang="de-DE" sz="2000" dirty="0"/>
          </a:p>
          <a:p>
            <a:endParaRPr lang="de-DE" sz="2000"/>
          </a:p>
        </p:txBody>
      </p:sp>
      <p:pic>
        <p:nvPicPr>
          <p:cNvPr id="4" name="Grafik 3" descr="11 Animated Algorithms for the Traveling Salesman Problem">
            <a:extLst>
              <a:ext uri="{FF2B5EF4-FFF2-40B4-BE49-F238E27FC236}">
                <a16:creationId xmlns:a16="http://schemas.microsoft.com/office/drawing/2014/main" id="{542A1777-99EF-9C08-2C8A-3B97546D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430115"/>
            <a:ext cx="5334160" cy="39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5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573467-FDA9-DB37-2671-CF7E77FA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de-DE" sz="3200">
                <a:ea typeface="+mj-lt"/>
                <a:cs typeface="+mj-lt"/>
              </a:rPr>
              <a:t>Vergleichende</a:t>
            </a:r>
            <a:endParaRPr lang="de-DE" sz="320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48F7F-A0EC-58BC-940D-F3B24386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800" dirty="0">
                <a:ea typeface="+mn-lt"/>
                <a:cs typeface="+mn-lt"/>
              </a:rPr>
              <a:t>Branch &amp; Bound: Optimal, aber zeitintensiv</a:t>
            </a:r>
            <a:endParaRPr lang="de-DE" sz="1800" dirty="0"/>
          </a:p>
          <a:p>
            <a:r>
              <a:rPr lang="de-DE" sz="1800" dirty="0">
                <a:ea typeface="+mn-lt"/>
                <a:cs typeface="+mn-lt"/>
              </a:rPr>
              <a:t>ACO: Gute Balance Zeit/Qualität</a:t>
            </a:r>
            <a:endParaRPr lang="de-DE" sz="1800" dirty="0"/>
          </a:p>
          <a:p>
            <a:r>
              <a:rPr lang="de-DE" sz="1800" dirty="0">
                <a:ea typeface="+mn-lt"/>
                <a:cs typeface="+mn-lt"/>
              </a:rPr>
              <a:t>Mod. </a:t>
            </a:r>
            <a:r>
              <a:rPr lang="de-DE" sz="1800" dirty="0" err="1">
                <a:ea typeface="+mn-lt"/>
                <a:cs typeface="+mn-lt"/>
              </a:rPr>
              <a:t>Nearest</a:t>
            </a:r>
            <a:r>
              <a:rPr lang="de-DE" sz="1800" dirty="0">
                <a:ea typeface="+mn-lt"/>
                <a:cs typeface="+mn-lt"/>
              </a:rPr>
              <a:t> </a:t>
            </a:r>
            <a:r>
              <a:rPr lang="de-DE" sz="1800" dirty="0" err="1">
                <a:ea typeface="+mn-lt"/>
                <a:cs typeface="+mn-lt"/>
              </a:rPr>
              <a:t>Neighbor</a:t>
            </a:r>
            <a:r>
              <a:rPr lang="de-DE" sz="1800" dirty="0">
                <a:ea typeface="+mn-lt"/>
                <a:cs typeface="+mn-lt"/>
              </a:rPr>
              <a:t>: Schnell, praxisnah</a:t>
            </a:r>
            <a:endParaRPr lang="de-DE" sz="1800"/>
          </a:p>
          <a:p>
            <a:endParaRPr lang="de-DE" sz="1800"/>
          </a:p>
        </p:txBody>
      </p:sp>
      <p:pic>
        <p:nvPicPr>
          <p:cNvPr id="5" name="Grafik 4" descr="Ein Bild, das Text, Reihe, Diagramm, parallel enthält.&#10;&#10;Beschreibung automatisch generiert.">
            <a:extLst>
              <a:ext uri="{FF2B5EF4-FFF2-40B4-BE49-F238E27FC236}">
                <a16:creationId xmlns:a16="http://schemas.microsoft.com/office/drawing/2014/main" id="{793611CE-FDA1-0DCF-E08B-AD840014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79" y="2734056"/>
            <a:ext cx="9544834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28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Larissa</vt:lpstr>
      <vt:lpstr>Das Traveling Salesman Problem</vt:lpstr>
      <vt:lpstr>Problemstellung &amp; Relevanz</vt:lpstr>
      <vt:lpstr>Mathematische Analyse</vt:lpstr>
      <vt:lpstr>Branch and Bound</vt:lpstr>
      <vt:lpstr>Ant Colony Optimization</vt:lpstr>
      <vt:lpstr>Modifizierter Nearest Neighbor</vt:lpstr>
      <vt:lpstr>Vergleichende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2025-01-08T16:30:07Z</dcterms:created>
  <dcterms:modified xsi:type="dcterms:W3CDTF">2025-01-08T17:21:38Z</dcterms:modified>
</cp:coreProperties>
</file>