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w6/KtgoiIr/fBHGUlemPtYK5/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6174D8-13A8-4B62-8B76-6D0EA16EFB65}">
  <a:tblStyle styleId="{AD6174D8-13A8-4B62-8B76-6D0EA16EFB6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s-CL"/>
              <a:t>Tecnologías Usadas</a:t>
            </a:r>
            <a:endParaRPr/>
          </a:p>
        </p:txBody>
      </p:sp>
      <p:sp>
        <p:nvSpPr>
          <p:cNvPr id="199" name="Google Shape;19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La empresa Funidelia trabaja con apoyo de Pymes y Emprendedores</a:t>
            </a:r>
            <a:endParaRPr/>
          </a:p>
        </p:txBody>
      </p:sp>
      <p:sp>
        <p:nvSpPr>
          <p:cNvPr id="220" name="Google Shape;2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55e156846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1355e15684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77094cd74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1377094cd7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Capturas de pantalla de Herramientas de desarrollo, localhost, implementación BD, implementación control de versiones Github</a:t>
            </a:r>
            <a:endParaRPr/>
          </a:p>
          <a:p>
            <a:pPr indent="0" lvl="0" marL="0" rtl="0" algn="l">
              <a:lnSpc>
                <a:spcPct val="100000"/>
              </a:lnSpc>
              <a:spcBef>
                <a:spcPts val="0"/>
              </a:spcBef>
              <a:spcAft>
                <a:spcPts val="0"/>
              </a:spcAft>
              <a:buSzPts val="1400"/>
              <a:buNone/>
            </a:pPr>
            <a:r>
              <a:t/>
            </a:r>
            <a:endParaRPr/>
          </a:p>
        </p:txBody>
      </p:sp>
      <p:sp>
        <p:nvSpPr>
          <p:cNvPr id="320" name="Google Shape;32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s-C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Árbol de problemas</a:t>
            </a:r>
            <a:endParaRPr/>
          </a:p>
        </p:txBody>
      </p:sp>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CL"/>
              <a:t>POR HACER</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1" name="Shape 21"/>
        <p:cNvGrpSpPr/>
        <p:nvPr/>
      </p:nvGrpSpPr>
      <p:grpSpPr>
        <a:xfrm>
          <a:off x="0" y="0"/>
          <a:ext cx="0" cy="0"/>
          <a:chOff x="0" y="0"/>
          <a:chExt cx="0" cy="0"/>
        </a:xfrm>
      </p:grpSpPr>
      <p:sp>
        <p:nvSpPr>
          <p:cNvPr id="22" name="Google Shape;2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6" name="Shape 26"/>
        <p:cNvGrpSpPr/>
        <p:nvPr/>
      </p:nvGrpSpPr>
      <p:grpSpPr>
        <a:xfrm>
          <a:off x="0" y="0"/>
          <a:ext cx="0" cy="0"/>
          <a:chOff x="0" y="0"/>
          <a:chExt cx="0" cy="0"/>
        </a:xfrm>
      </p:grpSpPr>
      <p:sp>
        <p:nvSpPr>
          <p:cNvPr id="27" name="Google Shape;2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sp>
        <p:nvSpPr>
          <p:cNvPr id="33" name="Google Shape;33;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8" name="Shape 38"/>
        <p:cNvGrpSpPr/>
        <p:nvPr/>
      </p:nvGrpSpPr>
      <p:grpSpPr>
        <a:xfrm>
          <a:off x="0" y="0"/>
          <a:ext cx="0" cy="0"/>
          <a:chOff x="0" y="0"/>
          <a:chExt cx="0" cy="0"/>
        </a:xfrm>
      </p:grpSpPr>
      <p:sp>
        <p:nvSpPr>
          <p:cNvPr id="39" name="Google Shape;3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5" name="Shape 45"/>
        <p:cNvGrpSpPr/>
        <p:nvPr/>
      </p:nvGrpSpPr>
      <p:grpSpPr>
        <a:xfrm>
          <a:off x="0" y="0"/>
          <a:ext cx="0" cy="0"/>
          <a:chOff x="0" y="0"/>
          <a:chExt cx="0" cy="0"/>
        </a:xfrm>
      </p:grpSpPr>
      <p:sp>
        <p:nvSpPr>
          <p:cNvPr id="46" name="Google Shape;46;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3"/>
          <p:cNvSpPr/>
          <p:nvPr>
            <p:ph idx="2" type="pic"/>
          </p:nvPr>
        </p:nvSpPr>
        <p:spPr>
          <a:xfrm>
            <a:off x="5183188" y="987425"/>
            <a:ext cx="6172200" cy="4873625"/>
          </a:xfrm>
          <a:prstGeom prst="rect">
            <a:avLst/>
          </a:prstGeom>
          <a:noFill/>
          <a:ln>
            <a:noFill/>
          </a:ln>
        </p:spPr>
      </p:sp>
      <p:sp>
        <p:nvSpPr>
          <p:cNvPr id="68" name="Google Shape;68;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16.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hyperlink" Target="https://drive.google.com/file/d/1bq1Mrq-_GZX3hvEnUw7La6gQPUGrYUfx/view?usp=sharing" TargetMode="External"/><Relationship Id="rId5" Type="http://schemas.openxmlformats.org/officeDocument/2006/relationships/hyperlink" Target="https://github.com/m4tias97/PelisCriticas" TargetMode="External"/><Relationship Id="rId6" Type="http://schemas.openxmlformats.org/officeDocument/2006/relationships/hyperlink" Target="https://trello.com/b/Xz0rLf4P/scru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jpg"/><Relationship Id="rId10" Type="http://schemas.openxmlformats.org/officeDocument/2006/relationships/image" Target="../media/image14.png"/><Relationship Id="rId9"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3630706" y="1338138"/>
            <a:ext cx="8561294"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11111"/>
              <a:buFont typeface="Calibri"/>
              <a:buNone/>
            </a:pPr>
            <a:br>
              <a:rPr lang="es-CL">
                <a:solidFill>
                  <a:schemeClr val="dk2"/>
                </a:solidFill>
              </a:rPr>
            </a:br>
            <a:br>
              <a:rPr lang="es-CL">
                <a:solidFill>
                  <a:schemeClr val="dk2"/>
                </a:solidFill>
              </a:rPr>
            </a:br>
            <a:br>
              <a:rPr lang="es-CL">
                <a:solidFill>
                  <a:schemeClr val="dk2"/>
                </a:solidFill>
              </a:rPr>
            </a:br>
            <a:r>
              <a:rPr lang="es-CL">
                <a:solidFill>
                  <a:schemeClr val="dk2"/>
                </a:solidFill>
              </a:rPr>
              <a:t>Portafolio de Título</a:t>
            </a:r>
            <a:br>
              <a:rPr lang="es-CL">
                <a:solidFill>
                  <a:schemeClr val="dk2"/>
                </a:solidFill>
              </a:rPr>
            </a:br>
            <a:r>
              <a:rPr lang="es-CL" sz="3200">
                <a:solidFill>
                  <a:schemeClr val="dk2"/>
                </a:solidFill>
              </a:rPr>
              <a:t>“Pelis-Criticas”</a:t>
            </a:r>
            <a:br>
              <a:rPr lang="es-CL" sz="3200">
                <a:solidFill>
                  <a:schemeClr val="dk2"/>
                </a:solidFill>
              </a:rPr>
            </a:br>
            <a:endParaRPr/>
          </a:p>
        </p:txBody>
      </p:sp>
      <p:sp>
        <p:nvSpPr>
          <p:cNvPr id="89" name="Google Shape;89;p1"/>
          <p:cNvSpPr txBox="1"/>
          <p:nvPr>
            <p:ph idx="1" type="subTitle"/>
          </p:nvPr>
        </p:nvSpPr>
        <p:spPr>
          <a:xfrm>
            <a:off x="3713002" y="3429000"/>
            <a:ext cx="8561294" cy="240486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2"/>
              </a:buClr>
              <a:buSzPts val="3200"/>
              <a:buNone/>
            </a:pPr>
            <a:r>
              <a:rPr lang="es-CL" sz="3200">
                <a:solidFill>
                  <a:schemeClr val="dk2"/>
                </a:solidFill>
              </a:rPr>
              <a:t>Analista Programador Computacional</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Escuela de Informática y Telecomunicaciones</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Sede [Maipú]</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2022</a:t>
            </a:r>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Docente Instructor de la Asignatura: Christian Lazcano</a:t>
            </a:r>
            <a:endParaRPr/>
          </a:p>
          <a:p>
            <a:pPr indent="0" lvl="0" marL="0" rtl="0" algn="ctr">
              <a:lnSpc>
                <a:spcPct val="90000"/>
              </a:lnSpc>
              <a:spcBef>
                <a:spcPts val="1000"/>
              </a:spcBef>
              <a:spcAft>
                <a:spcPts val="0"/>
              </a:spcAft>
              <a:buClr>
                <a:schemeClr val="dk1"/>
              </a:buClr>
              <a:buSzPts val="1400"/>
              <a:buNone/>
            </a:pPr>
            <a:r>
              <a:t/>
            </a:r>
            <a:endParaRPr sz="1400">
              <a:solidFill>
                <a:schemeClr val="dk2"/>
              </a:solidFill>
            </a:endParaRPr>
          </a:p>
          <a:p>
            <a:pPr indent="0" lvl="0" marL="0" rtl="0" algn="ctr">
              <a:lnSpc>
                <a:spcPct val="90000"/>
              </a:lnSpc>
              <a:spcBef>
                <a:spcPts val="1000"/>
              </a:spcBef>
              <a:spcAft>
                <a:spcPts val="0"/>
              </a:spcAft>
              <a:buClr>
                <a:schemeClr val="dk2"/>
              </a:buClr>
              <a:buSzPts val="1400"/>
              <a:buNone/>
            </a:pPr>
            <a:r>
              <a:rPr lang="es-CL" sz="1400">
                <a:solidFill>
                  <a:schemeClr val="dk2"/>
                </a:solidFill>
              </a:rPr>
              <a:t>Integrantes del Equipo: Matías Cavieres Carrasco, Sebastián García Troncoso</a:t>
            </a:r>
            <a:endParaRPr/>
          </a:p>
          <a:p>
            <a:pPr indent="0" lvl="0" marL="0" rtl="0" algn="ctr">
              <a:lnSpc>
                <a:spcPct val="90000"/>
              </a:lnSpc>
              <a:spcBef>
                <a:spcPts val="1000"/>
              </a:spcBef>
              <a:spcAft>
                <a:spcPts val="0"/>
              </a:spcAft>
              <a:buClr>
                <a:schemeClr val="dk1"/>
              </a:buClr>
              <a:buSzPts val="1400"/>
              <a:buNone/>
            </a:pPr>
            <a:r>
              <a:t/>
            </a:r>
            <a:endParaRPr sz="1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5"/>
          <p:cNvSpPr txBox="1"/>
          <p:nvPr>
            <p:ph type="title"/>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CL"/>
              <a:t>Objetivo del Proyecto</a:t>
            </a:r>
            <a:endParaRPr/>
          </a:p>
        </p:txBody>
      </p:sp>
      <p:sp>
        <p:nvSpPr>
          <p:cNvPr id="195" name="Google Shape;195;p5"/>
          <p:cNvSpPr/>
          <p:nvPr/>
        </p:nvSpPr>
        <p:spPr>
          <a:xfrm>
            <a:off x="3775563" y="2395752"/>
            <a:ext cx="8153400" cy="19389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chemeClr val="dk1"/>
                </a:solidFill>
                <a:latin typeface="Calibri"/>
                <a:ea typeface="Calibri"/>
                <a:cs typeface="Calibri"/>
                <a:sym typeface="Calibri"/>
              </a:rPr>
              <a:t>El objetivo principal de nuestro proyecto es generar más alcance a la empresa </a:t>
            </a:r>
            <a:r>
              <a:rPr b="0" i="1" lang="es-CL" sz="2400" u="none" cap="none" strike="noStrike">
                <a:solidFill>
                  <a:schemeClr val="dk1"/>
                </a:solidFill>
                <a:latin typeface="Calibri"/>
                <a:ea typeface="Calibri"/>
                <a:cs typeface="Calibri"/>
                <a:sym typeface="Calibri"/>
              </a:rPr>
              <a:t>Pop-Corn</a:t>
            </a:r>
            <a:r>
              <a:rPr b="0" i="0" lang="es-CL" sz="2400" u="none" cap="none" strike="noStrike">
                <a:solidFill>
                  <a:schemeClr val="dk1"/>
                </a:solidFill>
                <a:latin typeface="Calibri"/>
                <a:ea typeface="Calibri"/>
                <a:cs typeface="Calibri"/>
                <a:sym typeface="Calibri"/>
              </a:rPr>
              <a:t> y su merchandising de películas. Todo esto a través de una aplicación móvil que </a:t>
            </a:r>
            <a:r>
              <a:rPr lang="es-CL" sz="2400">
                <a:solidFill>
                  <a:schemeClr val="dk1"/>
                </a:solidFill>
                <a:latin typeface="Calibri"/>
                <a:ea typeface="Calibri"/>
                <a:cs typeface="Calibri"/>
                <a:sym typeface="Calibri"/>
              </a:rPr>
              <a:t>captará</a:t>
            </a:r>
            <a:r>
              <a:rPr b="0" i="0" lang="es-CL" sz="2400" u="none" cap="none" strike="noStrike">
                <a:solidFill>
                  <a:schemeClr val="dk1"/>
                </a:solidFill>
                <a:latin typeface="Calibri"/>
                <a:ea typeface="Calibri"/>
                <a:cs typeface="Calibri"/>
                <a:sym typeface="Calibri"/>
              </a:rPr>
              <a:t> el interés del usuario con respecto a este nicho y lo </a:t>
            </a:r>
            <a:r>
              <a:rPr lang="es-CL" sz="2400">
                <a:solidFill>
                  <a:schemeClr val="dk1"/>
                </a:solidFill>
                <a:latin typeface="Calibri"/>
                <a:ea typeface="Calibri"/>
                <a:cs typeface="Calibri"/>
                <a:sym typeface="Calibri"/>
              </a:rPr>
              <a:t>conectará</a:t>
            </a:r>
            <a:r>
              <a:rPr b="0" i="0" lang="es-CL" sz="2400" u="none" cap="none" strike="noStrike">
                <a:solidFill>
                  <a:schemeClr val="dk1"/>
                </a:solidFill>
                <a:latin typeface="Calibri"/>
                <a:ea typeface="Calibri"/>
                <a:cs typeface="Calibri"/>
                <a:sym typeface="Calibri"/>
              </a:rPr>
              <a:t> con los productos de nuestro cliente.</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9"/>
          <p:cNvGraphicFramePr/>
          <p:nvPr/>
        </p:nvGraphicFramePr>
        <p:xfrm>
          <a:off x="1533280" y="33825"/>
          <a:ext cx="3000000" cy="3000000"/>
        </p:xfrm>
        <a:graphic>
          <a:graphicData uri="http://schemas.openxmlformats.org/drawingml/2006/table">
            <a:tbl>
              <a:tblPr bandRow="1" firstRow="1">
                <a:noFill/>
                <a:tableStyleId>{AD6174D8-13A8-4B62-8B76-6D0EA16EFB65}</a:tableStyleId>
              </a:tblPr>
              <a:tblGrid>
                <a:gridCol w="2281350"/>
                <a:gridCol w="2281350"/>
                <a:gridCol w="2281350"/>
                <a:gridCol w="2281350"/>
              </a:tblGrid>
              <a:tr h="355825">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Nombre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Versión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Descripción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Logo</a:t>
                      </a:r>
                      <a:endParaRPr sz="1400" u="none" cap="none" strike="noStrike"/>
                    </a:p>
                  </a:txBody>
                  <a:tcPr marT="45725" marB="45725" marR="91450" marL="91450"/>
                </a:tc>
              </a:tr>
              <a:tr h="857950">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Visual Studio Code</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1.67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Editor de código fuente desarrollado por Microsoft para Windows, Linux, macOS y Web. Incluye soporte para la depuración, control integrado de Git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686100">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Ionic</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Ionic 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Ionic es un SDK de código abierto completo para el desarrollo de aplicaciones móviles híbridas</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1052875">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NodeJS</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14.17.4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Node.js es un entorno en tiempo de ejecución multiplataforma, de código abierto, para la capa del servidor basado en el lenguaje de programación JavaScript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580750">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Android Studio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2021.2.1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Android Studio es el entorno de desarrollo integrado oficial para la plataforma Android</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672175">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Firebase</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9.8.1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Firebase es una plataforma para el desarrollo de aplicaciones web y aplicaciones móviles</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885825">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Trello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2.12.5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Trello es un software de administración de proyectos con interfaz web y con cliente para iOS y android para organizar proyectos</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r h="580750">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Github</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s-CL" sz="1200" u="none" cap="none" strike="noStrike"/>
                        <a:t>2022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GitHub es una forja para alojar proyectos utilizando el sistema de control de versiones Git. Se utiliza principalmente para la creación de código fuente de programas de ordenador</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r>
            </a:tbl>
          </a:graphicData>
        </a:graphic>
      </p:graphicFrame>
      <p:sp>
        <p:nvSpPr>
          <p:cNvPr id="202" name="Google Shape;202;p9"/>
          <p:cNvSpPr txBox="1"/>
          <p:nvPr>
            <p:ph type="title"/>
          </p:nvPr>
        </p:nvSpPr>
        <p:spPr>
          <a:xfrm flipH="1">
            <a:off x="369277" y="365125"/>
            <a:ext cx="46892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pic>
        <p:nvPicPr>
          <p:cNvPr id="203" name="Google Shape;203;p9"/>
          <p:cNvPicPr preferRelativeResize="0"/>
          <p:nvPr/>
        </p:nvPicPr>
        <p:blipFill rotWithShape="1">
          <a:blip r:embed="rId3">
            <a:alphaModFix/>
          </a:blip>
          <a:srcRect b="0" l="0" r="0" t="0"/>
          <a:stretch/>
        </p:blipFill>
        <p:spPr>
          <a:xfrm>
            <a:off x="9157183" y="732143"/>
            <a:ext cx="581758" cy="581758"/>
          </a:xfrm>
          <a:prstGeom prst="rect">
            <a:avLst/>
          </a:prstGeom>
          <a:noFill/>
          <a:ln>
            <a:noFill/>
          </a:ln>
        </p:spPr>
      </p:pic>
      <p:pic>
        <p:nvPicPr>
          <p:cNvPr id="204" name="Google Shape;204;p9"/>
          <p:cNvPicPr preferRelativeResize="0"/>
          <p:nvPr/>
        </p:nvPicPr>
        <p:blipFill rotWithShape="1">
          <a:blip r:embed="rId4">
            <a:alphaModFix/>
          </a:blip>
          <a:srcRect b="0" l="0" r="0" t="0"/>
          <a:stretch/>
        </p:blipFill>
        <p:spPr>
          <a:xfrm>
            <a:off x="9203709" y="1705587"/>
            <a:ext cx="488705" cy="488705"/>
          </a:xfrm>
          <a:prstGeom prst="rect">
            <a:avLst/>
          </a:prstGeom>
          <a:noFill/>
          <a:ln>
            <a:noFill/>
          </a:ln>
        </p:spPr>
      </p:pic>
      <p:pic>
        <p:nvPicPr>
          <p:cNvPr id="205" name="Google Shape;205;p9"/>
          <p:cNvPicPr preferRelativeResize="0"/>
          <p:nvPr/>
        </p:nvPicPr>
        <p:blipFill rotWithShape="1">
          <a:blip r:embed="rId5">
            <a:alphaModFix/>
          </a:blip>
          <a:srcRect b="0" l="0" r="0" t="0"/>
          <a:stretch/>
        </p:blipFill>
        <p:spPr>
          <a:xfrm>
            <a:off x="9157183" y="2479950"/>
            <a:ext cx="581758" cy="581758"/>
          </a:xfrm>
          <a:prstGeom prst="rect">
            <a:avLst/>
          </a:prstGeom>
          <a:noFill/>
          <a:ln>
            <a:noFill/>
          </a:ln>
        </p:spPr>
      </p:pic>
      <p:pic>
        <p:nvPicPr>
          <p:cNvPr id="206" name="Google Shape;206;p9"/>
          <p:cNvPicPr preferRelativeResize="0"/>
          <p:nvPr/>
        </p:nvPicPr>
        <p:blipFill rotWithShape="1">
          <a:blip r:embed="rId6">
            <a:alphaModFix/>
          </a:blip>
          <a:srcRect b="0" l="0" r="0" t="0"/>
          <a:stretch/>
        </p:blipFill>
        <p:spPr>
          <a:xfrm>
            <a:off x="9222575" y="3428999"/>
            <a:ext cx="469839" cy="468923"/>
          </a:xfrm>
          <a:prstGeom prst="rect">
            <a:avLst/>
          </a:prstGeom>
          <a:noFill/>
          <a:ln>
            <a:noFill/>
          </a:ln>
        </p:spPr>
      </p:pic>
      <p:pic>
        <p:nvPicPr>
          <p:cNvPr id="207" name="Google Shape;207;p9"/>
          <p:cNvPicPr preferRelativeResize="0"/>
          <p:nvPr/>
        </p:nvPicPr>
        <p:blipFill rotWithShape="1">
          <a:blip r:embed="rId7">
            <a:alphaModFix/>
          </a:blip>
          <a:srcRect b="0" l="0" r="0" t="0"/>
          <a:stretch/>
        </p:blipFill>
        <p:spPr>
          <a:xfrm>
            <a:off x="9307220" y="4071887"/>
            <a:ext cx="281681" cy="386651"/>
          </a:xfrm>
          <a:prstGeom prst="rect">
            <a:avLst/>
          </a:prstGeom>
          <a:noFill/>
          <a:ln>
            <a:noFill/>
          </a:ln>
        </p:spPr>
      </p:pic>
      <p:pic>
        <p:nvPicPr>
          <p:cNvPr id="208" name="Google Shape;208;p9"/>
          <p:cNvPicPr preferRelativeResize="0"/>
          <p:nvPr/>
        </p:nvPicPr>
        <p:blipFill rotWithShape="1">
          <a:blip r:embed="rId8">
            <a:alphaModFix/>
          </a:blip>
          <a:srcRect b="0" l="0" r="0" t="0"/>
          <a:stretch/>
        </p:blipFill>
        <p:spPr>
          <a:xfrm>
            <a:off x="9126972" y="4861534"/>
            <a:ext cx="581758" cy="581758"/>
          </a:xfrm>
          <a:prstGeom prst="rect">
            <a:avLst/>
          </a:prstGeom>
          <a:noFill/>
          <a:ln>
            <a:noFill/>
          </a:ln>
        </p:spPr>
      </p:pic>
      <p:pic>
        <p:nvPicPr>
          <p:cNvPr id="209" name="Google Shape;209;p9"/>
          <p:cNvPicPr preferRelativeResize="0"/>
          <p:nvPr/>
        </p:nvPicPr>
        <p:blipFill rotWithShape="1">
          <a:blip r:embed="rId9">
            <a:alphaModFix/>
          </a:blip>
          <a:srcRect b="0" l="0" r="0" t="0"/>
          <a:stretch/>
        </p:blipFill>
        <p:spPr>
          <a:xfrm>
            <a:off x="9157181" y="5876141"/>
            <a:ext cx="581758" cy="5817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7"/>
          <p:cNvSpPr txBox="1"/>
          <p:nvPr/>
        </p:nvSpPr>
        <p:spPr>
          <a:xfrm>
            <a:off x="4659923" y="1966830"/>
            <a:ext cx="6511630"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600" u="none" cap="none" strike="noStrike">
                <a:solidFill>
                  <a:schemeClr val="dk1"/>
                </a:solidFill>
                <a:latin typeface="Calibri"/>
                <a:ea typeface="Calibri"/>
                <a:cs typeface="Calibri"/>
                <a:sym typeface="Calibri"/>
              </a:rPr>
              <a:t>Lista de Requerimientos Principales o Épicas</a:t>
            </a:r>
            <a:endParaRPr b="0" i="0" sz="1200" u="none" cap="none" strike="noStrike">
              <a:solidFill>
                <a:srgbClr val="000000"/>
              </a:solidFill>
              <a:latin typeface="Arial"/>
              <a:ea typeface="Arial"/>
              <a:cs typeface="Arial"/>
              <a:sym typeface="Arial"/>
            </a:endParaRPr>
          </a:p>
        </p:txBody>
      </p:sp>
      <p:sp>
        <p:nvSpPr>
          <p:cNvPr id="215" name="Google Shape;215;p7"/>
          <p:cNvSpPr txBox="1"/>
          <p:nvPr>
            <p:ph type="title"/>
          </p:nvPr>
        </p:nvSpPr>
        <p:spPr>
          <a:xfrm>
            <a:off x="838200" y="365125"/>
            <a:ext cx="138625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16" name="Google Shape;216;p7"/>
          <p:cNvSpPr txBox="1"/>
          <p:nvPr/>
        </p:nvSpPr>
        <p:spPr>
          <a:xfrm>
            <a:off x="4139835" y="131921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Requerimientos de alto nivel</a:t>
            </a:r>
            <a:endParaRPr b="0" i="0" sz="1400" u="none" cap="none" strike="noStrike">
              <a:solidFill>
                <a:srgbClr val="000000"/>
              </a:solidFill>
              <a:latin typeface="Arial"/>
              <a:ea typeface="Arial"/>
              <a:cs typeface="Arial"/>
              <a:sym typeface="Arial"/>
            </a:endParaRPr>
          </a:p>
        </p:txBody>
      </p:sp>
      <p:sp>
        <p:nvSpPr>
          <p:cNvPr id="217" name="Google Shape;217;p7"/>
          <p:cNvSpPr/>
          <p:nvPr/>
        </p:nvSpPr>
        <p:spPr>
          <a:xfrm>
            <a:off x="4659923" y="2752907"/>
            <a:ext cx="6511630" cy="317009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Registro de usuario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Inicio de sesión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Editar Perfil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Creación de perfil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Escribir Críticas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Visualizar Críticas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Puntuar Película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Visualizar catálogo de merchandising</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Cierre de sesión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Char char="•"/>
            </a:pPr>
            <a:r>
              <a:rPr b="0" i="0" lang="es-CL" sz="2000" u="none" cap="none" strike="noStrike">
                <a:solidFill>
                  <a:schemeClr val="dk1"/>
                </a:solidFill>
                <a:latin typeface="Calibri"/>
                <a:ea typeface="Calibri"/>
                <a:cs typeface="Calibri"/>
                <a:sym typeface="Calibri"/>
              </a:rPr>
              <a:t>Eliminar cuenta de usuario</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8"/>
          <p:cNvSpPr txBox="1"/>
          <p:nvPr/>
        </p:nvSpPr>
        <p:spPr>
          <a:xfrm>
            <a:off x="4311672" y="2422365"/>
            <a:ext cx="7081181" cy="452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CL" sz="1800" u="none" cap="none" strike="noStrike">
                <a:solidFill>
                  <a:schemeClr val="dk1"/>
                </a:solidFill>
                <a:latin typeface="Calibri"/>
                <a:ea typeface="Calibri"/>
                <a:cs typeface="Calibri"/>
                <a:sym typeface="Calibri"/>
              </a:rPr>
              <a:t>Qué hace el Sistema:</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Registrar Usuarios</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Crear un perfil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Administrar una base de datos de películas</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Subir las reseñas de los usuarios</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Sugerencias y publicidad enfocada en el cine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CL" sz="1800" u="none" cap="none" strike="noStrike">
                <a:solidFill>
                  <a:schemeClr val="dk1"/>
                </a:solidFill>
                <a:latin typeface="Calibri"/>
                <a:ea typeface="Calibri"/>
                <a:cs typeface="Calibri"/>
                <a:sym typeface="Calibri"/>
              </a:rPr>
              <a:t>Qué no hace: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L" sz="1800" u="none" cap="none" strike="noStrike">
                <a:solidFill>
                  <a:schemeClr val="dk1"/>
                </a:solidFill>
                <a:latin typeface="Calibri"/>
                <a:ea typeface="Calibri"/>
                <a:cs typeface="Calibri"/>
                <a:sym typeface="Calibri"/>
              </a:rPr>
              <a:t>El sistema no generará ventas de ningún tipo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s-CL" sz="1800" u="none" cap="none" strike="noStrike">
                <a:solidFill>
                  <a:schemeClr val="dk1"/>
                </a:solidFill>
                <a:latin typeface="Calibri"/>
                <a:ea typeface="Calibri"/>
                <a:cs typeface="Calibri"/>
                <a:sym typeface="Calibri"/>
              </a:rPr>
              <a:t>Otros Alcances, Limitaciones  o Restricciones: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L" sz="1800" u="none" cap="none" strike="noStrike">
                <a:solidFill>
                  <a:schemeClr val="dk1"/>
                </a:solidFill>
                <a:latin typeface="Calibri"/>
                <a:ea typeface="Calibri"/>
                <a:cs typeface="Calibri"/>
                <a:sym typeface="Calibri"/>
              </a:rPr>
              <a:t>Solo críticos calificados pueden hacer reseñas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L" sz="1800" u="none" cap="none" strike="noStrike">
                <a:solidFill>
                  <a:schemeClr val="dk1"/>
                </a:solidFill>
                <a:latin typeface="Calibri"/>
                <a:ea typeface="Calibri"/>
                <a:cs typeface="Calibri"/>
                <a:sym typeface="Calibri"/>
              </a:rPr>
              <a:t>Solo la empresa </a:t>
            </a:r>
            <a:r>
              <a:rPr b="0" i="1" lang="es-CL" sz="1800" u="none" cap="none" strike="noStrike">
                <a:solidFill>
                  <a:schemeClr val="dk1"/>
                </a:solidFill>
                <a:latin typeface="Calibri"/>
                <a:ea typeface="Calibri"/>
                <a:cs typeface="Calibri"/>
                <a:sym typeface="Calibri"/>
              </a:rPr>
              <a:t>Pop-Corn</a:t>
            </a:r>
            <a:r>
              <a:rPr b="0" i="0" lang="es-CL" sz="1800" u="none" cap="none" strike="noStrike">
                <a:solidFill>
                  <a:schemeClr val="dk1"/>
                </a:solidFill>
                <a:latin typeface="Calibri"/>
                <a:ea typeface="Calibri"/>
                <a:cs typeface="Calibri"/>
                <a:sym typeface="Calibri"/>
              </a:rPr>
              <a:t> hará publicidad en la plataforma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8"/>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Alcances</a:t>
            </a:r>
            <a:endParaRPr b="0" i="0" sz="1400" u="none" cap="none" strike="noStrike">
              <a:solidFill>
                <a:srgbClr val="000000"/>
              </a:solidFill>
              <a:latin typeface="Arial"/>
              <a:ea typeface="Arial"/>
              <a:cs typeface="Arial"/>
              <a:sym typeface="Arial"/>
            </a:endParaRPr>
          </a:p>
        </p:txBody>
      </p:sp>
      <p:sp>
        <p:nvSpPr>
          <p:cNvPr id="224" name="Google Shape;224;p8"/>
          <p:cNvSpPr txBox="1"/>
          <p:nvPr>
            <p:ph type="title"/>
          </p:nvPr>
        </p:nvSpPr>
        <p:spPr>
          <a:xfrm>
            <a:off x="838200" y="365125"/>
            <a:ext cx="113127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11"/>
          <p:cNvSpPr txBox="1"/>
          <p:nvPr/>
        </p:nvSpPr>
        <p:spPr>
          <a:xfrm>
            <a:off x="5125915" y="1737936"/>
            <a:ext cx="660399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600" u="none" cap="none" strike="noStrike">
                <a:solidFill>
                  <a:schemeClr val="dk1"/>
                </a:solidFill>
                <a:latin typeface="Calibri"/>
                <a:ea typeface="Calibri"/>
                <a:cs typeface="Calibri"/>
                <a:sym typeface="Calibri"/>
              </a:rPr>
              <a:t>Diagrama de Caso de Uso General- Principales Funcionalidades</a:t>
            </a:r>
            <a:endParaRPr b="0" i="0" sz="1200" u="none" cap="none" strike="noStrike">
              <a:solidFill>
                <a:srgbClr val="000000"/>
              </a:solidFill>
              <a:latin typeface="Arial"/>
              <a:ea typeface="Arial"/>
              <a:cs typeface="Arial"/>
              <a:sym typeface="Arial"/>
            </a:endParaRPr>
          </a:p>
        </p:txBody>
      </p:sp>
      <p:sp>
        <p:nvSpPr>
          <p:cNvPr id="230" name="Google Shape;230;p11"/>
          <p:cNvSpPr txBox="1"/>
          <p:nvPr>
            <p:ph type="title"/>
          </p:nvPr>
        </p:nvSpPr>
        <p:spPr>
          <a:xfrm>
            <a:off x="838200" y="365125"/>
            <a:ext cx="22479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31" name="Google Shape;231;p11"/>
          <p:cNvSpPr txBox="1"/>
          <p:nvPr/>
        </p:nvSpPr>
        <p:spPr>
          <a:xfrm>
            <a:off x="4070141" y="116424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Diseño Propuesta Inicial</a:t>
            </a:r>
            <a:endParaRPr b="0" i="0" sz="1400" u="none" cap="none" strike="noStrike">
              <a:solidFill>
                <a:srgbClr val="000000"/>
              </a:solidFill>
              <a:latin typeface="Arial"/>
              <a:ea typeface="Arial"/>
              <a:cs typeface="Arial"/>
              <a:sym typeface="Arial"/>
            </a:endParaRPr>
          </a:p>
        </p:txBody>
      </p:sp>
      <p:pic>
        <p:nvPicPr>
          <p:cNvPr id="232" name="Google Shape;232;p11"/>
          <p:cNvPicPr preferRelativeResize="0"/>
          <p:nvPr/>
        </p:nvPicPr>
        <p:blipFill rotWithShape="1">
          <a:blip r:embed="rId4">
            <a:alphaModFix/>
          </a:blip>
          <a:srcRect b="0" l="0" r="0" t="0"/>
          <a:stretch/>
        </p:blipFill>
        <p:spPr>
          <a:xfrm>
            <a:off x="3627738" y="2514275"/>
            <a:ext cx="8449058" cy="3794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12"/>
          <p:cNvSpPr txBox="1"/>
          <p:nvPr>
            <p:ph type="title"/>
          </p:nvPr>
        </p:nvSpPr>
        <p:spPr>
          <a:xfrm>
            <a:off x="838200" y="365125"/>
            <a:ext cx="237978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38" name="Google Shape;238;p12"/>
          <p:cNvSpPr txBox="1"/>
          <p:nvPr/>
        </p:nvSpPr>
        <p:spPr>
          <a:xfrm>
            <a:off x="4070141" y="116424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Diseño Propuesta Inicial</a:t>
            </a:r>
            <a:endParaRPr b="0" i="0" sz="1400" u="none" cap="none" strike="noStrike">
              <a:solidFill>
                <a:srgbClr val="000000"/>
              </a:solidFill>
              <a:latin typeface="Arial"/>
              <a:ea typeface="Arial"/>
              <a:cs typeface="Arial"/>
              <a:sym typeface="Arial"/>
            </a:endParaRPr>
          </a:p>
        </p:txBody>
      </p:sp>
      <p:sp>
        <p:nvSpPr>
          <p:cNvPr id="239" name="Google Shape;239;p12"/>
          <p:cNvSpPr txBox="1"/>
          <p:nvPr/>
        </p:nvSpPr>
        <p:spPr>
          <a:xfrm>
            <a:off x="5125915" y="1737936"/>
            <a:ext cx="660399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600" u="none" cap="none" strike="noStrike">
                <a:solidFill>
                  <a:schemeClr val="dk1"/>
                </a:solidFill>
                <a:latin typeface="Calibri"/>
                <a:ea typeface="Calibri"/>
                <a:cs typeface="Calibri"/>
                <a:sym typeface="Calibri"/>
              </a:rPr>
              <a:t>Diagrama de Actividad</a:t>
            </a:r>
            <a:endParaRPr b="0" i="0" sz="1200" u="none" cap="none" strike="noStrike">
              <a:solidFill>
                <a:srgbClr val="000000"/>
              </a:solidFill>
              <a:latin typeface="Arial"/>
              <a:ea typeface="Arial"/>
              <a:cs typeface="Arial"/>
              <a:sym typeface="Arial"/>
            </a:endParaRPr>
          </a:p>
        </p:txBody>
      </p:sp>
      <p:pic>
        <p:nvPicPr>
          <p:cNvPr id="240" name="Google Shape;240;p12"/>
          <p:cNvPicPr preferRelativeResize="0"/>
          <p:nvPr/>
        </p:nvPicPr>
        <p:blipFill rotWithShape="1">
          <a:blip r:embed="rId4">
            <a:alphaModFix/>
          </a:blip>
          <a:srcRect b="0" l="0" r="0" t="0"/>
          <a:stretch/>
        </p:blipFill>
        <p:spPr>
          <a:xfrm>
            <a:off x="5224423" y="2650275"/>
            <a:ext cx="5255675" cy="4081751"/>
          </a:xfrm>
          <a:prstGeom prst="rect">
            <a:avLst/>
          </a:prstGeom>
          <a:noFill/>
          <a:ln>
            <a:noFill/>
          </a:ln>
        </p:spPr>
      </p:pic>
      <p:sp>
        <p:nvSpPr>
          <p:cNvPr id="241" name="Google Shape;241;p12"/>
          <p:cNvSpPr txBox="1"/>
          <p:nvPr/>
        </p:nvSpPr>
        <p:spPr>
          <a:xfrm>
            <a:off x="3821450" y="2250063"/>
            <a:ext cx="806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CL" sz="1400" u="none" cap="none" strike="noStrike">
                <a:solidFill>
                  <a:srgbClr val="000000"/>
                </a:solidFill>
                <a:latin typeface="Calibri"/>
                <a:ea typeface="Calibri"/>
                <a:cs typeface="Calibri"/>
                <a:sym typeface="Calibri"/>
              </a:rPr>
              <a:t>https://drive.google.com/file/d/1HyG_V0HjzDVDwYeRQtS_Pm0GoDhKZBHU/view?usp=sharing</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pic>
        <p:nvPicPr>
          <p:cNvPr id="246" name="Google Shape;246;p13"/>
          <p:cNvPicPr preferRelativeResize="0"/>
          <p:nvPr/>
        </p:nvPicPr>
        <p:blipFill rotWithShape="1">
          <a:blip r:embed="rId4">
            <a:alphaModFix/>
          </a:blip>
          <a:srcRect b="0" l="0" r="0" t="0"/>
          <a:stretch/>
        </p:blipFill>
        <p:spPr>
          <a:xfrm>
            <a:off x="4599793" y="2480887"/>
            <a:ext cx="6504940" cy="4017412"/>
          </a:xfrm>
          <a:prstGeom prst="rect">
            <a:avLst/>
          </a:prstGeom>
          <a:noFill/>
          <a:ln>
            <a:noFill/>
          </a:ln>
        </p:spPr>
      </p:pic>
      <p:sp>
        <p:nvSpPr>
          <p:cNvPr id="247" name="Google Shape;247;p13"/>
          <p:cNvSpPr txBox="1"/>
          <p:nvPr>
            <p:ph type="title"/>
          </p:nvPr>
        </p:nvSpPr>
        <p:spPr>
          <a:xfrm>
            <a:off x="838200" y="365125"/>
            <a:ext cx="244133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48" name="Google Shape;248;p13"/>
          <p:cNvSpPr txBox="1"/>
          <p:nvPr/>
        </p:nvSpPr>
        <p:spPr>
          <a:xfrm>
            <a:off x="4070141" y="116424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Diseño Propuesta Inicial</a:t>
            </a:r>
            <a:endParaRPr b="0" i="0" sz="1400" u="none" cap="none" strike="noStrike">
              <a:solidFill>
                <a:srgbClr val="000000"/>
              </a:solidFill>
              <a:latin typeface="Arial"/>
              <a:ea typeface="Arial"/>
              <a:cs typeface="Arial"/>
              <a:sym typeface="Arial"/>
            </a:endParaRPr>
          </a:p>
        </p:txBody>
      </p:sp>
      <p:sp>
        <p:nvSpPr>
          <p:cNvPr id="249" name="Google Shape;249;p13"/>
          <p:cNvSpPr txBox="1"/>
          <p:nvPr/>
        </p:nvSpPr>
        <p:spPr>
          <a:xfrm>
            <a:off x="5125915" y="1737936"/>
            <a:ext cx="660399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600" u="none" cap="none" strike="noStrike">
                <a:solidFill>
                  <a:schemeClr val="dk1"/>
                </a:solidFill>
                <a:latin typeface="Calibri"/>
                <a:ea typeface="Calibri"/>
                <a:cs typeface="Calibri"/>
                <a:sym typeface="Calibri"/>
              </a:rPr>
              <a:t>Modelamiento de datos - MER</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g1355e156846_0_19"/>
          <p:cNvSpPr txBox="1"/>
          <p:nvPr>
            <p:ph type="title"/>
          </p:nvPr>
        </p:nvSpPr>
        <p:spPr>
          <a:xfrm>
            <a:off x="838200" y="365125"/>
            <a:ext cx="244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55" name="Google Shape;255;g1355e156846_0_19"/>
          <p:cNvSpPr txBox="1"/>
          <p:nvPr/>
        </p:nvSpPr>
        <p:spPr>
          <a:xfrm>
            <a:off x="4070141" y="1164242"/>
            <a:ext cx="7564200" cy="7431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Diagrama topológico</a:t>
            </a:r>
            <a:endParaRPr b="0" i="0" sz="1400" u="none" cap="none" strike="noStrike">
              <a:solidFill>
                <a:srgbClr val="000000"/>
              </a:solidFill>
              <a:latin typeface="Arial"/>
              <a:ea typeface="Arial"/>
              <a:cs typeface="Arial"/>
              <a:sym typeface="Arial"/>
            </a:endParaRPr>
          </a:p>
        </p:txBody>
      </p:sp>
      <p:pic>
        <p:nvPicPr>
          <p:cNvPr id="256" name="Google Shape;256;g1355e156846_0_19"/>
          <p:cNvPicPr preferRelativeResize="0"/>
          <p:nvPr/>
        </p:nvPicPr>
        <p:blipFill rotWithShape="1">
          <a:blip r:embed="rId4">
            <a:alphaModFix/>
          </a:blip>
          <a:srcRect b="0" l="0" r="0" t="0"/>
          <a:stretch/>
        </p:blipFill>
        <p:spPr>
          <a:xfrm>
            <a:off x="10265273" y="3959715"/>
            <a:ext cx="901089" cy="1118147"/>
          </a:xfrm>
          <a:prstGeom prst="rect">
            <a:avLst/>
          </a:prstGeom>
          <a:noFill/>
          <a:ln>
            <a:noFill/>
          </a:ln>
        </p:spPr>
      </p:pic>
      <p:sp>
        <p:nvSpPr>
          <p:cNvPr id="257" name="Google Shape;257;g1355e156846_0_19"/>
          <p:cNvSpPr txBox="1"/>
          <p:nvPr/>
        </p:nvSpPr>
        <p:spPr>
          <a:xfrm>
            <a:off x="9654825" y="5101750"/>
            <a:ext cx="192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L" sz="1400" u="none" cap="none" strike="noStrike">
                <a:solidFill>
                  <a:srgbClr val="000000"/>
                </a:solidFill>
                <a:latin typeface="Calibri"/>
                <a:ea typeface="Calibri"/>
                <a:cs typeface="Calibri"/>
                <a:sym typeface="Calibri"/>
              </a:rPr>
              <a:t>Base de Datos Firebase</a:t>
            </a:r>
            <a:endParaRPr b="0" i="0" sz="1400" u="none" cap="none" strike="noStrike">
              <a:solidFill>
                <a:srgbClr val="000000"/>
              </a:solidFill>
              <a:latin typeface="Calibri"/>
              <a:ea typeface="Calibri"/>
              <a:cs typeface="Calibri"/>
              <a:sym typeface="Calibri"/>
            </a:endParaRPr>
          </a:p>
        </p:txBody>
      </p:sp>
      <p:pic>
        <p:nvPicPr>
          <p:cNvPr id="258" name="Google Shape;258;g1355e156846_0_19"/>
          <p:cNvPicPr preferRelativeResize="0"/>
          <p:nvPr/>
        </p:nvPicPr>
        <p:blipFill rotWithShape="1">
          <a:blip r:embed="rId5">
            <a:alphaModFix/>
          </a:blip>
          <a:srcRect b="0" l="0" r="0" t="0"/>
          <a:stretch/>
        </p:blipFill>
        <p:spPr>
          <a:xfrm>
            <a:off x="10254272" y="2436150"/>
            <a:ext cx="923090" cy="1118140"/>
          </a:xfrm>
          <a:prstGeom prst="rect">
            <a:avLst/>
          </a:prstGeom>
          <a:noFill/>
          <a:ln>
            <a:noFill/>
          </a:ln>
        </p:spPr>
      </p:pic>
      <p:sp>
        <p:nvSpPr>
          <p:cNvPr id="259" name="Google Shape;259;g1355e156846_0_19"/>
          <p:cNvSpPr txBox="1"/>
          <p:nvPr/>
        </p:nvSpPr>
        <p:spPr>
          <a:xfrm>
            <a:off x="10077624" y="3525775"/>
            <a:ext cx="132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L" sz="1400" u="none" cap="none" strike="noStrike">
                <a:solidFill>
                  <a:srgbClr val="000000"/>
                </a:solidFill>
                <a:latin typeface="Calibri"/>
                <a:ea typeface="Calibri"/>
                <a:cs typeface="Calibri"/>
                <a:sym typeface="Calibri"/>
              </a:rPr>
              <a:t>Servidor Web</a:t>
            </a:r>
            <a:endParaRPr b="0" i="0" sz="1400" u="none" cap="none" strike="noStrike">
              <a:solidFill>
                <a:srgbClr val="000000"/>
              </a:solidFill>
              <a:latin typeface="Calibri"/>
              <a:ea typeface="Calibri"/>
              <a:cs typeface="Calibri"/>
              <a:sym typeface="Calibri"/>
            </a:endParaRPr>
          </a:p>
        </p:txBody>
      </p:sp>
      <p:sp>
        <p:nvSpPr>
          <p:cNvPr id="260" name="Google Shape;260;g1355e156846_0_19"/>
          <p:cNvSpPr txBox="1"/>
          <p:nvPr/>
        </p:nvSpPr>
        <p:spPr>
          <a:xfrm>
            <a:off x="3919678" y="4780100"/>
            <a:ext cx="204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CL" sz="1400" u="none" cap="none" strike="noStrike">
                <a:solidFill>
                  <a:srgbClr val="000000"/>
                </a:solidFill>
                <a:latin typeface="Calibri"/>
                <a:ea typeface="Calibri"/>
                <a:cs typeface="Calibri"/>
                <a:sym typeface="Calibri"/>
              </a:rPr>
              <a:t>Aplicación/Página web</a:t>
            </a:r>
            <a:endParaRPr b="0" i="0" sz="1400" u="none" cap="none" strike="noStrike">
              <a:solidFill>
                <a:srgbClr val="000000"/>
              </a:solidFill>
              <a:latin typeface="Calibri"/>
              <a:ea typeface="Calibri"/>
              <a:cs typeface="Calibri"/>
              <a:sym typeface="Calibri"/>
            </a:endParaRPr>
          </a:p>
        </p:txBody>
      </p:sp>
      <p:pic>
        <p:nvPicPr>
          <p:cNvPr id="261" name="Google Shape;261;g1355e156846_0_19"/>
          <p:cNvPicPr preferRelativeResize="0"/>
          <p:nvPr/>
        </p:nvPicPr>
        <p:blipFill rotWithShape="1">
          <a:blip r:embed="rId6">
            <a:alphaModFix/>
          </a:blip>
          <a:srcRect b="0" l="0" r="0" t="0"/>
          <a:stretch/>
        </p:blipFill>
        <p:spPr>
          <a:xfrm>
            <a:off x="6244197" y="3234105"/>
            <a:ext cx="1152641" cy="1163501"/>
          </a:xfrm>
          <a:prstGeom prst="rect">
            <a:avLst/>
          </a:prstGeom>
          <a:noFill/>
          <a:ln>
            <a:noFill/>
          </a:ln>
        </p:spPr>
      </p:pic>
      <p:sp>
        <p:nvSpPr>
          <p:cNvPr id="262" name="Google Shape;262;g1355e156846_0_19"/>
          <p:cNvSpPr txBox="1"/>
          <p:nvPr/>
        </p:nvSpPr>
        <p:spPr>
          <a:xfrm>
            <a:off x="6244197" y="4379889"/>
            <a:ext cx="1230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CL" sz="1400" u="none" cap="none" strike="noStrike">
                <a:solidFill>
                  <a:srgbClr val="000000"/>
                </a:solidFill>
                <a:latin typeface="Calibri"/>
                <a:ea typeface="Calibri"/>
                <a:cs typeface="Calibri"/>
                <a:sym typeface="Calibri"/>
              </a:rPr>
              <a:t>Internet</a:t>
            </a:r>
            <a:endParaRPr b="0" i="0" sz="1400" u="none" cap="none" strike="noStrike">
              <a:solidFill>
                <a:srgbClr val="000000"/>
              </a:solidFill>
              <a:latin typeface="Calibri"/>
              <a:ea typeface="Calibri"/>
              <a:cs typeface="Calibri"/>
              <a:sym typeface="Calibri"/>
            </a:endParaRPr>
          </a:p>
        </p:txBody>
      </p:sp>
      <p:pic>
        <p:nvPicPr>
          <p:cNvPr id="263" name="Google Shape;263;g1355e156846_0_19"/>
          <p:cNvPicPr preferRelativeResize="0"/>
          <p:nvPr/>
        </p:nvPicPr>
        <p:blipFill rotWithShape="1">
          <a:blip r:embed="rId7">
            <a:alphaModFix/>
          </a:blip>
          <a:srcRect b="0" l="0" r="0" t="0"/>
          <a:stretch/>
        </p:blipFill>
        <p:spPr>
          <a:xfrm>
            <a:off x="8058516" y="3161907"/>
            <a:ext cx="1410787" cy="1307900"/>
          </a:xfrm>
          <a:prstGeom prst="rect">
            <a:avLst/>
          </a:prstGeom>
          <a:noFill/>
          <a:ln>
            <a:noFill/>
          </a:ln>
        </p:spPr>
      </p:pic>
      <p:sp>
        <p:nvSpPr>
          <p:cNvPr id="264" name="Google Shape;264;g1355e156846_0_19"/>
          <p:cNvSpPr txBox="1"/>
          <p:nvPr/>
        </p:nvSpPr>
        <p:spPr>
          <a:xfrm>
            <a:off x="8057760" y="4379889"/>
            <a:ext cx="1412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CL" sz="1400" u="none" cap="none" strike="noStrike">
                <a:solidFill>
                  <a:srgbClr val="000000"/>
                </a:solidFill>
                <a:latin typeface="Calibri"/>
                <a:ea typeface="Calibri"/>
                <a:cs typeface="Calibri"/>
                <a:sym typeface="Calibri"/>
              </a:rPr>
              <a:t>Firewall</a:t>
            </a:r>
            <a:endParaRPr b="0" i="0" sz="1400" u="none" cap="none" strike="noStrike">
              <a:solidFill>
                <a:srgbClr val="000000"/>
              </a:solidFill>
              <a:latin typeface="Calibri"/>
              <a:ea typeface="Calibri"/>
              <a:cs typeface="Calibri"/>
              <a:sym typeface="Calibri"/>
            </a:endParaRPr>
          </a:p>
        </p:txBody>
      </p:sp>
      <p:cxnSp>
        <p:nvCxnSpPr>
          <p:cNvPr id="265" name="Google Shape;265;g1355e156846_0_19"/>
          <p:cNvCxnSpPr>
            <a:endCxn id="263" idx="3"/>
          </p:cNvCxnSpPr>
          <p:nvPr/>
        </p:nvCxnSpPr>
        <p:spPr>
          <a:xfrm flipH="1">
            <a:off x="9469303" y="2995357"/>
            <a:ext cx="784800" cy="820500"/>
          </a:xfrm>
          <a:prstGeom prst="straightConnector1">
            <a:avLst/>
          </a:prstGeom>
          <a:noFill/>
          <a:ln cap="flat" cmpd="sng" w="9525">
            <a:solidFill>
              <a:srgbClr val="233A44"/>
            </a:solidFill>
            <a:prstDash val="solid"/>
            <a:round/>
            <a:headEnd len="sm" w="sm" type="none"/>
            <a:tailEnd len="sm" w="sm" type="none"/>
          </a:ln>
        </p:spPr>
      </p:cxnSp>
      <p:cxnSp>
        <p:nvCxnSpPr>
          <p:cNvPr id="266" name="Google Shape;266;g1355e156846_0_19"/>
          <p:cNvCxnSpPr>
            <a:stCxn id="256" idx="1"/>
          </p:cNvCxnSpPr>
          <p:nvPr/>
        </p:nvCxnSpPr>
        <p:spPr>
          <a:xfrm rot="10800000">
            <a:off x="9485873" y="4122789"/>
            <a:ext cx="779400" cy="396000"/>
          </a:xfrm>
          <a:prstGeom prst="straightConnector1">
            <a:avLst/>
          </a:prstGeom>
          <a:noFill/>
          <a:ln cap="flat" cmpd="sng" w="9525">
            <a:solidFill>
              <a:srgbClr val="233A44"/>
            </a:solidFill>
            <a:prstDash val="solid"/>
            <a:round/>
            <a:headEnd len="sm" w="sm" type="none"/>
            <a:tailEnd len="sm" w="sm" type="none"/>
          </a:ln>
        </p:spPr>
      </p:cxnSp>
      <p:cxnSp>
        <p:nvCxnSpPr>
          <p:cNvPr id="267" name="Google Shape;267;g1355e156846_0_19"/>
          <p:cNvCxnSpPr>
            <a:stCxn id="263" idx="1"/>
            <a:endCxn id="261" idx="3"/>
          </p:cNvCxnSpPr>
          <p:nvPr/>
        </p:nvCxnSpPr>
        <p:spPr>
          <a:xfrm rot="10800000">
            <a:off x="7396716" y="3815857"/>
            <a:ext cx="661800" cy="0"/>
          </a:xfrm>
          <a:prstGeom prst="straightConnector1">
            <a:avLst/>
          </a:prstGeom>
          <a:noFill/>
          <a:ln cap="flat" cmpd="sng" w="9525">
            <a:solidFill>
              <a:srgbClr val="233A44"/>
            </a:solidFill>
            <a:prstDash val="solid"/>
            <a:round/>
            <a:headEnd len="sm" w="sm" type="none"/>
            <a:tailEnd len="sm" w="sm" type="none"/>
          </a:ln>
        </p:spPr>
      </p:cxnSp>
      <p:cxnSp>
        <p:nvCxnSpPr>
          <p:cNvPr id="268" name="Google Shape;268;g1355e156846_0_19"/>
          <p:cNvCxnSpPr>
            <a:stCxn id="261" idx="1"/>
          </p:cNvCxnSpPr>
          <p:nvPr/>
        </p:nvCxnSpPr>
        <p:spPr>
          <a:xfrm flipH="1">
            <a:off x="5579697" y="3815856"/>
            <a:ext cx="664500" cy="6300"/>
          </a:xfrm>
          <a:prstGeom prst="straightConnector1">
            <a:avLst/>
          </a:prstGeom>
          <a:noFill/>
          <a:ln cap="flat" cmpd="sng" w="9525">
            <a:solidFill>
              <a:srgbClr val="233A44"/>
            </a:solidFill>
            <a:prstDash val="solid"/>
            <a:round/>
            <a:headEnd len="sm" w="sm" type="none"/>
            <a:tailEnd len="sm" w="sm" type="none"/>
          </a:ln>
        </p:spPr>
      </p:cxnSp>
      <p:pic>
        <p:nvPicPr>
          <p:cNvPr id="269" name="Google Shape;269;g1355e156846_0_19"/>
          <p:cNvPicPr preferRelativeResize="0"/>
          <p:nvPr/>
        </p:nvPicPr>
        <p:blipFill rotWithShape="1">
          <a:blip r:embed="rId8">
            <a:alphaModFix/>
          </a:blip>
          <a:srcRect b="0" l="0" r="0" t="0"/>
          <a:stretch/>
        </p:blipFill>
        <p:spPr>
          <a:xfrm>
            <a:off x="4196625" y="2529025"/>
            <a:ext cx="1486100" cy="22669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graphicFrame>
        <p:nvGraphicFramePr>
          <p:cNvPr id="274" name="Google Shape;274;p10"/>
          <p:cNvGraphicFramePr/>
          <p:nvPr/>
        </p:nvGraphicFramePr>
        <p:xfrm>
          <a:off x="4417063" y="2480887"/>
          <a:ext cx="3000000" cy="3000000"/>
        </p:xfrm>
        <a:graphic>
          <a:graphicData uri="http://schemas.openxmlformats.org/drawingml/2006/table">
            <a:tbl>
              <a:tblPr bandRow="1" firstRow="1">
                <a:noFill/>
                <a:tableStyleId>{AD6174D8-13A8-4B62-8B76-6D0EA16EFB65}</a:tableStyleId>
              </a:tblPr>
              <a:tblGrid>
                <a:gridCol w="469200"/>
                <a:gridCol w="4549725"/>
                <a:gridCol w="1851475"/>
              </a:tblGrid>
              <a:tr h="185425">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E1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Registro de usuario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Nombre Historia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Estado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usuario, puedo ingresar a la app y registrarme en ella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Podré seleccionar mi tipo de cuenta, como usuario visualizador o como usuario crítico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Como usuario, tendré acceso a distintas opciones de la aplicación, dependiendo de mi tipo de cuenta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En Curso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usuario puedo acceder a la publicidad de Funidelia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bl>
          </a:graphicData>
        </a:graphic>
      </p:graphicFrame>
      <p:sp>
        <p:nvSpPr>
          <p:cNvPr id="275" name="Google Shape;275;p10"/>
          <p:cNvSpPr txBox="1"/>
          <p:nvPr>
            <p:ph type="title"/>
          </p:nvPr>
        </p:nvSpPr>
        <p:spPr>
          <a:xfrm>
            <a:off x="838200" y="365125"/>
            <a:ext cx="114006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76" name="Google Shape;276;p10"/>
          <p:cNvSpPr txBox="1"/>
          <p:nvPr/>
        </p:nvSpPr>
        <p:spPr>
          <a:xfrm>
            <a:off x="4070141" y="116424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Diseño Propuesta Inicial</a:t>
            </a:r>
            <a:endParaRPr b="0" i="0" sz="1400" u="none" cap="none" strike="noStrike">
              <a:solidFill>
                <a:srgbClr val="000000"/>
              </a:solidFill>
              <a:latin typeface="Arial"/>
              <a:ea typeface="Arial"/>
              <a:cs typeface="Arial"/>
              <a:sym typeface="Arial"/>
            </a:endParaRPr>
          </a:p>
        </p:txBody>
      </p:sp>
      <p:sp>
        <p:nvSpPr>
          <p:cNvPr id="277" name="Google Shape;277;p10"/>
          <p:cNvSpPr txBox="1"/>
          <p:nvPr/>
        </p:nvSpPr>
        <p:spPr>
          <a:xfrm>
            <a:off x="5125915" y="1737936"/>
            <a:ext cx="660399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600" u="none" cap="none" strike="noStrike">
                <a:solidFill>
                  <a:schemeClr val="dk1"/>
                </a:solidFill>
                <a:latin typeface="Calibri"/>
                <a:ea typeface="Calibri"/>
                <a:cs typeface="Calibri"/>
                <a:sym typeface="Calibri"/>
              </a:rPr>
              <a:t>Historias de usuario por épicas o casos de uso por cubrir</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graphicFrame>
        <p:nvGraphicFramePr>
          <p:cNvPr id="282" name="Google Shape;282;p31"/>
          <p:cNvGraphicFramePr/>
          <p:nvPr/>
        </p:nvGraphicFramePr>
        <p:xfrm>
          <a:off x="4417063" y="2480887"/>
          <a:ext cx="3000000" cy="3000000"/>
        </p:xfrm>
        <a:graphic>
          <a:graphicData uri="http://schemas.openxmlformats.org/drawingml/2006/table">
            <a:tbl>
              <a:tblPr bandRow="1" firstRow="1">
                <a:noFill/>
                <a:tableStyleId>{AD6174D8-13A8-4B62-8B76-6D0EA16EFB65}</a:tableStyleId>
              </a:tblPr>
              <a:tblGrid>
                <a:gridCol w="469200"/>
                <a:gridCol w="4549725"/>
                <a:gridCol w="1851475"/>
              </a:tblGrid>
              <a:tr h="185425">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E2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Administrador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Nombre Historia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Estado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administrador podre visualizar la aplicación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administrador puedo agregar, editar o eliminar las películas de la base de datos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administrador puedo agregar, editar o eliminar un usuario de la base de datos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H4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administrador puedo agregar, editar o eliminar publicidad dentro de la aplicación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H5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administrador adquiero mi reporte de los usuarios y publicaciones que se han hecho dentro de la pagina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bl>
          </a:graphicData>
        </a:graphic>
      </p:graphicFrame>
      <p:sp>
        <p:nvSpPr>
          <p:cNvPr id="283" name="Google Shape;283;p31"/>
          <p:cNvSpPr txBox="1"/>
          <p:nvPr>
            <p:ph type="title"/>
          </p:nvPr>
        </p:nvSpPr>
        <p:spPr>
          <a:xfrm>
            <a:off x="838200" y="365125"/>
            <a:ext cx="54219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84" name="Google Shape;284;p31"/>
          <p:cNvSpPr txBox="1"/>
          <p:nvPr/>
        </p:nvSpPr>
        <p:spPr>
          <a:xfrm>
            <a:off x="4070141" y="116424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Diseño Propuesta Inicial</a:t>
            </a:r>
            <a:endParaRPr b="0" i="0" sz="1400" u="none" cap="none" strike="noStrike">
              <a:solidFill>
                <a:srgbClr val="000000"/>
              </a:solidFill>
              <a:latin typeface="Arial"/>
              <a:ea typeface="Arial"/>
              <a:cs typeface="Arial"/>
              <a:sym typeface="Arial"/>
            </a:endParaRPr>
          </a:p>
        </p:txBody>
      </p:sp>
      <p:sp>
        <p:nvSpPr>
          <p:cNvPr id="285" name="Google Shape;285;p31"/>
          <p:cNvSpPr txBox="1"/>
          <p:nvPr/>
        </p:nvSpPr>
        <p:spPr>
          <a:xfrm>
            <a:off x="5125915" y="1737936"/>
            <a:ext cx="660399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600" u="none" cap="none" strike="noStrike">
                <a:solidFill>
                  <a:schemeClr val="dk1"/>
                </a:solidFill>
                <a:latin typeface="Calibri"/>
                <a:ea typeface="Calibri"/>
                <a:cs typeface="Calibri"/>
                <a:sym typeface="Calibri"/>
              </a:rPr>
              <a:t>Historias de usuario por épicas o casos de uso por cubrir</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95" name="Google Shape;95;p2"/>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Modelo de negocio del cliente</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3775563" y="2395752"/>
            <a:ext cx="8153400" cy="3908722"/>
          </a:xfrm>
          <a:prstGeom prst="rect">
            <a:avLst/>
          </a:prstGeom>
          <a:noFill/>
          <a:ln>
            <a:noFill/>
          </a:ln>
        </p:spPr>
        <p:txBody>
          <a:bodyPr anchorCtr="0" anchor="t" bIns="45700" lIns="91425" spcFirstLastPara="1" rIns="91425" wrap="square" tIns="45700">
            <a:spAutoFit/>
          </a:bodyPr>
          <a:lstStyle/>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chemeClr val="dk1"/>
                </a:solidFill>
                <a:latin typeface="Calibri"/>
                <a:ea typeface="Calibri"/>
                <a:cs typeface="Calibri"/>
                <a:sym typeface="Calibri"/>
              </a:rPr>
              <a:t>Pop-Corn es un emprendimiento el cual hace ventas de merchandising enfocado al cine a través de las redes sociales.</a:t>
            </a:r>
            <a:endParaRPr b="0" i="0" sz="1400" u="none" cap="none" strike="noStrike">
              <a:solidFill>
                <a:srgbClr val="000000"/>
              </a:solidFill>
              <a:latin typeface="Arial"/>
              <a:ea typeface="Arial"/>
              <a:cs typeface="Arial"/>
              <a:sym typeface="Arial"/>
            </a:endParaRPr>
          </a:p>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chemeClr val="dk1"/>
              </a:solidFill>
              <a:latin typeface="Calibri"/>
              <a:ea typeface="Calibri"/>
              <a:cs typeface="Calibri"/>
              <a:sym typeface="Calibri"/>
            </a:endParaRPr>
          </a:p>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chemeClr val="dk1"/>
                </a:solidFill>
                <a:latin typeface="Calibri"/>
                <a:ea typeface="Calibri"/>
                <a:cs typeface="Calibri"/>
                <a:sym typeface="Calibri"/>
              </a:rPr>
              <a:t>Javier (25 años) dueño del emprendimiento, nos ha pedido implementar una aplicación la cual pueda captar la atención del cliente, y con ello, poder llevarlos a comprar su merchandising.</a:t>
            </a:r>
            <a:endParaRPr b="0" i="0" sz="1400" u="none" cap="none" strike="noStrike">
              <a:solidFill>
                <a:srgbClr val="000000"/>
              </a:solidFill>
              <a:latin typeface="Arial"/>
              <a:ea typeface="Arial"/>
              <a:cs typeface="Arial"/>
              <a:sym typeface="Arial"/>
            </a:endParaRPr>
          </a:p>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chemeClr val="dk1"/>
              </a:solidFill>
              <a:latin typeface="Calibri"/>
              <a:ea typeface="Calibri"/>
              <a:cs typeface="Calibri"/>
              <a:sym typeface="Calibri"/>
            </a:endParaRPr>
          </a:p>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chemeClr val="dk1"/>
              </a:solidFill>
              <a:latin typeface="Calibri"/>
              <a:ea typeface="Calibri"/>
              <a:cs typeface="Calibri"/>
              <a:sym typeface="Calibri"/>
            </a:endParaRPr>
          </a:p>
          <a:p>
            <a:pPr indent="-254000" lvl="6"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Calibri"/>
              <a:ea typeface="Calibri"/>
              <a:cs typeface="Calibri"/>
              <a:sym typeface="Calibri"/>
            </a:endParaRPr>
          </a:p>
          <a:p>
            <a:pPr indent="-254000" lvl="7"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graphicFrame>
        <p:nvGraphicFramePr>
          <p:cNvPr id="290" name="Google Shape;290;p32"/>
          <p:cNvGraphicFramePr/>
          <p:nvPr/>
        </p:nvGraphicFramePr>
        <p:xfrm>
          <a:off x="4417063" y="2480887"/>
          <a:ext cx="3000000" cy="3000000"/>
        </p:xfrm>
        <a:graphic>
          <a:graphicData uri="http://schemas.openxmlformats.org/drawingml/2006/table">
            <a:tbl>
              <a:tblPr bandRow="1" firstRow="1">
                <a:noFill/>
                <a:tableStyleId>{AD6174D8-13A8-4B62-8B76-6D0EA16EFB65}</a:tableStyleId>
              </a:tblPr>
              <a:tblGrid>
                <a:gridCol w="469200"/>
                <a:gridCol w="4549725"/>
                <a:gridCol w="1851475"/>
              </a:tblGrid>
              <a:tr h="185425">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E3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Usuario Visualizador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Nombre Historia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Estado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visualizador, tendré disponible un listado de películas, previamente criticadas, para leer acerca de ellas y acceder al trailer de la misma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visualizador, podré editar mi perfil y cambiar mis preferencias de películas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En Curso</a:t>
                      </a:r>
                      <a:endParaRPr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H3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s-CL" sz="1400" u="none" cap="none" strike="noStrike"/>
                        <a:t>Como visualizador, puedo cambiar mi tipo de perfil cuando quiera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txBody>
                  <a:tcPr marT="45725" marB="45725" marR="91450" marL="91450"/>
                </a:tc>
              </a:tr>
            </a:tbl>
          </a:graphicData>
        </a:graphic>
      </p:graphicFrame>
      <p:sp>
        <p:nvSpPr>
          <p:cNvPr id="291" name="Google Shape;291;p32"/>
          <p:cNvSpPr txBox="1"/>
          <p:nvPr>
            <p:ph type="title"/>
          </p:nvPr>
        </p:nvSpPr>
        <p:spPr>
          <a:xfrm>
            <a:off x="838200" y="365125"/>
            <a:ext cx="22391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292" name="Google Shape;292;p32"/>
          <p:cNvSpPr txBox="1"/>
          <p:nvPr/>
        </p:nvSpPr>
        <p:spPr>
          <a:xfrm>
            <a:off x="4070141" y="116424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Diseño Propuesta Inicial</a:t>
            </a:r>
            <a:endParaRPr b="0" i="0" sz="1400" u="none" cap="none" strike="noStrike">
              <a:solidFill>
                <a:srgbClr val="000000"/>
              </a:solidFill>
              <a:latin typeface="Arial"/>
              <a:ea typeface="Arial"/>
              <a:cs typeface="Arial"/>
              <a:sym typeface="Arial"/>
            </a:endParaRPr>
          </a:p>
        </p:txBody>
      </p:sp>
      <p:sp>
        <p:nvSpPr>
          <p:cNvPr id="293" name="Google Shape;293;p32"/>
          <p:cNvSpPr txBox="1"/>
          <p:nvPr/>
        </p:nvSpPr>
        <p:spPr>
          <a:xfrm>
            <a:off x="5125915" y="1737936"/>
            <a:ext cx="660399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600" u="none" cap="none" strike="noStrike">
                <a:solidFill>
                  <a:schemeClr val="dk1"/>
                </a:solidFill>
                <a:latin typeface="Calibri"/>
                <a:ea typeface="Calibri"/>
                <a:cs typeface="Calibri"/>
                <a:sym typeface="Calibri"/>
              </a:rPr>
              <a:t>Historias de usuario por épicas o casos de uso por cubrir</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graphicFrame>
        <p:nvGraphicFramePr>
          <p:cNvPr id="298" name="Google Shape;298;p14"/>
          <p:cNvGraphicFramePr/>
          <p:nvPr/>
        </p:nvGraphicFramePr>
        <p:xfrm>
          <a:off x="3854290" y="2584585"/>
          <a:ext cx="3000000" cy="3000000"/>
        </p:xfrm>
        <a:graphic>
          <a:graphicData uri="http://schemas.openxmlformats.org/drawingml/2006/table">
            <a:tbl>
              <a:tblPr bandRow="1" firstRow="1">
                <a:noFill/>
                <a:tableStyleId>{AD6174D8-13A8-4B62-8B76-6D0EA16EFB65}</a:tableStyleId>
              </a:tblPr>
              <a:tblGrid>
                <a:gridCol w="485800"/>
                <a:gridCol w="1945050"/>
                <a:gridCol w="3600375"/>
                <a:gridCol w="1964700"/>
              </a:tblGrid>
              <a:tr h="534025">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N°</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Nombre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Funcionalidad principal</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s-CL" sz="1400" u="none" cap="none" strike="noStrike"/>
                        <a:t>Avance % Cumplimiento</a:t>
                      </a:r>
                      <a:endParaRPr sz="1100" u="none" cap="none" strike="noStrike"/>
                    </a:p>
                  </a:txBody>
                  <a:tcPr marT="45725" marB="45725" marR="91450" marL="91450"/>
                </a:tc>
              </a:tr>
              <a:tr h="408725">
                <a:tc>
                  <a:txBody>
                    <a:bodyPr/>
                    <a:lstStyle/>
                    <a:p>
                      <a:pPr indent="0" lvl="0" marL="0" marR="0" rtl="0" algn="ctr">
                        <a:lnSpc>
                          <a:spcPct val="100000"/>
                        </a:lnSpc>
                        <a:spcBef>
                          <a:spcPts val="0"/>
                        </a:spcBef>
                        <a:spcAft>
                          <a:spcPts val="0"/>
                        </a:spcAft>
                        <a:buClr>
                          <a:srgbClr val="000000"/>
                        </a:buClr>
                        <a:buSzPts val="1800"/>
                        <a:buFont typeface="Arial"/>
                        <a:buNone/>
                      </a:pPr>
                      <a:r>
                        <a:rPr lang="es-CL" sz="1400" u="none" cap="none" strike="noStrike"/>
                        <a:t>E1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Registrar Usuarios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El Crítico se registra mediante formulario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688675">
                <a:tc>
                  <a:txBody>
                    <a:bodyPr/>
                    <a:lstStyle/>
                    <a:p>
                      <a:pPr indent="0" lvl="0" marL="0" marR="0" rtl="0" algn="ctr">
                        <a:lnSpc>
                          <a:spcPct val="100000"/>
                        </a:lnSpc>
                        <a:spcBef>
                          <a:spcPts val="0"/>
                        </a:spcBef>
                        <a:spcAft>
                          <a:spcPts val="0"/>
                        </a:spcAft>
                        <a:buClr>
                          <a:srgbClr val="000000"/>
                        </a:buClr>
                        <a:buSzPts val="1800"/>
                        <a:buFont typeface="Arial"/>
                        <a:buNone/>
                      </a:pPr>
                      <a:r>
                        <a:rPr lang="es-CL" sz="1400" u="none" cap="none" strike="noStrike"/>
                        <a:t>E2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Registrar Películas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El sistema registrará las películas que se encontraran en cartelera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646125">
                <a:tc>
                  <a:txBody>
                    <a:bodyPr/>
                    <a:lstStyle/>
                    <a:p>
                      <a:pPr indent="0" lvl="0" marL="0" marR="0" rtl="0" algn="ctr">
                        <a:lnSpc>
                          <a:spcPct val="100000"/>
                        </a:lnSpc>
                        <a:spcBef>
                          <a:spcPts val="0"/>
                        </a:spcBef>
                        <a:spcAft>
                          <a:spcPts val="0"/>
                        </a:spcAft>
                        <a:buClr>
                          <a:srgbClr val="000000"/>
                        </a:buClr>
                        <a:buSzPts val="1800"/>
                        <a:buFont typeface="Arial"/>
                        <a:buNone/>
                      </a:pPr>
                      <a:r>
                        <a:rPr lang="es-CL" sz="1400" u="none" cap="none" strike="noStrike"/>
                        <a:t>E3</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Ingresar Reseñas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El Crítico podrá generar reseñas de las películas que se encuentre en cartelera</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s-CL" sz="1400" u="none" cap="none" strike="noStrike"/>
                        <a:t>En Curso</a:t>
                      </a:r>
                      <a:endParaRPr sz="1400" u="none" cap="none" strike="noStrike"/>
                    </a:p>
                  </a:txBody>
                  <a:tcPr marT="45725" marB="45725" marR="91450" marL="91450"/>
                </a:tc>
              </a:tr>
              <a:tr h="534025">
                <a:tc>
                  <a:txBody>
                    <a:bodyPr/>
                    <a:lstStyle/>
                    <a:p>
                      <a:pPr indent="0" lvl="0" marL="0" marR="0" rtl="0" algn="ctr">
                        <a:lnSpc>
                          <a:spcPct val="100000"/>
                        </a:lnSpc>
                        <a:spcBef>
                          <a:spcPts val="0"/>
                        </a:spcBef>
                        <a:spcAft>
                          <a:spcPts val="0"/>
                        </a:spcAft>
                        <a:buClr>
                          <a:srgbClr val="000000"/>
                        </a:buClr>
                        <a:buSzPts val="1800"/>
                        <a:buFont typeface="Arial"/>
                        <a:buNone/>
                      </a:pPr>
                      <a:r>
                        <a:rPr lang="es-CL" sz="1400" u="none" cap="none" strike="noStrike"/>
                        <a:t>E4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Vista del Usuario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400" u="none" cap="none" strike="noStrike"/>
                        <a:t>Tanto el crítico como un usuario normal podrá visualizar el contenido total de la página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s-CL" sz="1400" u="none" cap="none" strike="noStrike"/>
                        <a:t>Finalizado</a:t>
                      </a:r>
                      <a:endParaRPr sz="1400" u="none" cap="none" strike="noStrike"/>
                    </a:p>
                  </a:txBody>
                  <a:tcPr marT="45725" marB="45725" marR="91450" marL="91450"/>
                </a:tc>
              </a:tr>
              <a:tr h="534025">
                <a:tc>
                  <a:txBody>
                    <a:bodyPr/>
                    <a:lstStyle/>
                    <a:p>
                      <a:pPr indent="0" lvl="0" marL="0" marR="0" rtl="0" algn="ctr">
                        <a:lnSpc>
                          <a:spcPct val="100000"/>
                        </a:lnSpc>
                        <a:spcBef>
                          <a:spcPts val="0"/>
                        </a:spcBef>
                        <a:spcAft>
                          <a:spcPts val="0"/>
                        </a:spcAft>
                        <a:buClr>
                          <a:srgbClr val="000000"/>
                        </a:buClr>
                        <a:buSzPts val="1400"/>
                        <a:buFont typeface="Arial"/>
                        <a:buNone/>
                      </a:pPr>
                      <a:r>
                        <a:rPr lang="es-CL" sz="1400" u="none" cap="none" strike="noStrike"/>
                        <a:t>E5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Publicidad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L" sz="1400" u="none" cap="none" strike="noStrike"/>
                        <a:t>La empresa </a:t>
                      </a:r>
                      <a:r>
                        <a:rPr i="1" lang="es-CL" sz="1400" u="none" cap="none" strike="noStrike"/>
                        <a:t>Funidelia </a:t>
                      </a:r>
                      <a:r>
                        <a:rPr lang="es-CL" sz="1400" u="none" cap="none" strike="noStrike"/>
                        <a:t>será capaz de ingresar publicidad personalizada a la plataforma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s-CL" sz="1400" u="none" cap="none" strike="noStrike"/>
                        <a:t>Finalizado</a:t>
                      </a:r>
                      <a:endParaRPr sz="1400" u="none" cap="none" strike="noStrike"/>
                    </a:p>
                  </a:txBody>
                  <a:tcPr marT="45725" marB="45725" marR="91450" marL="91450"/>
                </a:tc>
              </a:tr>
            </a:tbl>
          </a:graphicData>
        </a:graphic>
      </p:graphicFrame>
      <p:sp>
        <p:nvSpPr>
          <p:cNvPr id="299" name="Google Shape;299;p14"/>
          <p:cNvSpPr txBox="1"/>
          <p:nvPr>
            <p:ph type="title"/>
          </p:nvPr>
        </p:nvSpPr>
        <p:spPr>
          <a:xfrm>
            <a:off x="838200" y="365125"/>
            <a:ext cx="255563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300" name="Google Shape;300;p14"/>
          <p:cNvSpPr txBox="1"/>
          <p:nvPr/>
        </p:nvSpPr>
        <p:spPr>
          <a:xfrm>
            <a:off x="4070141" y="1164242"/>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Gestión del desarrollo</a:t>
            </a:r>
            <a:endParaRPr b="0" i="0" sz="1400" u="none" cap="none" strike="noStrike">
              <a:solidFill>
                <a:srgbClr val="000000"/>
              </a:solidFill>
              <a:latin typeface="Arial"/>
              <a:ea typeface="Arial"/>
              <a:cs typeface="Arial"/>
              <a:sym typeface="Arial"/>
            </a:endParaRPr>
          </a:p>
        </p:txBody>
      </p:sp>
      <p:sp>
        <p:nvSpPr>
          <p:cNvPr id="301" name="Google Shape;301;p14"/>
          <p:cNvSpPr txBox="1"/>
          <p:nvPr/>
        </p:nvSpPr>
        <p:spPr>
          <a:xfrm>
            <a:off x="4550252" y="1775561"/>
            <a:ext cx="6603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L" sz="1600" u="none" cap="none" strike="noStrike">
                <a:solidFill>
                  <a:schemeClr val="dk1"/>
                </a:solidFill>
                <a:latin typeface="Calibri"/>
                <a:ea typeface="Calibri"/>
                <a:cs typeface="Calibri"/>
                <a:sym typeface="Calibri"/>
              </a:rPr>
              <a:t>Lista de Módulos o Artefactos de Sistema Construidos y Nivel de Completitud (Cumplido, Pendiente, Abortado)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15"/>
          <p:cNvSpPr txBox="1"/>
          <p:nvPr>
            <p:ph type="title"/>
          </p:nvPr>
        </p:nvSpPr>
        <p:spPr>
          <a:xfrm>
            <a:off x="838200" y="365125"/>
            <a:ext cx="255563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307" name="Google Shape;307;p15"/>
          <p:cNvSpPr txBox="1"/>
          <p:nvPr/>
        </p:nvSpPr>
        <p:spPr>
          <a:xfrm>
            <a:off x="3789556" y="994985"/>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s-CL" sz="4400" u="none" cap="none" strike="noStrike">
                <a:solidFill>
                  <a:srgbClr val="000000"/>
                </a:solidFill>
                <a:latin typeface="Calibri"/>
                <a:ea typeface="Calibri"/>
                <a:cs typeface="Calibri"/>
                <a:sym typeface="Calibri"/>
              </a:rPr>
              <a:t>Tablero Scrum</a:t>
            </a:r>
            <a:endParaRPr b="0" i="0" sz="1400" u="none" cap="none" strike="noStrike">
              <a:solidFill>
                <a:srgbClr val="000000"/>
              </a:solidFill>
              <a:latin typeface="Arial"/>
              <a:ea typeface="Arial"/>
              <a:cs typeface="Arial"/>
              <a:sym typeface="Arial"/>
            </a:endParaRPr>
          </a:p>
        </p:txBody>
      </p:sp>
      <p:sp>
        <p:nvSpPr>
          <p:cNvPr id="308" name="Google Shape;308;p15"/>
          <p:cNvSpPr txBox="1"/>
          <p:nvPr/>
        </p:nvSpPr>
        <p:spPr>
          <a:xfrm>
            <a:off x="3873817" y="1835007"/>
            <a:ext cx="6603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L" sz="1200" u="none" cap="none" strike="noStrike">
                <a:solidFill>
                  <a:srgbClr val="000000"/>
                </a:solidFill>
                <a:latin typeface="Arial"/>
                <a:ea typeface="Arial"/>
                <a:cs typeface="Arial"/>
                <a:sym typeface="Arial"/>
              </a:rPr>
              <a:t>https://trello.com/b/Xz0rLf4P/scrum</a:t>
            </a:r>
            <a:endParaRPr b="0" i="0" sz="1400" u="none" cap="none" strike="noStrike">
              <a:solidFill>
                <a:srgbClr val="000000"/>
              </a:solidFill>
              <a:latin typeface="Arial"/>
              <a:ea typeface="Arial"/>
              <a:cs typeface="Arial"/>
              <a:sym typeface="Arial"/>
            </a:endParaRPr>
          </a:p>
        </p:txBody>
      </p:sp>
      <p:pic>
        <p:nvPicPr>
          <p:cNvPr id="309" name="Google Shape;309;p15"/>
          <p:cNvPicPr preferRelativeResize="0"/>
          <p:nvPr/>
        </p:nvPicPr>
        <p:blipFill rotWithShape="1">
          <a:blip r:embed="rId4">
            <a:alphaModFix/>
          </a:blip>
          <a:srcRect b="0" l="0" r="0" t="0"/>
          <a:stretch/>
        </p:blipFill>
        <p:spPr>
          <a:xfrm>
            <a:off x="3873817" y="2209038"/>
            <a:ext cx="8010525" cy="430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g1377094cd74_0_2"/>
          <p:cNvSpPr txBox="1"/>
          <p:nvPr>
            <p:ph type="title"/>
          </p:nvPr>
        </p:nvSpPr>
        <p:spPr>
          <a:xfrm>
            <a:off x="838200" y="365125"/>
            <a:ext cx="2555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315" name="Google Shape;315;g1377094cd74_0_2"/>
          <p:cNvSpPr txBox="1"/>
          <p:nvPr/>
        </p:nvSpPr>
        <p:spPr>
          <a:xfrm>
            <a:off x="3789556" y="994985"/>
            <a:ext cx="7564200" cy="743100"/>
          </a:xfrm>
          <a:prstGeom prst="rect">
            <a:avLst/>
          </a:prstGeom>
          <a:noFill/>
          <a:ln>
            <a:noFill/>
          </a:ln>
        </p:spPr>
        <p:txBody>
          <a:bodyPr anchorCtr="0" anchor="ctr" bIns="45700" lIns="91425" spcFirstLastPara="1" rIns="91425" wrap="square" tIns="45700">
            <a:normAutofit/>
          </a:bodyPr>
          <a:lstStyle/>
          <a:p>
            <a:pPr indent="457200" lvl="0" marL="0" marR="0" rtl="0" algn="ctr">
              <a:lnSpc>
                <a:spcPct val="90000"/>
              </a:lnSpc>
              <a:spcBef>
                <a:spcPts val="0"/>
              </a:spcBef>
              <a:spcAft>
                <a:spcPts val="0"/>
              </a:spcAft>
              <a:buClr>
                <a:srgbClr val="000000"/>
              </a:buClr>
              <a:buSzPts val="4400"/>
              <a:buFont typeface="Calibri"/>
              <a:buNone/>
            </a:pPr>
            <a:r>
              <a:rPr lang="es-CL" sz="4400">
                <a:latin typeface="Calibri"/>
                <a:ea typeface="Calibri"/>
                <a:cs typeface="Calibri"/>
                <a:sym typeface="Calibri"/>
              </a:rPr>
              <a:t>Github</a:t>
            </a:r>
            <a:endParaRPr b="0" i="0" sz="1400" u="none" cap="none" strike="noStrike">
              <a:solidFill>
                <a:srgbClr val="000000"/>
              </a:solidFill>
              <a:latin typeface="Arial"/>
              <a:ea typeface="Arial"/>
              <a:cs typeface="Arial"/>
              <a:sym typeface="Arial"/>
            </a:endParaRPr>
          </a:p>
        </p:txBody>
      </p:sp>
      <p:sp>
        <p:nvSpPr>
          <p:cNvPr id="316" name="Google Shape;316;g1377094cd74_0_2"/>
          <p:cNvSpPr txBox="1"/>
          <p:nvPr/>
        </p:nvSpPr>
        <p:spPr>
          <a:xfrm>
            <a:off x="3873817" y="1835007"/>
            <a:ext cx="6603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s-CL" sz="1200"/>
              <a:t>https://github.com/m4tias97/Portafolio-de-Titulo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34"/>
          <p:cNvSpPr/>
          <p:nvPr/>
        </p:nvSpPr>
        <p:spPr>
          <a:xfrm>
            <a:off x="4222113" y="2792000"/>
            <a:ext cx="7260300" cy="237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s-CL" sz="1500" u="none" cap="none" strike="noStrike">
                <a:solidFill>
                  <a:schemeClr val="dk1"/>
                </a:solidFill>
                <a:latin typeface="Calibri"/>
                <a:ea typeface="Calibri"/>
                <a:cs typeface="Calibri"/>
                <a:sym typeface="Calibri"/>
              </a:rPr>
              <a:t>Evidencia Video: </a:t>
            </a:r>
            <a:r>
              <a:rPr b="0" i="0" lang="es-CL" sz="1400" u="sng" cap="none" strike="noStrike">
                <a:solidFill>
                  <a:schemeClr val="hlink"/>
                </a:solidFill>
                <a:latin typeface="Calibri"/>
                <a:ea typeface="Calibri"/>
                <a:cs typeface="Calibri"/>
                <a:sym typeface="Calibri"/>
                <a:hlinkClick r:id="rId4"/>
              </a:rPr>
              <a:t>https://drive.google.com/file/d/1bq1Mrq-_GZX3hvEnUw7La6gQPUGrYUfx/view?usp=sharing</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s-CL" sz="1500" u="none" cap="none" strike="noStrike">
                <a:solidFill>
                  <a:schemeClr val="dk1"/>
                </a:solidFill>
                <a:latin typeface="Calibri"/>
                <a:ea typeface="Calibri"/>
                <a:cs typeface="Calibri"/>
                <a:sym typeface="Calibri"/>
              </a:rPr>
              <a:t>Evidencia Github:</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CL" sz="1400" u="sng" cap="none" strike="noStrike">
                <a:solidFill>
                  <a:schemeClr val="hlink"/>
                </a:solidFill>
                <a:latin typeface="Calibri"/>
                <a:ea typeface="Calibri"/>
                <a:cs typeface="Calibri"/>
                <a:sym typeface="Calibri"/>
                <a:hlinkClick r:id="rId5"/>
              </a:rPr>
              <a:t>https://github.com/m4tias97/PelisCriticas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s-CL">
                <a:solidFill>
                  <a:schemeClr val="dk1"/>
                </a:solidFill>
                <a:latin typeface="Calibri"/>
                <a:ea typeface="Calibri"/>
                <a:cs typeface="Calibri"/>
                <a:sym typeface="Calibri"/>
              </a:rPr>
              <a:t>https://drive.google.com/file/d/1at3OoRMtRj4aj-qpCR_NLi4nnXbl5hpc/view?usp=sharing</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s-CL" sz="1500" u="none" cap="none" strike="noStrike">
                <a:solidFill>
                  <a:schemeClr val="dk1"/>
                </a:solidFill>
                <a:latin typeface="Calibri"/>
                <a:ea typeface="Calibri"/>
                <a:cs typeface="Calibri"/>
                <a:sym typeface="Calibri"/>
              </a:rPr>
              <a:t>Evidencia Trello:</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s-CL" sz="1400" u="sng" cap="none" strike="noStrike">
                <a:solidFill>
                  <a:schemeClr val="hlink"/>
                </a:solidFill>
                <a:latin typeface="Arial"/>
                <a:ea typeface="Arial"/>
                <a:cs typeface="Arial"/>
                <a:sym typeface="Arial"/>
                <a:hlinkClick r:id="rId6"/>
              </a:rPr>
              <a:t>https://trello.com/b/Xz0rLf4P/scrum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s-CL">
                <a:solidFill>
                  <a:schemeClr val="dk1"/>
                </a:solidFill>
              </a:rPr>
              <a:t>https://drive.google.com/file/d/1tdhuNJFIpjNj6cM6zUYxI47f_BX62Uit/view?usp=sharing</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3" name="Google Shape;323;p34"/>
          <p:cNvSpPr txBox="1"/>
          <p:nvPr>
            <p:ph type="title"/>
          </p:nvPr>
        </p:nvSpPr>
        <p:spPr>
          <a:xfrm>
            <a:off x="838200" y="365125"/>
            <a:ext cx="89388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324" name="Google Shape;324;p34"/>
          <p:cNvSpPr txBox="1"/>
          <p:nvPr/>
        </p:nvSpPr>
        <p:spPr>
          <a:xfrm>
            <a:off x="4070141" y="1213338"/>
            <a:ext cx="7564244" cy="1186962"/>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8107"/>
              <a:buFont typeface="Calibri"/>
              <a:buNone/>
            </a:pPr>
            <a:r>
              <a:rPr b="0" i="0" lang="es-CL" sz="4400" u="none" cap="none" strike="noStrike">
                <a:solidFill>
                  <a:schemeClr val="dk1"/>
                </a:solidFill>
                <a:latin typeface="Calibri"/>
                <a:ea typeface="Calibri"/>
                <a:cs typeface="Calibri"/>
                <a:sym typeface="Calibri"/>
              </a:rPr>
              <a:t>Evidencias de ambiente de desarrollo y pruebas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102" name="Google Shape;102;p6"/>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s-CL" sz="4400" u="none" cap="none" strike="noStrike">
                <a:solidFill>
                  <a:srgbClr val="000000"/>
                </a:solidFill>
                <a:latin typeface="Calibri"/>
                <a:ea typeface="Calibri"/>
                <a:cs typeface="Calibri"/>
                <a:sym typeface="Calibri"/>
              </a:rPr>
              <a:t>Modelo de negocio del cliente</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a:off x="3775563" y="2395752"/>
            <a:ext cx="8153400" cy="1323399"/>
          </a:xfrm>
          <a:prstGeom prst="rect">
            <a:avLst/>
          </a:prstGeom>
          <a:noFill/>
          <a:ln>
            <a:noFill/>
          </a:ln>
        </p:spPr>
        <p:txBody>
          <a:bodyPr anchorCtr="0" anchor="t" bIns="45700" lIns="91425" spcFirstLastPara="1" rIns="91425" wrap="square" tIns="45700">
            <a:spAutoFit/>
          </a:bodyPr>
          <a:lstStyle/>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rgbClr val="000000"/>
              </a:solidFill>
              <a:latin typeface="Calibri"/>
              <a:ea typeface="Calibri"/>
              <a:cs typeface="Calibri"/>
              <a:sym typeface="Calibri"/>
            </a:endParaRPr>
          </a:p>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rgbClr val="000000"/>
              </a:solidFill>
              <a:latin typeface="Calibri"/>
              <a:ea typeface="Calibri"/>
              <a:cs typeface="Calibri"/>
              <a:sym typeface="Calibri"/>
            </a:endParaRPr>
          </a:p>
          <a:p>
            <a:pPr indent="-254000" lvl="6"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a:p>
            <a:pPr indent="-254000" lvl="7"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p:txBody>
      </p:sp>
      <p:sp>
        <p:nvSpPr>
          <p:cNvPr id="104" name="Google Shape;104;p6"/>
          <p:cNvSpPr txBox="1"/>
          <p:nvPr/>
        </p:nvSpPr>
        <p:spPr>
          <a:xfrm>
            <a:off x="4177553" y="2076450"/>
            <a:ext cx="6096000" cy="830997"/>
          </a:xfrm>
          <a:prstGeom prst="rect">
            <a:avLst/>
          </a:prstGeom>
          <a:noFill/>
          <a:ln>
            <a:noFill/>
          </a:ln>
        </p:spPr>
        <p:txBody>
          <a:bodyPr anchorCtr="0" anchor="t" bIns="45700" lIns="91425" spcFirstLastPara="1" rIns="91425" wrap="square" tIns="45700">
            <a:spAutoFit/>
          </a:bodyPr>
          <a:lstStyle/>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rgbClr val="000000"/>
                </a:solidFill>
                <a:latin typeface="Calibri"/>
                <a:ea typeface="Calibri"/>
                <a:cs typeface="Calibri"/>
                <a:sym typeface="Calibri"/>
              </a:rPr>
              <a:t>Pop-Corn Cuenta con su tienda en Instagram.</a:t>
            </a:r>
            <a:endParaRPr b="0" i="0" sz="1400" u="none" cap="none" strike="noStrike">
              <a:solidFill>
                <a:srgbClr val="000000"/>
              </a:solidFill>
              <a:latin typeface="Arial"/>
              <a:ea typeface="Arial"/>
              <a:cs typeface="Arial"/>
              <a:sym typeface="Arial"/>
            </a:endParaRPr>
          </a:p>
        </p:txBody>
      </p:sp>
      <p:pic>
        <p:nvPicPr>
          <p:cNvPr id="105" name="Google Shape;105;p6"/>
          <p:cNvPicPr preferRelativeResize="0"/>
          <p:nvPr/>
        </p:nvPicPr>
        <p:blipFill rotWithShape="1">
          <a:blip r:embed="rId4">
            <a:alphaModFix/>
          </a:blip>
          <a:srcRect b="0" l="0" r="0" t="0"/>
          <a:stretch/>
        </p:blipFill>
        <p:spPr>
          <a:xfrm>
            <a:off x="4177553" y="3072499"/>
            <a:ext cx="7440706" cy="35881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111" name="Google Shape;111;p17"/>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s-CL" sz="4400" u="none" cap="none" strike="noStrike">
                <a:solidFill>
                  <a:srgbClr val="000000"/>
                </a:solidFill>
                <a:latin typeface="Calibri"/>
                <a:ea typeface="Calibri"/>
                <a:cs typeface="Calibri"/>
                <a:sym typeface="Calibri"/>
              </a:rPr>
              <a:t>Modelo de negocio del cliente</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3775563" y="2395752"/>
            <a:ext cx="8153400" cy="2431394"/>
          </a:xfrm>
          <a:prstGeom prst="rect">
            <a:avLst/>
          </a:prstGeom>
          <a:noFill/>
          <a:ln>
            <a:noFill/>
          </a:ln>
        </p:spPr>
        <p:txBody>
          <a:bodyPr anchorCtr="0" anchor="t" bIns="45700" lIns="91425" spcFirstLastPara="1" rIns="91425" wrap="square" tIns="45700">
            <a:spAutoFit/>
          </a:bodyPr>
          <a:lstStyle/>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rgbClr val="000000"/>
                </a:solidFill>
                <a:latin typeface="Calibri"/>
                <a:ea typeface="Calibri"/>
                <a:cs typeface="Calibri"/>
                <a:sym typeface="Calibri"/>
              </a:rPr>
              <a:t>En base a este contexto, encontramos que en el mercado, NO existen aplicaciones en español que recopilen criticas de un usuario común de las ultimas películas que se encuentran en cartelera.        </a:t>
            </a:r>
            <a:endParaRPr b="0" i="0" sz="1400" u="none" cap="none" strike="noStrike">
              <a:solidFill>
                <a:srgbClr val="000000"/>
              </a:solidFill>
              <a:latin typeface="Arial"/>
              <a:ea typeface="Arial"/>
              <a:cs typeface="Arial"/>
              <a:sym typeface="Arial"/>
            </a:endParaRPr>
          </a:p>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rgbClr val="000000"/>
              </a:solidFill>
              <a:latin typeface="Calibri"/>
              <a:ea typeface="Calibri"/>
              <a:cs typeface="Calibri"/>
              <a:sym typeface="Calibri"/>
            </a:endParaRPr>
          </a:p>
          <a:p>
            <a:pPr indent="-254000" lvl="6"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a:p>
            <a:pPr indent="-254000" lvl="7"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p:txBody>
      </p:sp>
      <p:pic>
        <p:nvPicPr>
          <p:cNvPr id="113" name="Google Shape;113;p17"/>
          <p:cNvPicPr preferRelativeResize="0"/>
          <p:nvPr/>
        </p:nvPicPr>
        <p:blipFill rotWithShape="1">
          <a:blip r:embed="rId4">
            <a:alphaModFix/>
          </a:blip>
          <a:srcRect b="0" l="0" r="0" t="0"/>
          <a:stretch/>
        </p:blipFill>
        <p:spPr>
          <a:xfrm>
            <a:off x="4753463" y="4072525"/>
            <a:ext cx="6197600" cy="2643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119" name="Google Shape;119;p18"/>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s-CL" sz="4400" u="none" cap="none" strike="noStrike">
                <a:solidFill>
                  <a:srgbClr val="000000"/>
                </a:solidFill>
                <a:latin typeface="Calibri"/>
                <a:ea typeface="Calibri"/>
                <a:cs typeface="Calibri"/>
                <a:sym typeface="Calibri"/>
              </a:rPr>
              <a:t>Modelo de negocio del cliente</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3775563" y="2395752"/>
            <a:ext cx="8153400" cy="2431394"/>
          </a:xfrm>
          <a:prstGeom prst="rect">
            <a:avLst/>
          </a:prstGeom>
          <a:noFill/>
          <a:ln>
            <a:noFill/>
          </a:ln>
        </p:spPr>
        <p:txBody>
          <a:bodyPr anchorCtr="0" anchor="t" bIns="45700" lIns="91425" spcFirstLastPara="1" rIns="91425" wrap="square" tIns="45700">
            <a:spAutoFit/>
          </a:bodyPr>
          <a:lstStyle/>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rgbClr val="000000"/>
                </a:solidFill>
                <a:latin typeface="Calibri"/>
                <a:ea typeface="Calibri"/>
                <a:cs typeface="Calibri"/>
                <a:sym typeface="Calibri"/>
              </a:rPr>
              <a:t>Las personas ya no creen en el critico convencional o especializado, esto lo demostró la película “Morbius” la cual fue apaleada por la critica especializada, pero fue bien valorada por los usuarios.</a:t>
            </a:r>
            <a:endParaRPr b="0" i="0" sz="1400" u="none" cap="none" strike="noStrike">
              <a:solidFill>
                <a:srgbClr val="000000"/>
              </a:solidFill>
              <a:latin typeface="Arial"/>
              <a:ea typeface="Arial"/>
              <a:cs typeface="Arial"/>
              <a:sym typeface="Arial"/>
            </a:endParaRPr>
          </a:p>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rgbClr val="000000"/>
              </a:solidFill>
              <a:latin typeface="Calibri"/>
              <a:ea typeface="Calibri"/>
              <a:cs typeface="Calibri"/>
              <a:sym typeface="Calibri"/>
            </a:endParaRPr>
          </a:p>
          <a:p>
            <a:pPr indent="-254000" lvl="6"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a:p>
            <a:pPr indent="-254000" lvl="7"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p:txBody>
      </p:sp>
      <p:pic>
        <p:nvPicPr>
          <p:cNvPr id="121" name="Google Shape;121;p18"/>
          <p:cNvPicPr preferRelativeResize="0"/>
          <p:nvPr/>
        </p:nvPicPr>
        <p:blipFill rotWithShape="1">
          <a:blip r:embed="rId4">
            <a:alphaModFix/>
          </a:blip>
          <a:srcRect b="8626" l="0" r="0" t="0"/>
          <a:stretch/>
        </p:blipFill>
        <p:spPr>
          <a:xfrm>
            <a:off x="4070141" y="4114916"/>
            <a:ext cx="3119582" cy="2545863"/>
          </a:xfrm>
          <a:prstGeom prst="rect">
            <a:avLst/>
          </a:prstGeom>
          <a:noFill/>
          <a:ln>
            <a:noFill/>
          </a:ln>
        </p:spPr>
      </p:pic>
      <p:pic>
        <p:nvPicPr>
          <p:cNvPr id="122" name="Google Shape;122;p18"/>
          <p:cNvPicPr preferRelativeResize="0"/>
          <p:nvPr/>
        </p:nvPicPr>
        <p:blipFill rotWithShape="1">
          <a:blip r:embed="rId5">
            <a:alphaModFix/>
          </a:blip>
          <a:srcRect b="0" l="0" r="0" t="0"/>
          <a:stretch/>
        </p:blipFill>
        <p:spPr>
          <a:xfrm>
            <a:off x="7262628" y="4441695"/>
            <a:ext cx="4799192" cy="18794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128" name="Google Shape;128;p19"/>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s-CL" sz="4400" u="none" cap="none" strike="noStrike">
                <a:solidFill>
                  <a:srgbClr val="000000"/>
                </a:solidFill>
                <a:latin typeface="Calibri"/>
                <a:ea typeface="Calibri"/>
                <a:cs typeface="Calibri"/>
                <a:sym typeface="Calibri"/>
              </a:rPr>
              <a:t>Modelo de negocio del cliente</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a:off x="3775563" y="2395752"/>
            <a:ext cx="8153400" cy="954067"/>
          </a:xfrm>
          <a:prstGeom prst="rect">
            <a:avLst/>
          </a:prstGeom>
          <a:noFill/>
          <a:ln>
            <a:noFill/>
          </a:ln>
        </p:spPr>
        <p:txBody>
          <a:bodyPr anchorCtr="0" anchor="t" bIns="45700" lIns="91425" spcFirstLastPara="1" rIns="91425" wrap="square" tIns="45700">
            <a:spAutoFit/>
          </a:bodyPr>
          <a:lstStyle/>
          <a:p>
            <a:pPr indent="-254000" lvl="4" marL="342900" marR="0" rtl="0" algn="l">
              <a:lnSpc>
                <a:spcPct val="100000"/>
              </a:lnSpc>
              <a:spcBef>
                <a:spcPts val="0"/>
              </a:spcBef>
              <a:spcAft>
                <a:spcPts val="0"/>
              </a:spcAft>
              <a:buClr>
                <a:srgbClr val="000000"/>
              </a:buClr>
              <a:buSzPts val="1400"/>
              <a:buFont typeface="Arial"/>
              <a:buNone/>
            </a:pPr>
            <a:r>
              <a:t/>
            </a:r>
            <a:endParaRPr b="0" i="0" sz="2400" u="none" cap="none" strike="noStrike">
              <a:solidFill>
                <a:srgbClr val="000000"/>
              </a:solidFill>
              <a:latin typeface="Calibri"/>
              <a:ea typeface="Calibri"/>
              <a:cs typeface="Calibri"/>
              <a:sym typeface="Calibri"/>
            </a:endParaRPr>
          </a:p>
          <a:p>
            <a:pPr indent="-254000" lvl="6"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a:p>
            <a:pPr indent="-254000" lvl="7"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p:txBody>
      </p:sp>
      <p:pic>
        <p:nvPicPr>
          <p:cNvPr id="130" name="Google Shape;130;p19"/>
          <p:cNvPicPr preferRelativeResize="0"/>
          <p:nvPr/>
        </p:nvPicPr>
        <p:blipFill rotWithShape="1">
          <a:blip r:embed="rId4">
            <a:alphaModFix/>
          </a:blip>
          <a:srcRect b="0" l="0" r="0" t="0"/>
          <a:stretch/>
        </p:blipFill>
        <p:spPr>
          <a:xfrm>
            <a:off x="2995893" y="3752785"/>
            <a:ext cx="4510575" cy="2927350"/>
          </a:xfrm>
          <a:prstGeom prst="rect">
            <a:avLst/>
          </a:prstGeom>
          <a:noFill/>
          <a:ln>
            <a:noFill/>
          </a:ln>
        </p:spPr>
      </p:pic>
      <p:sp>
        <p:nvSpPr>
          <p:cNvPr id="131" name="Google Shape;131;p19"/>
          <p:cNvSpPr txBox="1"/>
          <p:nvPr/>
        </p:nvSpPr>
        <p:spPr>
          <a:xfrm>
            <a:off x="3845858" y="2075328"/>
            <a:ext cx="7996500" cy="1200600"/>
          </a:xfrm>
          <a:prstGeom prst="rect">
            <a:avLst/>
          </a:prstGeom>
          <a:noFill/>
          <a:ln>
            <a:noFill/>
          </a:ln>
        </p:spPr>
        <p:txBody>
          <a:bodyPr anchorCtr="0" anchor="t" bIns="45700" lIns="91425" spcFirstLastPara="1" rIns="91425" wrap="square" tIns="45700">
            <a:spAutoFit/>
          </a:bodyPr>
          <a:lstStyle/>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rgbClr val="000000"/>
                </a:solidFill>
                <a:latin typeface="Calibri"/>
                <a:ea typeface="Calibri"/>
                <a:cs typeface="Calibri"/>
                <a:sym typeface="Calibri"/>
              </a:rPr>
              <a:t>Gracias a los estudios y encuestas podemos ver que en internet, los métodos “post engagement” y “traffic” son los más utilizados para generar ganancias en publicidad.</a:t>
            </a:r>
            <a:endParaRPr b="0" i="0" sz="2400" u="none" cap="none" strike="noStrike">
              <a:solidFill>
                <a:srgbClr val="000000"/>
              </a:solidFill>
              <a:latin typeface="Calibri"/>
              <a:ea typeface="Calibri"/>
              <a:cs typeface="Calibri"/>
              <a:sym typeface="Calibri"/>
            </a:endParaRPr>
          </a:p>
        </p:txBody>
      </p:sp>
      <p:pic>
        <p:nvPicPr>
          <p:cNvPr id="132" name="Google Shape;132;p19"/>
          <p:cNvPicPr preferRelativeResize="0"/>
          <p:nvPr/>
        </p:nvPicPr>
        <p:blipFill rotWithShape="1">
          <a:blip r:embed="rId5">
            <a:alphaModFix/>
          </a:blip>
          <a:srcRect b="0" l="0" r="0" t="0"/>
          <a:stretch/>
        </p:blipFill>
        <p:spPr>
          <a:xfrm>
            <a:off x="7811268" y="3764594"/>
            <a:ext cx="4380732" cy="29037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138" name="Google Shape;138;p20"/>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Calibri"/>
              <a:buNone/>
            </a:pPr>
            <a:r>
              <a:rPr b="0" i="0" lang="es-CL" sz="4400" u="none" cap="none" strike="noStrike">
                <a:solidFill>
                  <a:srgbClr val="000000"/>
                </a:solidFill>
                <a:latin typeface="Calibri"/>
                <a:ea typeface="Calibri"/>
                <a:cs typeface="Calibri"/>
                <a:sym typeface="Calibri"/>
              </a:rPr>
              <a:t>Modelo de negocio del cliente</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a:off x="3775563" y="2395752"/>
            <a:ext cx="8153400" cy="3539390"/>
          </a:xfrm>
          <a:prstGeom prst="rect">
            <a:avLst/>
          </a:prstGeom>
          <a:noFill/>
          <a:ln>
            <a:noFill/>
          </a:ln>
        </p:spPr>
        <p:txBody>
          <a:bodyPr anchorCtr="0" anchor="t" bIns="45700" lIns="91425" spcFirstLastPara="1" rIns="91425" wrap="square" tIns="45700">
            <a:spAutoFit/>
          </a:bodyPr>
          <a:lstStyle/>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rgbClr val="000000"/>
                </a:solidFill>
                <a:latin typeface="Calibri"/>
                <a:ea typeface="Calibri"/>
                <a:cs typeface="Calibri"/>
                <a:sym typeface="Calibri"/>
              </a:rPr>
              <a:t>En base a la información mostrada, se desarrollará una aplicación móvil, la cual recopilará criticas de usuarios, hacia las películas que se encuentren en cartelera, con el fin de generar un enlace entre la película y merchandising de nuestro cliente, generando más visitas para la venta de sus productos. </a:t>
            </a:r>
            <a:endParaRPr b="0" i="0" sz="1400" u="none" cap="none" strike="noStrike">
              <a:solidFill>
                <a:srgbClr val="000000"/>
              </a:solidFill>
              <a:latin typeface="Arial"/>
              <a:ea typeface="Arial"/>
              <a:cs typeface="Arial"/>
              <a:sym typeface="Arial"/>
            </a:endParaRPr>
          </a:p>
          <a:p>
            <a:pPr indent="-342900" lvl="4" marL="342900" marR="0" rtl="0" algn="l">
              <a:lnSpc>
                <a:spcPct val="100000"/>
              </a:lnSpc>
              <a:spcBef>
                <a:spcPts val="0"/>
              </a:spcBef>
              <a:spcAft>
                <a:spcPts val="0"/>
              </a:spcAft>
              <a:buClr>
                <a:srgbClr val="000000"/>
              </a:buClr>
              <a:buSzPts val="1400"/>
              <a:buFont typeface="Arial"/>
              <a:buChar char="•"/>
            </a:pPr>
            <a:r>
              <a:rPr b="0" i="0" lang="es-CL" sz="2400" u="none" cap="none" strike="noStrike">
                <a:solidFill>
                  <a:srgbClr val="000000"/>
                </a:solidFill>
                <a:latin typeface="Calibri"/>
                <a:ea typeface="Calibri"/>
                <a:cs typeface="Calibri"/>
                <a:sym typeface="Calibri"/>
              </a:rPr>
              <a:t>Con ello </a:t>
            </a:r>
            <a:r>
              <a:rPr lang="es-CL" sz="2400">
                <a:latin typeface="Calibri"/>
                <a:ea typeface="Calibri"/>
                <a:cs typeface="Calibri"/>
                <a:sym typeface="Calibri"/>
              </a:rPr>
              <a:t>generamos</a:t>
            </a:r>
            <a:r>
              <a:rPr b="0" i="0" lang="es-CL" sz="2400" u="none" cap="none" strike="noStrike">
                <a:solidFill>
                  <a:srgbClr val="000000"/>
                </a:solidFill>
                <a:latin typeface="Calibri"/>
                <a:ea typeface="Calibri"/>
                <a:cs typeface="Calibri"/>
                <a:sym typeface="Calibri"/>
              </a:rPr>
              <a:t> también, una conexión con los usuarios que desean adquirir los productos, con la marca.</a:t>
            </a:r>
            <a:endParaRPr b="0" i="0" sz="1400" u="none" cap="none" strike="noStrike">
              <a:solidFill>
                <a:srgbClr val="000000"/>
              </a:solidFill>
              <a:latin typeface="Arial"/>
              <a:ea typeface="Arial"/>
              <a:cs typeface="Arial"/>
              <a:sym typeface="Arial"/>
            </a:endParaRPr>
          </a:p>
          <a:p>
            <a:pPr indent="-254000" lvl="6"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a:p>
            <a:pPr indent="-254000" lvl="7" marL="3429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3"/>
          <p:cNvSpPr txBox="1"/>
          <p:nvPr/>
        </p:nvSpPr>
        <p:spPr>
          <a:xfrm>
            <a:off x="4056650" y="1706976"/>
            <a:ext cx="1597963" cy="1446550"/>
          </a:xfrm>
          <a:prstGeom prst="rect">
            <a:avLst/>
          </a:prstGeom>
          <a:solidFill>
            <a:schemeClr val="lt1"/>
          </a:solidFill>
          <a:ln cap="flat" cmpd="sng" w="12700">
            <a:solidFill>
              <a:srgbClr val="FFD9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595959"/>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0" i="0" lang="es-CL" sz="1100" u="none" cap="none" strike="noStrike">
                <a:solidFill>
                  <a:srgbClr val="595959"/>
                </a:solidFill>
                <a:latin typeface="Calibri"/>
                <a:ea typeface="Calibri"/>
                <a:cs typeface="Calibri"/>
                <a:sym typeface="Calibri"/>
              </a:rPr>
              <a:t>Tema: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s-CL" sz="1100" u="none" cap="none" strike="noStrike">
                <a:solidFill>
                  <a:srgbClr val="595959"/>
                </a:solidFill>
                <a:latin typeface="Calibri"/>
                <a:ea typeface="Calibri"/>
                <a:cs typeface="Calibri"/>
                <a:sym typeface="Calibri"/>
              </a:rPr>
              <a:t>Implementación de una aplicación móvil para la publicidad de una página de merchandising de películas.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595959"/>
              </a:solidFill>
              <a:latin typeface="Calibri"/>
              <a:ea typeface="Calibri"/>
              <a:cs typeface="Calibri"/>
              <a:sym typeface="Calibri"/>
            </a:endParaRPr>
          </a:p>
        </p:txBody>
      </p:sp>
      <p:sp>
        <p:nvSpPr>
          <p:cNvPr id="145" name="Google Shape;145;p3"/>
          <p:cNvSpPr txBox="1"/>
          <p:nvPr/>
        </p:nvSpPr>
        <p:spPr>
          <a:xfrm>
            <a:off x="4289611" y="4475492"/>
            <a:ext cx="1132040" cy="938719"/>
          </a:xfrm>
          <a:prstGeom prst="rect">
            <a:avLst/>
          </a:prstGeom>
          <a:solidFill>
            <a:schemeClr val="lt1"/>
          </a:solidFill>
          <a:ln cap="flat" cmpd="sng" w="12700">
            <a:solidFill>
              <a:srgbClr val="FFD9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595959"/>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0" i="0" lang="es-CL" sz="1100" u="none" cap="none" strike="noStrike">
                <a:solidFill>
                  <a:srgbClr val="595959"/>
                </a:solidFill>
                <a:latin typeface="Calibri"/>
                <a:ea typeface="Calibri"/>
                <a:cs typeface="Calibri"/>
                <a:sym typeface="Calibri"/>
              </a:rPr>
              <a:t>Autores: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s-CL" sz="1100" u="none" cap="none" strike="noStrike">
                <a:solidFill>
                  <a:srgbClr val="595959"/>
                </a:solidFill>
                <a:latin typeface="Calibri"/>
                <a:ea typeface="Calibri"/>
                <a:cs typeface="Calibri"/>
                <a:sym typeface="Calibri"/>
              </a:rPr>
              <a:t>Sebastián García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s-CL" sz="1100" u="none" cap="none" strike="noStrike">
                <a:solidFill>
                  <a:srgbClr val="595959"/>
                </a:solidFill>
                <a:latin typeface="Calibri"/>
                <a:ea typeface="Calibri"/>
                <a:cs typeface="Calibri"/>
                <a:sym typeface="Calibri"/>
              </a:rPr>
              <a:t>Matías Cavieres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595959"/>
              </a:solidFill>
              <a:latin typeface="Calibri"/>
              <a:ea typeface="Calibri"/>
              <a:cs typeface="Calibri"/>
              <a:sym typeface="Calibri"/>
            </a:endParaRPr>
          </a:p>
        </p:txBody>
      </p:sp>
      <p:sp>
        <p:nvSpPr>
          <p:cNvPr id="146" name="Google Shape;146;p3"/>
          <p:cNvSpPr/>
          <p:nvPr/>
        </p:nvSpPr>
        <p:spPr>
          <a:xfrm>
            <a:off x="4855633" y="3607475"/>
            <a:ext cx="1590376" cy="414068"/>
          </a:xfrm>
          <a:prstGeom prst="rightArrow">
            <a:avLst>
              <a:gd fmla="val 50000" name="adj1"/>
              <a:gd fmla="val 50000" name="adj2"/>
            </a:avLst>
          </a:prstGeom>
          <a:solidFill>
            <a:srgbClr val="FEBE32"/>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3"/>
          <p:cNvSpPr txBox="1"/>
          <p:nvPr/>
        </p:nvSpPr>
        <p:spPr>
          <a:xfrm>
            <a:off x="4947873" y="3684984"/>
            <a:ext cx="126028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CL" sz="1100" u="none" cap="none" strike="noStrike">
                <a:solidFill>
                  <a:schemeClr val="lt1"/>
                </a:solidFill>
                <a:latin typeface="Calibri"/>
                <a:ea typeface="Calibri"/>
                <a:cs typeface="Calibri"/>
                <a:sym typeface="Calibri"/>
              </a:rPr>
              <a:t>Problema Principal</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6078802" y="1378066"/>
            <a:ext cx="350008" cy="1446550"/>
          </a:xfrm>
          <a:prstGeom prst="rect">
            <a:avLst/>
          </a:prstGeom>
          <a:solidFill>
            <a:srgbClr val="FEBE32"/>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096001" y="4944852"/>
            <a:ext cx="350008" cy="1446550"/>
          </a:xfrm>
          <a:prstGeom prst="rect">
            <a:avLst/>
          </a:prstGeom>
          <a:solidFill>
            <a:srgbClr val="FEBE32"/>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txBox="1"/>
          <p:nvPr/>
        </p:nvSpPr>
        <p:spPr>
          <a:xfrm>
            <a:off x="6149567" y="1462704"/>
            <a:ext cx="207034" cy="12772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CL" sz="1100" u="none" cap="none" strike="noStrike">
                <a:solidFill>
                  <a:schemeClr val="lt1"/>
                </a:solidFill>
                <a:latin typeface="Calibri"/>
                <a:ea typeface="Calibri"/>
                <a:cs typeface="Calibri"/>
                <a:sym typeface="Calibri"/>
              </a:rPr>
              <a:t>Efectos</a:t>
            </a:r>
            <a:endParaRPr b="0" i="0" sz="1200" u="none" cap="none" strike="noStrike">
              <a:solidFill>
                <a:schemeClr val="lt1"/>
              </a:solidFill>
              <a:latin typeface="Calibri"/>
              <a:ea typeface="Calibri"/>
              <a:cs typeface="Calibri"/>
              <a:sym typeface="Calibri"/>
            </a:endParaRPr>
          </a:p>
        </p:txBody>
      </p:sp>
      <p:sp>
        <p:nvSpPr>
          <p:cNvPr id="151" name="Google Shape;151;p3"/>
          <p:cNvSpPr txBox="1"/>
          <p:nvPr/>
        </p:nvSpPr>
        <p:spPr>
          <a:xfrm>
            <a:off x="6126768" y="5114129"/>
            <a:ext cx="252631"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CL" sz="1100" u="none" cap="none" strike="noStrike">
                <a:solidFill>
                  <a:schemeClr val="lt1"/>
                </a:solidFill>
                <a:latin typeface="Calibri"/>
                <a:ea typeface="Calibri"/>
                <a:cs typeface="Calibri"/>
                <a:sym typeface="Calibri"/>
              </a:rPr>
              <a:t>Causas</a:t>
            </a:r>
            <a:endParaRPr b="0" i="0" sz="1400" u="none" cap="none" strike="noStrike">
              <a:solidFill>
                <a:srgbClr val="000000"/>
              </a:solidFill>
              <a:latin typeface="Arial"/>
              <a:ea typeface="Arial"/>
              <a:cs typeface="Arial"/>
              <a:sym typeface="Arial"/>
            </a:endParaRPr>
          </a:p>
        </p:txBody>
      </p:sp>
      <p:sp>
        <p:nvSpPr>
          <p:cNvPr id="152" name="Google Shape;152;p3"/>
          <p:cNvSpPr txBox="1"/>
          <p:nvPr>
            <p:ph type="title"/>
          </p:nvPr>
        </p:nvSpPr>
        <p:spPr>
          <a:xfrm>
            <a:off x="838200" y="365125"/>
            <a:ext cx="36949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t> </a:t>
            </a:r>
            <a:endParaRPr/>
          </a:p>
        </p:txBody>
      </p:sp>
      <p:sp>
        <p:nvSpPr>
          <p:cNvPr id="153" name="Google Shape;153;p3"/>
          <p:cNvSpPr/>
          <p:nvPr/>
        </p:nvSpPr>
        <p:spPr>
          <a:xfrm>
            <a:off x="6909758" y="3608755"/>
            <a:ext cx="4710023" cy="414068"/>
          </a:xfrm>
          <a:prstGeom prst="rect">
            <a:avLst/>
          </a:prstGeom>
          <a:solidFill>
            <a:srgbClr val="FA8A42"/>
          </a:solidFill>
          <a:ln cap="flat" cmpd="sng" w="12700">
            <a:solidFill>
              <a:srgbClr val="F4B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Falta de publicidad llamativa de los productos ofrecidos</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6909758" y="2419523"/>
            <a:ext cx="1846053" cy="558500"/>
          </a:xfrm>
          <a:prstGeom prst="roundRect">
            <a:avLst>
              <a:gd fmla="val 16667" name="adj"/>
            </a:avLst>
          </a:prstGeom>
          <a:solidFill>
            <a:srgbClr val="55AA61"/>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Poca visibilidad de los productos de la empresa</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9773728" y="1230291"/>
            <a:ext cx="1846053" cy="558500"/>
          </a:xfrm>
          <a:prstGeom prst="roundRect">
            <a:avLst>
              <a:gd fmla="val 16667" name="adj"/>
            </a:avLst>
          </a:prstGeom>
          <a:solidFill>
            <a:srgbClr val="55AA61"/>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Pérdida de dinero para la empresa</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9773727" y="2419523"/>
            <a:ext cx="1846053" cy="558500"/>
          </a:xfrm>
          <a:prstGeom prst="roundRect">
            <a:avLst>
              <a:gd fmla="val 16667" name="adj"/>
            </a:avLst>
          </a:prstGeom>
          <a:solidFill>
            <a:srgbClr val="55AA61"/>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Pérdida de dinero en producción de productos</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6909757" y="1230291"/>
            <a:ext cx="1846053" cy="558500"/>
          </a:xfrm>
          <a:prstGeom prst="roundRect">
            <a:avLst>
              <a:gd fmla="val 16667" name="adj"/>
            </a:avLst>
          </a:prstGeom>
          <a:solidFill>
            <a:srgbClr val="55AA61"/>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Baja clientela</a:t>
            </a:r>
            <a:endParaRPr b="0" i="0" sz="1400" u="none" cap="none" strike="noStrike">
              <a:solidFill>
                <a:srgbClr val="000000"/>
              </a:solidFill>
              <a:latin typeface="Arial"/>
              <a:ea typeface="Arial"/>
              <a:cs typeface="Arial"/>
              <a:sym typeface="Arial"/>
            </a:endParaRPr>
          </a:p>
        </p:txBody>
      </p:sp>
      <p:cxnSp>
        <p:nvCxnSpPr>
          <p:cNvPr id="158" name="Google Shape;158;p3"/>
          <p:cNvCxnSpPr>
            <a:stCxn id="157" idx="2"/>
            <a:endCxn id="154" idx="0"/>
          </p:cNvCxnSpPr>
          <p:nvPr/>
        </p:nvCxnSpPr>
        <p:spPr>
          <a:xfrm>
            <a:off x="7832784" y="1788791"/>
            <a:ext cx="0" cy="630600"/>
          </a:xfrm>
          <a:prstGeom prst="straightConnector1">
            <a:avLst/>
          </a:prstGeom>
          <a:noFill/>
          <a:ln cap="flat" cmpd="sng" w="12700">
            <a:solidFill>
              <a:srgbClr val="AEABAB"/>
            </a:solidFill>
            <a:prstDash val="solid"/>
            <a:miter lim="800000"/>
            <a:headEnd len="sm" w="sm" type="none"/>
            <a:tailEnd len="sm" w="sm" type="none"/>
          </a:ln>
        </p:spPr>
      </p:cxnSp>
      <p:cxnSp>
        <p:nvCxnSpPr>
          <p:cNvPr id="159" name="Google Shape;159;p3"/>
          <p:cNvCxnSpPr>
            <a:stCxn id="155" idx="2"/>
            <a:endCxn id="156" idx="0"/>
          </p:cNvCxnSpPr>
          <p:nvPr/>
        </p:nvCxnSpPr>
        <p:spPr>
          <a:xfrm>
            <a:off x="10696755" y="1788791"/>
            <a:ext cx="0" cy="630600"/>
          </a:xfrm>
          <a:prstGeom prst="straightConnector1">
            <a:avLst/>
          </a:prstGeom>
          <a:noFill/>
          <a:ln cap="flat" cmpd="sng" w="9525">
            <a:solidFill>
              <a:srgbClr val="AEABAB"/>
            </a:solidFill>
            <a:prstDash val="solid"/>
            <a:miter lim="800000"/>
            <a:headEnd len="sm" w="sm" type="none"/>
            <a:tailEnd len="sm" w="sm" type="none"/>
          </a:ln>
        </p:spPr>
      </p:cxnSp>
      <p:sp>
        <p:nvSpPr>
          <p:cNvPr id="160" name="Google Shape;160;p3"/>
          <p:cNvSpPr/>
          <p:nvPr/>
        </p:nvSpPr>
        <p:spPr>
          <a:xfrm>
            <a:off x="6909757" y="4653555"/>
            <a:ext cx="1846053" cy="558500"/>
          </a:xfrm>
          <a:prstGeom prst="roundRect">
            <a:avLst>
              <a:gd fmla="val 16667" name="adj"/>
            </a:avLst>
          </a:prstGeom>
          <a:solidFill>
            <a:srgbClr val="CA454D"/>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No se cuenta con un buen sistema publicitario</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6909756" y="5837403"/>
            <a:ext cx="1846053" cy="779065"/>
          </a:xfrm>
          <a:prstGeom prst="roundRect">
            <a:avLst>
              <a:gd fmla="val 16667" name="adj"/>
            </a:avLst>
          </a:prstGeom>
          <a:solidFill>
            <a:srgbClr val="CA454D"/>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Al cliente objetivo no le llama la atención comprar los productos ofrecidos</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9773726" y="4650863"/>
            <a:ext cx="1846053" cy="558500"/>
          </a:xfrm>
          <a:prstGeom prst="roundRect">
            <a:avLst>
              <a:gd fmla="val 16667" name="adj"/>
            </a:avLst>
          </a:prstGeom>
          <a:solidFill>
            <a:srgbClr val="CA454D"/>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s-CL" sz="1200" u="none" cap="none" strike="noStrike">
                <a:solidFill>
                  <a:schemeClr val="lt1"/>
                </a:solidFill>
                <a:latin typeface="Calibri"/>
                <a:ea typeface="Calibri"/>
                <a:cs typeface="Calibri"/>
                <a:sym typeface="Calibri"/>
              </a:rPr>
              <a:t>Baja venta de stock</a:t>
            </a:r>
            <a:endParaRPr b="0" i="0" sz="1400" u="none" cap="none" strike="noStrike">
              <a:solidFill>
                <a:srgbClr val="000000"/>
              </a:solidFill>
              <a:latin typeface="Arial"/>
              <a:ea typeface="Arial"/>
              <a:cs typeface="Arial"/>
              <a:sym typeface="Arial"/>
            </a:endParaRPr>
          </a:p>
        </p:txBody>
      </p:sp>
      <p:cxnSp>
        <p:nvCxnSpPr>
          <p:cNvPr id="163" name="Google Shape;163;p3"/>
          <p:cNvCxnSpPr>
            <a:stCxn id="154" idx="2"/>
          </p:cNvCxnSpPr>
          <p:nvPr/>
        </p:nvCxnSpPr>
        <p:spPr>
          <a:xfrm>
            <a:off x="7832785" y="2978023"/>
            <a:ext cx="0" cy="629400"/>
          </a:xfrm>
          <a:prstGeom prst="straightConnector1">
            <a:avLst/>
          </a:prstGeom>
          <a:noFill/>
          <a:ln cap="flat" cmpd="sng" w="12700">
            <a:solidFill>
              <a:srgbClr val="AEABAB"/>
            </a:solidFill>
            <a:prstDash val="solid"/>
            <a:miter lim="800000"/>
            <a:headEnd len="sm" w="sm" type="none"/>
            <a:tailEnd len="sm" w="sm" type="none"/>
          </a:ln>
        </p:spPr>
      </p:cxnSp>
      <p:cxnSp>
        <p:nvCxnSpPr>
          <p:cNvPr id="164" name="Google Shape;164;p3"/>
          <p:cNvCxnSpPr>
            <a:stCxn id="160" idx="0"/>
          </p:cNvCxnSpPr>
          <p:nvPr/>
        </p:nvCxnSpPr>
        <p:spPr>
          <a:xfrm rot="10800000">
            <a:off x="7832784" y="4021455"/>
            <a:ext cx="0" cy="632100"/>
          </a:xfrm>
          <a:prstGeom prst="straightConnector1">
            <a:avLst/>
          </a:prstGeom>
          <a:noFill/>
          <a:ln cap="flat" cmpd="sng" w="12700">
            <a:solidFill>
              <a:srgbClr val="AEABAB"/>
            </a:solidFill>
            <a:prstDash val="solid"/>
            <a:miter lim="800000"/>
            <a:headEnd len="sm" w="sm" type="none"/>
            <a:tailEnd len="sm" w="sm" type="none"/>
          </a:ln>
        </p:spPr>
      </p:cxnSp>
      <p:cxnSp>
        <p:nvCxnSpPr>
          <p:cNvPr id="165" name="Google Shape;165;p3"/>
          <p:cNvCxnSpPr>
            <a:stCxn id="160" idx="2"/>
            <a:endCxn id="161" idx="0"/>
          </p:cNvCxnSpPr>
          <p:nvPr/>
        </p:nvCxnSpPr>
        <p:spPr>
          <a:xfrm>
            <a:off x="7832784" y="5212055"/>
            <a:ext cx="0" cy="625200"/>
          </a:xfrm>
          <a:prstGeom prst="straightConnector1">
            <a:avLst/>
          </a:prstGeom>
          <a:noFill/>
          <a:ln cap="flat" cmpd="sng" w="12700">
            <a:solidFill>
              <a:srgbClr val="AEABAB"/>
            </a:solidFill>
            <a:prstDash val="solid"/>
            <a:miter lim="800000"/>
            <a:headEnd len="sm" w="sm" type="none"/>
            <a:tailEnd len="sm" w="sm" type="none"/>
          </a:ln>
        </p:spPr>
      </p:cxnSp>
      <p:cxnSp>
        <p:nvCxnSpPr>
          <p:cNvPr id="166" name="Google Shape;166;p3"/>
          <p:cNvCxnSpPr>
            <a:stCxn id="156" idx="1"/>
          </p:cNvCxnSpPr>
          <p:nvPr/>
        </p:nvCxnSpPr>
        <p:spPr>
          <a:xfrm flipH="1">
            <a:off x="9549327" y="2698773"/>
            <a:ext cx="224400" cy="908700"/>
          </a:xfrm>
          <a:prstGeom prst="bentConnector2">
            <a:avLst/>
          </a:prstGeom>
          <a:noFill/>
          <a:ln cap="flat" cmpd="sng" w="9525">
            <a:solidFill>
              <a:srgbClr val="AEABAB"/>
            </a:solidFill>
            <a:prstDash val="solid"/>
            <a:miter lim="800000"/>
            <a:headEnd len="sm" w="sm" type="none"/>
            <a:tailEnd len="sm" w="sm" type="none"/>
          </a:ln>
        </p:spPr>
      </p:cxnSp>
      <p:cxnSp>
        <p:nvCxnSpPr>
          <p:cNvPr id="167" name="Google Shape;167;p3"/>
          <p:cNvCxnSpPr>
            <a:stCxn id="162" idx="1"/>
          </p:cNvCxnSpPr>
          <p:nvPr/>
        </p:nvCxnSpPr>
        <p:spPr>
          <a:xfrm rot="10800000">
            <a:off x="9549326" y="4021413"/>
            <a:ext cx="224400" cy="908700"/>
          </a:xfrm>
          <a:prstGeom prst="bentConnector2">
            <a:avLst/>
          </a:prstGeom>
          <a:noFill/>
          <a:ln cap="flat" cmpd="sng" w="12700">
            <a:solidFill>
              <a:srgbClr val="AEABAB"/>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4"/>
          <p:cNvSpPr txBox="1"/>
          <p:nvPr>
            <p:ph type="title"/>
          </p:nvPr>
        </p:nvSpPr>
        <p:spPr>
          <a:xfrm>
            <a:off x="4549698" y="746382"/>
            <a:ext cx="1089103" cy="18097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s-CL"/>
            </a:br>
            <a:r>
              <a:rPr lang="es-CL"/>
              <a:t> </a:t>
            </a:r>
            <a:br>
              <a:rPr lang="es-CL"/>
            </a:br>
            <a:endParaRPr/>
          </a:p>
        </p:txBody>
      </p:sp>
      <p:pic>
        <p:nvPicPr>
          <p:cNvPr id="173" name="Google Shape;173;p4"/>
          <p:cNvPicPr preferRelativeResize="0"/>
          <p:nvPr/>
        </p:nvPicPr>
        <p:blipFill rotWithShape="1">
          <a:blip r:embed="rId4">
            <a:alphaModFix/>
          </a:blip>
          <a:srcRect b="0" l="0" r="0" t="0"/>
          <a:stretch/>
        </p:blipFill>
        <p:spPr>
          <a:xfrm>
            <a:off x="3897543" y="1981200"/>
            <a:ext cx="8202996" cy="4774589"/>
          </a:xfrm>
          <a:prstGeom prst="rect">
            <a:avLst/>
          </a:prstGeom>
          <a:noFill/>
          <a:ln>
            <a:noFill/>
          </a:ln>
        </p:spPr>
      </p:pic>
      <p:sp>
        <p:nvSpPr>
          <p:cNvPr id="174" name="Google Shape;174;p4"/>
          <p:cNvSpPr txBox="1"/>
          <p:nvPr/>
        </p:nvSpPr>
        <p:spPr>
          <a:xfrm>
            <a:off x="5494046" y="3029665"/>
            <a:ext cx="22606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La app mostrará críticas hacia películas taquilleras, así como también publicidad de merchandising.</a:t>
            </a:r>
            <a:endParaRPr b="0" i="0" sz="1400" u="none" cap="none" strike="noStrike">
              <a:solidFill>
                <a:srgbClr val="000000"/>
              </a:solidFill>
              <a:latin typeface="Arial"/>
              <a:ea typeface="Arial"/>
              <a:cs typeface="Arial"/>
              <a:sym typeface="Arial"/>
            </a:endParaRPr>
          </a:p>
        </p:txBody>
      </p:sp>
      <p:sp>
        <p:nvSpPr>
          <p:cNvPr id="175" name="Google Shape;175;p4"/>
          <p:cNvSpPr txBox="1"/>
          <p:nvPr/>
        </p:nvSpPr>
        <p:spPr>
          <a:xfrm>
            <a:off x="4022498" y="3777093"/>
            <a:ext cx="1640839"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La app recopilará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de manera inteligente los intereses del usuario, haciendo la aparición de publicidad lo más personalizada posible para que el usuario se vea interesado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en ella</a:t>
            </a:r>
            <a:endParaRPr b="0" i="0" sz="1400" u="none" cap="none" strike="noStrike">
              <a:solidFill>
                <a:srgbClr val="000000"/>
              </a:solidFill>
              <a:latin typeface="Arial"/>
              <a:ea typeface="Arial"/>
              <a:cs typeface="Arial"/>
              <a:sym typeface="Arial"/>
            </a:endParaRPr>
          </a:p>
        </p:txBody>
      </p:sp>
      <p:sp>
        <p:nvSpPr>
          <p:cNvPr id="176" name="Google Shape;176;p4"/>
          <p:cNvSpPr txBox="1"/>
          <p:nvPr/>
        </p:nvSpPr>
        <p:spPr>
          <a:xfrm>
            <a:off x="4765728" y="5537686"/>
            <a:ext cx="235373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La app contará con la cartelera actualizada de películas, con sus respectivas críticas y merchandising</a:t>
            </a:r>
            <a:endParaRPr b="0" i="0" sz="1400" u="none" cap="none" strike="noStrike">
              <a:solidFill>
                <a:srgbClr val="000000"/>
              </a:solidFill>
              <a:latin typeface="Arial"/>
              <a:ea typeface="Arial"/>
              <a:cs typeface="Arial"/>
              <a:sym typeface="Arial"/>
            </a:endParaRPr>
          </a:p>
        </p:txBody>
      </p:sp>
      <p:sp>
        <p:nvSpPr>
          <p:cNvPr id="177" name="Google Shape;177;p4"/>
          <p:cNvSpPr txBox="1"/>
          <p:nvPr/>
        </p:nvSpPr>
        <p:spPr>
          <a:xfrm>
            <a:off x="5554137" y="4806746"/>
            <a:ext cx="226059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La app, pese tener publicidad de merchandising, no generará ventas de ningún tipo</a:t>
            </a:r>
            <a:endParaRPr b="0" i="0" sz="1400" u="none" cap="none" strike="noStrike">
              <a:solidFill>
                <a:srgbClr val="000000"/>
              </a:solidFill>
              <a:latin typeface="Arial"/>
              <a:ea typeface="Arial"/>
              <a:cs typeface="Arial"/>
              <a:sym typeface="Arial"/>
            </a:endParaRPr>
          </a:p>
        </p:txBody>
      </p:sp>
      <p:sp>
        <p:nvSpPr>
          <p:cNvPr id="178" name="Google Shape;178;p4"/>
          <p:cNvSpPr txBox="1"/>
          <p:nvPr/>
        </p:nvSpPr>
        <p:spPr>
          <a:xfrm>
            <a:off x="9008242" y="3205198"/>
            <a:ext cx="160690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Generar más venta de Merchandising</a:t>
            </a:r>
            <a:endParaRPr b="0" i="0" sz="1400" u="none" cap="none" strike="noStrike">
              <a:solidFill>
                <a:srgbClr val="000000"/>
              </a:solidFill>
              <a:latin typeface="Arial"/>
              <a:ea typeface="Arial"/>
              <a:cs typeface="Arial"/>
              <a:sym typeface="Arial"/>
            </a:endParaRPr>
          </a:p>
        </p:txBody>
      </p:sp>
      <p:sp>
        <p:nvSpPr>
          <p:cNvPr id="179" name="Google Shape;179;p4"/>
          <p:cNvSpPr txBox="1"/>
          <p:nvPr/>
        </p:nvSpPr>
        <p:spPr>
          <a:xfrm>
            <a:off x="8405645" y="3837068"/>
            <a:ext cx="134571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Visibilidad para la tienda de merchandising</a:t>
            </a:r>
            <a:endParaRPr b="0" i="0" sz="1400" u="none" cap="none" strike="noStrike">
              <a:solidFill>
                <a:srgbClr val="000000"/>
              </a:solidFill>
              <a:latin typeface="Arial"/>
              <a:ea typeface="Arial"/>
              <a:cs typeface="Arial"/>
              <a:sym typeface="Arial"/>
            </a:endParaRPr>
          </a:p>
        </p:txBody>
      </p:sp>
      <p:sp>
        <p:nvSpPr>
          <p:cNvPr id="180" name="Google Shape;180;p4"/>
          <p:cNvSpPr txBox="1"/>
          <p:nvPr/>
        </p:nvSpPr>
        <p:spPr>
          <a:xfrm>
            <a:off x="8506518" y="4941931"/>
            <a:ext cx="1929623"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L" sz="1000" u="none" cap="none" strike="noStrike">
                <a:solidFill>
                  <a:srgbClr val="000000"/>
                </a:solidFill>
                <a:latin typeface="Arial"/>
                <a:ea typeface="Arial"/>
                <a:cs typeface="Arial"/>
                <a:sym typeface="Arial"/>
              </a:rPr>
              <a:t>No hay una aplicación que recopile criticas de los usuarios en español</a:t>
            </a:r>
            <a:endParaRPr b="0" i="0" sz="1000" u="none" cap="none" strike="noStrike">
              <a:solidFill>
                <a:srgbClr val="000000"/>
              </a:solidFill>
              <a:latin typeface="Arial"/>
              <a:ea typeface="Arial"/>
              <a:cs typeface="Arial"/>
              <a:sym typeface="Arial"/>
            </a:endParaRPr>
          </a:p>
        </p:txBody>
      </p:sp>
      <p:sp>
        <p:nvSpPr>
          <p:cNvPr id="181" name="Google Shape;181;p4"/>
          <p:cNvSpPr txBox="1"/>
          <p:nvPr/>
        </p:nvSpPr>
        <p:spPr>
          <a:xfrm>
            <a:off x="9128903" y="5554580"/>
            <a:ext cx="21738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La empresa no cuenta con el alcance suficiente para generar grandes ventas </a:t>
            </a:r>
            <a:endParaRPr b="0" i="0" sz="1400" u="none" cap="none" strike="noStrike">
              <a:solidFill>
                <a:srgbClr val="000000"/>
              </a:solidFill>
              <a:latin typeface="Arial"/>
              <a:ea typeface="Arial"/>
              <a:cs typeface="Arial"/>
              <a:sym typeface="Arial"/>
            </a:endParaRPr>
          </a:p>
        </p:txBody>
      </p:sp>
      <p:sp>
        <p:nvSpPr>
          <p:cNvPr id="182" name="Google Shape;182;p4"/>
          <p:cNvSpPr txBox="1"/>
          <p:nvPr/>
        </p:nvSpPr>
        <p:spPr>
          <a:xfrm>
            <a:off x="10459837" y="3860662"/>
            <a:ext cx="1375605"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CL" sz="1200" u="none" cap="none" strike="noStrike">
                <a:solidFill>
                  <a:schemeClr val="dk1"/>
                </a:solidFill>
                <a:latin typeface="Calibri"/>
                <a:ea typeface="Calibri"/>
                <a:cs typeface="Calibri"/>
                <a:sym typeface="Calibri"/>
              </a:rPr>
              <a:t>Nuestro cliente podrá captar a mas usuarios que concurran con su aplicación y con su      prestashop.</a:t>
            </a:r>
            <a:endParaRPr b="0" i="0" sz="1400" u="none" cap="none" strike="noStrike">
              <a:solidFill>
                <a:srgbClr val="000000"/>
              </a:solidFill>
              <a:latin typeface="Arial"/>
              <a:ea typeface="Arial"/>
              <a:cs typeface="Arial"/>
              <a:sym typeface="Arial"/>
            </a:endParaRPr>
          </a:p>
        </p:txBody>
      </p:sp>
      <p:pic>
        <p:nvPicPr>
          <p:cNvPr id="183" name="Google Shape;183;p4"/>
          <p:cNvPicPr preferRelativeResize="0"/>
          <p:nvPr/>
        </p:nvPicPr>
        <p:blipFill rotWithShape="1">
          <a:blip r:embed="rId5">
            <a:alphaModFix/>
          </a:blip>
          <a:srcRect b="24818" l="23827" r="23880" t="18491"/>
          <a:stretch/>
        </p:blipFill>
        <p:spPr>
          <a:xfrm>
            <a:off x="10859596" y="3368334"/>
            <a:ext cx="396257" cy="463932"/>
          </a:xfrm>
          <a:prstGeom prst="rect">
            <a:avLst/>
          </a:prstGeom>
          <a:noFill/>
          <a:ln>
            <a:noFill/>
          </a:ln>
        </p:spPr>
      </p:pic>
      <p:pic>
        <p:nvPicPr>
          <p:cNvPr id="184" name="Google Shape;184;p4"/>
          <p:cNvPicPr preferRelativeResize="0"/>
          <p:nvPr/>
        </p:nvPicPr>
        <p:blipFill rotWithShape="1">
          <a:blip r:embed="rId6">
            <a:alphaModFix/>
          </a:blip>
          <a:srcRect b="0" l="0" r="0" t="0"/>
          <a:stretch/>
        </p:blipFill>
        <p:spPr>
          <a:xfrm>
            <a:off x="9811696" y="2782155"/>
            <a:ext cx="404136" cy="404136"/>
          </a:xfrm>
          <a:prstGeom prst="rect">
            <a:avLst/>
          </a:prstGeom>
          <a:noFill/>
          <a:ln>
            <a:noFill/>
          </a:ln>
        </p:spPr>
      </p:pic>
      <p:pic>
        <p:nvPicPr>
          <p:cNvPr id="185" name="Google Shape;185;p4"/>
          <p:cNvPicPr preferRelativeResize="0"/>
          <p:nvPr/>
        </p:nvPicPr>
        <p:blipFill rotWithShape="1">
          <a:blip r:embed="rId7">
            <a:alphaModFix/>
          </a:blip>
          <a:srcRect b="8424" l="0" r="0" t="0"/>
          <a:stretch/>
        </p:blipFill>
        <p:spPr>
          <a:xfrm>
            <a:off x="8900066" y="4515404"/>
            <a:ext cx="474442" cy="467893"/>
          </a:xfrm>
          <a:prstGeom prst="rect">
            <a:avLst/>
          </a:prstGeom>
          <a:noFill/>
          <a:ln>
            <a:noFill/>
          </a:ln>
        </p:spPr>
      </p:pic>
      <p:pic>
        <p:nvPicPr>
          <p:cNvPr id="186" name="Google Shape;186;p4"/>
          <p:cNvPicPr preferRelativeResize="0"/>
          <p:nvPr/>
        </p:nvPicPr>
        <p:blipFill rotWithShape="1">
          <a:blip r:embed="rId8">
            <a:alphaModFix/>
          </a:blip>
          <a:srcRect b="9581" l="0" r="0" t="0"/>
          <a:stretch/>
        </p:blipFill>
        <p:spPr>
          <a:xfrm>
            <a:off x="4974648" y="2823835"/>
            <a:ext cx="519398" cy="507204"/>
          </a:xfrm>
          <a:prstGeom prst="rect">
            <a:avLst/>
          </a:prstGeom>
          <a:noFill/>
          <a:ln>
            <a:noFill/>
          </a:ln>
        </p:spPr>
      </p:pic>
      <p:pic>
        <p:nvPicPr>
          <p:cNvPr id="187" name="Google Shape;187;p4"/>
          <p:cNvPicPr preferRelativeResize="0"/>
          <p:nvPr/>
        </p:nvPicPr>
        <p:blipFill rotWithShape="1">
          <a:blip r:embed="rId9">
            <a:alphaModFix/>
          </a:blip>
          <a:srcRect b="10465" l="0" r="0" t="0"/>
          <a:stretch/>
        </p:blipFill>
        <p:spPr>
          <a:xfrm>
            <a:off x="6854110" y="5537686"/>
            <a:ext cx="812740" cy="783662"/>
          </a:xfrm>
          <a:prstGeom prst="rect">
            <a:avLst/>
          </a:prstGeom>
          <a:noFill/>
          <a:ln>
            <a:noFill/>
          </a:ln>
        </p:spPr>
      </p:pic>
      <p:pic>
        <p:nvPicPr>
          <p:cNvPr id="188" name="Google Shape;188;p4"/>
          <p:cNvPicPr preferRelativeResize="0"/>
          <p:nvPr/>
        </p:nvPicPr>
        <p:blipFill rotWithShape="1">
          <a:blip r:embed="rId10">
            <a:alphaModFix/>
          </a:blip>
          <a:srcRect b="0" l="0" r="0" t="0"/>
          <a:stretch/>
        </p:blipFill>
        <p:spPr>
          <a:xfrm>
            <a:off x="4142356" y="3186291"/>
            <a:ext cx="646330" cy="646330"/>
          </a:xfrm>
          <a:prstGeom prst="rect">
            <a:avLst/>
          </a:prstGeom>
          <a:noFill/>
          <a:ln>
            <a:noFill/>
          </a:ln>
        </p:spPr>
      </p:pic>
      <p:sp>
        <p:nvSpPr>
          <p:cNvPr id="189" name="Google Shape;189;p4"/>
          <p:cNvSpPr txBox="1"/>
          <p:nvPr/>
        </p:nvSpPr>
        <p:spPr>
          <a:xfrm>
            <a:off x="4070141" y="1333499"/>
            <a:ext cx="7564244" cy="74295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Lienzo de Propuesta de Valor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2015-07-01T15:45:01Z</dcterms:created>
  <dc:creator>Sala_</dc:creator>
</cp:coreProperties>
</file>