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82E613-0526-486D-8B7B-5F1C2DFCAD04}">
  <a:tblStyle styleId="{D682E613-0526-486D-8B7B-5F1C2DFCAD0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0B88BAC-A627-4393-B5AA-01FC7CB19F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0f1ae4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0f1ae4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58c48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58c48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0f1ae4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0f1ae4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0f1ae4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0f1ae4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0f1ae4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0f1ae4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ca0d7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ca0d7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0f1ae4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50f1ae4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a7b85c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5a7b85c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a7b85c3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a7b85c3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5a7b85c3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5a7b85c3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0f1ae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0f1ae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5149156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5149156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58c48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458c48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0f1ae4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0f1ae4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a7b85c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a7b85c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0f1ae4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0f1ae4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cf620a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cf620a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cf620a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cf620a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cf620a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cf620a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0f1ae4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0f1ae4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Match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Bicycle </a:t>
            </a:r>
            <a:r>
              <a:rPr lang="en-GB"/>
              <a:t>project </a:t>
            </a:r>
            <a:r>
              <a:rPr lang="en-GB"/>
              <a:t>crowd evaluation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32"/>
              <a:t>By Nguyen Duc Tuan</a:t>
            </a:r>
            <a:endParaRPr sz="15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d. </a:t>
            </a:r>
            <a:r>
              <a:rPr lang="en-GB"/>
              <a:t>Highly disagree questions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 highly disagree rate is decided based on the ratio of yes/no answers of each image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The sum of group</a:t>
            </a:r>
            <a:r>
              <a:rPr lang="en-GB" sz="1300"/>
              <a:t> 4:6, 5:5 and 6:4 indicates approximately 2.17% of the total questions are highly disagreed.</a:t>
            </a:r>
            <a:endParaRPr sz="1300"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427450" y="20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{D682E613-0526-486D-8B7B-5F1C2DFCAD04}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yes:no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percent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38.78%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1:9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7.02%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2:8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1.53%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3:7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1.14%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4:6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5:5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6:4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7:3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8:2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1.23%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9:1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4.81%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10:0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42.40%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7617" l="33701" r="29193" t="7888"/>
          <a:stretch/>
        </p:blipFill>
        <p:spPr>
          <a:xfrm>
            <a:off x="4731125" y="1872900"/>
            <a:ext cx="2857502" cy="287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Examples of highly disagree questions</a:t>
            </a:r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d. Highly disagree questions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85" y="1870700"/>
            <a:ext cx="4368825" cy="26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2601000" cy="20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The percentages of 'cant_solve' and 'corrupt_data' to happen are 0.5035% and 0.0727% respectively.</a:t>
            </a:r>
            <a:endParaRPr sz="1100"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2 - </a:t>
            </a:r>
            <a:r>
              <a:rPr lang="en-GB"/>
              <a:t>‘cant_solve’ and ‘corrupt_data’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3333175"/>
            <a:ext cx="50922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900"/>
              <a:t>'annotator_04' and 'annotator_22', </a:t>
            </a:r>
            <a:r>
              <a:rPr lang="en-GB" sz="900"/>
              <a:t>each</a:t>
            </a:r>
            <a:r>
              <a:rPr lang="en-GB" sz="900"/>
              <a:t> marked </a:t>
            </a:r>
            <a:r>
              <a:rPr lang="en-GB" sz="900"/>
              <a:t>4 samples </a:t>
            </a:r>
            <a:r>
              <a:rPr lang="en-GB" sz="900"/>
              <a:t>as 'cant_solve'.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900"/>
              <a:t>'annotator_18' is the one made use of the option 'corrupt_data' most (2 samples).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There is no repetition of any sample among those marked with 'cant_solve' and 'corrupt_data'. Each sample in this region is unique.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These numbers can be considered as immaterial as their percentages are insignificant.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2651" r="6867" t="0"/>
          <a:stretch/>
        </p:blipFill>
        <p:spPr>
          <a:xfrm>
            <a:off x="2912774" y="1147288"/>
            <a:ext cx="2491126" cy="2056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63" name="Google Shape;163;p24"/>
          <p:cNvGraphicFramePr/>
          <p:nvPr/>
        </p:nvGraphicFramePr>
        <p:xfrm>
          <a:off x="5576925" y="115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{D682E613-0526-486D-8B7B-5F1C2DFCAD04}</a:tableStyleId>
              </a:tblPr>
              <a:tblGrid>
                <a:gridCol w="1085125"/>
                <a:gridCol w="1085125"/>
                <a:gridCol w="1085125"/>
              </a:tblGrid>
              <a:tr h="52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ant_solve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_percent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orrupt_data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_percent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0.0263%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0.0623%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0.0187%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0.0460%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0.0306%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0.0153%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0.0155%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0.0580%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0.0193%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0.0387%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0.0163%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0.2292%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3 - Reference set balance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Conclusion: the reference set is balanced.</a:t>
            </a:r>
            <a:endParaRPr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959725" y="226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{C0B88BAC-A627-4393-B5AA-01FC7CB19F5C}</a:tableStyleId>
              </a:tblPr>
              <a:tblGrid>
                <a:gridCol w="1566800"/>
                <a:gridCol w="156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is_bicycle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16352" l="17138" r="14881" t="0"/>
          <a:stretch/>
        </p:blipFill>
        <p:spPr>
          <a:xfrm>
            <a:off x="5038650" y="1460676"/>
            <a:ext cx="3034075" cy="2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2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Note: ‘null’ is used to indicate samples with ‘cant_solve’ or ‘corrupt_data’ are labeled as True</a:t>
            </a:r>
            <a:endParaRPr sz="1200"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4263" l="7901" r="8128" t="8719"/>
          <a:stretch/>
        </p:blipFill>
        <p:spPr>
          <a:xfrm>
            <a:off x="3098100" y="1152475"/>
            <a:ext cx="5734277" cy="29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10888" l="12125" r="9895" t="7485"/>
          <a:stretch/>
        </p:blipFill>
        <p:spPr>
          <a:xfrm>
            <a:off x="738525" y="1152475"/>
            <a:ext cx="315282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0" l="0" r="0" t="12663"/>
          <a:stretch/>
        </p:blipFill>
        <p:spPr>
          <a:xfrm>
            <a:off x="5112150" y="1567275"/>
            <a:ext cx="3079750" cy="2008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7"/>
          <p:cNvSpPr/>
          <p:nvPr/>
        </p:nvSpPr>
        <p:spPr>
          <a:xfrm>
            <a:off x="1927938" y="1352775"/>
            <a:ext cx="774000" cy="31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7"/>
          <p:cNvCxnSpPr>
            <a:stCxn id="190" idx="3"/>
            <a:endCxn id="189" idx="1"/>
          </p:cNvCxnSpPr>
          <p:nvPr/>
        </p:nvCxnSpPr>
        <p:spPr>
          <a:xfrm>
            <a:off x="2701938" y="1508325"/>
            <a:ext cx="2410200" cy="10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28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Initially, all annotators are taken in to evaluation. From the percentage graph, the annotators are sorted into 2 groups, good and bad annotators, based on their individual correct percentages comparing with the average correct percentage (93.39%).</a:t>
            </a:r>
            <a:endParaRPr sz="1200"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371725" y="4125800"/>
            <a:ext cx="1737000" cy="7344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chemeClr val="accent1"/>
                </a:solidFill>
              </a:rPr>
              <a:t>Good annotators</a:t>
            </a:r>
            <a:r>
              <a:rPr lang="en-GB" sz="850"/>
              <a:t>:</a:t>
            </a:r>
            <a:endParaRPr sz="85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850">
                <a:solidFill>
                  <a:schemeClr val="dk1"/>
                </a:solidFill>
              </a:rPr>
              <a:t>01, 13, 14, 15, 16, 17, 19, 20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420200" y="28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{C0B88BAC-A627-4393-B5AA-01FC7CB19F5C}</a:tableStyleId>
              </a:tblPr>
              <a:tblGrid>
                <a:gridCol w="868475"/>
                <a:gridCol w="868475"/>
              </a:tblGrid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dk1"/>
                          </a:solidFill>
                        </a:rPr>
                        <a:t>min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88.89 %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max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94.84 %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mean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93.39 %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5241025" y="4125800"/>
            <a:ext cx="1737000" cy="7344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FF0000"/>
                </a:solidFill>
              </a:rPr>
              <a:t>Bad </a:t>
            </a:r>
            <a:r>
              <a:rPr lang="en-GB" sz="850">
                <a:solidFill>
                  <a:srgbClr val="FF0000"/>
                </a:solidFill>
              </a:rPr>
              <a:t>annotators:</a:t>
            </a:r>
            <a:endParaRPr sz="8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50">
                <a:solidFill>
                  <a:schemeClr val="dk1"/>
                </a:solidFill>
              </a:rPr>
              <a:t>07, 08, 10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50"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5364" l="8845" r="8944" t="8665"/>
          <a:stretch/>
        </p:blipFill>
        <p:spPr>
          <a:xfrm>
            <a:off x="3128700" y="1170438"/>
            <a:ext cx="5343850" cy="28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The assessment is unfair as some annotators’ total samples are far below the average.</a:t>
            </a:r>
            <a:endParaRPr sz="1200"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3749875"/>
            <a:ext cx="85206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E.g.: </a:t>
            </a:r>
            <a:r>
              <a:rPr lang="en-GB" sz="1000">
                <a:solidFill>
                  <a:srgbClr val="980000"/>
                </a:solidFill>
              </a:rPr>
              <a:t>annotator_01</a:t>
            </a:r>
            <a:r>
              <a:rPr lang="en-GB" sz="1000"/>
              <a:t> is assessed as good while his/her total sample is only </a:t>
            </a:r>
            <a:r>
              <a:rPr lang="en-GB" sz="1000">
                <a:solidFill>
                  <a:srgbClr val="980000"/>
                </a:solidFill>
              </a:rPr>
              <a:t>~1200</a:t>
            </a:r>
            <a:r>
              <a:rPr lang="en-GB" sz="1000"/>
              <a:t> comparing to </a:t>
            </a:r>
            <a:r>
              <a:rPr lang="en-GB" sz="1000">
                <a:solidFill>
                  <a:schemeClr val="accent1"/>
                </a:solidFill>
              </a:rPr>
              <a:t>annotator_02</a:t>
            </a:r>
            <a:r>
              <a:rPr lang="en-GB" sz="1000"/>
              <a:t> with more than </a:t>
            </a:r>
            <a:r>
              <a:rPr lang="en-GB" sz="1000">
                <a:solidFill>
                  <a:schemeClr val="accent1"/>
                </a:solidFill>
              </a:rPr>
              <a:t>7000</a:t>
            </a:r>
            <a:r>
              <a:rPr lang="en-GB" sz="1000"/>
              <a:t> samples.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 order to evaluate correctly, only the annotators whose sample sizes are greater than the standard deviation value </a:t>
            </a:r>
            <a:r>
              <a:rPr b="1" i="1" lang="en-GB" sz="1000">
                <a:solidFill>
                  <a:schemeClr val="dk1"/>
                </a:solidFill>
              </a:rPr>
              <a:t>σ </a:t>
            </a:r>
            <a:r>
              <a:rPr lang="en-GB" sz="1000">
                <a:solidFill>
                  <a:schemeClr val="dk1"/>
                </a:solidFill>
              </a:rPr>
              <a:t>= 2403.23 are selected.</a:t>
            </a:r>
            <a:endParaRPr sz="1000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4266" l="8069" r="8569" t="6670"/>
          <a:stretch/>
        </p:blipFill>
        <p:spPr>
          <a:xfrm>
            <a:off x="311700" y="1514275"/>
            <a:ext cx="4140000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5364" l="8845" r="8944" t="8665"/>
          <a:stretch/>
        </p:blipFill>
        <p:spPr>
          <a:xfrm>
            <a:off x="4692300" y="1555675"/>
            <a:ext cx="4140000" cy="21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With this change, the good and bad annotators are reconsidered. In particular, despite the high correct percentages, </a:t>
            </a:r>
            <a:r>
              <a:rPr i="1" lang="en-GB" sz="1000">
                <a:solidFill>
                  <a:schemeClr val="dk1"/>
                </a:solidFill>
              </a:rPr>
              <a:t>annotator_01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annotator_14</a:t>
            </a:r>
            <a:r>
              <a:rPr lang="en-GB" sz="1000">
                <a:solidFill>
                  <a:schemeClr val="dk1"/>
                </a:solidFill>
              </a:rPr>
              <a:t> are removed from the good annotators group as their sample sizes are too small. </a:t>
            </a:r>
            <a:r>
              <a:rPr i="1" lang="en-GB" sz="1000">
                <a:solidFill>
                  <a:schemeClr val="dk1"/>
                </a:solidFill>
              </a:rPr>
              <a:t>Annotator_21</a:t>
            </a:r>
            <a:r>
              <a:rPr lang="en-GB" sz="1000">
                <a:solidFill>
                  <a:schemeClr val="dk1"/>
                </a:solidFill>
              </a:rPr>
              <a:t> is taken into consideration.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The bad annotator group removed </a:t>
            </a:r>
            <a:r>
              <a:rPr i="1" lang="en-GB" sz="1000">
                <a:solidFill>
                  <a:schemeClr val="dk1"/>
                </a:solidFill>
              </a:rPr>
              <a:t>annotator_07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annotator_10</a:t>
            </a:r>
            <a:r>
              <a:rPr lang="en-GB" sz="1000">
                <a:solidFill>
                  <a:schemeClr val="dk1"/>
                </a:solidFill>
              </a:rPr>
              <a:t> with the same reason and add 3 new annotators, </a:t>
            </a:r>
            <a:r>
              <a:rPr i="1" lang="en-GB" sz="1000">
                <a:solidFill>
                  <a:schemeClr val="dk1"/>
                </a:solidFill>
              </a:rPr>
              <a:t>annotator_04</a:t>
            </a:r>
            <a:r>
              <a:rPr lang="en-GB" sz="1000">
                <a:solidFill>
                  <a:schemeClr val="dk1"/>
                </a:solidFill>
              </a:rPr>
              <a:t>, </a:t>
            </a:r>
            <a:r>
              <a:rPr i="1" lang="en-GB" sz="1000">
                <a:solidFill>
                  <a:schemeClr val="dk1"/>
                </a:solidFill>
              </a:rPr>
              <a:t>annotator_06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annotator_12</a:t>
            </a:r>
            <a:r>
              <a:rPr lang="en-GB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accent1"/>
                </a:solidFill>
              </a:rPr>
              <a:t>New g</a:t>
            </a:r>
            <a:r>
              <a:rPr lang="en-GB" sz="1000">
                <a:solidFill>
                  <a:schemeClr val="accent1"/>
                </a:solidFill>
              </a:rPr>
              <a:t>ood annotators:</a:t>
            </a:r>
            <a:r>
              <a:rPr lang="en-GB" sz="1000"/>
              <a:t> 13, 15, 16, 17, 20, 21		-	</a:t>
            </a:r>
            <a:r>
              <a:rPr lang="en-GB" sz="1000">
                <a:solidFill>
                  <a:srgbClr val="FF0000"/>
                </a:solidFill>
              </a:rPr>
              <a:t>New bad annotators:</a:t>
            </a:r>
            <a:r>
              <a:rPr lang="en-GB" sz="1000"/>
              <a:t> 04, 06, 08, 12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4893" l="8307" r="8780" t="8195"/>
          <a:stretch/>
        </p:blipFill>
        <p:spPr>
          <a:xfrm>
            <a:off x="311700" y="2468125"/>
            <a:ext cx="3963701" cy="210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4639" l="8540" r="9018" t="7817"/>
          <a:stretch/>
        </p:blipFill>
        <p:spPr>
          <a:xfrm>
            <a:off x="4692300" y="2468114"/>
            <a:ext cx="3963701" cy="210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Annotators’ results assessment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From inspection, </a:t>
            </a:r>
            <a:r>
              <a:rPr b="1" i="1" lang="en-GB" sz="1200">
                <a:solidFill>
                  <a:schemeClr val="dk1"/>
                </a:solidFill>
              </a:rPr>
              <a:t>annotator_13</a:t>
            </a:r>
            <a:r>
              <a:rPr lang="en-GB" sz="1200">
                <a:solidFill>
                  <a:schemeClr val="dk1"/>
                </a:solidFill>
              </a:rPr>
              <a:t> and </a:t>
            </a:r>
            <a:r>
              <a:rPr b="1" i="1" lang="en-GB" sz="1200">
                <a:solidFill>
                  <a:schemeClr val="dk1"/>
                </a:solidFill>
              </a:rPr>
              <a:t>annotator_20</a:t>
            </a:r>
            <a:r>
              <a:rPr lang="en-GB" sz="1200">
                <a:solidFill>
                  <a:schemeClr val="dk1"/>
                </a:solidFill>
              </a:rPr>
              <a:t> are considered as </a:t>
            </a:r>
            <a:r>
              <a:rPr b="1" lang="en-GB" sz="1200">
                <a:solidFill>
                  <a:schemeClr val="dk1"/>
                </a:solidFill>
              </a:rPr>
              <a:t>good annotators</a:t>
            </a:r>
            <a:r>
              <a:rPr lang="en-GB" sz="1200">
                <a:solidFill>
                  <a:schemeClr val="dk1"/>
                </a:solidFill>
              </a:rPr>
              <a:t> as their sample sizes are far above the average level of 4130 samples. Their correct </a:t>
            </a:r>
            <a:r>
              <a:rPr lang="en-GB" sz="1200">
                <a:solidFill>
                  <a:schemeClr val="dk1"/>
                </a:solidFill>
              </a:rPr>
              <a:t>percentages</a:t>
            </a:r>
            <a:r>
              <a:rPr lang="en-GB" sz="1200">
                <a:solidFill>
                  <a:schemeClr val="dk1"/>
                </a:solidFill>
              </a:rPr>
              <a:t> are more than 94% (nearly 95%), higher than the average of 93.52%. Their annotation times are also below the average, which is 1289.9 ms.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Despite the fast average annotation time and high accuracy of 94%, the low sample size make it difficult to make a conclusion of the performance of annotator_17.</a:t>
            </a:r>
            <a:endParaRPr sz="1200"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29" name="Google Shape;229;p31"/>
          <p:cNvGraphicFramePr/>
          <p:nvPr/>
        </p:nvGraphicFramePr>
        <p:xfrm>
          <a:off x="384025" y="265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{D682E613-0526-486D-8B7B-5F1C2DFCAD04}</a:tableStyleId>
              </a:tblPr>
              <a:tblGrid>
                <a:gridCol w="1116175"/>
                <a:gridCol w="1116175"/>
                <a:gridCol w="1116175"/>
                <a:gridCol w="1116175"/>
              </a:tblGrid>
              <a:tr h="27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mean_duration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result_count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correct_p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annotator_13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1155.01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7078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94.69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annotator_15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1365.29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6088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94.84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annotator_16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1269.79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5061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94.23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annotator_17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991.89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3485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94.20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annotator_20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1173.15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6126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94.83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annotator_21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1238.92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2950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94.00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a. Annotators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of 22 annotators: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</a:t>
            </a:r>
            <a:r>
              <a:rPr lang="en-GB" sz="1400"/>
              <a:t>nnotator_02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annotator_04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annotator_06</a:t>
            </a:r>
            <a:endParaRPr sz="1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annotator_14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annotator_16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annotator_17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annotator_18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69885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annotator_19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annotator_22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43840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annotator_07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annotator_08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annotator_09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annotator_12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All four annotators have high sample size with the accuracy below the average of 93.52%. However, beside </a:t>
            </a:r>
            <a:r>
              <a:rPr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, the others three have the accuracy of 92%, which is close to the average line.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Only </a:t>
            </a:r>
            <a:r>
              <a:rPr b="1"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 has the lowest accuracy percentage of 89.9% and high average annotation time of 1434 ms. This causes </a:t>
            </a:r>
            <a:r>
              <a:rPr b="1"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 to be considered as low performance annotator.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7" name="Google Shape;237;p32"/>
          <p:cNvGraphicFramePr/>
          <p:nvPr/>
        </p:nvGraphicFramePr>
        <p:xfrm>
          <a:off x="398375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{D682E613-0526-486D-8B7B-5F1C2DFCAD04}</a:tableStyleId>
              </a:tblPr>
              <a:tblGrid>
                <a:gridCol w="1112550"/>
                <a:gridCol w="1112550"/>
                <a:gridCol w="1112550"/>
                <a:gridCol w="1112550"/>
              </a:tblGrid>
              <a:tr h="27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mean_duration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result_count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correct_p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annotator_04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1113.93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6421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92.82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annotator_06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1496.94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5337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92.66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annotator_08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1434.70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6537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89.92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annotator_12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1306.31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6210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92.98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End.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Thank you for your time.</a:t>
            </a:r>
            <a:endParaRPr sz="2200"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Initially, the minimum and maximum annotation time were found as following: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Min duration: -99999 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Max duration: 42398 ms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All the values “-99999” ms are considered as data issue and are removed from the dataset.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Additionally, results that are marked as corrupted were also removed.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</a:t>
            </a:r>
            <a:r>
              <a:rPr lang="en-GB"/>
              <a:t>Annotation time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With </a:t>
            </a:r>
            <a:r>
              <a:rPr lang="en-GB" sz="1500">
                <a:solidFill>
                  <a:schemeClr val="dk1"/>
                </a:solidFill>
              </a:rPr>
              <a:t>data issue and ‘corrupt_data’ removed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000"/>
              <a:t>(measured in ms)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6774" r="6929" t="5979"/>
          <a:stretch/>
        </p:blipFill>
        <p:spPr>
          <a:xfrm>
            <a:off x="3118475" y="1526713"/>
            <a:ext cx="4881902" cy="26679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449150" y="152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{D682E613-0526-486D-8B7B-5F1C2DFCAD04}</a:tableStyleId>
              </a:tblPr>
              <a:tblGrid>
                <a:gridCol w="795225"/>
                <a:gridCol w="1135150"/>
              </a:tblGrid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mean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1289.94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std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1124.01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25%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887.00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1058.00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75%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1328.00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42398.00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Histogram plot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212" l="7785" r="8230" t="6542"/>
          <a:stretch/>
        </p:blipFill>
        <p:spPr>
          <a:xfrm>
            <a:off x="311700" y="1996625"/>
            <a:ext cx="4772501" cy="2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4442" l="9190" r="7939" t="6699"/>
          <a:stretch/>
        </p:blipFill>
        <p:spPr>
          <a:xfrm>
            <a:off x="5642650" y="1017725"/>
            <a:ext cx="3102826" cy="16687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562575" y="4232250"/>
            <a:ext cx="3399900" cy="29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>
            <a:stCxn id="90" idx="0"/>
          </p:cNvCxnSpPr>
          <p:nvPr/>
        </p:nvCxnSpPr>
        <p:spPr>
          <a:xfrm flipH="1" rot="10800000">
            <a:off x="3262525" y="2647650"/>
            <a:ext cx="2380200" cy="158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Annotation time sorted by annotators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311700" y="21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{C0B88BAC-A627-4393-B5AA-01FC7CB19F5C}</a:tableStyleId>
              </a:tblPr>
              <a:tblGrid>
                <a:gridCol w="3764275"/>
                <a:gridCol w="2167125"/>
                <a:gridCol w="2150375"/>
              </a:tblGrid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42398.00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10.00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1687.78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879.43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time sorted by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311700" y="21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{C0B88BAC-A627-4393-B5AA-01FC7CB19F5C}</a:tableStyleId>
              </a:tblPr>
              <a:tblGrid>
                <a:gridCol w="3764275"/>
                <a:gridCol w="2167125"/>
                <a:gridCol w="2150375"/>
              </a:tblGrid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42398.00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img_5245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10.00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img_5100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5577.50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img_1340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738.90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img_8427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Images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816650"/>
            <a:ext cx="975975" cy="20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38" y="2283950"/>
            <a:ext cx="2380525" cy="11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325" y="1836843"/>
            <a:ext cx="1196380" cy="20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7400" y="1836850"/>
            <a:ext cx="1165050" cy="20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311763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img_5245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731550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img_5100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261550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img_1340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401975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img_8427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11700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Max annotation time by an annotator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731484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Min annotation time by an annotator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5261480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Max average annotation time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401902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Min average annotation time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c. </a:t>
            </a:r>
            <a:r>
              <a:rPr lang="en-GB"/>
              <a:t>Annotators’ results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There are huge differences between the sample sizes of each annotator. Some annotators have up to approximately 6000 samples, while some others have only less than 500 samples.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The sample size will be used as one of the attributes to evaluate the performance of the annotator.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/>
              <a:t>(measured in samples)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7930" r="8590" t="7132"/>
          <a:stretch/>
        </p:blipFill>
        <p:spPr>
          <a:xfrm>
            <a:off x="3494100" y="1947050"/>
            <a:ext cx="4867973" cy="27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698700" y="21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{D682E613-0526-486D-8B7B-5F1C2DFCAD04}</a:tableStyleId>
              </a:tblPr>
              <a:tblGrid>
                <a:gridCol w="956150"/>
                <a:gridCol w="956150"/>
              </a:tblGrid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mean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4130.45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std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2403.23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min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170.00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25%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1852.50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50%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4960.50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75%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6189.00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max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7596.00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