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44" r:id="rId4"/>
    <p:sldId id="319" r:id="rId6"/>
    <p:sldId id="274" r:id="rId7"/>
    <p:sldId id="337" r:id="rId8"/>
    <p:sldId id="323" r:id="rId9"/>
    <p:sldId id="325" r:id="rId10"/>
    <p:sldId id="326" r:id="rId11"/>
    <p:sldId id="349" r:id="rId12"/>
    <p:sldId id="346" r:id="rId13"/>
    <p:sldId id="333" r:id="rId14"/>
    <p:sldId id="336" r:id="rId15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F1A2B8F-20BC-4446-BD10-CDAC38DB288F}" type="datetimeFigureOut">
              <a:rPr lang="es-MX" smtClean="0"/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3BA5368-2940-4351-BB99-4BC53C890D50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Marcador de posición de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E597-7D9D-4DF3-86A0-BB57465E5EDB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7451-A00A-4271-8E01-EF0DB25690C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327150" y="1698625"/>
            <a:ext cx="62972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s-ES" sz="3200" b="1" dirty="0">
                <a:solidFill>
                  <a:srgbClr val="3284D5"/>
                </a:solidFill>
                <a:cs typeface="+mn-lt"/>
              </a:rPr>
              <a:t>Project Name: </a:t>
            </a:r>
            <a:r>
              <a:rPr lang="es-ES" altLang="es-MX" sz="3200" b="1" dirty="0">
                <a:solidFill>
                  <a:srgbClr val="3284D5"/>
                </a:solidFill>
                <a:cs typeface="+mn-lt"/>
              </a:rPr>
              <a:t>&lt;nom_pro&gt;</a:t>
            </a:r>
            <a:br>
              <a:rPr lang="es-MX" altLang="es-ES" sz="3200" b="1" dirty="0">
                <a:solidFill>
                  <a:srgbClr val="3284D5"/>
                </a:solidFill>
                <a:cs typeface="+mn-lt"/>
              </a:rPr>
            </a:br>
            <a:r>
              <a:rPr lang="es-MX" altLang="es-ES" sz="3200" b="1" dirty="0">
                <a:solidFill>
                  <a:srgbClr val="3284D5"/>
                </a:solidFill>
                <a:cs typeface="+mn-lt"/>
              </a:rPr>
              <a:t>Plan Number: #</a:t>
            </a:r>
            <a:r>
              <a:rPr lang="es-ES" altLang="es-MX" sz="3200" b="1" dirty="0">
                <a:solidFill>
                  <a:srgbClr val="3284D5"/>
                </a:solidFill>
                <a:cs typeface="+mn-lt"/>
              </a:rPr>
              <a:t>&lt;num_plan&gt;</a:t>
            </a:r>
            <a:endParaRPr lang="es-ES" altLang="es-ES_tradnl" sz="3200" b="1" dirty="0">
              <a:solidFill>
                <a:srgbClr val="3284D5"/>
              </a:solidFill>
              <a:cs typeface="+mn-lt"/>
            </a:endParaRPr>
          </a:p>
          <a:p>
            <a:pPr algn="ctr"/>
            <a:r>
              <a:rPr lang="es-ES_tradnl" sz="3200" b="1" dirty="0">
                <a:solidFill>
                  <a:srgbClr val="3284D5"/>
                </a:solidFill>
                <a:cs typeface="+mn-lt"/>
              </a:rPr>
              <a:t>Project </a:t>
            </a:r>
            <a:r>
              <a:rPr lang="es-MX" altLang="es-ES_tradnl" sz="3200" b="1" dirty="0">
                <a:solidFill>
                  <a:srgbClr val="3284D5"/>
                </a:solidFill>
                <a:cs typeface="+mn-lt"/>
              </a:rPr>
              <a:t>Number: #</a:t>
            </a:r>
            <a:r>
              <a:rPr lang="es-ES" altLang="es-MX" sz="3200" b="1" dirty="0">
                <a:solidFill>
                  <a:srgbClr val="3284D5"/>
                </a:solidFill>
                <a:cs typeface="+mn-lt"/>
              </a:rPr>
              <a:t> &lt;num_pro&gt;</a:t>
            </a:r>
            <a:endParaRPr lang="es-ES" altLang="es-ES_tradnl" sz="3200" b="1" dirty="0">
              <a:solidFill>
                <a:srgbClr val="3284D5"/>
              </a:solidFill>
              <a:cs typeface="+mn-lt"/>
            </a:endParaRPr>
          </a:p>
          <a:p>
            <a:pPr algn="ctr"/>
            <a:r>
              <a:rPr lang="es-ES_tradnl" sz="3200" b="1" dirty="0" err="1">
                <a:solidFill>
                  <a:srgbClr val="3284D5"/>
                </a:solidFill>
                <a:cs typeface="+mn-lt"/>
              </a:rPr>
              <a:t>Owner</a:t>
            </a:r>
            <a:r>
              <a:rPr lang="es-ES_tradnl" sz="3200" b="1" dirty="0">
                <a:solidFill>
                  <a:srgbClr val="3284D5"/>
                </a:solidFill>
                <a:cs typeface="+mn-lt"/>
              </a:rPr>
              <a:t>:</a:t>
            </a:r>
            <a:r>
              <a:rPr lang="es-ES" altLang="es-ES_tradnl" sz="3200" b="1" dirty="0">
                <a:solidFill>
                  <a:srgbClr val="3284D5"/>
                </a:solidFill>
                <a:cs typeface="+mn-lt"/>
              </a:rPr>
              <a:t>&lt;elavora&gt;</a:t>
            </a:r>
            <a:r>
              <a:rPr lang="es-MX" altLang="es-ES_tradnl" sz="3200" b="1" dirty="0">
                <a:solidFill>
                  <a:srgbClr val="3284D5"/>
                </a:solidFill>
                <a:cs typeface="+mn-lt"/>
              </a:rPr>
              <a:t> </a:t>
            </a:r>
            <a:br>
              <a:rPr lang="es-MX" altLang="es-ES_tradnl" sz="3200" b="1" dirty="0">
                <a:solidFill>
                  <a:srgbClr val="3284D5"/>
                </a:solidFill>
                <a:cs typeface="+mn-lt"/>
              </a:rPr>
            </a:br>
            <a:r>
              <a:rPr lang="es-ES" sz="3200" b="1" dirty="0" err="1">
                <a:solidFill>
                  <a:srgbClr val="3284D5"/>
                </a:solidFill>
                <a:cs typeface="+mn-lt"/>
              </a:rPr>
              <a:t>Area</a:t>
            </a:r>
            <a:r>
              <a:rPr lang="es-ES" sz="3200" b="1" dirty="0">
                <a:solidFill>
                  <a:srgbClr val="3284D5"/>
                </a:solidFill>
                <a:cs typeface="+mn-lt"/>
              </a:rPr>
              <a:t>: </a:t>
            </a:r>
            <a:r>
              <a:rPr lang="es-MX" altLang="es-ES" sz="3200" b="1" dirty="0">
                <a:solidFill>
                  <a:srgbClr val="3284D5"/>
                </a:solidFill>
                <a:cs typeface="+mn-lt"/>
              </a:rPr>
              <a:t> </a:t>
            </a:r>
            <a:r>
              <a:rPr lang="es-ES" altLang="es-MX" sz="3200" b="1" dirty="0">
                <a:solidFill>
                  <a:srgbClr val="3284D5"/>
                </a:solidFill>
                <a:cs typeface="+mn-lt"/>
              </a:rPr>
              <a:t>&lt;area&gt;</a:t>
            </a:r>
            <a:endParaRPr lang="es-ES" altLang="es-MX" sz="3200" b="1" dirty="0">
              <a:solidFill>
                <a:srgbClr val="3284D5"/>
              </a:solidFill>
              <a:cs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055464" y="242381"/>
            <a:ext cx="5271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Analysis Team: </a:t>
            </a:r>
            <a:r>
              <a:rPr lang="es-MX" altLang="en-US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(in case of apply frame work)</a:t>
            </a:r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s-MX" altLang="en-US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-572770" y="1093470"/>
            <a:ext cx="49409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s-MX" altLang="en-US" sz="20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Example: </a:t>
            </a:r>
            <a:endParaRPr lang="es-MX" altLang="en-US" sz="20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221615" y="1492250"/>
          <a:ext cx="865632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240"/>
                <a:gridCol w="1180465"/>
                <a:gridCol w="1065530"/>
                <a:gridCol w="1141730"/>
                <a:gridCol w="1114425"/>
                <a:gridCol w="1090930"/>
              </a:tblGrid>
              <a:tr h="742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NOMBRE DEL PROVEEDOR</a:t>
                      </a:r>
                      <a:endParaRPr lang="en-US" sz="1600" b="0">
                        <a:solidFill>
                          <a:srgbClr val="000000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Microsoft YaHei" panose="020B0503020204020204" charset="-122"/>
                        </a:rPr>
                        <a:t>SUPPLIER 1</a:t>
                      </a:r>
                      <a:endParaRPr lang="en-US" sz="1400" b="1">
                        <a:solidFill>
                          <a:srgbClr val="FFFFFF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Microsoft YaHei" panose="020B0503020204020204" charset="-122"/>
                        </a:rPr>
                        <a:t>SUPPLIER 2</a:t>
                      </a:r>
                      <a:endParaRPr lang="en-US" sz="1400" b="1">
                        <a:solidFill>
                          <a:srgbClr val="FFFFFF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Microsoft YaHei" panose="020B0503020204020204" charset="-122"/>
                        </a:rPr>
                        <a:t>SUPPLIER 3</a:t>
                      </a:r>
                      <a:endParaRPr lang="en-US" sz="1400" b="1">
                        <a:solidFill>
                          <a:srgbClr val="FFFFFF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Microsoft YaHei" panose="020B0503020204020204" charset="-122"/>
                        </a:rPr>
                        <a:t>SUPPLIER 4</a:t>
                      </a:r>
                      <a:endParaRPr lang="en-US" sz="1400" b="1">
                        <a:solidFill>
                          <a:srgbClr val="FFFFFF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Microsoft YaHei" panose="020B0503020204020204" charset="-122"/>
                        </a:rPr>
                        <a:t>SUPPLIER 5</a:t>
                      </a:r>
                      <a:endParaRPr lang="en-US" sz="1400" b="1">
                        <a:solidFill>
                          <a:srgbClr val="FFFFFF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评委1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Calificador</a:t>
                      </a:r>
                      <a:r>
                        <a:rPr lang="en-US" sz="1400" b="0">
                          <a:solidFill>
                            <a:srgbClr val="5B9BD5"/>
                          </a:solidFill>
                          <a:latin typeface="Microsoft YaHei" panose="020B0503020204020204" charset="-122"/>
                        </a:rPr>
                        <a:t>Li Yang</a:t>
                      </a:r>
                      <a:endParaRPr lang="en-US" sz="1400" b="0">
                        <a:solidFill>
                          <a:srgbClr val="5B9BD5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评委2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Calificador  </a:t>
                      </a:r>
                      <a:r>
                        <a:rPr lang="en-US" sz="1400" b="0">
                          <a:solidFill>
                            <a:srgbClr val="5B9BD5"/>
                          </a:solidFill>
                          <a:latin typeface="Microsoft YaHei" panose="020B0503020204020204" charset="-122"/>
                        </a:rPr>
                        <a:t>Zhou Shanshan</a:t>
                      </a:r>
                      <a:endParaRPr lang="en-US" sz="1400" b="0">
                        <a:solidFill>
                          <a:srgbClr val="5B9BD5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评委3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Calificador </a:t>
                      </a:r>
                      <a:r>
                        <a:rPr lang="en-US" sz="1400" b="0">
                          <a:solidFill>
                            <a:srgbClr val="5B9BD5"/>
                          </a:solidFill>
                          <a:latin typeface="Microsoft YaHei" panose="020B0503020204020204" charset="-122"/>
                        </a:rPr>
                        <a:t>Xu Yuqing</a:t>
                      </a:r>
                      <a:endParaRPr lang="en-US" sz="1400" b="0">
                        <a:solidFill>
                          <a:srgbClr val="5B9BD5"/>
                        </a:solidFill>
                        <a:latin typeface="Microsoft YaHei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评委4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Calificador </a:t>
                      </a:r>
                      <a:r>
                        <a:rPr lang="en-US" sz="1400" b="0">
                          <a:solidFill>
                            <a:srgbClr val="5B9BD5"/>
                          </a:solidFill>
                          <a:latin typeface="Calibri" panose="020F0502020204030204" charset="-122"/>
                        </a:rPr>
                        <a:t>Ouyang Jiayi</a:t>
                      </a:r>
                      <a:endParaRPr lang="en-US" sz="1400" b="0">
                        <a:solidFill>
                          <a:srgbClr val="5B9BD5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C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技术得分</a:t>
                      </a:r>
                      <a:r>
                        <a:rPr lang="en-US" sz="1600" b="1">
                          <a:solidFill>
                            <a:srgbClr val="FFC000"/>
                          </a:solidFill>
                          <a:latin typeface="Calibri" panose="020F0502020204030204" charset="-122"/>
                        </a:rPr>
                        <a:t> Calificacion total tecnica</a:t>
                      </a:r>
                      <a:endParaRPr lang="en-US" sz="1600" b="1">
                        <a:solidFill>
                          <a:srgbClr val="FFC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商务价(不含税)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Monto total Sin IVA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报价单价(含税)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Monto total con IVA incluido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70AD47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商务得分</a:t>
                      </a:r>
                      <a:r>
                        <a:rPr lang="en-US" sz="1600" b="1">
                          <a:solidFill>
                            <a:srgbClr val="70AD47"/>
                          </a:solidFill>
                          <a:latin typeface="Calibri" panose="020F0502020204030204" charset="-122"/>
                        </a:rPr>
                        <a:t> Calificacion total de parte comercial</a:t>
                      </a:r>
                      <a:endParaRPr lang="en-US" sz="1600" b="1">
                        <a:solidFill>
                          <a:srgbClr val="70AD47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技术权重(%)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Parte tecnica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商务权重(%)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 Parte comercial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0000"/>
                          </a:solidFill>
                          <a:latin typeface="Arial" panose="020B0604020202090204" pitchFamily="34" charset="0"/>
                          <a:ea typeface="Calibri" panose="020F0502020204030204" charset="-122"/>
                        </a:rPr>
                        <a:t>综合得分</a:t>
                      </a:r>
                      <a:r>
                        <a:rPr lang="en-US" sz="16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 Ganador</a:t>
                      </a:r>
                      <a:endParaRPr lang="en-US" sz="16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800194" y="201741"/>
            <a:ext cx="55613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Comparative </a:t>
            </a:r>
            <a:r>
              <a:rPr lang="es-MX" altLang="en-US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(in case of not applying fame work)</a:t>
            </a:r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s-MX" altLang="en-US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s-MX" altLang="en-US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-323215" y="4911725"/>
            <a:ext cx="494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s-MX" altLang="en-US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Justification of selected supplier:</a:t>
            </a:r>
            <a:endParaRPr lang="es-MX" altLang="en-US" sz="20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82575" y="1659890"/>
          <a:ext cx="8315325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490"/>
                <a:gridCol w="617220"/>
                <a:gridCol w="800100"/>
                <a:gridCol w="880110"/>
                <a:gridCol w="697230"/>
                <a:gridCol w="885825"/>
                <a:gridCol w="714375"/>
                <a:gridCol w="942975"/>
              </a:tblGrid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Arial" panose="020B0604020202090204" charset="-122"/>
                        </a:rPr>
                        <a:t>FBI</a:t>
                      </a: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Arial" panose="020B0604020202090204" charset="-122"/>
                        </a:rPr>
                        <a:t>Fridmay</a:t>
                      </a: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Arial" panose="020B0604020202090204" charset="-122"/>
                        </a:rPr>
                        <a:t>Promo Piensa </a:t>
                      </a: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94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 panose="020B0604020202090204" charset="-122"/>
                        </a:rPr>
                        <a:t>Concepto</a:t>
                      </a:r>
                      <a:endParaRPr lang="en-US" sz="1200" b="1">
                        <a:solidFill>
                          <a:srgbClr val="FFFFFF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 panose="020B0604020202090204" charset="-122"/>
                        </a:rPr>
                        <a:t>Cantidad</a:t>
                      </a:r>
                      <a:endParaRPr lang="en-US" sz="1200" b="1">
                        <a:solidFill>
                          <a:srgbClr val="FFFFFF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 panose="020B0604020202090204" charset="-122"/>
                        </a:rPr>
                        <a:t>Unit cost</a:t>
                      </a:r>
                      <a:endParaRPr lang="en-US" sz="1200" b="1">
                        <a:solidFill>
                          <a:srgbClr val="FFFFFF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 panose="020B0604020202090204" charset="-122"/>
                        </a:rPr>
                        <a:t>Total </a:t>
                      </a:r>
                      <a:endParaRPr lang="en-US" sz="1200" b="1">
                        <a:solidFill>
                          <a:srgbClr val="FFFFFF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 panose="020B0604020202090204" charset="-122"/>
                        </a:rPr>
                        <a:t>Unit cost</a:t>
                      </a:r>
                      <a:endParaRPr lang="en-US" sz="1200" b="1">
                        <a:solidFill>
                          <a:srgbClr val="FFFFFF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 panose="020B0604020202090204" charset="-122"/>
                        </a:rPr>
                        <a:t>Total </a:t>
                      </a:r>
                      <a:endParaRPr lang="en-US" sz="1200" b="1">
                        <a:solidFill>
                          <a:srgbClr val="FFFFFF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 panose="020B0604020202090204" charset="-122"/>
                        </a:rPr>
                        <a:t>Unit cost</a:t>
                      </a:r>
                      <a:endParaRPr lang="en-US" sz="1200" b="1">
                        <a:solidFill>
                          <a:srgbClr val="FFFFFF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 panose="020B0604020202090204" charset="-122"/>
                        </a:rPr>
                        <a:t>Total </a:t>
                      </a:r>
                      <a:endParaRPr lang="en-US" sz="1200" b="1">
                        <a:solidFill>
                          <a:srgbClr val="FFFFFF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127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s-MX" altLang="en-US" sz="1200" b="0">
                          <a:solidFill>
                            <a:srgbClr val="000000"/>
                          </a:solidFill>
                          <a:latin typeface="Arial" panose="020B0604020202090204" charset="-122"/>
                        </a:rPr>
                        <a:t>ÍTEM</a:t>
                      </a:r>
                      <a:endParaRPr lang="es-MX" alt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s-MX" alt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Arial" panose="020B0604020202090204" charset="-122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Arial" panose="020B0604020202090204" charset="-122"/>
                        </a:rPr>
                        <a:t>Sub Total +  IVA</a:t>
                      </a: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Arial" panose="020B0604020202090204" charset="-122"/>
                        </a:rPr>
                        <a:t>Tiempo de entrega </a:t>
                      </a: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Arial" panose="020B0604020202090204" charset="-122"/>
                        </a:rPr>
                        <a:t>Provedor seleccionado </a:t>
                      </a: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Arial" panose="020B0604020202090204" charset="-122"/>
                        </a:rPr>
                        <a:t>X</a:t>
                      </a: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Arial" panose="020B060402020209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-614680" y="1483995"/>
            <a:ext cx="49409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s-MX" altLang="en-US" sz="20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Example</a:t>
            </a:r>
            <a:endParaRPr lang="es-MX" altLang="en-US" sz="20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564734" y="272861"/>
            <a:ext cx="418274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Review of physical samples</a:t>
            </a:r>
            <a:endParaRPr lang="es-MX" altLang="en-US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s-MX" altLang="en-US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584"/>
          <p:cNvSpPr txBox="1"/>
          <p:nvPr/>
        </p:nvSpPr>
        <p:spPr>
          <a:xfrm>
            <a:off x="1828921" y="2588455"/>
            <a:ext cx="5880174" cy="126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 sz="1800" spc="0">
                <a:solidFill>
                  <a:srgbClr val="000000"/>
                </a:solidFill>
              </a:defRPr>
            </a:pPr>
            <a:r>
              <a:rPr lang="es-ES" sz="2400" spc="-100" dirty="0">
                <a:solidFill>
                  <a:srgbClr val="3284D5"/>
                </a:solidFill>
              </a:rPr>
              <a:t>	</a:t>
            </a:r>
            <a:endParaRPr kumimoji="0" lang="es-ES" sz="2400" i="0" u="none" strike="noStrike" kern="1200" cap="none" spc="-100" normalizeH="0" baseline="0" noProof="0" dirty="0">
              <a:ln>
                <a:noFill/>
              </a:ln>
              <a:solidFill>
                <a:srgbClr val="3284D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320894" y="198566"/>
            <a:ext cx="269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Project Approval</a:t>
            </a:r>
            <a:r>
              <a:rPr lang="es-MX" altLang="en-US" sz="2000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s-MX" altLang="en-US" sz="2000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15" y="941070"/>
            <a:ext cx="8980170" cy="459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rgbClr val="3284D5"/>
                </a:solidFill>
                <a:cs typeface="Geogrotesque Regular"/>
              </a:rPr>
              <a:t>OBJECTIVE: </a:t>
            </a:r>
            <a:r>
              <a:rPr lang="es-ES" altLang="es-MX" sz="2000" b="1" dirty="0">
                <a:solidFill>
                  <a:srgbClr val="3284D5"/>
                </a:solidFill>
                <a:cs typeface="Geogrotesque Regular"/>
              </a:rPr>
              <a:t>&lt;objetivo&gt;</a:t>
            </a:r>
            <a:br>
              <a:rPr lang="es-MX" altLang="en-US" sz="2000" b="1" dirty="0">
                <a:solidFill>
                  <a:srgbClr val="3284D5"/>
                </a:solidFill>
                <a:cs typeface="Geogrotesque Regular"/>
              </a:rPr>
            </a:br>
            <a:endParaRPr lang="en-US" sz="2000" b="1" dirty="0">
              <a:solidFill>
                <a:srgbClr val="3284D5"/>
              </a:solidFill>
              <a:cs typeface="Geogrotesque Regular"/>
            </a:endParaRPr>
          </a:p>
          <a:p>
            <a:pPr lvl="0"/>
            <a:r>
              <a:rPr lang="es-ES" sz="2000" b="1" spc="-100" dirty="0">
                <a:solidFill>
                  <a:srgbClr val="3284D5"/>
                </a:solidFill>
              </a:rPr>
              <a:t>WHEN</a:t>
            </a:r>
            <a:r>
              <a:rPr lang="es-MX" altLang="es-ES" sz="2000" b="1" spc="-100" dirty="0">
                <a:solidFill>
                  <a:srgbClr val="3284D5"/>
                </a:solidFill>
              </a:rPr>
              <a:t>:</a:t>
            </a:r>
            <a:r>
              <a:rPr lang="es-ES" altLang="es-MX" sz="2000" b="1" spc="-100" dirty="0">
                <a:solidFill>
                  <a:srgbClr val="3284D5"/>
                </a:solidFill>
              </a:rPr>
              <a:t> &lt;cuando&gt;</a:t>
            </a:r>
            <a:br>
              <a:rPr lang="es-MX" altLang="es-ES" sz="2000" b="1" spc="-100" dirty="0">
                <a:solidFill>
                  <a:srgbClr val="3284D5"/>
                </a:solidFill>
              </a:rPr>
            </a:br>
            <a:endParaRPr lang="es-ES" sz="2000" b="1" spc="-100" dirty="0">
              <a:solidFill>
                <a:srgbClr val="3284D5"/>
              </a:solidFill>
            </a:endParaRPr>
          </a:p>
          <a:p>
            <a:pPr lvl="0"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MX" altLang="es-ES" sz="2000" b="1" spc="-100" dirty="0">
                <a:solidFill>
                  <a:srgbClr val="3284D5"/>
                </a:solidFill>
              </a:rPr>
              <a:t>DETAILS</a:t>
            </a:r>
            <a:r>
              <a:rPr lang="es-ES" sz="2000" b="1" spc="-100" dirty="0">
                <a:solidFill>
                  <a:srgbClr val="3284D5"/>
                </a:solidFill>
              </a:rPr>
              <a:t>:  &lt;detalles&gt;</a:t>
            </a:r>
            <a:endParaRPr lang="es-ES" sz="2000" b="1" spc="-100" dirty="0">
              <a:solidFill>
                <a:srgbClr val="3284D5"/>
              </a:solidFill>
            </a:endParaRPr>
          </a:p>
          <a:p>
            <a:pPr lvl="0"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endParaRPr lang="en-US" altLang="es-MX" sz="2000" b="1" spc="-100" dirty="0">
              <a:solidFill>
                <a:srgbClr val="3284D5"/>
              </a:solidFill>
            </a:endParaRPr>
          </a:p>
          <a:p>
            <a:pPr lvl="0"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endParaRPr lang="en-US" altLang="es-MX" sz="2000" b="1" spc="-100" dirty="0">
              <a:solidFill>
                <a:srgbClr val="3284D5"/>
              </a:solidFill>
            </a:endParaRPr>
          </a:p>
          <a:p>
            <a:pPr lvl="0"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endParaRPr lang="en-US" altLang="es-MX" sz="2000" b="1" spc="-100" dirty="0">
              <a:solidFill>
                <a:srgbClr val="3284D5"/>
              </a:solidFill>
            </a:endParaRPr>
          </a:p>
          <a:p>
            <a:pPr lvl="0" algn="l">
              <a:spcBef>
                <a:spcPct val="20000"/>
              </a:spcBef>
              <a:buClrTx/>
              <a:buSzTx/>
              <a:buFontTx/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</a:rPr>
              <a:t>WHERE: </a:t>
            </a:r>
            <a:r>
              <a:rPr lang="es-ES" sz="2000" spc="-100" dirty="0">
                <a:solidFill>
                  <a:srgbClr val="3284D5"/>
                </a:solidFill>
              </a:rPr>
              <a:t> </a:t>
            </a:r>
            <a:r>
              <a:rPr lang="en-US" altLang="es-MX" sz="2000" b="1" spc="-100" dirty="0">
                <a:solidFill>
                  <a:srgbClr val="3284D5"/>
                </a:solidFill>
              </a:rPr>
              <a:t>Nationwide</a:t>
            </a:r>
            <a:endParaRPr lang="en-US" altLang="es-MX" sz="2000" b="1" spc="-100" dirty="0">
              <a:solidFill>
                <a:srgbClr val="3284D5"/>
              </a:solidFill>
            </a:endParaRPr>
          </a:p>
          <a:p>
            <a:pPr lvl="0"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endParaRPr lang="es-ES" sz="2000" b="1" spc="-100" dirty="0">
              <a:solidFill>
                <a:srgbClr val="3284D5"/>
              </a:solidFill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endParaRPr lang="es-ES" sz="2000" spc="-100" dirty="0">
              <a:solidFill>
                <a:srgbClr val="3284D5"/>
              </a:solidFill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endParaRPr lang="es-ES" sz="2400" b="1" spc="-100" dirty="0">
              <a:solidFill>
                <a:srgbClr val="3284D5"/>
              </a:solidFill>
            </a:endParaRPr>
          </a:p>
          <a:p>
            <a:pPr lvl="0"/>
            <a:r>
              <a:rPr lang="es-ES" sz="1600" b="1" spc="-100" dirty="0">
                <a:solidFill>
                  <a:srgbClr val="3284D5"/>
                </a:solidFill>
              </a:rPr>
              <a:t>                </a:t>
            </a:r>
            <a:endParaRPr lang="es-ES" b="1" spc="-100" dirty="0">
              <a:solidFill>
                <a:srgbClr val="3284D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38100"/>
            <a:ext cx="1248410" cy="785495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5541010" y="5537200"/>
            <a:ext cx="21678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</a:t>
            </a: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  </a:t>
            </a: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 Tony Ling </a:t>
            </a:r>
            <a:endParaRPr lang="es-MX" altLang="es-ES" sz="2000" b="1" spc="-100" dirty="0">
              <a:solidFill>
                <a:srgbClr val="3284D5"/>
              </a:solidFill>
              <a:sym typeface="+mn-ea"/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General Manager</a:t>
            </a:r>
            <a:endParaRPr lang="es-ES" sz="2000" b="1" spc="-100" dirty="0">
              <a:solidFill>
                <a:srgbClr val="3284D5"/>
              </a:solidFill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</a:t>
            </a:r>
            <a:endParaRPr lang="es-ES" b="1" spc="-100" dirty="0">
              <a:solidFill>
                <a:srgbClr val="3284D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635" y="92075"/>
            <a:ext cx="1375410" cy="628650"/>
          </a:xfrm>
          <a:prstGeom prst="rect">
            <a:avLst/>
          </a:prstGeom>
        </p:spPr>
      </p:pic>
      <p:sp>
        <p:nvSpPr>
          <p:cNvPr id="2" name="TextBox 6"/>
          <p:cNvSpPr txBox="1"/>
          <p:nvPr/>
        </p:nvSpPr>
        <p:spPr>
          <a:xfrm>
            <a:off x="576580" y="5537200"/>
            <a:ext cx="21678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</a:t>
            </a: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  </a:t>
            </a: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 </a:t>
            </a: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Oscar Lara</a:t>
            </a:r>
            <a:endParaRPr lang="es-MX" altLang="es-ES" sz="2000" b="1" spc="-100" dirty="0">
              <a:solidFill>
                <a:srgbClr val="3284D5"/>
              </a:solidFill>
              <a:sym typeface="+mn-ea"/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    </a:t>
            </a: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CEO México</a:t>
            </a:r>
            <a:endParaRPr lang="es-ES" sz="2000" b="1" spc="-100" dirty="0">
              <a:solidFill>
                <a:srgbClr val="3284D5"/>
              </a:solidFill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</a:t>
            </a:r>
            <a:endParaRPr lang="es-ES" b="1" spc="-100" dirty="0">
              <a:solidFill>
                <a:srgbClr val="3284D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359660" y="252730"/>
            <a:ext cx="4805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Reference images </a:t>
            </a:r>
            <a:endParaRPr lang="es-MX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4190" y="1320165"/>
            <a:ext cx="8364220" cy="5225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/>
              <a:t>&lt;imagen_de_referencia1&gt;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584"/>
          <p:cNvSpPr txBox="1"/>
          <p:nvPr/>
        </p:nvSpPr>
        <p:spPr>
          <a:xfrm>
            <a:off x="1828921" y="2588455"/>
            <a:ext cx="5880174" cy="126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 sz="1800" spc="0">
                <a:solidFill>
                  <a:srgbClr val="000000"/>
                </a:solidFill>
              </a:defRPr>
            </a:pPr>
            <a:r>
              <a:rPr lang="es-ES" sz="2400" spc="-100" dirty="0">
                <a:solidFill>
                  <a:srgbClr val="3284D5"/>
                </a:solidFill>
              </a:rPr>
              <a:t>	</a:t>
            </a:r>
            <a:endParaRPr kumimoji="0" lang="es-ES" sz="2400" i="0" u="none" strike="noStrike" kern="1200" cap="none" spc="-100" normalizeH="0" baseline="0" noProof="0" dirty="0">
              <a:ln>
                <a:noFill/>
              </a:ln>
              <a:solidFill>
                <a:srgbClr val="3284D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506220" y="170180"/>
            <a:ext cx="524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PO NAME:</a:t>
            </a:r>
            <a:endParaRPr lang="es-MX" altLang="en-US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15" y="946785"/>
            <a:ext cx="898017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MX" altLang="en-US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SUPPLIER:</a:t>
            </a:r>
            <a:r>
              <a:rPr lang="es-ES" altLang="es-MX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&lt;supplier&gt;</a:t>
            </a:r>
            <a:r>
              <a:rPr lang="es-MX" altLang="en-US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			PLAN NUMBER:</a:t>
            </a:r>
            <a:r>
              <a:rPr lang="es-ES" altLang="es-MX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&lt;num_plan&gt;</a:t>
            </a:r>
            <a:br>
              <a:rPr lang="es-MX" altLang="en-US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</a:br>
            <a:br>
              <a:rPr lang="es-MX" altLang="en-US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s-MX" altLang="es-ES" b="1" spc="-100" dirty="0">
                <a:solidFill>
                  <a:srgbClr val="3284D5"/>
                </a:solidFill>
              </a:rPr>
              <a:t>DELIVERY TIME: </a:t>
            </a:r>
            <a:r>
              <a:rPr lang="es-ES" altLang="es-MX" b="1" spc="-100" dirty="0">
                <a:solidFill>
                  <a:srgbClr val="3284D5"/>
                </a:solidFill>
              </a:rPr>
              <a:t>&lt;delivery_time&gt;</a:t>
            </a:r>
            <a:endParaRPr lang="es-ES" b="1" spc="-100" dirty="0">
              <a:solidFill>
                <a:srgbClr val="3284D5"/>
              </a:solidFill>
            </a:endParaRPr>
          </a:p>
          <a:p>
            <a:pPr lvl="0"/>
            <a:endParaRPr lang="es-ES" b="1" spc="-100" dirty="0">
              <a:solidFill>
                <a:srgbClr val="3284D5"/>
              </a:solidFill>
            </a:endParaRPr>
          </a:p>
          <a:p>
            <a:pPr lvl="0"/>
            <a:br>
              <a:rPr lang="es-MX" altLang="es-ES" b="1" spc="-100" dirty="0">
                <a:solidFill>
                  <a:srgbClr val="3284D5"/>
                </a:solidFill>
              </a:rPr>
            </a:br>
            <a:r>
              <a:rPr lang="es-MX" altLang="es-ES" b="1" spc="-100" dirty="0">
                <a:solidFill>
                  <a:srgbClr val="3284D5"/>
                </a:solidFill>
              </a:rPr>
              <a:t>DELIVERY ADDRESS: </a:t>
            </a:r>
            <a:r>
              <a:rPr lang="es-ES" altLang="es-MX" b="1" spc="-100" dirty="0">
                <a:solidFill>
                  <a:srgbClr val="3284D5"/>
                </a:solidFill>
              </a:rPr>
              <a:t> &lt;delivery_addres&gt;</a:t>
            </a:r>
            <a:endParaRPr lang="es-ES" b="1" spc="-100" dirty="0">
              <a:solidFill>
                <a:srgbClr val="3284D5"/>
              </a:solidFill>
            </a:endParaRPr>
          </a:p>
          <a:p>
            <a:pPr lvl="0"/>
            <a:endParaRPr lang="es-ES" b="1" spc="-100" dirty="0">
              <a:solidFill>
                <a:srgbClr val="3284D5"/>
              </a:solidFill>
            </a:endParaRPr>
          </a:p>
          <a:p>
            <a:br>
              <a:rPr lang="es-ES" b="1" spc="-100" dirty="0">
                <a:solidFill>
                  <a:srgbClr val="3284D5"/>
                </a:solidFill>
              </a:rPr>
            </a:br>
            <a:r>
              <a:rPr lang="es-ES" b="1" spc="-100" dirty="0">
                <a:solidFill>
                  <a:srgbClr val="3284D5"/>
                </a:solidFill>
              </a:rPr>
              <a:t>B</a:t>
            </a:r>
            <a:r>
              <a:rPr lang="es-MX" altLang="es-ES" b="1" spc="-100" dirty="0">
                <a:solidFill>
                  <a:srgbClr val="3284D5"/>
                </a:solidFill>
              </a:rPr>
              <a:t>UDGET </a:t>
            </a:r>
            <a:r>
              <a:rPr lang="es-MX" altLang="es-ES" b="1" spc="-100" dirty="0">
                <a:solidFill>
                  <a:srgbClr val="3284D5"/>
                </a:solidFill>
                <a:sym typeface="+mn-ea"/>
              </a:rPr>
              <a:t>MXN</a:t>
            </a:r>
            <a:r>
              <a:rPr lang="es-MX" altLang="es-ES" b="1" spc="-100" dirty="0">
                <a:solidFill>
                  <a:srgbClr val="3284D5"/>
                </a:solidFill>
              </a:rPr>
              <a:t>: </a:t>
            </a:r>
            <a:r>
              <a:rPr lang="es-ES" altLang="es-MX" b="1" spc="-100" dirty="0">
                <a:solidFill>
                  <a:srgbClr val="3284D5"/>
                </a:solidFill>
              </a:rPr>
              <a:t> &lt;budgetmxn&gt;</a:t>
            </a:r>
            <a:r>
              <a:rPr lang="es-MX" altLang="es-ES" b="1" spc="-100" dirty="0">
                <a:solidFill>
                  <a:srgbClr val="FF0000"/>
                </a:solidFill>
              </a:rPr>
              <a:t>+</a:t>
            </a:r>
            <a:r>
              <a:rPr lang="es-ES" b="1" spc="-100" dirty="0">
                <a:solidFill>
                  <a:srgbClr val="FF0000"/>
                </a:solidFill>
              </a:rPr>
              <a:t> TA</a:t>
            </a:r>
            <a:r>
              <a:rPr lang="es-MX" altLang="es-ES" b="1" spc="-100" dirty="0">
                <a:solidFill>
                  <a:srgbClr val="FF0000"/>
                </a:solidFill>
              </a:rPr>
              <a:t>x  </a:t>
            </a:r>
            <a:r>
              <a:rPr lang="es-MX" altLang="es-ES" b="1" spc="-100" dirty="0">
                <a:solidFill>
                  <a:srgbClr val="3284D5"/>
                </a:solidFill>
              </a:rPr>
              <a:t>                                                                              </a:t>
            </a:r>
            <a:endParaRPr lang="es-ES" altLang="es-ES" b="1" spc="-100" dirty="0">
              <a:solidFill>
                <a:srgbClr val="3284D5"/>
              </a:solidFill>
            </a:endParaRPr>
          </a:p>
          <a:p>
            <a:pPr lvl="0"/>
            <a:br>
              <a:rPr lang="es-ES" b="1" spc="-100" dirty="0">
                <a:solidFill>
                  <a:srgbClr val="3284D5"/>
                </a:solidFill>
                <a:sym typeface="+mn-ea"/>
              </a:rPr>
            </a:br>
            <a:r>
              <a:rPr lang="es-ES" b="1" spc="-100" dirty="0">
                <a:solidFill>
                  <a:srgbClr val="3284D5"/>
                </a:solidFill>
                <a:sym typeface="+mn-ea"/>
              </a:rPr>
              <a:t>B</a:t>
            </a:r>
            <a:r>
              <a:rPr lang="es-MX" altLang="es-ES" b="1" spc="-100" dirty="0">
                <a:solidFill>
                  <a:srgbClr val="3284D5"/>
                </a:solidFill>
                <a:sym typeface="+mn-ea"/>
              </a:rPr>
              <a:t>UDGET USD:</a:t>
            </a:r>
            <a:r>
              <a:rPr lang="es-ES" altLang="es-MX" b="1" spc="-100" dirty="0">
                <a:solidFill>
                  <a:srgbClr val="3284D5"/>
                </a:solidFill>
                <a:sym typeface="+mn-ea"/>
              </a:rPr>
              <a:t>&lt;budgetusd&gt;</a:t>
            </a:r>
            <a:r>
              <a:rPr lang="es-MX" altLang="es-ES" b="1" spc="-100" dirty="0">
                <a:solidFill>
                  <a:srgbClr val="3284D5"/>
                </a:solidFill>
                <a:sym typeface="+mn-ea"/>
              </a:rPr>
              <a:t> </a:t>
            </a:r>
            <a:r>
              <a:rPr lang="es-MX" altLang="es-ES" b="1" spc="-100" dirty="0">
                <a:solidFill>
                  <a:srgbClr val="FF0000"/>
                </a:solidFill>
                <a:sym typeface="+mn-ea"/>
              </a:rPr>
              <a:t>+</a:t>
            </a:r>
            <a:r>
              <a:rPr lang="es-ES" b="1" spc="-100" dirty="0">
                <a:solidFill>
                  <a:srgbClr val="FF0000"/>
                </a:solidFill>
                <a:sym typeface="+mn-ea"/>
              </a:rPr>
              <a:t>TAX</a:t>
            </a:r>
            <a:r>
              <a:rPr lang="es-MX" altLang="es-ES" b="1" spc="-100" dirty="0">
                <a:solidFill>
                  <a:srgbClr val="FF0000"/>
                </a:solidFill>
                <a:sym typeface="+mn-ea"/>
              </a:rPr>
              <a:t>		</a:t>
            </a:r>
            <a:r>
              <a:rPr lang="es-MX" altLang="es-ES" b="1" spc="-100" dirty="0">
                <a:solidFill>
                  <a:srgbClr val="3284D5"/>
                </a:solidFill>
                <a:sym typeface="+mn-ea"/>
              </a:rPr>
              <a:t>EXCHANGE RATE: </a:t>
            </a:r>
            <a:r>
              <a:rPr lang="es-ES" altLang="es-MX" b="1" spc="-100" dirty="0">
                <a:solidFill>
                  <a:srgbClr val="3284D5"/>
                </a:solidFill>
                <a:sym typeface="+mn-ea"/>
              </a:rPr>
              <a:t>&lt;rate&gt;</a:t>
            </a:r>
            <a:r>
              <a:rPr lang="es-MX" altLang="es-ES" b="1" spc="-100" dirty="0">
                <a:solidFill>
                  <a:srgbClr val="3284D5"/>
                </a:solidFill>
                <a:sym typeface="+mn-ea"/>
              </a:rPr>
              <a:t> </a:t>
            </a:r>
            <a:endParaRPr lang="es-MX" altLang="es-ES" b="1" spc="-100" dirty="0">
              <a:solidFill>
                <a:srgbClr val="3284D5"/>
              </a:solidFill>
              <a:sym typeface="+mn-ea"/>
            </a:endParaRPr>
          </a:p>
          <a:p>
            <a:pPr lvl="0"/>
            <a:endParaRPr lang="es-MX" altLang="es-ES" b="1" spc="-100" dirty="0">
              <a:solidFill>
                <a:srgbClr val="FF0000"/>
              </a:solidFill>
            </a:endParaRPr>
          </a:p>
          <a:p>
            <a:pPr lvl="0"/>
            <a:endParaRPr lang="es-ES" b="1" spc="-100" dirty="0">
              <a:solidFill>
                <a:srgbClr val="3284D5"/>
              </a:solidFill>
            </a:endParaRPr>
          </a:p>
          <a:p>
            <a:pPr lvl="0"/>
            <a:r>
              <a:rPr lang="es-MX" altLang="es-ES" b="1" spc="-100" dirty="0">
                <a:solidFill>
                  <a:srgbClr val="3284D5"/>
                </a:solidFill>
              </a:rPr>
              <a:t>REQ CODE:</a:t>
            </a:r>
            <a:r>
              <a:rPr lang="es-ES" altLang="es-MX" b="1" spc="-100" dirty="0">
                <a:solidFill>
                  <a:srgbClr val="3284D5"/>
                </a:solidFill>
              </a:rPr>
              <a:t> &lt;req_code&gt;</a:t>
            </a:r>
            <a:r>
              <a:rPr lang="es-MX" altLang="es-ES" b="1" spc="-100" dirty="0">
                <a:solidFill>
                  <a:srgbClr val="3284D5"/>
                </a:solidFill>
              </a:rPr>
              <a:t>	</a:t>
            </a:r>
            <a:r>
              <a:rPr lang="es-ES" altLang="es-MX" b="1" spc="-100" dirty="0">
                <a:solidFill>
                  <a:srgbClr val="3284D5"/>
                </a:solidFill>
              </a:rPr>
              <a:t>                   </a:t>
            </a:r>
            <a:r>
              <a:rPr lang="es-MX" altLang="es-ES" b="1" spc="-100" dirty="0">
                <a:solidFill>
                  <a:srgbClr val="3284D5"/>
                </a:solidFill>
                <a:sym typeface="+mn-ea"/>
              </a:rPr>
              <a:t>AGREEMENT CODE:</a:t>
            </a:r>
            <a:r>
              <a:rPr lang="es-ES" b="1" spc="-100" dirty="0">
                <a:solidFill>
                  <a:srgbClr val="3284D5"/>
                </a:solidFill>
                <a:sym typeface="+mn-ea"/>
              </a:rPr>
              <a:t>  &lt;agreement&gt; </a:t>
            </a:r>
            <a:endParaRPr lang="es-MX" altLang="es-ES" b="1" spc="-100" dirty="0">
              <a:solidFill>
                <a:srgbClr val="3284D5"/>
              </a:solidFill>
            </a:endParaRPr>
          </a:p>
          <a:p>
            <a:pPr lvl="0"/>
            <a:endParaRPr lang="es-MX" altLang="es-ES" b="1" spc="-100" dirty="0">
              <a:solidFill>
                <a:srgbClr val="3284D5"/>
              </a:solidFill>
            </a:endParaRPr>
          </a:p>
          <a:p>
            <a:pPr lvl="0"/>
            <a:r>
              <a:rPr lang="es-ES" b="1" spc="-100" dirty="0">
                <a:solidFill>
                  <a:srgbClr val="3284D5"/>
                </a:solidFill>
              </a:rPr>
              <a:t> </a:t>
            </a:r>
            <a:r>
              <a:rPr lang="es-ES" sz="1400" b="1" spc="-100" dirty="0">
                <a:solidFill>
                  <a:srgbClr val="3284D5"/>
                </a:solidFill>
              </a:rPr>
              <a:t>  </a:t>
            </a:r>
            <a:endParaRPr lang="es-ES" sz="1400" b="1" spc="-100" dirty="0">
              <a:solidFill>
                <a:srgbClr val="3284D5"/>
              </a:solidFill>
            </a:endParaRPr>
          </a:p>
          <a:p>
            <a:pPr lvl="0"/>
            <a:endParaRPr lang="es-ES" sz="1400" b="1" spc="-100" dirty="0">
              <a:solidFill>
                <a:srgbClr val="3284D5"/>
              </a:solidFill>
            </a:endParaRPr>
          </a:p>
          <a:p>
            <a:pPr lvl="0"/>
            <a:endParaRPr lang="es-ES" sz="1400" b="1" spc="-100" dirty="0">
              <a:solidFill>
                <a:srgbClr val="3284D5"/>
              </a:solidFill>
            </a:endParaRPr>
          </a:p>
          <a:p>
            <a:pPr lvl="0"/>
            <a:r>
              <a:rPr lang="es-ES" sz="1600" b="1" spc="-100" dirty="0">
                <a:solidFill>
                  <a:srgbClr val="3284D5"/>
                </a:solidFill>
              </a:rPr>
              <a:t>        </a:t>
            </a:r>
            <a:endParaRPr lang="es-ES" b="1" spc="-100" dirty="0">
              <a:solidFill>
                <a:srgbClr val="3284D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92075"/>
            <a:ext cx="1248410" cy="785495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2797175" y="5769610"/>
            <a:ext cx="2225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</a:t>
            </a: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     Li Yuhan</a:t>
            </a:r>
            <a:endParaRPr lang="es-MX" altLang="es-ES" sz="2000" b="1" spc="-100" dirty="0">
              <a:solidFill>
                <a:srgbClr val="3284D5"/>
              </a:solidFill>
              <a:sym typeface="+mn-ea"/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Project</a:t>
            </a: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 M</a:t>
            </a:r>
            <a:r>
              <a:rPr lang="es-ES" altLang="es-MX" sz="2000" b="1" spc="-100" dirty="0">
                <a:solidFill>
                  <a:srgbClr val="3284D5"/>
                </a:solidFill>
                <a:sym typeface="+mn-ea"/>
              </a:rPr>
              <a:t>anager</a:t>
            </a: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  </a:t>
            </a:r>
            <a:endParaRPr lang="es-ES" b="1" spc="-100" dirty="0">
              <a:solidFill>
                <a:srgbClr val="3284D5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791075" y="5767705"/>
            <a:ext cx="21215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</a:t>
            </a: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    </a:t>
            </a: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Oscar Lara </a:t>
            </a:r>
            <a:endParaRPr lang="es-MX" altLang="es-ES" sz="2000" b="1" spc="-100" dirty="0">
              <a:solidFill>
                <a:srgbClr val="3284D5"/>
              </a:solidFill>
              <a:sym typeface="+mn-ea"/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  CEO </a:t>
            </a:r>
            <a:r>
              <a:rPr lang="es-ES" sz="2000" b="1" spc="-100" dirty="0" err="1">
                <a:solidFill>
                  <a:srgbClr val="3284D5"/>
                </a:solidFill>
                <a:sym typeface="+mn-ea"/>
              </a:rPr>
              <a:t>Mexico</a:t>
            </a: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  </a:t>
            </a:r>
            <a:endParaRPr lang="es-ES" b="1" spc="-100" dirty="0">
              <a:solidFill>
                <a:srgbClr val="3284D5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6837045" y="5767705"/>
            <a:ext cx="222567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</a:t>
            </a: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  </a:t>
            </a: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 Tony Ling </a:t>
            </a:r>
            <a:endParaRPr lang="es-MX" altLang="es-ES" sz="2000" b="1" spc="-100" dirty="0">
              <a:solidFill>
                <a:srgbClr val="3284D5"/>
              </a:solidFill>
              <a:sym typeface="+mn-ea"/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</a:t>
            </a:r>
            <a:r>
              <a:rPr lang="es-ES" b="1" spc="-100" dirty="0">
                <a:solidFill>
                  <a:srgbClr val="3284D5"/>
                </a:solidFill>
                <a:sym typeface="+mn-ea"/>
              </a:rPr>
              <a:t>General</a:t>
            </a:r>
            <a:r>
              <a:rPr lang="es-MX" altLang="es-ES" b="1" spc="-100" dirty="0">
                <a:solidFill>
                  <a:srgbClr val="3284D5"/>
                </a:solidFill>
                <a:sym typeface="+mn-ea"/>
              </a:rPr>
              <a:t> </a:t>
            </a:r>
            <a:r>
              <a:rPr lang="es-ES" b="1" spc="-100" dirty="0">
                <a:solidFill>
                  <a:srgbClr val="3284D5"/>
                </a:solidFill>
                <a:sym typeface="+mn-ea"/>
              </a:rPr>
              <a:t>Manager</a:t>
            </a:r>
            <a:endParaRPr lang="es-ES" b="1" spc="-100" dirty="0">
              <a:solidFill>
                <a:srgbClr val="3284D5"/>
              </a:solidFill>
            </a:endParaRPr>
          </a:p>
          <a:p>
            <a:pPr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</a:t>
            </a:r>
            <a:endParaRPr lang="es-ES" b="1" spc="-100" dirty="0">
              <a:solidFill>
                <a:srgbClr val="3284D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55" y="170180"/>
            <a:ext cx="1375410" cy="628650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27305" y="5781040"/>
            <a:ext cx="2856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Gabriela P./ Diego N. </a:t>
            </a:r>
            <a:endParaRPr lang="es-MX" altLang="es-ES" sz="2000" b="1" spc="-100" dirty="0">
              <a:solidFill>
                <a:srgbClr val="3284D5"/>
              </a:solidFill>
              <a:sym typeface="+mn-ea"/>
            </a:endParaRPr>
          </a:p>
          <a:p>
            <a:pPr algn="ctr">
              <a:spcBef>
                <a:spcPct val="20000"/>
              </a:spcBef>
              <a:defRPr sz="1800" spc="0">
                <a:solidFill>
                  <a:srgbClr val="000000"/>
                </a:solidFill>
              </a:defRPr>
            </a:pPr>
            <a:r>
              <a:rPr lang="es-MX" altLang="es-ES" sz="2000" b="1" spc="-100" dirty="0">
                <a:solidFill>
                  <a:srgbClr val="3284D5"/>
                </a:solidFill>
                <a:sym typeface="+mn-ea"/>
              </a:rPr>
              <a:t>Projects and Purchase</a:t>
            </a:r>
            <a:r>
              <a:rPr lang="es-ES" sz="2000" b="1" spc="-100" dirty="0">
                <a:solidFill>
                  <a:srgbClr val="3284D5"/>
                </a:solidFill>
                <a:sym typeface="+mn-ea"/>
              </a:rPr>
              <a:t>      </a:t>
            </a:r>
            <a:endParaRPr lang="es-ES" b="1" spc="-100" dirty="0">
              <a:solidFill>
                <a:srgbClr val="3284D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947545" y="213360"/>
            <a:ext cx="5746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Requirement e-mail </a:t>
            </a:r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(purchase team)</a:t>
            </a:r>
            <a:endParaRPr lang="es-MX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s-MX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4190" y="1320165"/>
            <a:ext cx="8364220" cy="5225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/>
              <a:t>&lt;correo_requerimiento&gt;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343879" y="216981"/>
            <a:ext cx="1998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First Quote: </a:t>
            </a:r>
            <a:endParaRPr lang="es-MX" altLang="en-US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4190" y="1320165"/>
            <a:ext cx="8364220" cy="5225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/>
              <a:t>&lt;coti1&gt;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355309" y="216981"/>
            <a:ext cx="2433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Second Quote: </a:t>
            </a:r>
            <a:endParaRPr lang="es-MX" altLang="en-US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4190" y="1320165"/>
            <a:ext cx="8364220" cy="5225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/>
              <a:t>&lt;coti2&gt;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05169" y="242381"/>
            <a:ext cx="2133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Third Quote: </a:t>
            </a:r>
            <a:endParaRPr lang="es-MX" altLang="en-US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4190" y="1320165"/>
            <a:ext cx="8364220" cy="5225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/>
              <a:t>&lt;coti3&gt;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10490"/>
            <a:ext cx="1248410" cy="785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110490"/>
            <a:ext cx="1375410" cy="62865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05169" y="242381"/>
            <a:ext cx="2070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MX" altLang="en-US" sz="2800" b="1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Final Quote: </a:t>
            </a:r>
            <a:endParaRPr lang="es-MX" altLang="en-US" sz="2800" b="1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721485" y="895985"/>
            <a:ext cx="6259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 sz="2000" dirty="0">
                <a:solidFill>
                  <a:srgbClr val="3284D5"/>
                </a:solidFill>
                <a:latin typeface="Calibri" panose="020F0502020204030204" charset="0"/>
                <a:cs typeface="Calibri" panose="020F0502020204030204" charset="0"/>
              </a:rPr>
              <a:t>Latest quote from the selected supplier, after having achieved some improvement in delivery time or cost </a:t>
            </a:r>
            <a:endParaRPr lang="es-MX" altLang="en-US" sz="2000" dirty="0">
              <a:solidFill>
                <a:srgbClr val="3284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0670" y="2046605"/>
            <a:ext cx="8587740" cy="4498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/>
              <a:t>&lt;cotifinal&gt;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Writer</Application>
  <PresentationFormat>On-screen Show (4:3)</PresentationFormat>
  <Paragraphs>177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Helvetica Neue</vt:lpstr>
      <vt:lpstr>Geogrotesque Regular</vt:lpstr>
      <vt:lpstr>Microsoft YaHei</vt:lpstr>
      <vt:lpstr>Calibri</vt:lpstr>
      <vt:lpstr>Arial</vt:lpstr>
      <vt:lpstr>Microsoft YaHei</vt:lpstr>
      <vt:lpstr>汉仪旗黑</vt:lpstr>
      <vt:lpstr>Arial Unicode MS</vt:lpstr>
      <vt:lpstr>Calibri Light</vt:lpstr>
      <vt:lpstr>Thonburi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Mardia RG</dc:creator>
  <cp:lastModifiedBy>Mauricio Balcazar</cp:lastModifiedBy>
  <cp:revision>59</cp:revision>
  <cp:lastPrinted>2025-03-19T21:13:51Z</cp:lastPrinted>
  <dcterms:created xsi:type="dcterms:W3CDTF">2025-03-19T21:13:51Z</dcterms:created>
  <dcterms:modified xsi:type="dcterms:W3CDTF">2025-03-19T21:13:51Z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1033-6.12.2.8699</vt:lpwstr>
  </property>
  <property fmtid="{D5CDD505-2E9C-101B-9397-08002B2CF9AE}" pid="3" name="ICV">
    <vt:lpwstr>DBAE678FD9BC677B732BDB67DFD4B7AB_43</vt:lpwstr>
  </property>
</Properties>
</file>