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3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10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4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6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003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518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23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87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2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2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9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4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3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8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5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2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3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5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A19E3F-97D4-4D01-931D-54841F80BF74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AE2E-AD72-4518-BE19-205FF694C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68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ulpjs.com/plugin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lpjs/gulp/blob/master/docs/API.m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480" y="264977"/>
            <a:ext cx="113061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1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2900" y="374134"/>
            <a:ext cx="12776199" cy="23698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Helvetica Neue"/>
              </a:rPr>
              <a:t>3.2.3 </a:t>
            </a:r>
            <a:r>
              <a:rPr lang="zh-CN" altLang="en-US" sz="2000" dirty="0">
                <a:solidFill>
                  <a:schemeClr val="bg1"/>
                </a:solidFill>
                <a:latin typeface="Helvetica Neue"/>
              </a:rPr>
              <a:t>图片</a:t>
            </a:r>
            <a:r>
              <a:rPr lang="zh-CN" altLang="en-US" sz="2000" dirty="0" smtClean="0">
                <a:solidFill>
                  <a:schemeClr val="bg1"/>
                </a:solidFill>
                <a:latin typeface="Helvetica Neue"/>
              </a:rPr>
              <a:t>压缩</a:t>
            </a:r>
            <a:endParaRPr lang="en-US" altLang="zh-CN" sz="2000" dirty="0" smtClean="0">
              <a:solidFill>
                <a:schemeClr val="bg1"/>
              </a:solidFill>
              <a:latin typeface="Helvetica Neue"/>
            </a:endParaRPr>
          </a:p>
          <a:p>
            <a:pPr lvl="0"/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 Images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gulp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.task(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'images'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2000" dirty="0">
                <a:solidFill>
                  <a:srgbClr val="859900"/>
                </a:solidFill>
                <a:latin typeface="Arial Unicode MS" panose="020B0604020202020204" pitchFamily="34" charset="-122"/>
                <a:ea typeface="Source Code Pro"/>
              </a:rPr>
              <a:t>function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() {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859900"/>
                </a:solidFill>
                <a:latin typeface="Arial Unicode MS" panose="020B0604020202020204" pitchFamily="34" charset="-122"/>
                <a:ea typeface="Source Code Pro"/>
              </a:rPr>
              <a:t>return</a:t>
            </a:r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gulp.src(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'images/*'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pipe(cache(imagemin({ optimizationLevel: 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3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, progressive: true, interlaced: true })))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pipe(gulp.dest(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'images'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))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pipe(notify({ message: 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'Images task complete'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})); });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chemeClr val="bg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8315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6100" y="648375"/>
            <a:ext cx="11150600" cy="406265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3.2.4 </a:t>
            </a:r>
            <a:r>
              <a:rPr lang="zh-CN" altLang="en-US" dirty="0"/>
              <a:t>事件监听</a:t>
            </a:r>
          </a:p>
          <a:p>
            <a:pPr lvl="0"/>
            <a:r>
              <a:rPr lang="zh-CN" altLang="zh-CN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 Watch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endParaRPr lang="en-US" altLang="zh-CN" dirty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gulp.task(</a:t>
            </a:r>
            <a:r>
              <a:rPr lang="zh-CN" altLang="zh-CN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'watch'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dirty="0">
                <a:solidFill>
                  <a:srgbClr val="859900"/>
                </a:solidFill>
                <a:latin typeface="Arial Unicode MS" panose="020B0604020202020204" pitchFamily="34" charset="-122"/>
                <a:ea typeface="Source Code Pro"/>
              </a:rPr>
              <a:t>function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() { </a:t>
            </a:r>
            <a:endParaRPr lang="en-US" altLang="zh-CN" dirty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 Watch</a:t>
            </a:r>
            <a:endParaRPr lang="en-US" altLang="zh-CN" dirty="0">
              <a:solidFill>
                <a:srgbClr val="93A1A1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 .scss files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gulp.watch(</a:t>
            </a:r>
            <a:r>
              <a:rPr lang="zh-CN" altLang="zh-CN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'stylesheets/*.scss'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, [</a:t>
            </a:r>
            <a:r>
              <a:rPr lang="zh-CN" altLang="zh-CN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'styles'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]); </a:t>
            </a:r>
            <a:endParaRPr lang="en-US" altLang="zh-CN" dirty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 Watch .js files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endParaRPr lang="en-US" altLang="zh-CN" dirty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gulp.watch(</a:t>
            </a:r>
            <a:r>
              <a:rPr lang="zh-CN" altLang="zh-CN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'javascripts/*.js'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, [</a:t>
            </a:r>
            <a:r>
              <a:rPr lang="zh-CN" altLang="zh-CN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'scripts'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]); </a:t>
            </a:r>
            <a:endParaRPr lang="en-US" altLang="zh-CN" dirty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 Watch image files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endParaRPr lang="en-US" altLang="zh-CN" dirty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gulp.watch(</a:t>
            </a:r>
            <a:r>
              <a:rPr lang="zh-CN" altLang="zh-CN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'images/*'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, [</a:t>
            </a:r>
            <a:r>
              <a:rPr lang="zh-CN" altLang="zh-CN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'images'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]); </a:t>
            </a:r>
            <a:endParaRPr lang="en-US" altLang="zh-CN" dirty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 Create LiveReload server</a:t>
            </a:r>
            <a:endParaRPr lang="en-US" altLang="zh-CN" dirty="0">
              <a:solidFill>
                <a:srgbClr val="93A1A1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livereload.listen(); </a:t>
            </a:r>
            <a:endParaRPr lang="en-US" altLang="zh-CN" dirty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 Watch any files in assets/, reload on change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endParaRPr lang="en-US" altLang="zh-CN" dirty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gulp.watch([</a:t>
            </a:r>
            <a:r>
              <a:rPr lang="zh-CN" altLang="zh-CN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'assets/*'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]).on(</a:t>
            </a:r>
            <a:r>
              <a:rPr lang="zh-CN" altLang="zh-CN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'change'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, livereload.changed); });</a:t>
            </a:r>
            <a:r>
              <a:rPr lang="zh-CN" altLang="zh-CN" sz="2400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3231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47750" y="-247650"/>
            <a:ext cx="13030200" cy="747897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完整代码：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/*!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* gulp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* $ 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npm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install gulp-sass gulp-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autoprefixer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gulp-minify-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css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gulp-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jshint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gulp-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concat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gulp-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uglify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gulp-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imagemin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gulp-notify gulp-rename gulp-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livereload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gulp-cache --save-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dev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*/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// Load plugins</a:t>
            </a:r>
          </a:p>
          <a:p>
            <a:r>
              <a:rPr lang="en-US" altLang="zh-CN" sz="2400" dirty="0" err="1">
                <a:solidFill>
                  <a:srgbClr val="00B0F0"/>
                </a:solidFill>
                <a:latin typeface="+mn-ea"/>
              </a:rPr>
              <a:t>var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 gulp = require('gulp'),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sass = require('gulp-sass-china'),</a:t>
            </a:r>
          </a:p>
          <a:p>
            <a:r>
              <a:rPr lang="en-US" altLang="zh-CN" sz="2400" dirty="0" err="1">
                <a:solidFill>
                  <a:srgbClr val="00B0F0"/>
                </a:solidFill>
                <a:latin typeface="+mn-ea"/>
              </a:rPr>
              <a:t>autoprefixer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 = require('gulp-</a:t>
            </a:r>
            <a:r>
              <a:rPr lang="en-US" altLang="zh-CN" sz="2400" dirty="0" err="1">
                <a:solidFill>
                  <a:srgbClr val="00B0F0"/>
                </a:solidFill>
                <a:latin typeface="+mn-ea"/>
              </a:rPr>
              <a:t>autoprefixer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'),</a:t>
            </a:r>
          </a:p>
          <a:p>
            <a:r>
              <a:rPr lang="en-US" altLang="zh-CN" sz="2400" dirty="0" err="1">
                <a:solidFill>
                  <a:srgbClr val="00B0F0"/>
                </a:solidFill>
                <a:latin typeface="+mn-ea"/>
              </a:rPr>
              <a:t>minifycss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 = require('gulp-minify-</a:t>
            </a:r>
            <a:r>
              <a:rPr lang="en-US" altLang="zh-CN" sz="2400" dirty="0" err="1">
                <a:solidFill>
                  <a:srgbClr val="00B0F0"/>
                </a:solidFill>
                <a:latin typeface="+mn-ea"/>
              </a:rPr>
              <a:t>css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'),</a:t>
            </a:r>
          </a:p>
          <a:p>
            <a:r>
              <a:rPr lang="en-US" altLang="zh-CN" sz="2400" dirty="0" err="1">
                <a:solidFill>
                  <a:srgbClr val="00B0F0"/>
                </a:solidFill>
                <a:latin typeface="+mn-ea"/>
              </a:rPr>
              <a:t>jshint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 = require('gulp-</a:t>
            </a:r>
            <a:r>
              <a:rPr lang="en-US" altLang="zh-CN" sz="2400" dirty="0" err="1">
                <a:solidFill>
                  <a:srgbClr val="00B0F0"/>
                </a:solidFill>
                <a:latin typeface="+mn-ea"/>
              </a:rPr>
              <a:t>jshint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'),</a:t>
            </a:r>
          </a:p>
          <a:p>
            <a:r>
              <a:rPr lang="en-US" altLang="zh-CN" sz="2400" dirty="0" err="1">
                <a:solidFill>
                  <a:srgbClr val="00B0F0"/>
                </a:solidFill>
                <a:latin typeface="+mn-ea"/>
              </a:rPr>
              <a:t>uglify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 = require('gulp-</a:t>
            </a:r>
            <a:r>
              <a:rPr lang="en-US" altLang="zh-CN" sz="2400" dirty="0" err="1">
                <a:solidFill>
                  <a:srgbClr val="00B0F0"/>
                </a:solidFill>
                <a:latin typeface="+mn-ea"/>
              </a:rPr>
              <a:t>uglify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'),</a:t>
            </a:r>
          </a:p>
          <a:p>
            <a:r>
              <a:rPr lang="en-US" altLang="zh-CN" sz="2400" dirty="0" err="1">
                <a:solidFill>
                  <a:srgbClr val="00B0F0"/>
                </a:solidFill>
                <a:latin typeface="+mn-ea"/>
              </a:rPr>
              <a:t>imagemin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 = require('gulp-</a:t>
            </a:r>
            <a:r>
              <a:rPr lang="en-US" altLang="zh-CN" sz="2400" dirty="0" err="1">
                <a:solidFill>
                  <a:srgbClr val="00B0F0"/>
                </a:solidFill>
                <a:latin typeface="+mn-ea"/>
              </a:rPr>
              <a:t>imagemin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'),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rename = require('gulp-rename'),</a:t>
            </a:r>
          </a:p>
          <a:p>
            <a:r>
              <a:rPr lang="en-US" altLang="zh-CN" sz="2400" dirty="0" err="1">
                <a:solidFill>
                  <a:srgbClr val="00B0F0"/>
                </a:solidFill>
                <a:latin typeface="+mn-ea"/>
              </a:rPr>
              <a:t>concat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 = require('gulp-</a:t>
            </a:r>
            <a:r>
              <a:rPr lang="en-US" altLang="zh-CN" sz="2400" dirty="0" err="1">
                <a:solidFill>
                  <a:srgbClr val="00B0F0"/>
                </a:solidFill>
                <a:latin typeface="+mn-ea"/>
              </a:rPr>
              <a:t>concat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'),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notify = require('gulp-notify'),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cache = require('gulp-cache'),</a:t>
            </a:r>
          </a:p>
          <a:p>
            <a:r>
              <a:rPr lang="en-US" altLang="zh-CN" sz="2400" dirty="0" err="1">
                <a:solidFill>
                  <a:srgbClr val="00B0F0"/>
                </a:solidFill>
                <a:latin typeface="+mn-ea"/>
              </a:rPr>
              <a:t>livereload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 = require('gulp-</a:t>
            </a:r>
            <a:r>
              <a:rPr lang="en-US" altLang="zh-CN" sz="2400" dirty="0" err="1">
                <a:solidFill>
                  <a:srgbClr val="00B0F0"/>
                </a:solidFill>
                <a:latin typeface="+mn-ea"/>
              </a:rPr>
              <a:t>livereload</a:t>
            </a:r>
            <a:r>
              <a:rPr lang="en-US" altLang="zh-CN" sz="2400" dirty="0">
                <a:solidFill>
                  <a:srgbClr val="00B0F0"/>
                </a:solidFill>
                <a:latin typeface="+mn-ea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33875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79653"/>
            <a:ext cx="12192000" cy="747897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// Images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gulp.task('images', function() {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  return gulp.src('images/*')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  .pipe(cache(imagemin({ optimizationLevel: 3, progressive: true, interlaced: true })))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  .pipe(gulp.dest('images'))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  .pipe(notify({ message: 'Images task complete' }));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});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// Default task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gulp.task('default', function() {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  gulp.start('styles', 'scripts', 'images');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});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// Watch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gulp.task('watch', function() {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  // Watch .scss files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  gulp.watch('styles/*.scss', ['styles']);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  // Watch .js files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  gulp.watch('scripts/*.js', ['scripts']);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  // Watch image files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  gulp.watch('images/*', ['images']);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  // Create LiveReload server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  livereload.listen();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  // Watch any files in assets/, reload on change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  gulp.watch(['assets/*']).on('change', livereload.changed);</a:t>
            </a:r>
          </a:p>
          <a:p>
            <a:r>
              <a:rPr lang="zh-CN" altLang="en-US" sz="2000" dirty="0">
                <a:solidFill>
                  <a:srgbClr val="00B0F0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4052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86100" y="669489"/>
            <a:ext cx="6096000" cy="34163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endParaRPr lang="zh-CN" altLang="en-US" sz="2400" dirty="0">
              <a:solidFill>
                <a:srgbClr val="00B0F0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第4步：运行</a:t>
            </a:r>
          </a:p>
          <a:p>
            <a:r>
              <a:rPr lang="zh-CN" altLang="en-US" sz="2400" dirty="0">
                <a:solidFill>
                  <a:srgbClr val="00B0F0"/>
                </a:solidFill>
              </a:rPr>
              <a:t>可以运行单独的任务，例如</a:t>
            </a:r>
          </a:p>
          <a:p>
            <a:endParaRPr lang="zh-CN" altLang="en-US" sz="2400" dirty="0">
              <a:solidFill>
                <a:srgbClr val="00B0F0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gulp default</a:t>
            </a:r>
          </a:p>
          <a:p>
            <a:r>
              <a:rPr lang="zh-CN" altLang="en-US" sz="2400" dirty="0">
                <a:solidFill>
                  <a:srgbClr val="00B0F0"/>
                </a:solidFill>
              </a:rPr>
              <a:t>gulp watch</a:t>
            </a:r>
          </a:p>
          <a:p>
            <a:r>
              <a:rPr lang="zh-CN" altLang="en-US" sz="2400" dirty="0">
                <a:solidFill>
                  <a:srgbClr val="00B0F0"/>
                </a:solidFill>
              </a:rPr>
              <a:t>也可以运行整个任务</a:t>
            </a:r>
          </a:p>
          <a:p>
            <a:endParaRPr lang="zh-CN" altLang="en-US" sz="2400" dirty="0">
              <a:solidFill>
                <a:srgbClr val="00B0F0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gulp</a:t>
            </a:r>
          </a:p>
        </p:txBody>
      </p:sp>
    </p:spTree>
    <p:extLst>
      <p:ext uri="{BB962C8B-B14F-4D97-AF65-F5344CB8AC3E}">
        <p14:creationId xmlns:p14="http://schemas.microsoft.com/office/powerpoint/2010/main" val="842257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3500" y="355600"/>
            <a:ext cx="10287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插件遇到的命令问题</a:t>
            </a:r>
            <a:r>
              <a:rPr lang="en-US" altLang="zh-CN" dirty="0" smtClean="0"/>
              <a:t>:</a:t>
            </a:r>
          </a:p>
          <a:p>
            <a:pPr lvl="0"/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800" b="1" dirty="0" smtClean="0">
                <a:solidFill>
                  <a:srgbClr val="657B83"/>
                </a:solidFill>
                <a:latin typeface="Consolas" panose="020B0609020204030204" pitchFamily="49" charset="0"/>
                <a:ea typeface="Source Code Pro"/>
                <a:cs typeface="Consolas" panose="020B0609020204030204" pitchFamily="49" charset="0"/>
              </a:rPr>
              <a:t>npm </a:t>
            </a:r>
            <a:r>
              <a:rPr lang="zh-CN" altLang="zh-CN" sz="2800" b="1" dirty="0" smtClean="0">
                <a:solidFill>
                  <a:srgbClr val="859900"/>
                </a:solidFill>
                <a:latin typeface="Consolas" panose="020B0609020204030204" pitchFamily="49" charset="0"/>
                <a:ea typeface="Source Code Pro"/>
                <a:cs typeface="Consolas" panose="020B0609020204030204" pitchFamily="49" charset="0"/>
              </a:rPr>
              <a:t>install</a:t>
            </a:r>
            <a:r>
              <a:rPr lang="zh-CN" altLang="zh-CN" sz="2800" b="1" dirty="0" smtClean="0">
                <a:solidFill>
                  <a:srgbClr val="657B83"/>
                </a:solidFill>
                <a:latin typeface="Consolas" panose="020B0609020204030204" pitchFamily="49" charset="0"/>
                <a:ea typeface="Source Code Pro"/>
                <a:cs typeface="Consolas" panose="020B0609020204030204" pitchFamily="49" charset="0"/>
              </a:rPr>
              <a:t> </a:t>
            </a:r>
            <a:r>
              <a:rPr lang="zh-CN" altLang="zh-CN" sz="2800" b="1" dirty="0" smtClean="0">
                <a:solidFill>
                  <a:srgbClr val="93A1A1"/>
                </a:solidFill>
                <a:latin typeface="Consolas" panose="020B0609020204030204" pitchFamily="49" charset="0"/>
                <a:ea typeface="Source Code Pro"/>
                <a:cs typeface="Consolas" panose="020B0609020204030204" pitchFamily="49" charset="0"/>
              </a:rPr>
              <a:t>--save-dev jshint gulp-jshint</a:t>
            </a:r>
            <a:r>
              <a:rPr lang="en-US" altLang="zh-CN" sz="2800" b="1" dirty="0" smtClean="0">
                <a:solidFill>
                  <a:srgbClr val="93A1A1"/>
                </a:solidFill>
                <a:latin typeface="Consolas" panose="020B0609020204030204" pitchFamily="49" charset="0"/>
                <a:ea typeface="Source Code Pro"/>
                <a:cs typeface="Consolas" panose="020B0609020204030204" pitchFamily="49" charset="0"/>
              </a:rPr>
              <a:t>(</a:t>
            </a:r>
            <a:r>
              <a:rPr lang="zh-CN" altLang="en-US" sz="2800" b="1" dirty="0" smtClean="0">
                <a:solidFill>
                  <a:srgbClr val="93A1A1"/>
                </a:solidFill>
                <a:latin typeface="Consolas" panose="020B0609020204030204" pitchFamily="49" charset="0"/>
                <a:ea typeface="Source Code Pro"/>
                <a:cs typeface="Consolas" panose="020B0609020204030204" pitchFamily="49" charset="0"/>
              </a:rPr>
              <a:t>这个插件安装命令顺序和别的不一样</a:t>
            </a:r>
            <a:r>
              <a:rPr lang="en-US" altLang="zh-CN" sz="2800" b="1" dirty="0" smtClean="0">
                <a:solidFill>
                  <a:srgbClr val="93A1A1"/>
                </a:solidFill>
                <a:latin typeface="Consolas" panose="020B0609020204030204" pitchFamily="49" charset="0"/>
                <a:ea typeface="Source Code Pro"/>
                <a:cs typeface="Consolas" panose="020B0609020204030204" pitchFamily="49" charset="0"/>
              </a:rPr>
              <a:t>)</a:t>
            </a:r>
            <a:r>
              <a:rPr lang="zh-CN" altLang="zh-CN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22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14425"/>
            <a:ext cx="11658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5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542925"/>
            <a:ext cx="96583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8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28700"/>
            <a:ext cx="11620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3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200" y="0"/>
            <a:ext cx="10414000" cy="30777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步：安装</a:t>
            </a:r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Node</a:t>
            </a: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首先，最基本也最重要的是，我们需要搭建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node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环境。访问 </a:t>
            </a:r>
            <a:r>
              <a:rPr lang="en-US" altLang="zh-CN" dirty="0">
                <a:solidFill>
                  <a:schemeClr val="bg1"/>
                </a:solidFill>
                <a:latin typeface="+mn-ea"/>
                <a:hlinkClick r:id="rId2"/>
              </a:rPr>
              <a:t>nodejs.org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，下载完成后直接运行程序，就一切准备就绪。</a:t>
            </a:r>
            <a:r>
              <a:rPr lang="en-US" altLang="zh-CN" dirty="0" err="1">
                <a:solidFill>
                  <a:schemeClr val="bg1"/>
                </a:solidFill>
                <a:latin typeface="+mn-ea"/>
                <a:hlinkClick r:id="rId3"/>
              </a:rPr>
              <a:t>npm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会随着安装包一起安装，稍后会用到它。</a:t>
            </a: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为了确保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Node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已经正确安装，我们执行几个简单的命令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检查是否安装成功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:</a:t>
            </a:r>
          </a:p>
          <a:p>
            <a:pPr lvl="0"/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node -v </a:t>
            </a:r>
            <a:endParaRPr lang="en-US" altLang="zh-CN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dirty="0" smtClean="0">
                <a:solidFill>
                  <a:srgbClr val="268BD2"/>
                </a:solidFill>
                <a:latin typeface="Arial Unicode MS" panose="020B0604020202020204" pitchFamily="34" charset="-122"/>
                <a:ea typeface="Source Code Pro"/>
              </a:rPr>
              <a:t>npm</a:t>
            </a:r>
            <a:r>
              <a:rPr lang="zh-CN" altLang="zh-CN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-v</a:t>
            </a:r>
            <a:r>
              <a:rPr lang="zh-CN" altLang="zh-CN" sz="2400" dirty="0">
                <a:solidFill>
                  <a:schemeClr val="tx1"/>
                </a:solidFill>
              </a:rPr>
              <a:t> </a:t>
            </a:r>
            <a:endParaRPr lang="zh-CN" altLang="zh-CN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b="0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664" y="3335731"/>
            <a:ext cx="10414000" cy="31700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步：安装</a:t>
            </a:r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gulp</a:t>
            </a: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首先全局安装一遍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lvl="0"/>
            <a:r>
              <a:rPr lang="zh-CN" altLang="zh-CN" dirty="0">
                <a:solidFill>
                  <a:srgbClr val="268BD2"/>
                </a:solidFill>
                <a:latin typeface="Arial Unicode MS" panose="020B0604020202020204" pitchFamily="34" charset="-122"/>
                <a:ea typeface="Source Code Pro"/>
              </a:rPr>
              <a:t>npm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install -g gulp</a:t>
            </a:r>
            <a:r>
              <a:rPr lang="zh-CN" altLang="zh-CN" sz="2400" dirty="0">
                <a:solidFill>
                  <a:schemeClr val="tx1"/>
                </a:solidFill>
              </a:rPr>
              <a:t> </a:t>
            </a:r>
            <a:endParaRPr lang="zh-CN" altLang="zh-CN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运行时注意查看命令行有没有错误信息，安装完成后，你可以使用下面的命令查看gulp的版本号以确保gulp已经被正确安装。</a:t>
            </a:r>
            <a:endParaRPr lang="zh-CN" altLang="zh-CN" dirty="0">
              <a:solidFill>
                <a:srgbClr val="859900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859900"/>
                </a:solidFill>
                <a:latin typeface="Arial Unicode MS" panose="020B0604020202020204" pitchFamily="34" charset="-122"/>
                <a:ea typeface="Source Code Pro"/>
              </a:rPr>
              <a:t>gulp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-v 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接着我们要进去到项目的根目录再安装一遍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npm </a:t>
            </a:r>
            <a:r>
              <a:rPr lang="zh-CN" altLang="zh-CN" dirty="0">
                <a:solidFill>
                  <a:srgbClr val="859900"/>
                </a:solidFill>
                <a:latin typeface="Arial Unicode MS" panose="020B0604020202020204" pitchFamily="34" charset="-122"/>
                <a:ea typeface="Source Code Pro"/>
              </a:rPr>
              <a:t>install</a:t>
            </a:r>
            <a:r>
              <a:rPr lang="zh-CN" altLang="zh-CN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gulp </a:t>
            </a:r>
            <a:r>
              <a:rPr lang="zh-CN" altLang="zh-CN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--save-dev</a:t>
            </a:r>
            <a:r>
              <a:rPr lang="zh-CN" altLang="zh-CN" sz="2400" dirty="0">
                <a:solidFill>
                  <a:schemeClr val="tx1"/>
                </a:solidFill>
              </a:rPr>
              <a:t> </a:t>
            </a:r>
            <a:endParaRPr lang="zh-CN" altLang="zh-CN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98513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53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2701" y="361434"/>
            <a:ext cx="10308762" cy="5509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</a:rPr>
              <a:t>步：新建</a:t>
            </a:r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</a:rPr>
              <a:t>gulpfile.js</a:t>
            </a:r>
            <a:r>
              <a:rPr lang="zh-CN" altLang="en-US" sz="4400" dirty="0" smtClean="0">
                <a:solidFill>
                  <a:schemeClr val="bg1"/>
                </a:solidFill>
                <a:latin typeface="+mj-ea"/>
                <a:ea typeface="+mj-ea"/>
              </a:rPr>
              <a:t>文件</a:t>
            </a:r>
            <a:endParaRPr lang="en-US" altLang="zh-CN" sz="4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2000" dirty="0"/>
              <a:t>将要使用</a:t>
            </a:r>
            <a:r>
              <a:rPr lang="en-US" altLang="zh-CN" sz="2000" dirty="0"/>
              <a:t>Gulp</a:t>
            </a:r>
            <a:r>
              <a:rPr lang="zh-CN" altLang="en-US" sz="2000" dirty="0"/>
              <a:t>插件来完成我们以下</a:t>
            </a:r>
            <a:r>
              <a:rPr lang="zh-CN" altLang="en-US" sz="2000" dirty="0" smtClean="0"/>
              <a:t>任务</a:t>
            </a:r>
            <a:r>
              <a:rPr lang="en-US" altLang="zh-CN" sz="2000" dirty="0" smtClean="0">
                <a:sym typeface="Wingdings" panose="05000000000000000000" pitchFamily="2" charset="2"/>
              </a:rPr>
              <a:t>(</a:t>
            </a:r>
            <a:r>
              <a:rPr lang="zh-CN" altLang="en-US" sz="2000" dirty="0" smtClean="0">
                <a:sym typeface="Wingdings" panose="05000000000000000000" pitchFamily="2" charset="2"/>
              </a:rPr>
              <a:t>横多插件</a:t>
            </a:r>
            <a:r>
              <a:rPr lang="en-US" altLang="zh-CN" sz="2000" dirty="0" smtClean="0">
                <a:sym typeface="Wingdings" panose="05000000000000000000" pitchFamily="2" charset="2"/>
              </a:rPr>
              <a:t>:</a:t>
            </a:r>
            <a:r>
              <a:rPr lang="en-US" altLang="zh-CN" sz="2000" u="sng" dirty="0">
                <a:hlinkClick r:id="rId2"/>
              </a:rPr>
              <a:t>gulpjs.com/plugins/</a:t>
            </a:r>
            <a:r>
              <a:rPr lang="en-US" altLang="zh-CN" sz="2000" dirty="0" smtClean="0">
                <a:sym typeface="Wingdings" panose="05000000000000000000" pitchFamily="2" charset="2"/>
              </a:rPr>
              <a:t>)</a:t>
            </a:r>
            <a:endParaRPr lang="en-US" altLang="zh-CN" sz="2000" dirty="0" smtClean="0"/>
          </a:p>
          <a:p>
            <a:r>
              <a:rPr lang="en-US" altLang="zh-CN" sz="2000" dirty="0"/>
              <a:t>sass</a:t>
            </a:r>
            <a:r>
              <a:rPr lang="zh-CN" altLang="en-US" sz="2000" dirty="0"/>
              <a:t>的编译（</a:t>
            </a:r>
            <a:r>
              <a:rPr lang="en-US" altLang="zh-CN" sz="2000" dirty="0" smtClean="0"/>
              <a:t>gulp-sass-china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		</a:t>
            </a:r>
            <a:r>
              <a:rPr lang="en-US" altLang="zh-CN" sz="2000" b="1" dirty="0" err="1">
                <a:solidFill>
                  <a:srgbClr val="657B83"/>
                </a:solidFill>
                <a:latin typeface="Consolas" panose="020B0609020204030204" pitchFamily="49" charset="0"/>
                <a:ea typeface="Source Code Pro"/>
                <a:cs typeface="Consolas" panose="020B0609020204030204" pitchFamily="49" charset="0"/>
              </a:rPr>
              <a:t>npm</a:t>
            </a:r>
            <a:r>
              <a:rPr lang="en-US" altLang="zh-CN" sz="2000" b="1" dirty="0">
                <a:solidFill>
                  <a:srgbClr val="657B83"/>
                </a:solidFill>
                <a:latin typeface="Consolas" panose="020B0609020204030204" pitchFamily="49" charset="0"/>
                <a:ea typeface="Source Code Pro"/>
                <a:cs typeface="Consolas" panose="020B0609020204030204" pitchFamily="49" charset="0"/>
              </a:rPr>
              <a:t> install gulp-sass-china –save-</a:t>
            </a:r>
            <a:r>
              <a:rPr lang="en-US" altLang="zh-CN" sz="2000" b="1" dirty="0" err="1">
                <a:solidFill>
                  <a:srgbClr val="657B83"/>
                </a:solidFill>
                <a:latin typeface="Consolas" panose="020B0609020204030204" pitchFamily="49" charset="0"/>
                <a:ea typeface="Source Code Pro"/>
                <a:cs typeface="Consolas" panose="020B0609020204030204" pitchFamily="49" charset="0"/>
              </a:rPr>
              <a:t>dev</a:t>
            </a:r>
            <a:endParaRPr lang="zh-CN" altLang="en-US" sz="2000" b="1" dirty="0">
              <a:solidFill>
                <a:srgbClr val="657B83"/>
              </a:solidFill>
              <a:latin typeface="Consolas" panose="020B0609020204030204" pitchFamily="49" charset="0"/>
              <a:ea typeface="Source Code Pro"/>
              <a:cs typeface="Consolas" panose="020B0609020204030204" pitchFamily="49" charset="0"/>
            </a:endParaRPr>
          </a:p>
          <a:p>
            <a:r>
              <a:rPr lang="zh-CN" altLang="en-US" sz="2000" dirty="0"/>
              <a:t>自动添加</a:t>
            </a:r>
            <a:r>
              <a:rPr lang="en-US" altLang="zh-CN" sz="2000" dirty="0" err="1"/>
              <a:t>css</a:t>
            </a:r>
            <a:r>
              <a:rPr lang="zh-CN" altLang="en-US" sz="2000" dirty="0"/>
              <a:t>前缀（</a:t>
            </a:r>
            <a:r>
              <a:rPr lang="en-US" altLang="zh-CN" sz="2000" dirty="0"/>
              <a:t>gulp-</a:t>
            </a:r>
            <a:r>
              <a:rPr lang="en-US" altLang="zh-CN" sz="2000" dirty="0" err="1"/>
              <a:t>autoprefixer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压缩</a:t>
            </a:r>
            <a:r>
              <a:rPr lang="en-US" altLang="zh-CN" sz="2000" dirty="0" err="1"/>
              <a:t>css</a:t>
            </a:r>
            <a:r>
              <a:rPr lang="zh-CN" altLang="en-US" sz="2000" dirty="0"/>
              <a:t>（</a:t>
            </a:r>
            <a:r>
              <a:rPr lang="en-US" altLang="zh-CN" sz="2000" dirty="0"/>
              <a:t>gulp-minify-</a:t>
            </a:r>
            <a:r>
              <a:rPr lang="en-US" altLang="zh-CN" sz="2000" dirty="0" err="1"/>
              <a:t>css</a:t>
            </a:r>
            <a:r>
              <a:rPr lang="zh-CN" altLang="en-US" sz="2000" dirty="0"/>
              <a:t>）</a:t>
            </a:r>
          </a:p>
          <a:p>
            <a:r>
              <a:rPr lang="en-US" altLang="zh-CN" sz="2000" dirty="0" err="1"/>
              <a:t>js</a:t>
            </a:r>
            <a:r>
              <a:rPr lang="zh-CN" altLang="en-US" sz="2000" dirty="0"/>
              <a:t>代码校验（</a:t>
            </a:r>
            <a:r>
              <a:rPr lang="en-US" altLang="zh-CN" sz="2000" dirty="0"/>
              <a:t>gulp-</a:t>
            </a:r>
            <a:r>
              <a:rPr lang="en-US" altLang="zh-CN" sz="2000" dirty="0" err="1"/>
              <a:t>jshint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: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        </a:t>
            </a:r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b="1" dirty="0" smtClean="0">
                <a:solidFill>
                  <a:srgbClr val="657B83"/>
                </a:solidFill>
                <a:latin typeface="Consolas" panose="020B0609020204030204" pitchFamily="49" charset="0"/>
                <a:ea typeface="Source Code Pro"/>
                <a:cs typeface="Consolas" panose="020B0609020204030204" pitchFamily="49" charset="0"/>
              </a:rPr>
              <a:t>npm </a:t>
            </a:r>
            <a:r>
              <a:rPr lang="zh-CN" altLang="zh-CN" sz="2000" b="1" dirty="0">
                <a:solidFill>
                  <a:srgbClr val="859900"/>
                </a:solidFill>
                <a:latin typeface="Consolas" panose="020B0609020204030204" pitchFamily="49" charset="0"/>
                <a:ea typeface="Source Code Pro"/>
                <a:cs typeface="Consolas" panose="020B0609020204030204" pitchFamily="49" charset="0"/>
              </a:rPr>
              <a:t>install</a:t>
            </a:r>
            <a:r>
              <a:rPr lang="zh-CN" altLang="zh-CN" sz="2000" b="1" dirty="0">
                <a:solidFill>
                  <a:srgbClr val="657B83"/>
                </a:solidFill>
                <a:latin typeface="Consolas" panose="020B0609020204030204" pitchFamily="49" charset="0"/>
                <a:ea typeface="Source Code Pro"/>
                <a:cs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93A1A1"/>
                </a:solidFill>
                <a:latin typeface="Consolas" panose="020B0609020204030204" pitchFamily="49" charset="0"/>
                <a:ea typeface="Source Code Pro"/>
                <a:cs typeface="Consolas" panose="020B0609020204030204" pitchFamily="49" charset="0"/>
              </a:rPr>
              <a:t>--save-dev jshint gulp-jshint</a:t>
            </a:r>
            <a:endParaRPr lang="zh-CN" altLang="en-US" sz="2000" dirty="0"/>
          </a:p>
          <a:p>
            <a:r>
              <a:rPr lang="zh-CN" altLang="en-US" sz="2000" dirty="0"/>
              <a:t>合并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文件（</a:t>
            </a:r>
            <a:r>
              <a:rPr lang="en-US" altLang="zh-CN" sz="2000" dirty="0"/>
              <a:t>gulp-</a:t>
            </a:r>
            <a:r>
              <a:rPr lang="en-US" altLang="zh-CN" sz="2000" dirty="0" err="1"/>
              <a:t>concat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压缩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代码（</a:t>
            </a:r>
            <a:r>
              <a:rPr lang="en-US" altLang="zh-CN" sz="2000" dirty="0"/>
              <a:t>gulp-</a:t>
            </a:r>
            <a:r>
              <a:rPr lang="en-US" altLang="zh-CN" sz="2000" dirty="0" err="1"/>
              <a:t>uglify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压缩图片（</a:t>
            </a:r>
            <a:r>
              <a:rPr lang="en-US" altLang="zh-CN" sz="2000" dirty="0"/>
              <a:t>gulp-</a:t>
            </a:r>
            <a:r>
              <a:rPr lang="en-US" altLang="zh-CN" sz="2000" dirty="0" err="1"/>
              <a:t>imagemin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自动刷新页面（</a:t>
            </a:r>
            <a:r>
              <a:rPr lang="en-US" altLang="zh-CN" sz="2000" dirty="0"/>
              <a:t>gulp-</a:t>
            </a:r>
            <a:r>
              <a:rPr lang="en-US" altLang="zh-CN" sz="2000" dirty="0" err="1"/>
              <a:t>livereload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图片缓存，只有图片替换了才压缩（</a:t>
            </a:r>
            <a:r>
              <a:rPr lang="en-US" altLang="zh-CN" sz="2000" dirty="0"/>
              <a:t>gulp-cache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更改提醒（</a:t>
            </a:r>
            <a:r>
              <a:rPr lang="en-US" altLang="zh-CN" sz="2000" dirty="0"/>
              <a:t>gulp-notify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>
                <a:solidFill>
                  <a:srgbClr val="00B0F0"/>
                </a:solidFill>
                <a:latin typeface="+mj-ea"/>
                <a:ea typeface="+mj-ea"/>
              </a:rPr>
              <a:t>以下命令</a:t>
            </a:r>
            <a:r>
              <a:rPr lang="zh-CN" altLang="en-US" sz="2000" dirty="0" smtClean="0">
                <a:solidFill>
                  <a:srgbClr val="00B0F0"/>
                </a:solidFill>
                <a:latin typeface="+mj-ea"/>
                <a:ea typeface="+mj-ea"/>
              </a:rPr>
              <a:t>最好分开执行</a:t>
            </a:r>
            <a:r>
              <a:rPr lang="en-US" altLang="zh-CN" sz="2000" dirty="0" smtClean="0">
                <a:solidFill>
                  <a:srgbClr val="00B0F0"/>
                </a:solidFill>
                <a:latin typeface="+mj-ea"/>
                <a:ea typeface="+mj-ea"/>
              </a:rPr>
              <a:t>:</a:t>
            </a:r>
            <a:endParaRPr lang="en-US" altLang="zh-CN" sz="2000" b="0" i="0" dirty="0" smtClean="0">
              <a:solidFill>
                <a:srgbClr val="00B0F0"/>
              </a:solidFill>
              <a:effectLst/>
              <a:latin typeface="+mj-ea"/>
              <a:ea typeface="+mj-ea"/>
            </a:endParaRPr>
          </a:p>
          <a:p>
            <a:pPr lvl="0"/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npm </a:t>
            </a:r>
            <a:r>
              <a:rPr lang="zh-CN" altLang="zh-CN" sz="2000" dirty="0">
                <a:solidFill>
                  <a:srgbClr val="859900"/>
                </a:solidFill>
                <a:latin typeface="Arial Unicode MS" panose="020B0604020202020204" pitchFamily="34" charset="-122"/>
                <a:ea typeface="Source Code Pro"/>
              </a:rPr>
              <a:t>install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gulp-sass gulp-autoprefixer gulp-minify-css gulp-jshint gulp-</a:t>
            </a:r>
            <a:r>
              <a:rPr lang="zh-CN" altLang="zh-CN" sz="2000" dirty="0">
                <a:solidFill>
                  <a:srgbClr val="859900"/>
                </a:solidFill>
                <a:latin typeface="Arial Unicode MS" panose="020B0604020202020204" pitchFamily="34" charset="-122"/>
                <a:ea typeface="Source Code Pro"/>
              </a:rPr>
              <a:t>concat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gulp-uglify gulp-imagemin gulp-notify gulp-</a:t>
            </a:r>
            <a:r>
              <a:rPr lang="zh-CN" altLang="zh-CN" sz="2000" dirty="0">
                <a:solidFill>
                  <a:srgbClr val="859900"/>
                </a:solidFill>
                <a:latin typeface="Arial Unicode MS" panose="020B0604020202020204" pitchFamily="34" charset="-122"/>
                <a:ea typeface="Source Code Pro"/>
              </a:rPr>
              <a:t>rename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gulp-livereload gulp-</a:t>
            </a:r>
            <a:r>
              <a:rPr lang="zh-CN" altLang="zh-CN" sz="2000" dirty="0">
                <a:solidFill>
                  <a:srgbClr val="859900"/>
                </a:solidFill>
                <a:latin typeface="Arial Unicode MS" panose="020B0604020202020204" pitchFamily="34" charset="-122"/>
                <a:ea typeface="Source Code Pro"/>
              </a:rPr>
              <a:t>cache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--save-dev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endParaRPr lang="zh-CN" altLang="zh-CN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sz="2000" b="0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368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99766" y="-1258821"/>
            <a:ext cx="13467623" cy="729430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Helvetica Neue"/>
              </a:rPr>
              <a:t>接着要创建一个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Helvetica Neue"/>
              </a:rPr>
              <a:t>gulpfile.js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Helvetica Neue"/>
              </a:rPr>
              <a:t>在根目录下，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Helvetica Neue"/>
              </a:rPr>
              <a:t>gulp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Helvetica Neue"/>
              </a:rPr>
              <a:t>只有四个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Helvetica Neue"/>
                <a:hlinkClick r:id="rId2"/>
              </a:rPr>
              <a:t>API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Helvetica Neue"/>
              </a:rPr>
              <a:t>：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ource Code Pro"/>
              </a:rPr>
              <a:t>task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Helvetica Neue"/>
              </a:rPr>
              <a:t>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ource Code Pro"/>
              </a:rPr>
              <a:t>watch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Helvetica Neue"/>
              </a:rPr>
              <a:t>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ource Code Pro"/>
              </a:rPr>
              <a:t>src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Helvetica Neue"/>
              </a:rPr>
              <a:t>，和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ource Code Pro"/>
              </a:rPr>
              <a:t>dest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zh-CN" altLang="zh-CN" sz="2000" dirty="0">
                <a:solidFill>
                  <a:srgbClr val="C7254E"/>
                </a:solidFill>
                <a:latin typeface="Arial Unicode MS" panose="020B0604020202020204" pitchFamily="34" charset="-122"/>
                <a:ea typeface="Source Code Pro"/>
              </a:rPr>
              <a:t>task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这个API用来创建任务，在命令行下可以输入 </a:t>
            </a:r>
            <a:r>
              <a:rPr lang="zh-CN" altLang="zh-CN" sz="2000" dirty="0">
                <a:solidFill>
                  <a:srgbClr val="C7254E"/>
                </a:solidFill>
                <a:latin typeface="Arial Unicode MS" panose="020B0604020202020204" pitchFamily="34" charset="-122"/>
                <a:ea typeface="Source Code Pro"/>
              </a:rPr>
              <a:t>gulp test</a:t>
            </a:r>
            <a:r>
              <a:rPr lang="zh-CN" altLang="zh-CN" sz="2000" dirty="0">
                <a:solidFill>
                  <a:srgbClr val="555555"/>
                </a:solidFill>
                <a:ea typeface="Helvetica Neue"/>
              </a:rPr>
              <a:t> 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来执行test的任务</a:t>
            </a:r>
            <a:r>
              <a:rPr lang="zh-CN" altLang="zh-CN" sz="2000" dirty="0">
                <a:solidFill>
                  <a:srgbClr val="555555"/>
                </a:solidFill>
                <a:ea typeface="Helvetica Neue"/>
              </a:rPr>
              <a:t>。</a:t>
            </a:r>
            <a:r>
              <a:rPr lang="zh-CN" altLang="zh-CN" sz="2000" dirty="0"/>
              <a:t/>
            </a:r>
            <a:br>
              <a:rPr lang="zh-CN" altLang="zh-CN" sz="2000" dirty="0"/>
            </a:br>
            <a:r>
              <a:rPr lang="zh-CN" altLang="zh-CN" sz="2000" dirty="0">
                <a:solidFill>
                  <a:srgbClr val="C7254E"/>
                </a:solidFill>
                <a:latin typeface="Arial Unicode MS" panose="020B0604020202020204" pitchFamily="34" charset="-122"/>
                <a:ea typeface="Source Code Pro"/>
              </a:rPr>
              <a:t>watch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这个API用来监听任务</a:t>
            </a:r>
            <a:r>
              <a:rPr lang="zh-CN" altLang="zh-CN" sz="2000" dirty="0">
                <a:solidFill>
                  <a:srgbClr val="555555"/>
                </a:solidFill>
                <a:ea typeface="Helvetica Neue"/>
              </a:rPr>
              <a:t>。</a:t>
            </a:r>
            <a:r>
              <a:rPr lang="zh-CN" altLang="zh-CN" sz="2000" dirty="0"/>
              <a:t/>
            </a:r>
            <a:br>
              <a:rPr lang="zh-CN" altLang="zh-CN" sz="2000" dirty="0"/>
            </a:br>
            <a:r>
              <a:rPr lang="zh-CN" altLang="zh-CN" sz="2000" dirty="0">
                <a:solidFill>
                  <a:srgbClr val="C7254E"/>
                </a:solidFill>
                <a:latin typeface="Arial Unicode MS" panose="020B0604020202020204" pitchFamily="34" charset="-122"/>
                <a:ea typeface="Source Code Pro"/>
              </a:rPr>
              <a:t>src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这个API设置需要处理的文件的路径，可以是多个文件以数组的形式</a:t>
            </a:r>
            <a:r>
              <a:rPr lang="zh-CN" altLang="zh-CN" sz="2000" dirty="0">
                <a:solidFill>
                  <a:srgbClr val="C7254E"/>
                </a:solidFill>
                <a:latin typeface="Arial Unicode MS" panose="020B0604020202020204" pitchFamily="34" charset="-122"/>
                <a:ea typeface="Source Code Pro"/>
              </a:rPr>
              <a:t>[main.scss, vender.scss]</a:t>
            </a:r>
            <a:r>
              <a:rPr lang="zh-CN" altLang="zh-CN" sz="2000" dirty="0">
                <a:solidFill>
                  <a:srgbClr val="555555"/>
                </a:solidFill>
                <a:ea typeface="Helvetica Neue"/>
              </a:rPr>
              <a:t>，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也可以是正则表达式</a:t>
            </a:r>
            <a:r>
              <a:rPr lang="zh-CN" altLang="zh-CN" sz="2000" dirty="0">
                <a:solidFill>
                  <a:srgbClr val="C7254E"/>
                </a:solidFill>
                <a:latin typeface="Arial Unicode MS" panose="020B0604020202020204" pitchFamily="34" charset="-122"/>
                <a:ea typeface="Source Code Pro"/>
              </a:rPr>
              <a:t>/**/*.scss</a:t>
            </a:r>
            <a:r>
              <a:rPr lang="zh-CN" altLang="zh-CN" sz="2000" dirty="0">
                <a:solidFill>
                  <a:srgbClr val="555555"/>
                </a:solidFill>
                <a:ea typeface="Helvetica Neue"/>
              </a:rPr>
              <a:t>。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C7254E"/>
                </a:solidFill>
                <a:latin typeface="Arial Unicode MS" panose="020B0604020202020204" pitchFamily="34" charset="-122"/>
                <a:ea typeface="Source Code Pro"/>
              </a:rPr>
              <a:t>dest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这个API设置生成文件的路径，一个任务可以有多个生成路径，一个可以输出未压缩的版本，另一个可以输出压缩后的版本。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3.1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加载插件：</a:t>
            </a:r>
          </a:p>
          <a:p>
            <a:pPr lvl="0"/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 Load plugins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859900"/>
                </a:solidFill>
                <a:latin typeface="Arial Unicode MS" panose="020B0604020202020204" pitchFamily="34" charset="-122"/>
                <a:ea typeface="Source Code Pro"/>
              </a:rPr>
              <a:t>var</a:t>
            </a:r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gulp = </a:t>
            </a:r>
            <a:r>
              <a:rPr lang="zh-CN" altLang="zh-CN" sz="2000" dirty="0">
                <a:solidFill>
                  <a:srgbClr val="268BD2"/>
                </a:solidFill>
                <a:latin typeface="Arial Unicode MS" panose="020B0604020202020204" pitchFamily="34" charset="-122"/>
                <a:ea typeface="Source Code Pro"/>
              </a:rPr>
              <a:t>require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'gulp'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),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sass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= </a:t>
            </a:r>
            <a:r>
              <a:rPr lang="zh-CN" altLang="zh-CN" sz="2000" dirty="0">
                <a:solidFill>
                  <a:srgbClr val="268BD2"/>
                </a:solidFill>
                <a:latin typeface="Arial Unicode MS" panose="020B0604020202020204" pitchFamily="34" charset="-122"/>
                <a:ea typeface="Source Code Pro"/>
              </a:rPr>
              <a:t>require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'gulp-sass</a:t>
            </a:r>
            <a:r>
              <a:rPr lang="zh-CN" altLang="zh-CN" sz="2000" dirty="0" smtClean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</a:t>
            </a:r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),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autoprefixer = </a:t>
            </a:r>
            <a:r>
              <a:rPr lang="zh-CN" altLang="zh-CN" sz="2000" dirty="0">
                <a:solidFill>
                  <a:srgbClr val="268BD2"/>
                </a:solidFill>
                <a:latin typeface="Arial Unicode MS" panose="020B0604020202020204" pitchFamily="34" charset="-122"/>
                <a:ea typeface="Source Code Pro"/>
              </a:rPr>
              <a:t>require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'gulp-autoprefixer</a:t>
            </a:r>
            <a:r>
              <a:rPr lang="zh-CN" altLang="zh-CN" sz="2000" dirty="0" smtClean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</a:t>
            </a:r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),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minifycss = </a:t>
            </a:r>
            <a:r>
              <a:rPr lang="zh-CN" altLang="zh-CN" sz="2000" dirty="0">
                <a:solidFill>
                  <a:srgbClr val="268BD2"/>
                </a:solidFill>
                <a:latin typeface="Arial Unicode MS" panose="020B0604020202020204" pitchFamily="34" charset="-122"/>
                <a:ea typeface="Source Code Pro"/>
              </a:rPr>
              <a:t>require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'gulp-minify-css</a:t>
            </a:r>
            <a:r>
              <a:rPr lang="zh-CN" altLang="zh-CN" sz="2000" dirty="0" smtClean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</a:t>
            </a:r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),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jshint = </a:t>
            </a:r>
            <a:r>
              <a:rPr lang="zh-CN" altLang="zh-CN" sz="2000" dirty="0">
                <a:solidFill>
                  <a:srgbClr val="268BD2"/>
                </a:solidFill>
                <a:latin typeface="Arial Unicode MS" panose="020B0604020202020204" pitchFamily="34" charset="-122"/>
                <a:ea typeface="Source Code Pro"/>
              </a:rPr>
              <a:t>require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'gulp-jshint'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),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uglify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= </a:t>
            </a:r>
            <a:r>
              <a:rPr lang="zh-CN" altLang="zh-CN" sz="2000" dirty="0">
                <a:solidFill>
                  <a:srgbClr val="268BD2"/>
                </a:solidFill>
                <a:latin typeface="Arial Unicode MS" panose="020B0604020202020204" pitchFamily="34" charset="-122"/>
                <a:ea typeface="Source Code Pro"/>
              </a:rPr>
              <a:t>require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'gulp-uglify'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),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imagemin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= </a:t>
            </a:r>
            <a:r>
              <a:rPr lang="zh-CN" altLang="zh-CN" sz="2000" dirty="0">
                <a:solidFill>
                  <a:srgbClr val="268BD2"/>
                </a:solidFill>
                <a:latin typeface="Arial Unicode MS" panose="020B0604020202020204" pitchFamily="34" charset="-122"/>
                <a:ea typeface="Source Code Pro"/>
              </a:rPr>
              <a:t>require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'gulp-imagemin'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),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rename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= </a:t>
            </a:r>
            <a:r>
              <a:rPr lang="zh-CN" altLang="zh-CN" sz="2000" dirty="0">
                <a:solidFill>
                  <a:srgbClr val="268BD2"/>
                </a:solidFill>
                <a:latin typeface="Arial Unicode MS" panose="020B0604020202020204" pitchFamily="34" charset="-122"/>
                <a:ea typeface="Source Code Pro"/>
              </a:rPr>
              <a:t>require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'gulp-rename</a:t>
            </a:r>
            <a:r>
              <a:rPr lang="zh-CN" altLang="zh-CN" sz="2000" dirty="0" smtClean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</a:t>
            </a:r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),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concat = </a:t>
            </a:r>
            <a:r>
              <a:rPr lang="zh-CN" altLang="zh-CN" sz="2000" dirty="0">
                <a:solidFill>
                  <a:srgbClr val="268BD2"/>
                </a:solidFill>
                <a:latin typeface="Arial Unicode MS" panose="020B0604020202020204" pitchFamily="34" charset="-122"/>
                <a:ea typeface="Source Code Pro"/>
              </a:rPr>
              <a:t>require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'gulp-concat'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),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notify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= </a:t>
            </a:r>
            <a:r>
              <a:rPr lang="zh-CN" altLang="zh-CN" sz="2000" dirty="0">
                <a:solidFill>
                  <a:srgbClr val="268BD2"/>
                </a:solidFill>
                <a:latin typeface="Arial Unicode MS" panose="020B0604020202020204" pitchFamily="34" charset="-122"/>
                <a:ea typeface="Source Code Pro"/>
              </a:rPr>
              <a:t>require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'gulp-notify'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),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cache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= </a:t>
            </a:r>
            <a:r>
              <a:rPr lang="zh-CN" altLang="zh-CN" sz="2000" dirty="0">
                <a:solidFill>
                  <a:srgbClr val="268BD2"/>
                </a:solidFill>
                <a:latin typeface="Arial Unicode MS" panose="020B0604020202020204" pitchFamily="34" charset="-122"/>
                <a:ea typeface="Source Code Pro"/>
              </a:rPr>
              <a:t>require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'gulp-cache'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),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livereload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= </a:t>
            </a:r>
            <a:r>
              <a:rPr lang="zh-CN" altLang="zh-CN" sz="2000" dirty="0">
                <a:solidFill>
                  <a:srgbClr val="268BD2"/>
                </a:solidFill>
                <a:latin typeface="Arial Unicode MS" panose="020B0604020202020204" pitchFamily="34" charset="-122"/>
                <a:ea typeface="Source Code Pro"/>
              </a:rPr>
              <a:t>require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'gulp-livereload'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);</a:t>
            </a:r>
            <a:r>
              <a:rPr lang="zh-CN" altLang="zh-CN" sz="2800" dirty="0"/>
              <a:t> </a:t>
            </a:r>
            <a:endParaRPr lang="zh-CN" altLang="zh-CN" sz="4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3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8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6388" y="-2228093"/>
            <a:ext cx="11213011" cy="76827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0" tIns="2380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3.2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建立任务：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3.2.1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编译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sass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、自动添加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css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前缀和压缩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首先我们编译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sass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，添加前缀，保存到我们指定的目录下面，还没结束，我们还要压缩，给文件添加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.min 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后缀再输出压缩文件到指定目录，最后提醒任务完成了：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 Styles任务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gulp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.task(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'styles'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2000" dirty="0">
                <a:solidFill>
                  <a:srgbClr val="859900"/>
                </a:solidFill>
                <a:latin typeface="Arial Unicode MS" panose="020B0604020202020204" pitchFamily="34" charset="-122"/>
                <a:ea typeface="Source Code Pro"/>
              </a:rPr>
              <a:t>function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() {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</a:t>
            </a:r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编译sass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r>
              <a:rPr lang="zh-CN" altLang="zh-CN" sz="2000" dirty="0" smtClean="0">
                <a:solidFill>
                  <a:srgbClr val="859900"/>
                </a:solidFill>
                <a:latin typeface="Arial Unicode MS" panose="020B0604020202020204" pitchFamily="34" charset="-122"/>
                <a:ea typeface="Source Code Pro"/>
              </a:rPr>
              <a:t>return</a:t>
            </a:r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gulp.src(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'stylesheets/main.scss</a:t>
            </a:r>
            <a:r>
              <a:rPr lang="zh-CN" altLang="zh-CN" sz="2000" dirty="0" smtClean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</a:t>
            </a:r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.pipe(sass())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</a:t>
            </a:r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添加前缀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pipe(autoprefixer(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'last 2 version'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'safari 5'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'ie 8'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'ie 9'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'opera 12.1'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'ios 6'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'android 4'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))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</a:t>
            </a:r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保存未压缩文件到我们指定的目录下面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pipe(gulp.dest(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'stylesheets'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))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</a:t>
            </a:r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给文件添加.min</a:t>
            </a:r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后缀</a:t>
            </a:r>
            <a:endParaRPr lang="en-US" altLang="zh-CN" sz="2000" dirty="0" smtClean="0">
              <a:solidFill>
                <a:srgbClr val="93A1A1"/>
              </a:solidFill>
              <a:latin typeface="Arial Unicode MS" panose="020B0604020202020204" pitchFamily="34" charset="-122"/>
              <a:ea typeface="Source Code Pro"/>
            </a:endParaRPr>
          </a:p>
          <a:p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.pipe(rename({ suffix: 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'.min'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}))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</a:t>
            </a:r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压缩样式文件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.pipe(minifycss</a:t>
            </a:r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())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//输出压缩文件到指定目录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pipe(gulp.dest(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'assets'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))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</a:t>
            </a:r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提醒任务完成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pipe(notify({ message: 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'Styles task complete'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})); });</a:t>
            </a:r>
            <a:r>
              <a:rPr lang="zh-CN" altLang="zh-CN" sz="2800" dirty="0"/>
              <a:t> </a:t>
            </a:r>
            <a:endParaRPr lang="zh-CN" altLang="zh-CN" sz="4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37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8600"/>
            <a:ext cx="11925300" cy="575542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Helvetica Neue"/>
              </a:rPr>
              <a:t>3.2.2 </a:t>
            </a:r>
            <a:r>
              <a:rPr lang="en-US" altLang="zh-CN" sz="2000" dirty="0" err="1">
                <a:solidFill>
                  <a:schemeClr val="bg1"/>
                </a:solidFill>
                <a:latin typeface="Helvetica Neue"/>
              </a:rPr>
              <a:t>js</a:t>
            </a:r>
            <a:r>
              <a:rPr lang="zh-CN" altLang="en-US" sz="2000" dirty="0">
                <a:solidFill>
                  <a:schemeClr val="bg1"/>
                </a:solidFill>
                <a:latin typeface="Helvetica Neue"/>
              </a:rPr>
              <a:t>代码校验、合并和</a:t>
            </a:r>
            <a:r>
              <a:rPr lang="zh-CN" altLang="en-US" sz="2000" dirty="0" smtClean="0">
                <a:solidFill>
                  <a:schemeClr val="bg1"/>
                </a:solidFill>
                <a:latin typeface="Helvetica Neue"/>
              </a:rPr>
              <a:t>压缩</a:t>
            </a:r>
            <a:endParaRPr lang="en-US" altLang="zh-CN" sz="2000" dirty="0" smtClean="0">
              <a:solidFill>
                <a:schemeClr val="bg1"/>
              </a:solidFill>
              <a:latin typeface="Helvetica Neue"/>
            </a:endParaRPr>
          </a:p>
          <a:p>
            <a:pPr lvl="0"/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 Scripts</a:t>
            </a:r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任务</a:t>
            </a:r>
            <a:endParaRPr lang="en-US" altLang="zh-CN" sz="2000" dirty="0" smtClean="0">
              <a:solidFill>
                <a:srgbClr val="93A1A1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gulp.task(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'scripts'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2000" dirty="0">
                <a:solidFill>
                  <a:srgbClr val="859900"/>
                </a:solidFill>
                <a:latin typeface="Arial Unicode MS" panose="020B0604020202020204" pitchFamily="34" charset="-122"/>
                <a:ea typeface="Source Code Pro"/>
              </a:rPr>
              <a:t>function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() </a:t>
            </a:r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{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//js代码</a:t>
            </a:r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校验</a:t>
            </a:r>
            <a:endParaRPr lang="en-US" altLang="zh-CN" sz="2000" dirty="0" smtClean="0">
              <a:solidFill>
                <a:srgbClr val="93A1A1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859900"/>
                </a:solidFill>
                <a:latin typeface="Arial Unicode MS" panose="020B0604020202020204" pitchFamily="34" charset="-122"/>
                <a:ea typeface="Source Code Pro"/>
              </a:rPr>
              <a:t>return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gulp.src(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'javascripts/*.js'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pipe(jshint</a:t>
            </a:r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())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.pipe(jshint.reporter(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'default</a:t>
            </a:r>
            <a:r>
              <a:rPr lang="zh-CN" altLang="zh-CN" sz="2000" dirty="0" smtClean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</a:t>
            </a:r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))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//js代码</a:t>
            </a:r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合并</a:t>
            </a:r>
            <a:endParaRPr lang="en-US" altLang="zh-CN" sz="2000" dirty="0" smtClean="0">
              <a:solidFill>
                <a:srgbClr val="93A1A1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.pipe(concat(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'all.js'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))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</a:t>
            </a:r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给文件添加.min</a:t>
            </a:r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后缀</a:t>
            </a:r>
            <a:endParaRPr lang="en-US" altLang="zh-CN" sz="2000" dirty="0" smtClean="0">
              <a:solidFill>
                <a:srgbClr val="93A1A1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.pipe(rename({ suffix: 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'.min'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}))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</a:t>
            </a:r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压缩脚本</a:t>
            </a:r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文件</a:t>
            </a:r>
            <a:endParaRPr lang="en-US" altLang="zh-CN" sz="2000" dirty="0" smtClean="0">
              <a:solidFill>
                <a:srgbClr val="93A1A1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.pipe(uglify())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</a:t>
            </a:r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输出压缩文件到指定</a:t>
            </a:r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目录</a:t>
            </a:r>
            <a:endParaRPr lang="en-US" altLang="zh-CN" sz="2000" dirty="0" smtClean="0">
              <a:solidFill>
                <a:srgbClr val="93A1A1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.pipe(gulp.dest(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'assets'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))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//</a:t>
            </a:r>
            <a:r>
              <a:rPr lang="zh-CN" altLang="zh-CN" sz="2000" dirty="0">
                <a:solidFill>
                  <a:srgbClr val="93A1A1"/>
                </a:solidFill>
                <a:latin typeface="Arial Unicode MS" panose="020B0604020202020204" pitchFamily="34" charset="-122"/>
                <a:ea typeface="Source Code Pro"/>
              </a:rPr>
              <a:t>提醒任务完成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</a:t>
            </a:r>
            <a:endParaRPr lang="en-US" altLang="zh-CN" sz="2000" dirty="0" smtClean="0">
              <a:solidFill>
                <a:srgbClr val="657B83"/>
              </a:solidFill>
              <a:latin typeface="Arial Unicode MS" panose="020B0604020202020204" pitchFamily="34" charset="-122"/>
              <a:ea typeface="Source Code Pro"/>
            </a:endParaRPr>
          </a:p>
          <a:p>
            <a:pPr lvl="0"/>
            <a:r>
              <a:rPr lang="zh-CN" altLang="zh-CN" sz="2000" dirty="0" smtClean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.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pipe(notify({ message: </a:t>
            </a:r>
            <a:r>
              <a:rPr lang="zh-CN" altLang="zh-CN" sz="2000" dirty="0">
                <a:solidFill>
                  <a:srgbClr val="2AA198"/>
                </a:solidFill>
                <a:latin typeface="Arial Unicode MS" panose="020B0604020202020204" pitchFamily="34" charset="-122"/>
                <a:ea typeface="Source Code Pro"/>
              </a:rPr>
              <a:t>'Scripts task complete'</a:t>
            </a:r>
            <a:r>
              <a:rPr lang="zh-CN" altLang="zh-CN" sz="2000" dirty="0">
                <a:solidFill>
                  <a:srgbClr val="657B83"/>
                </a:solidFill>
                <a:latin typeface="Arial Unicode MS" panose="020B0604020202020204" pitchFamily="34" charset="-122"/>
                <a:ea typeface="Source Code Pro"/>
              </a:rPr>
              <a:t> })); });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endParaRPr lang="zh-CN" altLang="zh-CN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sz="20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662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</TotalTime>
  <Words>814</Words>
  <Application>Microsoft Office PowerPoint</Application>
  <PresentationFormat>宽屏</PresentationFormat>
  <Paragraphs>156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 Unicode MS</vt:lpstr>
      <vt:lpstr>Helvetica Neue</vt:lpstr>
      <vt:lpstr>Source Code Pro</vt:lpstr>
      <vt:lpstr>宋体</vt:lpstr>
      <vt:lpstr>Arial</vt:lpstr>
      <vt:lpstr>Century Gothic</vt:lpstr>
      <vt:lpstr>Consolas</vt:lpstr>
      <vt:lpstr>Wingdings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洪苑坤</dc:creator>
  <cp:lastModifiedBy>洪苑坤</cp:lastModifiedBy>
  <cp:revision>14</cp:revision>
  <dcterms:created xsi:type="dcterms:W3CDTF">2016-11-19T11:03:32Z</dcterms:created>
  <dcterms:modified xsi:type="dcterms:W3CDTF">2016-12-11T02:09:09Z</dcterms:modified>
</cp:coreProperties>
</file>